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43BC9B-224D-4274-A40B-C190D75666AF}"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DCD83-70FA-4B01-867D-9BA01B4F484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3BC9B-224D-4274-A40B-C190D75666AF}" type="datetimeFigureOut">
              <a:rPr lang="ru-RU" smtClean="0"/>
              <a:pPr/>
              <a:t>30.01.2013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DCD83-70FA-4B01-867D-9BA01B4F48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audio" Target="file:///C:\Users\&#1057;&#1074;&#1077;&#1090;&#1083;&#1072;&#1085;&#1072;\Documents\&#1096;&#1082;&#1086;&#1083;&#1072;\&#1044;&#1077;&#1090;&#1080;%20&#1057;&#1090;&#1072;&#1083;&#1080;&#1085;&#1075;&#1088;&#1072;&#1076;&#1072;\bernes.mi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1057;&#1074;&#1077;&#1090;&#1083;&#1072;&#1085;&#1072;\Documents\&#1096;&#1082;&#1086;&#1083;&#1072;\&#1044;&#1077;&#1090;&#1080;%20&#1057;&#1090;&#1072;&#1083;&#1080;&#1085;&#1075;&#1088;&#1072;&#1076;&#1072;\war_vstavaistrana.mi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3" descr="C:\Users\Светлана\Documents\шаблоны презент\bv100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685800" y="1285861"/>
            <a:ext cx="7772400" cy="300039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0" i="0" u="none" strike="noStrike" kern="1200" cap="none" spc="0" normalizeH="0" baseline="0" noProof="0" dirty="0" smtClean="0">
                <a:ln>
                  <a:noFill/>
                </a:ln>
                <a:solidFill>
                  <a:schemeClr val="tx1"/>
                </a:solidFill>
                <a:effectLst/>
                <a:uLnTx/>
                <a:uFillTx/>
                <a:latin typeface="+mj-lt"/>
                <a:ea typeface="+mj-ea"/>
                <a:cs typeface="+mj-cs"/>
              </a:rPr>
              <a:t>ДЕТИ СТАЛИНГРАДА</a:t>
            </a:r>
            <a:endParaRPr kumimoji="0" lang="ru-RU"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           БОСОНОГИЙ </a:t>
            </a:r>
            <a:r>
              <a:rPr lang="ru-RU" dirty="0"/>
              <a:t>ГАРНИЗОН.</a:t>
            </a:r>
          </a:p>
        </p:txBody>
      </p:sp>
      <p:sp>
        <p:nvSpPr>
          <p:cNvPr id="5" name="Текст 4"/>
          <p:cNvSpPr>
            <a:spLocks noGrp="1"/>
          </p:cNvSpPr>
          <p:nvPr>
            <p:ph type="body" idx="1"/>
          </p:nvPr>
        </p:nvSpPr>
        <p:spPr>
          <a:xfrm>
            <a:off x="722313" y="1142985"/>
            <a:ext cx="7772400" cy="3263916"/>
          </a:xfrm>
        </p:spPr>
        <p:txBody>
          <a:bodyPr>
            <a:normAutofit fontScale="92500"/>
          </a:bodyPr>
          <a:lstStyle/>
          <a:p>
            <a:r>
              <a:rPr lang="ru-RU" b="1" i="1" dirty="0" smtClean="0">
                <a:solidFill>
                  <a:schemeClr val="tx1"/>
                </a:solidFill>
              </a:rPr>
              <a:t>Слушайте, люди, печальный рассказ. Были фашисты когда-то у нас.</a:t>
            </a:r>
            <a:br>
              <a:rPr lang="ru-RU" b="1" i="1" dirty="0" smtClean="0">
                <a:solidFill>
                  <a:schemeClr val="tx1"/>
                </a:solidFill>
              </a:rPr>
            </a:br>
            <a:r>
              <a:rPr lang="ru-RU" b="1" i="1" dirty="0" smtClean="0">
                <a:solidFill>
                  <a:schemeClr val="tx1"/>
                </a:solidFill>
              </a:rPr>
              <a:t>Грабили жителей, мучили, били. В наших домах кровопийцы те жили.</a:t>
            </a:r>
            <a:br>
              <a:rPr lang="ru-RU" b="1" i="1" dirty="0" smtClean="0">
                <a:solidFill>
                  <a:schemeClr val="tx1"/>
                </a:solidFill>
              </a:rPr>
            </a:br>
            <a:r>
              <a:rPr lang="ru-RU" b="1" i="1" dirty="0" smtClean="0">
                <a:solidFill>
                  <a:schemeClr val="tx1"/>
                </a:solidFill>
              </a:rPr>
              <a:t>Там, где в колхозе силосная яма, днём разыгралась кровавая драма.</a:t>
            </a:r>
            <a:br>
              <a:rPr lang="ru-RU" b="1" i="1" dirty="0" smtClean="0">
                <a:solidFill>
                  <a:schemeClr val="tx1"/>
                </a:solidFill>
              </a:rPr>
            </a:br>
            <a:r>
              <a:rPr lang="ru-RU" b="1" i="1" dirty="0" smtClean="0">
                <a:solidFill>
                  <a:schemeClr val="tx1"/>
                </a:solidFill>
              </a:rPr>
              <a:t>Драма кровавая, жуткая драма: стала могилой силосная яма.</a:t>
            </a:r>
            <a:br>
              <a:rPr lang="ru-RU" b="1" i="1" dirty="0" smtClean="0">
                <a:solidFill>
                  <a:schemeClr val="tx1"/>
                </a:solidFill>
              </a:rPr>
            </a:br>
            <a:r>
              <a:rPr lang="ru-RU" b="1" i="1" dirty="0" smtClean="0">
                <a:solidFill>
                  <a:schemeClr val="tx1"/>
                </a:solidFill>
              </a:rPr>
              <a:t>Десять мальчишек бандиты убили. В яму, как кошек, бедняжек зарыли.</a:t>
            </a:r>
            <a:br>
              <a:rPr lang="ru-RU" b="1" i="1" dirty="0" smtClean="0">
                <a:solidFill>
                  <a:schemeClr val="tx1"/>
                </a:solidFill>
              </a:rPr>
            </a:br>
            <a:r>
              <a:rPr lang="ru-RU" b="1" i="1" dirty="0" smtClean="0">
                <a:solidFill>
                  <a:schemeClr val="tx1"/>
                </a:solidFill>
              </a:rPr>
              <a:t>Десять мальчишек: Ивана, Семёна, Васеньку, Колю, Емелю, </a:t>
            </a:r>
            <a:r>
              <a:rPr lang="ru-RU" b="1" i="1" dirty="0" err="1" smtClean="0">
                <a:solidFill>
                  <a:schemeClr val="tx1"/>
                </a:solidFill>
              </a:rPr>
              <a:t>Аксёна</a:t>
            </a:r>
            <a:r>
              <a:rPr lang="ru-RU" b="1" i="1" dirty="0" smtClean="0">
                <a:solidFill>
                  <a:schemeClr val="tx1"/>
                </a:solidFill>
              </a:rPr>
              <a:t>.</a:t>
            </a:r>
            <a:br>
              <a:rPr lang="ru-RU" b="1" i="1" dirty="0" smtClean="0">
                <a:solidFill>
                  <a:schemeClr val="tx1"/>
                </a:solidFill>
              </a:rPr>
            </a:br>
            <a:r>
              <a:rPr lang="ru-RU" b="1" i="1" dirty="0" smtClean="0">
                <a:solidFill>
                  <a:schemeClr val="tx1"/>
                </a:solidFill>
              </a:rPr>
              <a:t>Руки пред казнью бандиты связали, пули фашистов сердца пронизали.</a:t>
            </a:r>
            <a:br>
              <a:rPr lang="ru-RU" b="1" i="1" dirty="0" smtClean="0">
                <a:solidFill>
                  <a:schemeClr val="tx1"/>
                </a:solidFill>
              </a:rPr>
            </a:br>
            <a:r>
              <a:rPr lang="ru-RU" b="1" i="1" dirty="0" smtClean="0">
                <a:solidFill>
                  <a:schemeClr val="tx1"/>
                </a:solidFill>
              </a:rPr>
              <a:t>Горько рыдали их мамы. Нет! Не забыть нам </a:t>
            </a:r>
            <a:r>
              <a:rPr lang="ru-RU" b="1" i="1" dirty="0" err="1" smtClean="0">
                <a:solidFill>
                  <a:schemeClr val="tx1"/>
                </a:solidFill>
              </a:rPr>
              <a:t>аверинской</a:t>
            </a:r>
            <a:r>
              <a:rPr lang="ru-RU" b="1" i="1" dirty="0" smtClean="0">
                <a:solidFill>
                  <a:schemeClr val="tx1"/>
                </a:solidFill>
              </a:rPr>
              <a:t> драмы.</a:t>
            </a:r>
            <a:endParaRPr lang="ru-RU" dirty="0">
              <a:solidFill>
                <a:schemeClr val="tx1"/>
              </a:solidFill>
            </a:endParaRPr>
          </a:p>
        </p:txBody>
      </p:sp>
      <p:pic>
        <p:nvPicPr>
          <p:cNvPr id="11" name="bernes.mid">
            <a:hlinkClick r:id="" action="ppaction://media"/>
          </p:cNvPr>
          <p:cNvPicPr>
            <a:picLocks noRot="1" noChangeAspect="1"/>
          </p:cNvPicPr>
          <p:nvPr>
            <a:audioFile r:link="rId1"/>
          </p:nvPr>
        </p:nvPicPr>
        <p:blipFill>
          <a:blip r:embed="rId3" cstate="print"/>
          <a:stretch>
            <a:fillRect/>
          </a:stretch>
        </p:blipFill>
        <p:spPr>
          <a:xfrm>
            <a:off x="7858148" y="5286388"/>
            <a:ext cx="304800" cy="304800"/>
          </a:xfrm>
          <a:prstGeom prst="rect">
            <a:avLst/>
          </a:prstGeom>
        </p:spPr>
      </p:pic>
    </p:spTree>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2844" y="428604"/>
            <a:ext cx="8715436" cy="2643206"/>
          </a:xfrm>
        </p:spPr>
        <p:txBody>
          <a:bodyPr>
            <a:normAutofit fontScale="90000"/>
          </a:bodyPr>
          <a:lstStyle/>
          <a:p>
            <a:r>
              <a:rPr lang="ru-RU" sz="2700" dirty="0" smtClean="0"/>
              <a:t/>
            </a:r>
            <a:br>
              <a:rPr lang="ru-RU" sz="2700" dirty="0" smtClean="0"/>
            </a:br>
            <a:r>
              <a:rPr lang="ru-RU" sz="2700" dirty="0" smtClean="0"/>
              <a:t/>
            </a:r>
            <a:br>
              <a:rPr lang="ru-RU" sz="2700" dirty="0" smtClean="0"/>
            </a:br>
            <a:r>
              <a:rPr lang="ru-RU" sz="2700" dirty="0" smtClean="0"/>
              <a:t>Были расстреляны: </a:t>
            </a:r>
            <a:br>
              <a:rPr lang="ru-RU" sz="2700" dirty="0" smtClean="0"/>
            </a:br>
            <a:r>
              <a:rPr lang="ru-RU" sz="2700" dirty="0" err="1" smtClean="0"/>
              <a:t>Аксён</a:t>
            </a:r>
            <a:r>
              <a:rPr lang="ru-RU" sz="2700" dirty="0" smtClean="0"/>
              <a:t> Тимонин (14 лет), Тимофей Тимонин (12 лет), Василий Егоров (13 лет), Николай Егоров (12 лет), </a:t>
            </a:r>
            <a:br>
              <a:rPr lang="ru-RU" sz="2700" dirty="0" smtClean="0"/>
            </a:br>
            <a:r>
              <a:rPr lang="ru-RU" sz="2700" dirty="0" smtClean="0"/>
              <a:t>Семен </a:t>
            </a:r>
            <a:r>
              <a:rPr lang="ru-RU" sz="2700" dirty="0" err="1" smtClean="0"/>
              <a:t>Манжин</a:t>
            </a:r>
            <a:r>
              <a:rPr lang="ru-RU" sz="2700" dirty="0" smtClean="0"/>
              <a:t> (9 лет),</a:t>
            </a:r>
            <a:br>
              <a:rPr lang="ru-RU" sz="2700" dirty="0" smtClean="0"/>
            </a:br>
            <a:r>
              <a:rPr lang="ru-RU" sz="2700" dirty="0" smtClean="0"/>
              <a:t>   Константин Головлев (13 лет), Ник</a:t>
            </a:r>
            <a:r>
              <a:rPr lang="ru-RU" sz="2700" dirty="0"/>
              <a:t>и</a:t>
            </a:r>
            <a:r>
              <a:rPr lang="ru-RU" sz="2700" dirty="0" smtClean="0"/>
              <a:t>фор </a:t>
            </a:r>
            <a:r>
              <a:rPr lang="ru-RU" sz="2700" dirty="0" err="1" smtClean="0"/>
              <a:t>Назаркин</a:t>
            </a:r>
            <a:r>
              <a:rPr lang="ru-RU" sz="2700" dirty="0" smtClean="0"/>
              <a:t> (12 лет), </a:t>
            </a:r>
            <a:br>
              <a:rPr lang="ru-RU" sz="2700" dirty="0" smtClean="0"/>
            </a:br>
            <a:r>
              <a:rPr lang="ru-RU" sz="2700" dirty="0" smtClean="0"/>
              <a:t>Емельян Сафонов (12 лет), Василий Горин (13 лет) и</a:t>
            </a:r>
            <a:br>
              <a:rPr lang="ru-RU" sz="2700" dirty="0" smtClean="0"/>
            </a:br>
            <a:r>
              <a:rPr lang="ru-RU" sz="2700" dirty="0" smtClean="0"/>
              <a:t> Иван Махин (11 лет).</a:t>
            </a:r>
            <a:r>
              <a:rPr lang="ru-RU" dirty="0" smtClean="0"/>
              <a:t/>
            </a:r>
            <a:br>
              <a:rPr lang="ru-RU" dirty="0" smtClean="0"/>
            </a:br>
            <a:endParaRPr lang="ru-RU" dirty="0"/>
          </a:p>
        </p:txBody>
      </p:sp>
      <p:pic>
        <p:nvPicPr>
          <p:cNvPr id="8194" name="Picture 2"/>
          <p:cNvPicPr>
            <a:picLocks noGrp="1" noChangeAspect="1" noChangeArrowheads="1"/>
          </p:cNvPicPr>
          <p:nvPr>
            <p:ph sz="half" idx="1"/>
          </p:nvPr>
        </p:nvPicPr>
        <p:blipFill>
          <a:blip r:embed="rId2" cstate="print"/>
          <a:stretch>
            <a:fillRect/>
          </a:stretch>
        </p:blipFill>
        <p:spPr bwMode="auto">
          <a:xfrm>
            <a:off x="1500166" y="3214686"/>
            <a:ext cx="2515741" cy="3399650"/>
          </a:xfrm>
          <a:prstGeom prst="rect">
            <a:avLst/>
          </a:prstGeom>
          <a:noFill/>
          <a:ln w="9525">
            <a:noFill/>
            <a:miter lim="800000"/>
            <a:headEnd/>
            <a:tailEnd/>
          </a:ln>
          <a:effectLst/>
        </p:spPr>
      </p:pic>
      <p:pic>
        <p:nvPicPr>
          <p:cNvPr id="8195" name="Picture 3"/>
          <p:cNvPicPr>
            <a:picLocks noGrp="1" noChangeAspect="1" noChangeArrowheads="1"/>
          </p:cNvPicPr>
          <p:nvPr>
            <p:ph sz="half" idx="2"/>
          </p:nvPr>
        </p:nvPicPr>
        <p:blipFill>
          <a:blip r:embed="rId3" cstate="print"/>
          <a:stretch>
            <a:fillRect/>
          </a:stretch>
        </p:blipFill>
        <p:spPr bwMode="auto">
          <a:xfrm>
            <a:off x="5214942" y="3286124"/>
            <a:ext cx="2462877" cy="3328212"/>
          </a:xfrm>
          <a:prstGeom prst="rect">
            <a:avLst/>
          </a:prstGeom>
          <a:noFill/>
          <a:ln w="9525">
            <a:noFill/>
            <a:miter lim="800000"/>
            <a:headEnd/>
            <a:tailEnd/>
          </a:ln>
          <a:effectLst/>
        </p:spPr>
      </p:pic>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357166"/>
            <a:ext cx="8229600" cy="1500198"/>
          </a:xfrm>
        </p:spPr>
        <p:txBody>
          <a:bodyPr>
            <a:normAutofit fontScale="90000"/>
          </a:bodyPr>
          <a:lstStyle/>
          <a:p>
            <a:r>
              <a:rPr lang="ru-RU" sz="3200" b="1" dirty="0" smtClean="0"/>
              <a:t>СЕРЁЖА АЛЁШКОВ. </a:t>
            </a:r>
            <a:br>
              <a:rPr lang="ru-RU" sz="3200" b="1" dirty="0" smtClean="0"/>
            </a:br>
            <a:r>
              <a:rPr lang="ru-RU" sz="3200" dirty="0" smtClean="0"/>
              <a:t>На груди самого молодого бойца появилась медаль «За боевые заслуги». Ему было 7 лет.</a:t>
            </a:r>
            <a:endParaRPr lang="ru-RU"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428861" y="1857363"/>
            <a:ext cx="4214842" cy="5000637"/>
          </a:xfrm>
          <a:prstGeom prst="rect">
            <a:avLst/>
          </a:prstGeom>
          <a:noFill/>
          <a:ln w="9525">
            <a:noFill/>
            <a:miter lim="800000"/>
            <a:headEnd/>
            <a:tailEnd/>
          </a:ln>
          <a:effectLst/>
        </p:spPr>
      </p:pic>
    </p:spTree>
  </p:cSld>
  <p:clrMapOvr>
    <a:masterClrMapping/>
  </p:clrMapOvr>
  <p:transition advClick="0" advTm="1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dirty="0" smtClean="0">
                <a:latin typeface="Times New Roman" pitchFamily="18" charset="0"/>
                <a:cs typeface="Times New Roman" pitchFamily="18" charset="0"/>
              </a:rPr>
              <a:t>За </a:t>
            </a:r>
            <a:r>
              <a:rPr lang="ru-RU" sz="3100" dirty="0">
                <a:latin typeface="Times New Roman" pitchFamily="18" charset="0"/>
                <a:cs typeface="Times New Roman" pitchFamily="18" charset="0"/>
              </a:rPr>
              <a:t>заслуги перед Отечеством, за мужество, проявленное в боях с фашистами, все </a:t>
            </a:r>
            <a:r>
              <a:rPr lang="ru-RU" sz="3100" dirty="0" smtClean="0">
                <a:latin typeface="Times New Roman" pitchFamily="18" charset="0"/>
                <a:cs typeface="Times New Roman" pitchFamily="18" charset="0"/>
              </a:rPr>
              <a:t>ребята </a:t>
            </a:r>
            <a:r>
              <a:rPr lang="ru-RU" sz="3100" dirty="0">
                <a:latin typeface="Times New Roman" pitchFamily="18" charset="0"/>
                <a:cs typeface="Times New Roman" pitchFamily="18" charset="0"/>
              </a:rPr>
              <a:t>были награждены медалями и орденами, </a:t>
            </a:r>
            <a:r>
              <a:rPr lang="ru-RU" sz="3100" dirty="0" smtClean="0">
                <a:latin typeface="Times New Roman" pitchFamily="18" charset="0"/>
                <a:cs typeface="Times New Roman" pitchFamily="18" charset="0"/>
              </a:rPr>
              <a:t>большинство получили </a:t>
            </a:r>
            <a:r>
              <a:rPr lang="ru-RU" sz="3100" dirty="0">
                <a:latin typeface="Times New Roman" pitchFamily="18" charset="0"/>
                <a:cs typeface="Times New Roman" pitchFamily="18" charset="0"/>
              </a:rPr>
              <a:t>их посмертно.</a:t>
            </a:r>
            <a:br>
              <a:rPr lang="ru-RU" sz="3100"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829180" cy="4829196"/>
          </a:xfrm>
        </p:spPr>
        <p:txBody>
          <a:bodyPr>
            <a:normAutofit fontScale="77500" lnSpcReduction="20000"/>
          </a:bodyPr>
          <a:lstStyle/>
          <a:p>
            <a:pPr>
              <a:buNone/>
            </a:pPr>
            <a:r>
              <a:rPr lang="ru-RU" sz="4300" b="1" dirty="0" smtClean="0">
                <a:latin typeface="Times New Roman" pitchFamily="18" charset="0"/>
                <a:cs typeface="Times New Roman" pitchFamily="18" charset="0"/>
              </a:rPr>
              <a:t> </a:t>
            </a:r>
          </a:p>
          <a:p>
            <a:pPr>
              <a:buNone/>
            </a:pPr>
            <a:endParaRPr lang="ru-RU" sz="4300" b="1" dirty="0">
              <a:latin typeface="Times New Roman" pitchFamily="18" charset="0"/>
              <a:cs typeface="Times New Roman" pitchFamily="18" charset="0"/>
            </a:endParaRPr>
          </a:p>
          <a:p>
            <a:pPr>
              <a:buNone/>
            </a:pPr>
            <a:r>
              <a:rPr lang="ru-RU" sz="4300" b="1" dirty="0" smtClean="0">
                <a:latin typeface="Times New Roman" pitchFamily="18" charset="0"/>
                <a:cs typeface="Times New Roman" pitchFamily="18" charset="0"/>
              </a:rPr>
              <a:t> </a:t>
            </a:r>
            <a:r>
              <a:rPr lang="ru-RU" sz="3800" b="1" dirty="0" smtClean="0">
                <a:latin typeface="Times New Roman" pitchFamily="18" charset="0"/>
                <a:cs typeface="Times New Roman" pitchFamily="18" charset="0"/>
              </a:rPr>
              <a:t>ВИТЯ ГРОМОВ</a:t>
            </a:r>
          </a:p>
          <a:p>
            <a:pPr>
              <a:buNone/>
            </a:pPr>
            <a:r>
              <a:rPr lang="ru-RU" sz="3800" b="1" dirty="0" smtClean="0">
                <a:latin typeface="Times New Roman" pitchFamily="18" charset="0"/>
                <a:cs typeface="Times New Roman" pitchFamily="18" charset="0"/>
              </a:rPr>
              <a:t>  ЛЁНЯ КУЗУБОВ </a:t>
            </a:r>
          </a:p>
          <a:p>
            <a:pPr>
              <a:buNone/>
            </a:pPr>
            <a:r>
              <a:rPr lang="ru-RU" sz="3800" b="1" dirty="0" smtClean="0">
                <a:latin typeface="Times New Roman" pitchFamily="18" charset="0"/>
                <a:cs typeface="Times New Roman" pitchFamily="18" charset="0"/>
              </a:rPr>
              <a:t>    ВОЛОДЯ ДУБИНИН</a:t>
            </a:r>
            <a:endParaRPr lang="ru-RU" sz="3800" dirty="0">
              <a:latin typeface="Times New Roman" pitchFamily="18" charset="0"/>
              <a:cs typeface="Times New Roman" pitchFamily="18" charset="0"/>
            </a:endParaRPr>
          </a:p>
          <a:p>
            <a:pPr>
              <a:buNone/>
            </a:pPr>
            <a:r>
              <a:rPr lang="ru-RU" sz="3800" b="1" dirty="0" smtClean="0">
                <a:latin typeface="Times New Roman" pitchFamily="18" charset="0"/>
                <a:cs typeface="Times New Roman" pitchFamily="18" charset="0"/>
              </a:rPr>
              <a:t>      КОЛЯ КРАСАВЦЕВ</a:t>
            </a:r>
          </a:p>
          <a:p>
            <a:pPr>
              <a:buNone/>
            </a:pPr>
            <a:r>
              <a:rPr lang="ru-RU" sz="3800" b="1" dirty="0">
                <a:latin typeface="Times New Roman" pitchFamily="18" charset="0"/>
                <a:cs typeface="Times New Roman" pitchFamily="18" charset="0"/>
              </a:rPr>
              <a:t> </a:t>
            </a:r>
            <a:r>
              <a:rPr lang="ru-RU" sz="3800" b="1" dirty="0" smtClean="0">
                <a:latin typeface="Times New Roman" pitchFamily="18" charset="0"/>
                <a:cs typeface="Times New Roman" pitchFamily="18" charset="0"/>
              </a:rPr>
              <a:t>       МОТЯ БАРСОВА</a:t>
            </a:r>
          </a:p>
          <a:p>
            <a:pPr>
              <a:buNone/>
            </a:pPr>
            <a:r>
              <a:rPr lang="ru-RU" sz="3800" b="1" dirty="0">
                <a:latin typeface="Times New Roman" pitchFamily="18" charset="0"/>
                <a:cs typeface="Times New Roman" pitchFamily="18" charset="0"/>
              </a:rPr>
              <a:t> </a:t>
            </a:r>
            <a:r>
              <a:rPr lang="ru-RU" sz="3800" b="1" dirty="0" smtClean="0">
                <a:latin typeface="Times New Roman" pitchFamily="18" charset="0"/>
                <a:cs typeface="Times New Roman" pitchFamily="18" charset="0"/>
              </a:rPr>
              <a:t>         САША ДЕМИДОВ</a:t>
            </a:r>
          </a:p>
          <a:p>
            <a:pPr>
              <a:buNone/>
            </a:pPr>
            <a:r>
              <a:rPr lang="ru-RU" sz="3800" b="1" dirty="0" smtClean="0">
                <a:latin typeface="Times New Roman" pitchFamily="18" charset="0"/>
                <a:cs typeface="Times New Roman" pitchFamily="18" charset="0"/>
              </a:rPr>
              <a:t>             ЛЮСЯ РЕМИЗОВА</a:t>
            </a:r>
            <a:r>
              <a:rPr lang="ru-RU" sz="3800" b="1" dirty="0">
                <a:latin typeface="Times New Roman" pitchFamily="18" charset="0"/>
                <a:cs typeface="Times New Roman" pitchFamily="18" charset="0"/>
              </a:rPr>
              <a:t/>
            </a:r>
            <a:br>
              <a:rPr lang="ru-RU" sz="3800" b="1"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2052" name="Picture 4"/>
          <p:cNvPicPr>
            <a:picLocks noGrp="1" noChangeAspect="1" noChangeArrowheads="1"/>
          </p:cNvPicPr>
          <p:nvPr>
            <p:ph sz="half" idx="2"/>
          </p:nvPr>
        </p:nvPicPr>
        <p:blipFill>
          <a:blip r:embed="rId2" cstate="print"/>
          <a:srcRect/>
          <a:stretch>
            <a:fillRect/>
          </a:stretch>
        </p:blipFill>
        <p:spPr bwMode="auto">
          <a:xfrm>
            <a:off x="5572132" y="2461017"/>
            <a:ext cx="3395656" cy="3588540"/>
          </a:xfrm>
          <a:prstGeom prst="rect">
            <a:avLst/>
          </a:prstGeom>
          <a:noFill/>
          <a:ln w="9525">
            <a:noFill/>
            <a:miter lim="800000"/>
            <a:headEnd/>
            <a:tailEnd/>
          </a:ln>
          <a:effectLst/>
        </p:spPr>
      </p:pic>
    </p:spTree>
  </p:cSld>
  <p:clrMapOvr>
    <a:masterClrMapping/>
  </p:clrMapOvr>
  <p:transition advClick="0" advTm="1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Светлана\Desktop\zaycev.jpg"/>
          <p:cNvPicPr>
            <a:picLocks noChangeAspect="1" noChangeArrowheads="1"/>
          </p:cNvPicPr>
          <p:nvPr/>
        </p:nvPicPr>
        <p:blipFill>
          <a:blip r:embed="rId2" cstate="print"/>
          <a:srcRect/>
          <a:stretch>
            <a:fillRect/>
          </a:stretch>
        </p:blipFill>
        <p:spPr bwMode="auto">
          <a:xfrm>
            <a:off x="1142976" y="871360"/>
            <a:ext cx="5857916" cy="5986640"/>
          </a:xfrm>
          <a:prstGeom prst="rect">
            <a:avLst/>
          </a:prstGeom>
          <a:noFill/>
        </p:spPr>
      </p:pic>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ветлана\Desktop\5_10.JPG"/>
          <p:cNvPicPr>
            <a:picLocks noGrp="1" noChangeAspect="1" noChangeArrowheads="1"/>
          </p:cNvPicPr>
          <p:nvPr>
            <p:ph sz="half" idx="1"/>
          </p:nvPr>
        </p:nvPicPr>
        <p:blipFill>
          <a:blip r:embed="rId2" cstate="print"/>
          <a:stretch>
            <a:fillRect/>
          </a:stretch>
        </p:blipFill>
        <p:spPr bwMode="auto">
          <a:xfrm>
            <a:off x="285720" y="1428736"/>
            <a:ext cx="4181476" cy="5072098"/>
          </a:xfrm>
          <a:prstGeom prst="rect">
            <a:avLst/>
          </a:prstGeom>
          <a:ln>
            <a:noFill/>
          </a:ln>
          <a:effectLst>
            <a:softEdge rad="112500"/>
          </a:effectLst>
        </p:spPr>
      </p:pic>
      <p:pic>
        <p:nvPicPr>
          <p:cNvPr id="11" name="Picture 2" descr="C:\Documents and Settings\Ada.nEt.naT\Рабочий стол\классный\11091016224061625367.jpeg"/>
          <p:cNvPicPr>
            <a:picLocks noGrp="1" noChangeAspect="1" noChangeArrowheads="1"/>
          </p:cNvPicPr>
          <p:nvPr>
            <p:ph sz="half" idx="2"/>
          </p:nvPr>
        </p:nvPicPr>
        <p:blipFill>
          <a:blip r:embed="rId3" cstate="print"/>
          <a:srcRect l="5682" t="8517" r="6818" b="8022"/>
          <a:stretch>
            <a:fillRect/>
          </a:stretch>
        </p:blipFill>
        <p:spPr bwMode="auto">
          <a:xfrm>
            <a:off x="4572000" y="285728"/>
            <a:ext cx="4572000" cy="6143668"/>
          </a:xfrm>
          <a:prstGeom prst="rect">
            <a:avLst/>
          </a:prstGeom>
          <a:ln>
            <a:noFill/>
          </a:ln>
          <a:effectLst>
            <a:softEdge rad="112500"/>
          </a:effectLst>
        </p:spPr>
      </p:pic>
    </p:spTree>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14356"/>
            <a:ext cx="8115328" cy="5411807"/>
          </a:xfrm>
        </p:spPr>
        <p:txBody>
          <a:bodyPr>
            <a:normAutofit/>
          </a:bodyPr>
          <a:lstStyle/>
          <a:p>
            <a:r>
              <a:rPr lang="ru-RU" b="1" i="1" dirty="0"/>
              <a:t>Поиск новых имён продолжается. </a:t>
            </a:r>
            <a:r>
              <a:rPr lang="ru-RU" b="1" i="1" dirty="0" smtClean="0"/>
              <a:t>Подготовка </a:t>
            </a:r>
            <a:r>
              <a:rPr lang="ru-RU" b="1" i="1" dirty="0"/>
              <a:t>к </a:t>
            </a:r>
            <a:r>
              <a:rPr lang="ru-RU" b="1" i="1" dirty="0" smtClean="0"/>
              <a:t>70-ти </a:t>
            </a:r>
            <a:r>
              <a:rPr lang="ru-RU" b="1" i="1" dirty="0" err="1"/>
              <a:t>летию</a:t>
            </a:r>
            <a:r>
              <a:rPr lang="ru-RU" b="1" i="1" dirty="0"/>
              <a:t> победы в Сталинградской </a:t>
            </a:r>
            <a:r>
              <a:rPr lang="ru-RU" b="1" i="1" dirty="0" smtClean="0"/>
              <a:t>битве </a:t>
            </a:r>
            <a:r>
              <a:rPr lang="ru-RU" b="1" i="1" dirty="0"/>
              <a:t>всколыхнёт интерес к патриотическим делам и поступкам пионеров и молодёжи, вызовет у нынешнего поколения подростков потребность в знании истории Сталинградской битвы, о судьбах ровесников, участников Сталинградской битвы.</a:t>
            </a:r>
            <a:endParaRPr lang="ru-RU" dirty="0"/>
          </a:p>
          <a:p>
            <a:endParaRPr lang="ru-RU" dirty="0"/>
          </a:p>
        </p:txBody>
      </p:sp>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a.nEt.naT\Рабочий стол\мой кл. час\0_1568e_4b63846d_XL.gif"/>
          <p:cNvPicPr>
            <a:picLocks noChangeAspect="1" noChangeArrowheads="1" noCrop="1"/>
          </p:cNvPicPr>
          <p:nvPr/>
        </p:nvPicPr>
        <p:blipFill>
          <a:blip r:embed="rId2" cstate="print"/>
          <a:srcRect/>
          <a:stretch>
            <a:fillRect/>
          </a:stretch>
        </p:blipFill>
        <p:spPr bwMode="auto">
          <a:xfrm>
            <a:off x="0" y="0"/>
            <a:ext cx="9144000" cy="6846888"/>
          </a:xfrm>
          <a:prstGeom prst="rect">
            <a:avLst/>
          </a:prstGeom>
          <a:noFill/>
          <a:ln w="9525">
            <a:noFill/>
            <a:miter lim="800000"/>
            <a:headEnd/>
            <a:tailEnd/>
          </a:ln>
        </p:spPr>
      </p:pic>
      <p:pic>
        <p:nvPicPr>
          <p:cNvPr id="2" name="Picture 2" descr="C:\Documents and Settings\Ada.nEt.naT\Рабочий стол\мой кл. час\109572_image_large.jpg"/>
          <p:cNvPicPr>
            <a:picLocks noChangeAspect="1" noChangeArrowheads="1"/>
          </p:cNvPicPr>
          <p:nvPr/>
        </p:nvPicPr>
        <p:blipFill>
          <a:blip r:embed="rId3" cstate="print"/>
          <a:srcRect/>
          <a:stretch>
            <a:fillRect/>
          </a:stretch>
        </p:blipFill>
        <p:spPr bwMode="auto">
          <a:xfrm>
            <a:off x="0" y="0"/>
            <a:ext cx="9109075" cy="6858000"/>
          </a:xfrm>
          <a:prstGeom prst="rect">
            <a:avLst/>
          </a:prstGeom>
          <a:noFill/>
          <a:ln w="9525">
            <a:noFill/>
            <a:miter lim="800000"/>
            <a:headEnd/>
            <a:tailEnd/>
          </a:ln>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Используемая литература: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bwMode="auto">
          <a:ln>
            <a:solidFill>
              <a:schemeClr val="tx1"/>
            </a:solidFill>
          </a:ln>
        </p:spPr>
        <p:txBody>
          <a:bodyPr>
            <a:normAutofit/>
          </a:bodyPr>
          <a:lstStyle/>
          <a:p>
            <a:pPr>
              <a:buNone/>
            </a:pPr>
            <a:r>
              <a:rPr lang="ru-RU"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1. </a:t>
            </a:r>
            <a:r>
              <a:rPr lang="ru-RU" sz="2600" dirty="0" err="1" smtClean="0">
                <a:latin typeface="Times New Roman" pitchFamily="18" charset="0"/>
                <a:cs typeface="Times New Roman" pitchFamily="18" charset="0"/>
              </a:rPr>
              <a:t>Былинин</a:t>
            </a:r>
            <a:r>
              <a:rPr lang="ru-RU" sz="2600" dirty="0" smtClean="0">
                <a:latin typeface="Times New Roman" pitchFamily="18" charset="0"/>
                <a:cs typeface="Times New Roman" pitchFamily="18" charset="0"/>
              </a:rPr>
              <a:t> С. Сталинградская битва. Цейхгауз, 2005 </a:t>
            </a:r>
          </a:p>
          <a:p>
            <a:pPr>
              <a:buNone/>
            </a:pPr>
            <a:r>
              <a:rPr lang="ru-RU" sz="2600" cap="none" dirty="0" smtClean="0">
                <a:solidFill>
                  <a:srgbClr val="000000"/>
                </a:solidFill>
                <a:effectLst/>
                <a:latin typeface="Times New Roman" pitchFamily="18" charset="0"/>
                <a:cs typeface="Times New Roman" pitchFamily="18" charset="0"/>
              </a:rPr>
              <a:t> 2. Энциклопедия войн 20 века .М.,2000.</a:t>
            </a:r>
          </a:p>
          <a:p>
            <a:pPr>
              <a:buNone/>
            </a:pPr>
            <a:r>
              <a:rPr lang="ru-RU" sz="2600" cap="none" dirty="0" smtClean="0">
                <a:solidFill>
                  <a:srgbClr val="000000"/>
                </a:solidFill>
                <a:effectLst/>
                <a:latin typeface="Times New Roman" pitchFamily="18" charset="0"/>
                <a:cs typeface="Times New Roman" pitchFamily="18" charset="0"/>
              </a:rPr>
              <a:t> 3. Хрестоматия по истории СССР 1917-1945.М.,1991.</a:t>
            </a:r>
          </a:p>
          <a:p>
            <a:pPr>
              <a:buNone/>
            </a:pPr>
            <a:r>
              <a:rPr lang="ru-RU" sz="2600" b="0" cap="none" dirty="0" smtClean="0">
                <a:solidFill>
                  <a:srgbClr val="000000"/>
                </a:solidFill>
                <a:effectLst/>
                <a:latin typeface="Times New Roman" pitchFamily="18" charset="0"/>
                <a:cs typeface="Times New Roman" pitchFamily="18" charset="0"/>
              </a:rPr>
              <a:t>Ресурсы интернета:</a:t>
            </a:r>
            <a:endParaRPr lang="en-US" sz="2600" i="1" dirty="0" smtClean="0">
              <a:latin typeface="Times New Roman" pitchFamily="18" charset="0"/>
              <a:cs typeface="Times New Roman" pitchFamily="18" charset="0"/>
            </a:endParaRPr>
          </a:p>
          <a:p>
            <a:pPr>
              <a:buNone/>
            </a:pPr>
            <a:r>
              <a:rPr lang="en-US" sz="2600" i="1" dirty="0" smtClean="0">
                <a:latin typeface="Times New Roman" pitchFamily="18" charset="0"/>
                <a:cs typeface="Times New Roman" pitchFamily="18" charset="0"/>
              </a:rPr>
              <a:t>http://world-war.ru/gallery/thumbnails.php?album=topn&amp;cat=-22&amp;page=1</a:t>
            </a:r>
            <a:endParaRPr lang="ru-RU" sz="2600" dirty="0">
              <a:latin typeface="Times New Roman" pitchFamily="18" charset="0"/>
              <a:cs typeface="Times New Roman" pitchFamily="18" charset="0"/>
            </a:endParaRPr>
          </a:p>
          <a:p>
            <a:pPr>
              <a:buNone/>
            </a:pPr>
            <a:r>
              <a:rPr lang="ru-RU" sz="2600" i="1" dirty="0" smtClean="0">
                <a:latin typeface="Times New Roman" pitchFamily="18" charset="0"/>
                <a:cs typeface="Times New Roman" pitchFamily="18" charset="0"/>
              </a:rPr>
              <a:t>http</a:t>
            </a:r>
            <a:r>
              <a:rPr lang="ru-RU" sz="2600" i="1" dirty="0">
                <a:latin typeface="Times New Roman" pitchFamily="18" charset="0"/>
                <a:cs typeface="Times New Roman" pitchFamily="18" charset="0"/>
              </a:rPr>
              <a:t>://www.infovolga.ru/school/pioner/geroi.htm</a:t>
            </a:r>
            <a:endParaRPr lang="ru-RU" sz="2600"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ransition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t> Сталинград!..</a:t>
            </a:r>
            <a:endParaRPr lang="ru-RU" sz="5400" dirty="0"/>
          </a:p>
        </p:txBody>
      </p:sp>
      <p:sp>
        <p:nvSpPr>
          <p:cNvPr id="3" name="Содержимое 2"/>
          <p:cNvSpPr>
            <a:spLocks noGrp="1"/>
          </p:cNvSpPr>
          <p:nvPr>
            <p:ph idx="1"/>
          </p:nvPr>
        </p:nvSpPr>
        <p:spPr>
          <a:xfrm>
            <a:off x="457200" y="1214423"/>
            <a:ext cx="8229600" cy="1428759"/>
          </a:xfrm>
        </p:spPr>
        <p:txBody>
          <a:bodyPr>
            <a:normAutofit fontScale="92500" lnSpcReduction="20000"/>
          </a:bodyPr>
          <a:lstStyle/>
          <a:p>
            <a:pPr>
              <a:buNone/>
            </a:pPr>
            <a:r>
              <a:rPr lang="ru-RU" dirty="0" smtClean="0"/>
              <a:t>                      </a:t>
            </a:r>
            <a:r>
              <a:rPr lang="ru-RU" dirty="0"/>
              <a:t>До войны обычный город</a:t>
            </a:r>
            <a:r>
              <a:rPr lang="ru-RU" dirty="0" smtClean="0"/>
              <a:t>,</a:t>
            </a:r>
          </a:p>
          <a:p>
            <a:pPr>
              <a:buNone/>
            </a:pPr>
            <a:r>
              <a:rPr lang="ru-RU" dirty="0" smtClean="0"/>
              <a:t> </a:t>
            </a:r>
            <a:r>
              <a:rPr lang="ru-RU" dirty="0"/>
              <a:t>с улицами </a:t>
            </a:r>
            <a:r>
              <a:rPr lang="ru-RU" dirty="0" smtClean="0"/>
              <a:t>и</a:t>
            </a:r>
            <a:r>
              <a:rPr lang="ru-RU" dirty="0"/>
              <a:t> </a:t>
            </a:r>
            <a:r>
              <a:rPr lang="ru-RU" dirty="0" smtClean="0"/>
              <a:t>площадями</a:t>
            </a:r>
            <a:r>
              <a:rPr lang="ru-RU" dirty="0"/>
              <a:t>, старыми и </a:t>
            </a:r>
            <a:r>
              <a:rPr lang="ru-RU" dirty="0" smtClean="0"/>
              <a:t>новыми</a:t>
            </a:r>
          </a:p>
          <a:p>
            <a:pPr>
              <a:buNone/>
            </a:pPr>
            <a:r>
              <a:rPr lang="ru-RU" dirty="0"/>
              <a:t> </a:t>
            </a:r>
            <a:r>
              <a:rPr lang="ru-RU" dirty="0" smtClean="0"/>
              <a:t>                                кварталами</a:t>
            </a:r>
            <a:r>
              <a:rPr lang="ru-RU" dirty="0"/>
              <a:t>.</a:t>
            </a:r>
          </a:p>
        </p:txBody>
      </p:sp>
      <p:pic>
        <p:nvPicPr>
          <p:cNvPr id="2050" name="Picture 2" descr="C:\Users\Светлана\Desktop\normal_st_v_d_krieg041.jpg"/>
          <p:cNvPicPr>
            <a:picLocks noChangeAspect="1" noChangeArrowheads="1"/>
          </p:cNvPicPr>
          <p:nvPr/>
        </p:nvPicPr>
        <p:blipFill>
          <a:blip r:embed="rId3" cstate="print"/>
          <a:srcRect/>
          <a:stretch>
            <a:fillRect/>
          </a:stretch>
        </p:blipFill>
        <p:spPr bwMode="auto">
          <a:xfrm>
            <a:off x="2357422" y="2500306"/>
            <a:ext cx="4500594" cy="4143380"/>
          </a:xfrm>
          <a:prstGeom prst="rect">
            <a:avLst/>
          </a:prstGeom>
          <a:ln>
            <a:noFill/>
          </a:ln>
          <a:effectLst>
            <a:softEdge rad="112500"/>
          </a:effectLst>
        </p:spPr>
      </p:pic>
      <p:pic>
        <p:nvPicPr>
          <p:cNvPr id="5" name="war_vstavaistrana.mid">
            <a:hlinkClick r:id="" action="ppaction://media"/>
          </p:cNvPr>
          <p:cNvPicPr>
            <a:picLocks noRot="1" noChangeAspect="1"/>
          </p:cNvPicPr>
          <p:nvPr>
            <a:audioFile r:link="rId1"/>
          </p:nvPr>
        </p:nvPicPr>
        <p:blipFill>
          <a:blip r:embed="rId4" cstate="print"/>
          <a:stretch>
            <a:fillRect/>
          </a:stretch>
        </p:blipFill>
        <p:spPr>
          <a:xfrm>
            <a:off x="6572264" y="6286520"/>
            <a:ext cx="304800" cy="304800"/>
          </a:xfrm>
          <a:prstGeom prst="rect">
            <a:avLst/>
          </a:prstGeom>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Всё изменилось</a:t>
            </a:r>
            <a:br>
              <a:rPr lang="ru-RU" dirty="0" smtClean="0"/>
            </a:br>
            <a:r>
              <a:rPr lang="ru-RU" dirty="0" smtClean="0"/>
              <a:t> 22июня 1941 года…</a:t>
            </a:r>
            <a:endParaRPr lang="ru-RU" dirty="0"/>
          </a:p>
        </p:txBody>
      </p:sp>
      <p:pic>
        <p:nvPicPr>
          <p:cNvPr id="3074" name="Picture 2"/>
          <p:cNvPicPr>
            <a:picLocks noGrp="1" noChangeAspect="1" noChangeArrowheads="1"/>
          </p:cNvPicPr>
          <p:nvPr>
            <p:ph idx="1"/>
          </p:nvPr>
        </p:nvPicPr>
        <p:blipFill>
          <a:blip r:embed="rId2" cstate="print"/>
          <a:stretch>
            <a:fillRect/>
          </a:stretch>
        </p:blipFill>
        <p:spPr bwMode="auto">
          <a:xfrm>
            <a:off x="1152196" y="1600200"/>
            <a:ext cx="6839608" cy="4525963"/>
          </a:xfrm>
          <a:prstGeom prst="rect">
            <a:avLst/>
          </a:prstGeom>
          <a:noFill/>
          <a:ln w="9525">
            <a:noFill/>
            <a:miter lim="800000"/>
            <a:headEnd/>
            <a:tailEnd/>
          </a:ln>
          <a:effectLst/>
        </p:spPr>
      </p:pic>
    </p:spTree>
  </p:cSld>
  <p:clrMapOvr>
    <a:masterClrMapping/>
  </p:clrMapOvr>
  <p:transition advClick="0" advTm="1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На защиту Родины встали и взрослые и дети.</a:t>
            </a:r>
            <a:endParaRPr lang="ru-RU"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500034" y="1571612"/>
            <a:ext cx="3143272" cy="4572032"/>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3" cstate="print"/>
          <a:srcRect/>
          <a:stretch>
            <a:fillRect/>
          </a:stretch>
        </p:blipFill>
        <p:spPr bwMode="auto">
          <a:xfrm>
            <a:off x="4714876" y="1571612"/>
            <a:ext cx="3133724" cy="4500593"/>
          </a:xfrm>
          <a:prstGeom prst="rect">
            <a:avLst/>
          </a:prstGeom>
          <a:noFill/>
          <a:ln w="9525">
            <a:noFill/>
            <a:miter lim="800000"/>
            <a:headEnd/>
            <a:tailEnd/>
          </a:ln>
          <a:effectLst/>
        </p:spPr>
      </p:pic>
    </p:spTree>
  </p:cSld>
  <p:clrMapOvr>
    <a:masterClrMapping/>
  </p:clrMapOvr>
  <p:transition advClick="0" advTm="1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714512"/>
          </a:xfrm>
        </p:spPr>
        <p:txBody>
          <a:bodyPr>
            <a:normAutofit fontScale="90000"/>
          </a:bodyPr>
          <a:lstStyle/>
          <a:p>
            <a:r>
              <a:rPr lang="ru-RU" sz="2200" b="1" i="1" dirty="0"/>
              <a:t>И когда кончится война и мы станем размышлять о причинах нашей победы над врагом человечества, мы не забудем, что у нас был могучий союзник: многомиллионная, </a:t>
            </a:r>
            <a:r>
              <a:rPr lang="ru-RU" sz="2200" b="1" i="1" dirty="0" err="1"/>
              <a:t>крепкосплочённая</a:t>
            </a:r>
            <a:r>
              <a:rPr lang="ru-RU" sz="2200" b="1" i="1" dirty="0"/>
              <a:t> армия </a:t>
            </a:r>
            <a:r>
              <a:rPr lang="ru-RU" sz="2200" b="1" i="1" dirty="0" smtClean="0"/>
              <a:t>советских детей.</a:t>
            </a:r>
            <a:r>
              <a:rPr lang="ru-RU" sz="2200" dirty="0" smtClean="0"/>
              <a:t/>
            </a:r>
            <a:br>
              <a:rPr lang="ru-RU" sz="2200" dirty="0" smtClean="0"/>
            </a:br>
            <a:r>
              <a:rPr lang="ru-RU" sz="2200" dirty="0" smtClean="0"/>
              <a:t>                                                                             </a:t>
            </a:r>
            <a:r>
              <a:rPr lang="ru-RU" sz="2200" b="1" dirty="0" smtClean="0"/>
              <a:t>Корней </a:t>
            </a:r>
            <a:r>
              <a:rPr lang="ru-RU" sz="2200" b="1" dirty="0"/>
              <a:t>Чуковский, 1942 г</a:t>
            </a:r>
            <a:r>
              <a:rPr lang="ru-RU" dirty="0"/>
              <a:t/>
            </a:r>
            <a:br>
              <a:rPr lang="ru-RU" dirty="0"/>
            </a:br>
            <a:endParaRPr lang="ru-RU" dirty="0"/>
          </a:p>
        </p:txBody>
      </p:sp>
      <p:pic>
        <p:nvPicPr>
          <p:cNvPr id="1026" name="Picture 2" descr="C:\Users\Светлана\Desktop\5_3.JPG"/>
          <p:cNvPicPr>
            <a:picLocks noGrp="1" noChangeAspect="1" noChangeArrowheads="1"/>
          </p:cNvPicPr>
          <p:nvPr>
            <p:ph idx="1"/>
          </p:nvPr>
        </p:nvPicPr>
        <p:blipFill>
          <a:blip r:embed="rId2" cstate="print"/>
          <a:srcRect/>
          <a:stretch>
            <a:fillRect/>
          </a:stretch>
        </p:blipFill>
        <p:spPr bwMode="auto">
          <a:xfrm>
            <a:off x="1000100" y="2285992"/>
            <a:ext cx="6715172" cy="4143404"/>
          </a:xfrm>
          <a:prstGeom prst="rect">
            <a:avLst/>
          </a:prstGeom>
          <a:noFill/>
        </p:spPr>
      </p:pic>
    </p:spTree>
  </p:cSld>
  <p:clrMapOvr>
    <a:masterClrMapping/>
  </p:clrMapOvr>
  <p:transition advClick="0"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idx="1"/>
          </p:nvPr>
        </p:nvSpPr>
        <p:spPr>
          <a:xfrm>
            <a:off x="457200" y="1071546"/>
            <a:ext cx="8229600" cy="5054617"/>
          </a:xfrm>
        </p:spPr>
        <p:txBody>
          <a:bodyPr/>
          <a:lstStyle/>
          <a:p>
            <a:pPr>
              <a:buNone/>
            </a:pPr>
            <a:r>
              <a:rPr lang="ru-RU" b="1" i="1" dirty="0" smtClean="0"/>
              <a:t>        </a:t>
            </a:r>
            <a:r>
              <a:rPr lang="ru-RU" sz="4000" b="1" i="1" dirty="0" smtClean="0"/>
              <a:t>Мужество </a:t>
            </a:r>
            <a:r>
              <a:rPr lang="ru-RU" sz="4000" b="1" i="1" dirty="0"/>
              <a:t>и отвагу проявляли </a:t>
            </a:r>
            <a:r>
              <a:rPr lang="ru-RU" sz="4000" b="1" i="1" dirty="0" err="1"/>
              <a:t>сталинградские</a:t>
            </a:r>
            <a:r>
              <a:rPr lang="ru-RU" sz="4000" b="1" i="1" dirty="0"/>
              <a:t> пионеры в борьбе с врагом во время Сталинградской битвы. Да не сотрутся в нашей памяти имена юных патриотов, пионеров—героев.</a:t>
            </a:r>
            <a:endParaRPr lang="ru-RU" sz="4000" dirty="0"/>
          </a:p>
          <a:p>
            <a:endParaRPr lang="ru-RU" sz="4000" dirty="0"/>
          </a:p>
        </p:txBody>
      </p:sp>
    </p:spTree>
  </p:cSld>
  <p:clrMapOvr>
    <a:masterClrMapping/>
  </p:clrMapOvr>
  <p:transition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615262" cy="1162050"/>
          </a:xfrm>
        </p:spPr>
        <p:txBody>
          <a:bodyPr>
            <a:noAutofit/>
          </a:bodyPr>
          <a:lstStyle/>
          <a:p>
            <a:r>
              <a:rPr lang="ru-RU" sz="2800" dirty="0">
                <a:effectLst/>
              </a:rPr>
              <a:t>Имя пионера—героя </a:t>
            </a:r>
            <a:r>
              <a:rPr lang="ru-RU" sz="2800" dirty="0" smtClean="0">
                <a:effectLst/>
              </a:rPr>
              <a:t>Миши </a:t>
            </a:r>
            <a:r>
              <a:rPr lang="ru-RU" sz="2800" dirty="0">
                <a:effectLst/>
              </a:rPr>
              <a:t>Романова в 1958 году было занесено в Книгу почёта Всесоюзной пионерской организации</a:t>
            </a:r>
          </a:p>
        </p:txBody>
      </p:sp>
      <p:pic>
        <p:nvPicPr>
          <p:cNvPr id="5122" name="Picture 2"/>
          <p:cNvPicPr>
            <a:picLocks noGrp="1" noChangeAspect="1" noChangeArrowheads="1"/>
          </p:cNvPicPr>
          <p:nvPr>
            <p:ph idx="1"/>
          </p:nvPr>
        </p:nvPicPr>
        <p:blipFill>
          <a:blip r:embed="rId2" cstate="print"/>
          <a:stretch>
            <a:fillRect/>
          </a:stretch>
        </p:blipFill>
        <p:spPr bwMode="auto">
          <a:xfrm>
            <a:off x="4857752" y="1571612"/>
            <a:ext cx="3643338" cy="4743202"/>
          </a:xfrm>
          <a:prstGeom prst="rect">
            <a:avLst/>
          </a:prstGeom>
          <a:noFill/>
          <a:ln w="9525">
            <a:noFill/>
            <a:miter lim="800000"/>
            <a:headEnd/>
            <a:tailEnd/>
          </a:ln>
          <a:effectLst/>
        </p:spPr>
      </p:pic>
      <p:sp>
        <p:nvSpPr>
          <p:cNvPr id="5" name="Текст 4"/>
          <p:cNvSpPr>
            <a:spLocks noGrp="1"/>
          </p:cNvSpPr>
          <p:nvPr>
            <p:ph type="body" sz="half" idx="2"/>
          </p:nvPr>
        </p:nvSpPr>
        <p:spPr>
          <a:xfrm>
            <a:off x="457200" y="1435100"/>
            <a:ext cx="3971924" cy="4691063"/>
          </a:xfrm>
        </p:spPr>
        <p:txBody>
          <a:bodyPr>
            <a:normAutofit/>
          </a:bodyPr>
          <a:lstStyle/>
          <a:p>
            <a:r>
              <a:rPr lang="ru-RU" sz="2400" dirty="0" smtClean="0"/>
              <a:t>«В тихое утро холодного ноябрьского дня партизанский отряд </a:t>
            </a:r>
            <a:r>
              <a:rPr lang="ru-RU" sz="2400" dirty="0" err="1" smtClean="0"/>
              <a:t>котельниковцев</a:t>
            </a:r>
            <a:r>
              <a:rPr lang="ru-RU" sz="2400" dirty="0" smtClean="0"/>
              <a:t> окружили враги. На бруствере окопа сидел мальчик лет 13—это был Миша. Воевал он вместе с отцом. В отряде его прозвали «дубок».</a:t>
            </a:r>
            <a:endParaRPr lang="ru-RU" sz="2400" dirty="0"/>
          </a:p>
        </p:txBody>
      </p:sp>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857388"/>
          </a:xfrm>
        </p:spPr>
        <p:txBody>
          <a:bodyPr>
            <a:noAutofit/>
          </a:bodyPr>
          <a:lstStyle/>
          <a:p>
            <a:r>
              <a:rPr lang="ru-RU" sz="3200" dirty="0"/>
              <a:t>13-ти летняя Люся, находчивая, любознательная пионерка из Ленинграда, </a:t>
            </a:r>
            <a:r>
              <a:rPr lang="ru-RU" sz="3200" dirty="0" smtClean="0"/>
              <a:t>в поисках родных оказалась в Сталинграде и добровольно </a:t>
            </a:r>
            <a:r>
              <a:rPr lang="ru-RU" sz="3200" dirty="0"/>
              <a:t>стала разведчицей.</a:t>
            </a:r>
          </a:p>
        </p:txBody>
      </p:sp>
      <p:pic>
        <p:nvPicPr>
          <p:cNvPr id="6146" name="Picture 2"/>
          <p:cNvPicPr>
            <a:picLocks noGrp="1" noChangeAspect="1" noChangeArrowheads="1"/>
          </p:cNvPicPr>
          <p:nvPr>
            <p:ph sz="half" idx="1"/>
          </p:nvPr>
        </p:nvPicPr>
        <p:blipFill>
          <a:blip r:embed="rId2" cstate="print"/>
          <a:stretch>
            <a:fillRect/>
          </a:stretch>
        </p:blipFill>
        <p:spPr bwMode="auto">
          <a:xfrm>
            <a:off x="785786" y="2424906"/>
            <a:ext cx="3143272" cy="3790176"/>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tretch>
            <a:fillRect/>
          </a:stretch>
        </p:blipFill>
        <p:spPr bwMode="auto">
          <a:xfrm>
            <a:off x="5715000" y="2963069"/>
            <a:ext cx="1905000" cy="1800225"/>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500042"/>
            <a:ext cx="8229600" cy="1785950"/>
          </a:xfrm>
        </p:spPr>
        <p:txBody>
          <a:bodyPr>
            <a:noAutofit/>
          </a:bodyPr>
          <a:lstStyle/>
          <a:p>
            <a:r>
              <a:rPr lang="ru-RU" sz="3200" dirty="0" smtClean="0"/>
              <a:t>Сколько бы ни прошло лет, в сердцах жителей Волгограда будет памятно имя юного партизана-разведчика</a:t>
            </a:r>
            <a:r>
              <a:rPr lang="en-US" sz="3200" dirty="0" smtClean="0"/>
              <a:t/>
            </a:r>
            <a:br>
              <a:rPr lang="en-US" sz="3200" dirty="0" smtClean="0"/>
            </a:br>
            <a:r>
              <a:rPr lang="ru-RU" sz="3200" dirty="0" smtClean="0"/>
              <a:t> Саши Филиппова.</a:t>
            </a:r>
            <a:endParaRPr lang="ru-RU"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857488" y="2643182"/>
            <a:ext cx="3357586" cy="3571899"/>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319</Words>
  <Application>Microsoft Office PowerPoint</Application>
  <PresentationFormat>Экран (4:3)</PresentationFormat>
  <Paragraphs>35</Paragraphs>
  <Slides>18</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 Сталинград!..</vt:lpstr>
      <vt:lpstr>Всё изменилось  22июня 1941 года…</vt:lpstr>
      <vt:lpstr>На защиту Родины встали и взрослые и дети.</vt:lpstr>
      <vt:lpstr>И когда кончится война и мы станем размышлять о причинах нашей победы над врагом человечества, мы не забудем, что у нас был могучий союзник: многомиллионная, крепкосплочённая армия советских детей.                                                                              Корней Чуковский, 1942 г </vt:lpstr>
      <vt:lpstr>Слайд 6</vt:lpstr>
      <vt:lpstr>Имя пионера—героя Миши Романова в 1958 году было занесено в Книгу почёта Всесоюзной пионерской организации</vt:lpstr>
      <vt:lpstr>13-ти летняя Люся, находчивая, любознательная пионерка из Ленинграда, в поисках родных оказалась в Сталинграде и добровольно стала разведчицей.</vt:lpstr>
      <vt:lpstr>Сколько бы ни прошло лет, в сердцах жителей Волгограда будет памятно имя юного партизана-разведчика  Саши Филиппова.</vt:lpstr>
      <vt:lpstr>           БОСОНОГИЙ ГАРНИЗОН.</vt:lpstr>
      <vt:lpstr>  Были расстреляны:  Аксён Тимонин (14 лет), Тимофей Тимонин (12 лет), Василий Егоров (13 лет), Николай Егоров (12 лет),  Семен Манжин (9 лет),    Константин Головлев (13 лет), Никифор Назаркин (12 лет),  Емельян Сафонов (12 лет), Василий Горин (13 лет) и  Иван Махин (11 лет). </vt:lpstr>
      <vt:lpstr>СЕРЁЖА АЛЁШКОВ.  На груди самого молодого бойца появилась медаль «За боевые заслуги». Ему было 7 лет.</vt:lpstr>
      <vt:lpstr>    За заслуги перед Отечеством, за мужество, проявленное в боях с фашистами, все ребята были награждены медалями и орденами, большинство получили их посмертно.  </vt:lpstr>
      <vt:lpstr>Слайд 14</vt:lpstr>
      <vt:lpstr>Слайд 15</vt:lpstr>
      <vt:lpstr>Слайд 16</vt:lpstr>
      <vt:lpstr>Слайд 17</vt:lpstr>
      <vt:lpstr>Используемая 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9</cp:revision>
  <dcterms:created xsi:type="dcterms:W3CDTF">2013-01-30T18:11:31Z</dcterms:created>
  <dcterms:modified xsi:type="dcterms:W3CDTF">2013-01-30T18:58:45Z</dcterms:modified>
</cp:coreProperties>
</file>