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59" r:id="rId6"/>
    <p:sldId id="264" r:id="rId7"/>
    <p:sldId id="265" r:id="rId8"/>
    <p:sldId id="277" r:id="rId9"/>
    <p:sldId id="270" r:id="rId10"/>
    <p:sldId id="272" r:id="rId11"/>
    <p:sldId id="273" r:id="rId12"/>
    <p:sldId id="274" r:id="rId13"/>
    <p:sldId id="276" r:id="rId14"/>
    <p:sldId id="281" r:id="rId15"/>
    <p:sldId id="269" r:id="rId16"/>
    <p:sldId id="283" r:id="rId17"/>
    <p:sldId id="280" r:id="rId18"/>
    <p:sldId id="279" r:id="rId19"/>
    <p:sldId id="286" r:id="rId20"/>
    <p:sldId id="29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421C9-75E8-4C6F-8FA3-DB4269ACB97D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1A0F6-F00D-499C-99BD-FAF1E3D13FC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1A0F6-F00D-499C-99BD-FAF1E3D13FC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1A0F6-F00D-499C-99BD-FAF1E3D13FC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1A0F6-F00D-499C-99BD-FAF1E3D13FC4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1A0F6-F00D-499C-99BD-FAF1E3D13FC4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54349-535B-492E-A623-104C3A2CFBE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16B68FA-50CD-4D18-A8CF-BCB1FF6BBA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54349-535B-492E-A623-104C3A2CFBE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68FA-50CD-4D18-A8CF-BCB1FF6BBA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54349-535B-492E-A623-104C3A2CFBE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68FA-50CD-4D18-A8CF-BCB1FF6BBA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54349-535B-492E-A623-104C3A2CFBE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16B68FA-50CD-4D18-A8CF-BCB1FF6BBA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54349-535B-492E-A623-104C3A2CFBE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68FA-50CD-4D18-A8CF-BCB1FF6BBA0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54349-535B-492E-A623-104C3A2CFBE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68FA-50CD-4D18-A8CF-BCB1FF6BBA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54349-535B-492E-A623-104C3A2CFBE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16B68FA-50CD-4D18-A8CF-BCB1FF6BBA0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54349-535B-492E-A623-104C3A2CFBE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68FA-50CD-4D18-A8CF-BCB1FF6BBA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54349-535B-492E-A623-104C3A2CFBE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68FA-50CD-4D18-A8CF-BCB1FF6BBA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54349-535B-492E-A623-104C3A2CFBE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68FA-50CD-4D18-A8CF-BCB1FF6BBA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54349-535B-492E-A623-104C3A2CFBE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68FA-50CD-4D18-A8CF-BCB1FF6BBA0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354349-535B-492E-A623-104C3A2CFBE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6B68FA-50CD-4D18-A8CF-BCB1FF6BBA0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328946"/>
            <a:ext cx="9144000" cy="3046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Приемы и методы коррекционно-развивающей работы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844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u="sng" dirty="0" smtClean="0">
                <a:solidFill>
                  <a:srgbClr val="002060"/>
                </a:solidFill>
              </a:rPr>
              <a:t>Упражнение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«Четыре буквы»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u="sng" dirty="0" smtClean="0">
                <a:solidFill>
                  <a:schemeClr val="bg1"/>
                </a:solidFill>
              </a:rPr>
              <a:t>Цель</a:t>
            </a:r>
            <a:r>
              <a:rPr lang="ru-RU" sz="2800" b="1" dirty="0" smtClean="0">
                <a:solidFill>
                  <a:schemeClr val="bg1"/>
                </a:solidFill>
              </a:rPr>
              <a:t>: развитие памяти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Documents and Settings\Loner\Рабочий стол\фото для презентации\P11304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1600200"/>
            <a:ext cx="4191000" cy="4724400"/>
          </a:xfrm>
          <a:prstGeom prst="rect">
            <a:avLst/>
          </a:prstGeom>
          <a:noFill/>
        </p:spPr>
      </p:pic>
      <p:pic>
        <p:nvPicPr>
          <p:cNvPr id="3076" name="Picture 4" descr="C:\Documents and Settings\Loner\Рабочий стол\фото для презентации\P11304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600200"/>
            <a:ext cx="4343400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844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</a:rPr>
              <a:t>Упражнение</a:t>
            </a:r>
            <a:r>
              <a:rPr lang="ru-RU" sz="2800" b="1" dirty="0" smtClean="0">
                <a:solidFill>
                  <a:srgbClr val="002060"/>
                </a:solidFill>
              </a:rPr>
              <a:t> «Коврик»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u="sng" dirty="0" smtClean="0">
                <a:solidFill>
                  <a:schemeClr val="bg1"/>
                </a:solidFill>
              </a:rPr>
              <a:t>Цель: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развитие образного </a:t>
            </a:r>
            <a:r>
              <a:rPr lang="ru-RU" sz="2800" b="1" dirty="0" err="1" smtClean="0">
                <a:solidFill>
                  <a:schemeClr val="bg1"/>
                </a:solidFill>
              </a:rPr>
              <a:t>мышлен</a:t>
            </a:r>
            <a:r>
              <a:rPr lang="ru-RU" sz="3200" b="1" dirty="0" err="1" smtClean="0">
                <a:solidFill>
                  <a:schemeClr val="bg1"/>
                </a:solidFill>
              </a:rPr>
              <a:t>я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Documents and Settings\Loner\Рабочий стол\фото для презентации\P11304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1600200"/>
            <a:ext cx="4191000" cy="4724400"/>
          </a:xfrm>
          <a:prstGeom prst="rect">
            <a:avLst/>
          </a:prstGeom>
          <a:noFill/>
        </p:spPr>
      </p:pic>
      <p:pic>
        <p:nvPicPr>
          <p:cNvPr id="4099" name="Picture 3" descr="C:\Documents and Settings\Loner\Рабочий стол\фото для презентации\P11304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600200"/>
            <a:ext cx="4343400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7281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</a:rPr>
              <a:t>Упражнение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«Выбери подходящую разверстку»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u="sng" dirty="0" smtClean="0">
                <a:solidFill>
                  <a:schemeClr val="bg1"/>
                </a:solidFill>
              </a:rPr>
              <a:t>Цель: </a:t>
            </a:r>
            <a:r>
              <a:rPr lang="ru-RU" sz="2800" b="1" dirty="0" smtClean="0">
                <a:solidFill>
                  <a:schemeClr val="bg1"/>
                </a:solidFill>
              </a:rPr>
              <a:t>развитие пространственного мышления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Documents and Settings\Loner\Рабочий стол\фото для презентации\P11304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1988840"/>
            <a:ext cx="4191000" cy="4608512"/>
          </a:xfrm>
          <a:prstGeom prst="rect">
            <a:avLst/>
          </a:prstGeom>
          <a:noFill/>
        </p:spPr>
      </p:pic>
      <p:pic>
        <p:nvPicPr>
          <p:cNvPr id="5123" name="Picture 3" descr="C:\Documents and Settings\Loner\Рабочий стол\фото для презентации\P11304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988840"/>
            <a:ext cx="4343400" cy="460851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844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</a:rPr>
              <a:t>Упражнение «</a:t>
            </a:r>
            <a:r>
              <a:rPr lang="ru-RU" sz="2800" b="1" dirty="0" smtClean="0">
                <a:solidFill>
                  <a:srgbClr val="002060"/>
                </a:solidFill>
              </a:rPr>
              <a:t>Спрятанные слова»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u="sng" dirty="0" smtClean="0">
                <a:solidFill>
                  <a:schemeClr val="bg1"/>
                </a:solidFill>
              </a:rPr>
              <a:t>Цель</a:t>
            </a:r>
            <a:r>
              <a:rPr lang="ru-RU" sz="2800" b="1" dirty="0" smtClean="0">
                <a:solidFill>
                  <a:schemeClr val="bg1"/>
                </a:solidFill>
              </a:rPr>
              <a:t>: развитие избирательности внимания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Documents and Settings\Loner\Рабочий стол\фото для презентации\P11304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1600200"/>
            <a:ext cx="4191000" cy="4724400"/>
          </a:xfrm>
          <a:prstGeom prst="rect">
            <a:avLst/>
          </a:prstGeom>
          <a:noFill/>
        </p:spPr>
      </p:pic>
      <p:pic>
        <p:nvPicPr>
          <p:cNvPr id="7171" name="Picture 3" descr="C:\Documents and Settings\Loner\Рабочий стол\фото для презентации\P11304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600200"/>
            <a:ext cx="4343400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844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</a:rPr>
              <a:t>Упражнение</a:t>
            </a:r>
            <a:r>
              <a:rPr lang="ru-RU" sz="2800" b="1" dirty="0" smtClean="0">
                <a:solidFill>
                  <a:srgbClr val="002060"/>
                </a:solidFill>
              </a:rPr>
              <a:t> «Учимся слушать»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u="sng" dirty="0" smtClean="0">
                <a:solidFill>
                  <a:schemeClr val="bg1"/>
                </a:solidFill>
              </a:rPr>
              <a:t>Цель</a:t>
            </a:r>
            <a:r>
              <a:rPr lang="ru-RU" sz="2800" b="1" dirty="0" smtClean="0">
                <a:solidFill>
                  <a:schemeClr val="bg1"/>
                </a:solidFill>
              </a:rPr>
              <a:t>: развитие речи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291" name="Picture 3" descr="C:\Documents and Settings\Loner\Рабочий стол\фотки\P11304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1600200"/>
            <a:ext cx="4191000" cy="4724400"/>
          </a:xfrm>
          <a:prstGeom prst="rect">
            <a:avLst/>
          </a:prstGeom>
          <a:noFill/>
        </p:spPr>
      </p:pic>
      <p:pic>
        <p:nvPicPr>
          <p:cNvPr id="12292" name="Picture 4" descr="C:\Documents and Settings\Loner\Рабочий стол\фотки\P11304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600200"/>
            <a:ext cx="4343400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Возможности интерактивной доски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Documents and Settings\Loner\Рабочий стол\113_PANA\P11303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88840"/>
            <a:ext cx="4191000" cy="4032448"/>
          </a:xfrm>
          <a:prstGeom prst="rect">
            <a:avLst/>
          </a:prstGeom>
          <a:noFill/>
        </p:spPr>
      </p:pic>
      <p:pic>
        <p:nvPicPr>
          <p:cNvPr id="1028" name="Picture 4" descr="C:\Documents and Settings\Loner\Рабочий стол\113_PANA\P11303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88840"/>
            <a:ext cx="4343400" cy="396044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6084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100" dirty="0" smtClean="0"/>
              <a:t> </a:t>
            </a:r>
            <a:r>
              <a:rPr lang="ru-RU" sz="3100" b="1" u="sng" dirty="0" smtClean="0">
                <a:solidFill>
                  <a:srgbClr val="002060"/>
                </a:solidFill>
              </a:rPr>
              <a:t>упражнение</a:t>
            </a:r>
            <a:r>
              <a:rPr lang="ru-RU" sz="3100" dirty="0" smtClean="0"/>
              <a:t>   </a:t>
            </a:r>
            <a:r>
              <a:rPr lang="ru-RU" sz="3100" b="1" dirty="0" smtClean="0">
                <a:solidFill>
                  <a:srgbClr val="002060"/>
                </a:solidFill>
              </a:rPr>
              <a:t>«</a:t>
            </a:r>
            <a:r>
              <a:rPr lang="ru-RU" sz="3100" b="1" dirty="0" err="1" smtClean="0">
                <a:solidFill>
                  <a:srgbClr val="002060"/>
                </a:solidFill>
              </a:rPr>
              <a:t>Филфорд</a:t>
            </a:r>
            <a:r>
              <a:rPr lang="ru-RU" sz="3100" b="1" dirty="0" smtClean="0">
                <a:solidFill>
                  <a:srgbClr val="002060"/>
                </a:solidFill>
              </a:rPr>
              <a:t>»</a:t>
            </a:r>
            <a:r>
              <a:rPr lang="ru-RU" sz="3100" b="1" dirty="0" smtClean="0"/>
              <a:t> </a:t>
            </a:r>
            <a:r>
              <a:rPr lang="ru-RU" sz="3100" b="1" dirty="0" smtClean="0">
                <a:solidFill>
                  <a:srgbClr val="002060"/>
                </a:solidFill>
              </a:rPr>
              <a:t>- разновидность кроссворда  </a:t>
            </a:r>
            <a:r>
              <a:rPr lang="ru-RU" sz="3100" b="1" dirty="0" smtClean="0"/>
              <a:t>            </a:t>
            </a:r>
            <a:br>
              <a:rPr lang="ru-RU" sz="3100" b="1" dirty="0" smtClean="0"/>
            </a:br>
            <a:r>
              <a:rPr lang="ru-RU" sz="3100" b="1" u="sng" dirty="0" smtClean="0"/>
              <a:t>Цель:</a:t>
            </a:r>
            <a:r>
              <a:rPr lang="ru-RU" sz="3100" b="1" dirty="0" smtClean="0"/>
              <a:t>   развитие мышления, внимания, памяти   </a:t>
            </a:r>
            <a:r>
              <a:rPr lang="ru-RU" sz="1800" b="1" dirty="0" smtClean="0"/>
              <a:t>                                                      </a:t>
            </a:r>
            <a:endParaRPr lang="ru-RU" sz="1800" b="1" dirty="0"/>
          </a:p>
        </p:txBody>
      </p:sp>
      <p:pic>
        <p:nvPicPr>
          <p:cNvPr id="5" name="Picture 2" descr="C:\Documents and Settings\Loner\Рабочий стол\фото для презентации\P11303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0307" y="2447405"/>
            <a:ext cx="4039985" cy="3933923"/>
          </a:xfrm>
          <a:prstGeom prst="rect">
            <a:avLst/>
          </a:prstGeom>
          <a:noFill/>
        </p:spPr>
      </p:pic>
      <p:pic>
        <p:nvPicPr>
          <p:cNvPr id="7" name="Picture 3" descr="C:\Documents and Settings\Loner\Рабочий стол\фото для презентации\P11303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99907" y="2447405"/>
            <a:ext cx="4039985" cy="3933923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4888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u="sng" dirty="0" smtClean="0">
                <a:solidFill>
                  <a:srgbClr val="002060"/>
                </a:solidFill>
              </a:rPr>
              <a:t> </a:t>
            </a:r>
            <a:r>
              <a:rPr lang="ru-RU" sz="2400" b="1" u="sng" dirty="0" smtClean="0">
                <a:solidFill>
                  <a:srgbClr val="002060"/>
                </a:solidFill>
              </a:rPr>
              <a:t>Упражнение   </a:t>
            </a:r>
            <a:r>
              <a:rPr lang="ru-RU" sz="2400" b="1" i="1" u="sng" dirty="0" smtClean="0">
                <a:solidFill>
                  <a:srgbClr val="002060"/>
                </a:solidFill>
              </a:rPr>
              <a:t> «</a:t>
            </a:r>
            <a:r>
              <a:rPr lang="ru-RU" sz="2400" b="1" dirty="0" smtClean="0">
                <a:solidFill>
                  <a:srgbClr val="002060"/>
                </a:solidFill>
              </a:rPr>
              <a:t>Анаграмма» -  это слово с переставленными буквами или слогами, которые при правильном расположении дают другое слово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u="sng" dirty="0" smtClean="0"/>
              <a:t>Цель : </a:t>
            </a:r>
            <a:r>
              <a:rPr lang="ru-RU" sz="2400" b="1" dirty="0" err="1" smtClean="0"/>
              <a:t>равитие</a:t>
            </a:r>
            <a:r>
              <a:rPr lang="ru-RU" sz="2400" b="1" dirty="0" smtClean="0"/>
              <a:t> внимания и мышления</a:t>
            </a:r>
            <a:r>
              <a:rPr lang="ru-RU" sz="2400" b="1" u="sng" dirty="0" smtClean="0"/>
              <a:t/>
            </a:r>
            <a:br>
              <a:rPr lang="ru-RU" sz="2400" b="1" u="sng" dirty="0" smtClean="0"/>
            </a:br>
            <a:endParaRPr lang="ru-RU" sz="2400" b="1" u="sng" dirty="0"/>
          </a:p>
        </p:txBody>
      </p:sp>
      <p:pic>
        <p:nvPicPr>
          <p:cNvPr id="11268" name="Picture 4" descr="C:\Documents and Settings\Loner\Рабочий стол\фотко\P11304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48880"/>
            <a:ext cx="4191000" cy="4176464"/>
          </a:xfrm>
          <a:prstGeom prst="rect">
            <a:avLst/>
          </a:prstGeom>
          <a:noFill/>
        </p:spPr>
      </p:pic>
      <p:pic>
        <p:nvPicPr>
          <p:cNvPr id="11271" name="Picture 7" descr="C:\Documents and Settings\Loner\Рабочий стол\фотко\P11304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48880"/>
            <a:ext cx="4343400" cy="4176464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i="1" u="sng" dirty="0" smtClean="0">
                <a:solidFill>
                  <a:srgbClr val="002060"/>
                </a:solidFill>
              </a:rPr>
              <a:t> </a:t>
            </a:r>
            <a:r>
              <a:rPr lang="ru-RU" sz="3100" b="1" u="sng" dirty="0" err="1" smtClean="0">
                <a:solidFill>
                  <a:srgbClr val="002060"/>
                </a:solidFill>
              </a:rPr>
              <a:t>упрАЖНЕНИЕ</a:t>
            </a:r>
            <a:r>
              <a:rPr lang="ru-RU" sz="3100" b="1" u="sng" dirty="0" smtClean="0">
                <a:solidFill>
                  <a:srgbClr val="002060"/>
                </a:solidFill>
              </a:rPr>
              <a:t>  </a:t>
            </a:r>
            <a:r>
              <a:rPr lang="ru-RU" sz="3100" b="1" i="1" u="sng" dirty="0" smtClean="0">
                <a:solidFill>
                  <a:srgbClr val="002060"/>
                </a:solidFill>
              </a:rPr>
              <a:t> «</a:t>
            </a:r>
            <a:r>
              <a:rPr lang="ru-RU" sz="3100" b="1" dirty="0" smtClean="0">
                <a:solidFill>
                  <a:srgbClr val="002060"/>
                </a:solidFill>
              </a:rPr>
              <a:t>Что нарисовано?» </a:t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(мозаичное изображение)</a:t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u="sng" dirty="0" smtClean="0">
                <a:solidFill>
                  <a:schemeClr val="bg1"/>
                </a:solidFill>
              </a:rPr>
              <a:t>Цель :</a:t>
            </a:r>
            <a:r>
              <a:rPr lang="ru-RU" sz="3100" dirty="0" smtClean="0">
                <a:solidFill>
                  <a:schemeClr val="bg1"/>
                </a:solidFill>
              </a:rPr>
              <a:t> </a:t>
            </a:r>
            <a:r>
              <a:rPr lang="ru-RU" sz="3100" dirty="0" err="1" smtClean="0">
                <a:solidFill>
                  <a:schemeClr val="bg1"/>
                </a:solidFill>
              </a:rPr>
              <a:t>равитие</a:t>
            </a:r>
            <a:r>
              <a:rPr lang="ru-RU" sz="3100" dirty="0" smtClean="0">
                <a:solidFill>
                  <a:schemeClr val="bg1"/>
                </a:solidFill>
              </a:rPr>
              <a:t> внимания, памяти</a:t>
            </a:r>
            <a:endParaRPr lang="ru-RU" sz="3100" b="1" u="sng" dirty="0">
              <a:solidFill>
                <a:srgbClr val="002060"/>
              </a:solidFill>
            </a:endParaRPr>
          </a:p>
        </p:txBody>
      </p:sp>
      <p:pic>
        <p:nvPicPr>
          <p:cNvPr id="10244" name="Picture 4" descr="C:\Documents and Settings\Loner\Рабочий стол\фотко\P11304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4191000" cy="4392488"/>
          </a:xfrm>
          <a:prstGeom prst="rect">
            <a:avLst/>
          </a:prstGeom>
          <a:noFill/>
        </p:spPr>
      </p:pic>
      <p:pic>
        <p:nvPicPr>
          <p:cNvPr id="10245" name="Picture 5" descr="C:\Documents and Settings\Loner\Рабочий стол\фотко\P11304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700808"/>
            <a:ext cx="4343400" cy="4392488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0080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</a:rPr>
              <a:t>Упражнение «Прочитай </a:t>
            </a:r>
            <a:r>
              <a:rPr lang="ru-RU" sz="2800" b="1" u="sng" dirty="0" err="1" smtClean="0">
                <a:solidFill>
                  <a:srgbClr val="002060"/>
                </a:solidFill>
              </a:rPr>
              <a:t>попорядку</a:t>
            </a:r>
            <a:r>
              <a:rPr lang="ru-RU" sz="2800" b="1" u="sng" dirty="0" smtClean="0">
                <a:solidFill>
                  <a:srgbClr val="002060"/>
                </a:solidFill>
              </a:rPr>
              <a:t>» (зашифрованные загадки)</a:t>
            </a:r>
            <a:br>
              <a:rPr lang="ru-RU" sz="2800" b="1" u="sng" dirty="0" smtClean="0">
                <a:solidFill>
                  <a:srgbClr val="002060"/>
                </a:solidFill>
              </a:rPr>
            </a:br>
            <a:r>
              <a:rPr lang="ru-RU" sz="2800" b="1" u="sng" dirty="0" smtClean="0">
                <a:solidFill>
                  <a:schemeClr val="bg1"/>
                </a:solidFill>
              </a:rPr>
              <a:t>Цель: </a:t>
            </a:r>
            <a:r>
              <a:rPr lang="ru-RU" sz="2800" b="1" dirty="0" smtClean="0">
                <a:solidFill>
                  <a:schemeClr val="bg1"/>
                </a:solidFill>
              </a:rPr>
              <a:t>развитие распределения и концентрации внимания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7414" name="Picture 6" descr="C:\Documents and Settings\Loner\Рабочий стол\фотко\P11305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88840"/>
            <a:ext cx="4051176" cy="403244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pic>
        <p:nvPicPr>
          <p:cNvPr id="17415" name="Picture 7" descr="C:\Documents and Settings\Loner\Рабочий стол\фотко\P11305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88840"/>
            <a:ext cx="4343400" cy="403244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844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Объемные графические рисунки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2800" b="1" u="sng" dirty="0" smtClean="0">
                <a:solidFill>
                  <a:schemeClr val="bg1"/>
                </a:solidFill>
              </a:rPr>
              <a:t>Цель</a:t>
            </a:r>
            <a:r>
              <a:rPr lang="ru-RU" sz="2800" dirty="0" smtClean="0">
                <a:solidFill>
                  <a:schemeClr val="bg1"/>
                </a:solidFill>
              </a:rPr>
              <a:t>: </a:t>
            </a:r>
            <a:r>
              <a:rPr lang="ru-RU" sz="2800" b="1" dirty="0" smtClean="0">
                <a:solidFill>
                  <a:schemeClr val="bg1"/>
                </a:solidFill>
              </a:rPr>
              <a:t>развитие произвольного внимания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C:\Documents and Settings\Loner\Рабочий стол\фото для презентации\P11303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1628800"/>
            <a:ext cx="4191000" cy="4724400"/>
          </a:xfrm>
          <a:prstGeom prst="rect">
            <a:avLst/>
          </a:prstGeom>
          <a:noFill/>
        </p:spPr>
      </p:pic>
      <p:pic>
        <p:nvPicPr>
          <p:cNvPr id="2" name="Picture 4" descr="C:\Documents and Settings\Loner\Рабочий стол\113_PANA\P11302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00808"/>
            <a:ext cx="4343400" cy="468052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</a:rPr>
              <a:t>Упражнение</a:t>
            </a:r>
            <a:r>
              <a:rPr lang="ru-RU" sz="2400" b="1" dirty="0" smtClean="0">
                <a:solidFill>
                  <a:srgbClr val="002060"/>
                </a:solidFill>
              </a:rPr>
              <a:t>  «зеркальное отражение»</a:t>
            </a: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b="1" u="sng" dirty="0" smtClean="0"/>
              <a:t>Цель</a:t>
            </a:r>
            <a:r>
              <a:rPr lang="ru-RU" sz="2400" dirty="0" smtClean="0"/>
              <a:t>: </a:t>
            </a:r>
            <a:r>
              <a:rPr lang="ru-RU" sz="2400" b="1" dirty="0" smtClean="0"/>
              <a:t>развитие внутреннего плана действия, развитие </a:t>
            </a:r>
            <a:r>
              <a:rPr lang="ru-RU" sz="2400" b="1" dirty="0" err="1" smtClean="0"/>
              <a:t>вербально-понятийного</a:t>
            </a:r>
            <a:r>
              <a:rPr lang="ru-RU" sz="2400" b="1" dirty="0" smtClean="0"/>
              <a:t> мышления.  </a:t>
            </a:r>
            <a:br>
              <a:rPr lang="ru-RU" sz="2400" b="1" dirty="0" smtClean="0"/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Безимени-1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772816"/>
            <a:ext cx="3204021" cy="4580384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6" name="Содержимое 5" descr="Безимени-1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9620" t="-1130" r="59312"/>
          <a:stretch>
            <a:fillRect/>
          </a:stretch>
        </p:blipFill>
        <p:spPr>
          <a:xfrm>
            <a:off x="4788024" y="1772816"/>
            <a:ext cx="3168352" cy="458038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844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Рисунки выполняются под диктовку, Моделируя учебную деятельность </a:t>
            </a:r>
            <a:r>
              <a:rPr lang="ru-RU" sz="2800" b="1" dirty="0" err="1" smtClean="0">
                <a:solidFill>
                  <a:srgbClr val="002060"/>
                </a:solidFill>
              </a:rPr>
              <a:t>щкольника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C:\Documents and Settings\Loner\Рабочий стол\фото для презентации\P11303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95536" y="1916832"/>
            <a:ext cx="4039985" cy="3960440"/>
          </a:xfrm>
          <a:prstGeom prst="rect">
            <a:avLst/>
          </a:prstGeom>
          <a:noFill/>
        </p:spPr>
      </p:pic>
      <p:pic>
        <p:nvPicPr>
          <p:cNvPr id="8" name="Picture 4" descr="C:\Documents and Settings\Loner\Рабочий стол\фото для презентации\P11303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799907" y="1916832"/>
            <a:ext cx="4039985" cy="3960439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844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Рисунки выполняются по диагонали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C:\Documents and Settings\Loner\Рабочий стол\фото для презентации\P11303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0307" y="2447405"/>
            <a:ext cx="4039985" cy="3029989"/>
          </a:xfrm>
          <a:prstGeom prst="rect">
            <a:avLst/>
          </a:prstGeom>
          <a:noFill/>
        </p:spPr>
      </p:pic>
      <p:pic>
        <p:nvPicPr>
          <p:cNvPr id="8" name="Picture 4" descr="C:\Documents and Settings\Loner\Рабочий стол\фото для презентации\P11303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799907" y="2447405"/>
            <a:ext cx="4039985" cy="302998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4591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ребенок должен научиться непросто копировать рисунок, а переворачивать  его в зеркальном отображении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Documents and Settings\Loner\Рабочий стол\Новая папка (4)\P11305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56792"/>
            <a:ext cx="3486348" cy="4608512"/>
          </a:xfrm>
          <a:prstGeom prst="rect">
            <a:avLst/>
          </a:prstGeom>
          <a:noFill/>
        </p:spPr>
      </p:pic>
      <p:pic>
        <p:nvPicPr>
          <p:cNvPr id="4099" name="Picture 3" descr="C:\Documents and Settings\Loner\Рабочий стол\Новая папка (4)\P11305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484784"/>
            <a:ext cx="3528392" cy="4608512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844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Дети с огромным удовольствием разукрашивают  свои рисунки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Documents and Settings\Loner\Рабочий стол\фото для презентации\P11303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1600200"/>
            <a:ext cx="4191000" cy="4724400"/>
          </a:xfrm>
          <a:prstGeom prst="rect">
            <a:avLst/>
          </a:prstGeom>
          <a:noFill/>
        </p:spPr>
      </p:pic>
      <p:pic>
        <p:nvPicPr>
          <p:cNvPr id="8195" name="Picture 3" descr="C:\Documents and Settings\Loner\Рабочий стол\фото для презентации\P11303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600200"/>
            <a:ext cx="4343400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844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Можно проводить соревнование на самый точный и красивый рисунок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Documents and Settings\Loner\Рабочий стол\фото для презентации\P11303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1600200"/>
            <a:ext cx="4191000" cy="4724400"/>
          </a:xfrm>
          <a:prstGeom prst="rect">
            <a:avLst/>
          </a:prstGeom>
          <a:noFill/>
        </p:spPr>
      </p:pic>
      <p:pic>
        <p:nvPicPr>
          <p:cNvPr id="9222" name="Picture 6" descr="C:\Documents and Settings\Loner\Рабочий стол\фото для презентации\P11303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600200"/>
            <a:ext cx="4343400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Компьютерные коррекционно-развивающие упражнения (возможность совмещать с интерактивной доской)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Documents and Settings\Loner\Рабочий стол\фото для презентации\P11302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1772816"/>
            <a:ext cx="4191000" cy="4724400"/>
          </a:xfrm>
          <a:prstGeom prst="rect">
            <a:avLst/>
          </a:prstGeom>
          <a:noFill/>
        </p:spPr>
      </p:pic>
      <p:pic>
        <p:nvPicPr>
          <p:cNvPr id="8195" name="Picture 3" descr="C:\Documents and Settings\Loner\Рабочий стол\фото для презентации\P11303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600200"/>
            <a:ext cx="4343400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u="sng" dirty="0" smtClean="0">
                <a:solidFill>
                  <a:srgbClr val="002060"/>
                </a:solidFill>
              </a:rPr>
              <a:t>Упражнение </a:t>
            </a:r>
            <a:r>
              <a:rPr lang="ru-RU" sz="3100" b="1" dirty="0" smtClean="0">
                <a:solidFill>
                  <a:srgbClr val="002060"/>
                </a:solidFill>
              </a:rPr>
              <a:t> «Логическая задача»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sz="2700" b="1" u="sng" dirty="0" smtClean="0">
                <a:solidFill>
                  <a:schemeClr val="bg1"/>
                </a:solidFill>
              </a:rPr>
              <a:t>Цель</a:t>
            </a:r>
            <a:r>
              <a:rPr lang="ru-RU" sz="2700" b="1" dirty="0" smtClean="0">
                <a:solidFill>
                  <a:schemeClr val="bg1"/>
                </a:solidFill>
              </a:rPr>
              <a:t>: развитие логического мышления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Documents and Settings\Loner\Рабочий стол\фото для презентации\P11304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1600200"/>
            <a:ext cx="4191000" cy="4724400"/>
          </a:xfrm>
          <a:prstGeom prst="rect">
            <a:avLst/>
          </a:prstGeom>
          <a:noFill/>
        </p:spPr>
      </p:pic>
      <p:pic>
        <p:nvPicPr>
          <p:cNvPr id="1028" name="Picture 4" descr="C:\Documents and Settings\Loner\Рабочий стол\фото для презентации\P11304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4008" y="1556792"/>
            <a:ext cx="4343400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1286</TotalTime>
  <Words>148</Words>
  <Application>Microsoft Office PowerPoint</Application>
  <PresentationFormat>Экран (4:3)</PresentationFormat>
  <Paragraphs>24</Paragraphs>
  <Slides>20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Слайд 1</vt:lpstr>
      <vt:lpstr>Объемные графические рисунки Цель: развитие произвольного внимания</vt:lpstr>
      <vt:lpstr>Рисунки выполняются под диктовку, Моделируя учебную деятельность щкольника</vt:lpstr>
      <vt:lpstr>Рисунки выполняются по диагонали</vt:lpstr>
      <vt:lpstr> ребенок должен научиться непросто копировать рисунок, а переворачивать  его в зеркальном отображении</vt:lpstr>
      <vt:lpstr>Дети с огромным удовольствием разукрашивают  свои рисунки</vt:lpstr>
      <vt:lpstr>Можно проводить соревнование на самый точный и красивый рисунок</vt:lpstr>
      <vt:lpstr>Компьютерные коррекционно-развивающие упражнения (возможность совмещать с интерактивной доской)</vt:lpstr>
      <vt:lpstr>Упражнение  «Логическая задача» Цель: развитие логического мышления </vt:lpstr>
      <vt:lpstr> Упражнение «Четыре буквы»  Цель: развитие памяти</vt:lpstr>
      <vt:lpstr>Упражнение «Коврик» Цель: развитие образного мышленя</vt:lpstr>
      <vt:lpstr>Упражнение «Выбери подходящую разверстку» Цель: развитие пространственного мышления</vt:lpstr>
      <vt:lpstr>Упражнение «Спрятанные слова» Цель: развитие избирательности внимания</vt:lpstr>
      <vt:lpstr>Упражнение «Учимся слушать» Цель: развитие речи</vt:lpstr>
      <vt:lpstr>Возможности интерактивной доски</vt:lpstr>
      <vt:lpstr> упражнение   «Филфорд» - разновидность кроссворда               Цель:   развитие мышления, внимания, памяти                                                         </vt:lpstr>
      <vt:lpstr> Упражнение    «Анаграмма» -  это слово с переставленными буквами или слогами, которые при правильном расположении дают другое слово Цель : равитие внимания и мышления </vt:lpstr>
      <vt:lpstr> упрАЖНЕНИЕ   «Что нарисовано?»  (мозаичное изображение) Цель : равитие внимания, памяти</vt:lpstr>
      <vt:lpstr>Упражнение «Прочитай попорядку» (зашифрованные загадки) Цель: развитие распределения и концентрации внимания</vt:lpstr>
      <vt:lpstr>Упражнение  «зеркальное отражение» Цель: развитие внутреннего плана действия, развитие вербально-понятийного мышления.   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Loner-XP</dc:creator>
  <cp:lastModifiedBy>1</cp:lastModifiedBy>
  <cp:revision>128</cp:revision>
  <dcterms:created xsi:type="dcterms:W3CDTF">2012-03-17T11:14:24Z</dcterms:created>
  <dcterms:modified xsi:type="dcterms:W3CDTF">2013-01-29T17:43:17Z</dcterms:modified>
</cp:coreProperties>
</file>