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0419B0-0C15-432F-9FA0-EFEC167520D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D6D7D7-74C5-4FB5-A159-B10B2227FE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89;&#1086;&#1083;&#1078;&#1077;&#1085;&#1080;&#1094;&#1099;&#1085;\&#1054;&#1076;&#1080;&#1085;%20&#1076;&#1077;&#1085;&#1100;%20&#1048;&#1074;&#1072;&#1085;&#1072;%20&#1044;&#1077;&#1085;&#1080;&#1089;&#1086;&#1074;&#1080;&#1095;&#1072;\0101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/>
              <a:t>Тема трагической судьбы человека в тоталитарном государстве.</a:t>
            </a:r>
            <a:endParaRPr lang="ru-RU" sz="2800" dirty="0" smtClean="0"/>
          </a:p>
          <a:p>
            <a:r>
              <a:rPr lang="ru-RU" sz="2800" dirty="0" smtClean="0"/>
              <a:t>(по повести А.И.Солженицына «Один день Ивана Денисовича»)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Урок пресс-конференция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«Жизненный материал, положенный в основу повести А.Солженицына, необычен… Он  несёт отзвук </a:t>
            </a:r>
            <a:r>
              <a:rPr lang="en-US" sz="2800" dirty="0" smtClean="0"/>
              <a:t> </a:t>
            </a:r>
            <a:r>
              <a:rPr lang="ru-RU" sz="2800" dirty="0" smtClean="0"/>
              <a:t>тех болезненных явлений в нашем развитии, связанных с периодом развенчанного … культа личности».</a:t>
            </a:r>
            <a:endParaRPr lang="en-US" sz="2800" dirty="0" smtClean="0"/>
          </a:p>
          <a:p>
            <a:r>
              <a:rPr lang="ru-RU" sz="2800" dirty="0" smtClean="0"/>
              <a:t>«Это не документ в мемуарном смысле, не записки или воспоминания о пережитом лично автором… Это произведение художественное, и в силу именно художественного освещения данного жизненного материала оно является свидетельством «особой ценности, документом искусства».</a:t>
            </a:r>
          </a:p>
          <a:p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А.Т.Твардовский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ru-RU" sz="3600" dirty="0" smtClean="0"/>
              <a:t>«Образ Ивана Денисовича сложился из солдата Шухова, воевавшего с автором в советско-германскую войну (и никогда не сидевшего), общего опыта пленников и личного опыта автора в Особом лагере. Остальные лица – все из лагерной жизни, с их подлинными биографиями».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Пётр Паламарчук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рассказ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85926"/>
            <a:ext cx="3786214" cy="4286279"/>
          </a:xfrm>
        </p:spPr>
      </p:pic>
      <p:pic>
        <p:nvPicPr>
          <p:cNvPr id="8" name="Содержимое 7" descr="рассказ1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1785926"/>
            <a:ext cx="4357718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200" dirty="0" smtClean="0"/>
              <a:t>		</a:t>
            </a:r>
            <a:r>
              <a:rPr lang="ru-RU" sz="3200" dirty="0" smtClean="0"/>
              <a:t>«Медленно, как хорошо закатанный в брезент труп, случайно подцепленный тросом судна, всплывал со дна социализма на свет литературы тщательно затопленный, никому доселе не видимый мир со своими законами морали и быта, со своим детально разработанным регламентом поведения… Мы оказывались в страшной, но наконец-таки своей, невыдуманной стране…»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литературовед М.Чудакова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рассказ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643050"/>
            <a:ext cx="3643338" cy="4714908"/>
          </a:xfrm>
        </p:spPr>
      </p:pic>
      <p:pic>
        <p:nvPicPr>
          <p:cNvPr id="8" name="Содержимое 7" descr="Рисунок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1643050"/>
            <a:ext cx="4071966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400" dirty="0" smtClean="0"/>
              <a:t>1). Кто же такой Шухов Иван Денисович? В чём беда его?  В чём вина?</a:t>
            </a:r>
          </a:p>
          <a:p>
            <a:pPr algn="just"/>
            <a:r>
              <a:rPr lang="ru-RU" sz="4400" dirty="0" smtClean="0"/>
              <a:t>2). Что ожидало героя повести, если бы он не подписал «дело»?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400" dirty="0" smtClean="0"/>
              <a:t>Думаем и размышляем о прочитанном: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i="1" dirty="0" smtClean="0"/>
              <a:t>		Как начинается обычный день зека Ивана Денисовича? </a:t>
            </a:r>
            <a:r>
              <a:rPr lang="ru-RU" sz="3200" dirty="0" smtClean="0"/>
              <a:t> </a:t>
            </a:r>
            <a:r>
              <a:rPr lang="ru-RU" sz="3200" i="1" dirty="0" smtClean="0"/>
              <a:t>Какие правила лагерной жизни соблюдает Шухов, чтобы выжить в заключении? 	Прокомментируйте слова, сказанные ему первым бригадиром: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«В лагере вот кто подыхает: кто миски лижет, кто на санчасть надеется, да кто к куму ходит стучать».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№1. </a:t>
            </a:r>
            <a:r>
              <a:rPr lang="ru-RU" sz="2800" dirty="0" smtClean="0"/>
              <a:t>Послушайте  фрагмент  повести в исполнении автора, и подготовьтесь  ответить  на вопросы:</a:t>
            </a:r>
            <a:endParaRPr lang="ru-RU" sz="2800" dirty="0"/>
          </a:p>
        </p:txBody>
      </p:sp>
      <p:pic>
        <p:nvPicPr>
          <p:cNvPr id="6" name="01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15206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373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600" dirty="0" smtClean="0"/>
              <a:t>- №1: </a:t>
            </a:r>
            <a:r>
              <a:rPr lang="ru-RU" sz="3600" i="1" dirty="0" smtClean="0"/>
              <a:t>в каких условиях работают заключённые?</a:t>
            </a:r>
            <a:endParaRPr lang="ru-RU" sz="3600" dirty="0" smtClean="0"/>
          </a:p>
          <a:p>
            <a:pPr algn="just"/>
            <a:r>
              <a:rPr lang="ru-RU" sz="3600" i="1" dirty="0" smtClean="0"/>
              <a:t>- </a:t>
            </a:r>
            <a:r>
              <a:rPr lang="ru-RU" sz="3600" dirty="0" smtClean="0"/>
              <a:t>№2: </a:t>
            </a:r>
            <a:r>
              <a:rPr lang="ru-RU" sz="3600" i="1" dirty="0" smtClean="0"/>
              <a:t>что вы можете сказать</a:t>
            </a:r>
            <a:r>
              <a:rPr lang="ru-RU" sz="3600" dirty="0" smtClean="0"/>
              <a:t> </a:t>
            </a:r>
            <a:r>
              <a:rPr lang="ru-RU" sz="3600" i="1" dirty="0" smtClean="0"/>
              <a:t>об одежде заключённых?</a:t>
            </a:r>
            <a:endParaRPr lang="ru-RU" sz="3600" dirty="0" smtClean="0"/>
          </a:p>
          <a:p>
            <a:pPr algn="just"/>
            <a:r>
              <a:rPr lang="ru-RU" sz="3600" i="1" dirty="0" smtClean="0"/>
              <a:t>- </a:t>
            </a:r>
            <a:r>
              <a:rPr lang="ru-RU" sz="3600" dirty="0" smtClean="0"/>
              <a:t>№3: </a:t>
            </a:r>
            <a:r>
              <a:rPr lang="ru-RU" sz="3600" i="1" dirty="0" smtClean="0"/>
              <a:t>чем кормят заключённых?</a:t>
            </a:r>
            <a:endParaRPr lang="ru-RU" sz="3600" dirty="0" smtClean="0"/>
          </a:p>
          <a:p>
            <a:pPr algn="just"/>
            <a:r>
              <a:rPr lang="ru-RU" sz="3600" i="1" dirty="0" smtClean="0"/>
              <a:t>- </a:t>
            </a:r>
            <a:r>
              <a:rPr lang="ru-RU" sz="3600" dirty="0" smtClean="0"/>
              <a:t>№4: </a:t>
            </a:r>
            <a:r>
              <a:rPr lang="ru-RU" sz="3600" i="1" dirty="0" smtClean="0"/>
              <a:t>что вы можете сказать об оказании медицинской помощи заключённым?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№2.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Выразительное чтение отрывков с последующим анализом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Задание № 3. </a:t>
            </a:r>
            <a:r>
              <a:rPr lang="ru-RU" sz="4000" dirty="0" smtClean="0"/>
              <a:t>За что отбывают срок герои повести? Отвечая на вопрос, кратко представьте каждого из героев.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Докажите, что Шухов – человек труда. Как он относится к своему делу даже в лагере? Приведите примеры из текста.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Карточка №1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Присутствующие на пресс-конференции познакомятся с личностью и творчеством А.И.Солженицына, ставшего символом открытости, воли и русской прямоты;</a:t>
            </a:r>
            <a:endParaRPr lang="en-US" sz="3200" dirty="0" smtClean="0"/>
          </a:p>
          <a:p>
            <a:r>
              <a:rPr lang="ru-RU" sz="3200" dirty="0" smtClean="0"/>
              <a:t> рассмотрят «необычный жизненный материал», взятый в основу повести; </a:t>
            </a:r>
            <a:endParaRPr lang="en-US" sz="3200" dirty="0" smtClean="0"/>
          </a:p>
          <a:p>
            <a:r>
              <a:rPr lang="ru-RU" sz="3200" b="1" dirty="0" smtClean="0"/>
              <a:t>осмыслят </a:t>
            </a:r>
            <a:r>
              <a:rPr lang="ru-RU" sz="3200" dirty="0" smtClean="0"/>
              <a:t>трагическую судьбу человека в тоталитарном государстве.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и задачи пресс-конференции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Покажите, что Шухов по природе своей человек нравственный и сумел остаться таким и в лагере. Как к нему относятся другие зеки? Приведите примеры из текста.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Карточка №2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Как в душе Шухова сочетается советский атеизм с народной традиционной верой? Проанализируйте его беседы с Алёшкой-баптистом.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Карточка №3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Объясните, почему, по мнению автора, Иван Денисович со своим доморощенным крестьянским умом понимает в жизни больше всех остальных героев? Приведите примеры, подтверждающие ваши мысли.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Карточка №4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 4. </a:t>
            </a:r>
            <a:r>
              <a:rPr lang="ru-RU" dirty="0" smtClean="0">
                <a:solidFill>
                  <a:schemeClr val="bg1"/>
                </a:solidFill>
              </a:rPr>
              <a:t>А.И.Солженицын описал лагерный мир одним днём. И каким? Герой повести считает этот день удачным, </a:t>
            </a:r>
            <a:r>
              <a:rPr lang="ru-RU" i="1" dirty="0" smtClean="0">
                <a:solidFill>
                  <a:schemeClr val="bg1"/>
                </a:solidFill>
              </a:rPr>
              <a:t>почти счастливым. </a:t>
            </a:r>
            <a:r>
              <a:rPr lang="ru-RU" dirty="0" smtClean="0">
                <a:solidFill>
                  <a:schemeClr val="bg1"/>
                </a:solidFill>
              </a:rPr>
              <a:t>Постарайтесь объяснить, почему?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Критика всей системы законодательства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«Эта полоса раньше такая счастливая: всем под гребёнку</a:t>
                      </a:r>
                      <a:r>
                        <a:rPr lang="ru-RU" baseline="0" dirty="0" smtClean="0"/>
                        <a:t> 10 лет давали. А с 49-го…- всем по 25, не взирая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Неверие в справедливость и возможность свободной жизни в стране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Шухов заканчивает срок, но не верит в освобождение.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Радикальное неприятие всей государственной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Шухов ощущает чуждость ему советской власти.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Духовная оппозиция писателя, религиозная основа его мироощущения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Симпатии к Алёшке-баптисту и в самой орфографии: имя Бога пишет с прописной буквы.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Идеализация </a:t>
                      </a:r>
                      <a:r>
                        <a:rPr lang="ru-RU" dirty="0" err="1" smtClean="0"/>
                        <a:t>доколхозной</a:t>
                      </a:r>
                      <a:r>
                        <a:rPr lang="ru-RU" dirty="0" smtClean="0"/>
                        <a:t>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Шухов вспоминает, как в деревне жили раньше.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Авторская позиция и официальная 			идеология.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Чем, по мнению А.Солженицына держится человек в лагере?</a:t>
            </a:r>
          </a:p>
          <a:p>
            <a:r>
              <a:rPr lang="ru-RU" dirty="0" smtClean="0"/>
              <a:t>Что нового принесла повесть читателям?</a:t>
            </a:r>
          </a:p>
          <a:p>
            <a:r>
              <a:rPr lang="ru-RU" dirty="0" smtClean="0"/>
              <a:t>Почему повести об Иване Денисовиче Шухове суждена долгая жизнь? В чём секрет такого успеха?</a:t>
            </a:r>
          </a:p>
          <a:p>
            <a:r>
              <a:rPr lang="ru-RU" dirty="0" smtClean="0"/>
              <a:t>Почему автор определяет жанр своего произведения </a:t>
            </a:r>
            <a:r>
              <a:rPr lang="ru-RU" b="1" i="1" dirty="0" smtClean="0">
                <a:solidFill>
                  <a:srgbClr val="C00000"/>
                </a:solidFill>
              </a:rPr>
              <a:t>повесть?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72264" y="3571876"/>
            <a:ext cx="3084321" cy="225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исунок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2822201" cy="2621484"/>
          </a:xfrm>
          <a:prstGeom prst="rect">
            <a:avLst/>
          </a:prstGeom>
        </p:spPr>
      </p:pic>
      <p:pic>
        <p:nvPicPr>
          <p:cNvPr id="6" name="Рисунок 5" descr="Рисунок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57166"/>
            <a:ext cx="2643206" cy="2786082"/>
          </a:xfrm>
          <a:prstGeom prst="rect">
            <a:avLst/>
          </a:prstGeom>
        </p:spPr>
      </p:pic>
      <p:pic>
        <p:nvPicPr>
          <p:cNvPr id="7" name="Рисунок 6" descr="Рисунок1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214290"/>
            <a:ext cx="2685752" cy="2494754"/>
          </a:xfrm>
          <a:prstGeom prst="rect">
            <a:avLst/>
          </a:prstGeom>
        </p:spPr>
      </p:pic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488" y="1071546"/>
            <a:ext cx="3622273" cy="5130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200" b="1" i="1" dirty="0" smtClean="0">
                <a:solidFill>
                  <a:srgbClr val="FF0000"/>
                </a:solidFill>
              </a:rPr>
              <a:t>Мемуары</a:t>
            </a:r>
            <a:r>
              <a:rPr lang="ru-RU" sz="11200" b="1" i="1" dirty="0" smtClean="0"/>
              <a:t> – </a:t>
            </a:r>
            <a:r>
              <a:rPr lang="ru-RU" sz="11200" dirty="0" smtClean="0"/>
              <a:t>Записки, литературные воспоминания о прошлых событиях, сделанные современником или участником этих событий.</a:t>
            </a:r>
          </a:p>
          <a:p>
            <a:r>
              <a:rPr lang="ru-RU" sz="11200" b="1" i="1" dirty="0" smtClean="0">
                <a:solidFill>
                  <a:srgbClr val="FF0000"/>
                </a:solidFill>
              </a:rPr>
              <a:t>Тоталитарный</a:t>
            </a:r>
            <a:r>
              <a:rPr lang="ru-RU" sz="11200" b="1" i="1" dirty="0" smtClean="0"/>
              <a:t> - </a:t>
            </a:r>
            <a:r>
              <a:rPr lang="ru-RU" sz="11200" dirty="0" smtClean="0"/>
              <a:t> Основанный на полном господстве государства над всеми сторонами жизни общества, насилии, уничтожении демократических свобод и прав личности. Т. режим. Тоталитарное государство. </a:t>
            </a:r>
          </a:p>
          <a:p>
            <a:r>
              <a:rPr lang="ru-RU" sz="11200" b="1" i="1" dirty="0" smtClean="0">
                <a:solidFill>
                  <a:srgbClr val="FF0000"/>
                </a:solidFill>
              </a:rPr>
              <a:t>Рассказ</a:t>
            </a:r>
            <a:r>
              <a:rPr lang="ru-RU" sz="11200" b="1" i="1" dirty="0" smtClean="0"/>
              <a:t> -</a:t>
            </a:r>
            <a:r>
              <a:rPr lang="ru-RU" sz="11200" dirty="0" smtClean="0"/>
              <a:t>  Малая форма эпической прозы, повествовательное произведение небольшого размера.</a:t>
            </a:r>
          </a:p>
          <a:p>
            <a:r>
              <a:rPr lang="ru-RU" sz="11200" b="1" i="1" dirty="0" smtClean="0">
                <a:solidFill>
                  <a:srgbClr val="FF0000"/>
                </a:solidFill>
              </a:rPr>
              <a:t>Повесть</a:t>
            </a:r>
            <a:r>
              <a:rPr lang="ru-RU" sz="11200" b="1" i="1" dirty="0" smtClean="0"/>
              <a:t> -</a:t>
            </a:r>
            <a:r>
              <a:rPr lang="ru-RU" sz="11200" dirty="0" smtClean="0"/>
              <a:t>  Литературное повествовательное произведение с сюжетом менее сложным, чем в романе</a:t>
            </a:r>
          </a:p>
          <a:p>
            <a:r>
              <a:rPr lang="ru-RU" sz="112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теории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sz="3200" dirty="0" smtClean="0"/>
              <a:t>Солженицын стал кислородом нашего </a:t>
            </a:r>
            <a:r>
              <a:rPr lang="ru-RU" sz="3200" dirty="0" err="1" smtClean="0"/>
              <a:t>непродыхаемого</a:t>
            </a:r>
            <a:r>
              <a:rPr lang="ru-RU" sz="3200" dirty="0" smtClean="0"/>
              <a:t> времени. И если общество наше, литература, прежде всего, еще дышат, то это потому, что работают </a:t>
            </a:r>
            <a:r>
              <a:rPr lang="ru-RU" sz="3200" dirty="0" err="1" smtClean="0"/>
              <a:t>солженицынские</a:t>
            </a:r>
            <a:r>
              <a:rPr lang="ru-RU" sz="3200" dirty="0" smtClean="0"/>
              <a:t> меха, качают воздух в задыхающуюся, </a:t>
            </a:r>
            <a:r>
              <a:rPr lang="ru-RU" sz="3200" dirty="0" err="1" smtClean="0"/>
              <a:t>обезбожившуюся</a:t>
            </a:r>
            <a:r>
              <a:rPr lang="ru-RU" sz="3200" dirty="0" smtClean="0"/>
              <a:t>, себя почти потерявшую Россию.</a:t>
            </a:r>
          </a:p>
          <a:p>
            <a:pPr>
              <a:buNone/>
            </a:pPr>
            <a:r>
              <a:rPr lang="en-US" sz="3200" i="1" dirty="0" smtClean="0"/>
              <a:t>		</a:t>
            </a:r>
            <a:r>
              <a:rPr lang="ru-RU" sz="3200" i="1" dirty="0" smtClean="0"/>
              <a:t>В. Астафьев</a:t>
            </a:r>
            <a:endParaRPr lang="ru-RU" sz="3200" dirty="0" smtClean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ассказ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7175" y="428604"/>
            <a:ext cx="1266825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солженицын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3840163" cy="5248275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3600" dirty="0" smtClean="0"/>
              <a:t>Александр Исаевич</a:t>
            </a:r>
          </a:p>
          <a:p>
            <a:pPr algn="r">
              <a:buNone/>
            </a:pPr>
            <a:r>
              <a:rPr lang="ru-RU" sz="3600" dirty="0" smtClean="0"/>
              <a:t>Солженицын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Рассказы: «Матрёнин двор», «Случай на станции </a:t>
            </a:r>
            <a:r>
              <a:rPr lang="ru-RU" dirty="0" err="1" smtClean="0"/>
              <a:t>Кречетовка</a:t>
            </a:r>
            <a:r>
              <a:rPr lang="ru-RU" dirty="0" smtClean="0"/>
              <a:t>», «Для пользы дела»;</a:t>
            </a:r>
          </a:p>
          <a:p>
            <a:r>
              <a:rPr lang="ru-RU" dirty="0" smtClean="0"/>
              <a:t>Романы: «В круге первом», «Архипелаг ГУЛАГ»;</a:t>
            </a:r>
          </a:p>
          <a:p>
            <a:r>
              <a:rPr lang="ru-RU" dirty="0" smtClean="0"/>
              <a:t>Повести: «Раковый корпус», «Один день Ивана Денисовича».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 писателя: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Рисунок1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4000528" cy="4295068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Рисунок1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428736"/>
            <a:ext cx="4059238" cy="4399293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ассказ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00174"/>
            <a:ext cx="3643338" cy="4857784"/>
          </a:xfrm>
        </p:spPr>
      </p:pic>
      <p:pic>
        <p:nvPicPr>
          <p:cNvPr id="6" name="Содержимое 5" descr="Рисунок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1428736"/>
            <a:ext cx="4214842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исунок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571612"/>
            <a:ext cx="3692090" cy="4414843"/>
          </a:xfrm>
        </p:spPr>
      </p:pic>
      <p:pic>
        <p:nvPicPr>
          <p:cNvPr id="6" name="Содержимое 5" descr="рассказ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14348" y="1714488"/>
            <a:ext cx="3500462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667</Words>
  <Application>Microsoft Office PowerPoint</Application>
  <PresentationFormat>Экран (4:3)</PresentationFormat>
  <Paragraphs>63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Урок пресс-конференция </vt:lpstr>
      <vt:lpstr>Цели и задачи пресс-конференции</vt:lpstr>
      <vt:lpstr>Работа по теории литературы</vt:lpstr>
      <vt:lpstr>Слайд 4</vt:lpstr>
      <vt:lpstr>Слайд 5</vt:lpstr>
      <vt:lpstr>Произведения писателя:</vt:lpstr>
      <vt:lpstr>Слайд 7</vt:lpstr>
      <vt:lpstr>Слайд 8</vt:lpstr>
      <vt:lpstr>Слайд 9</vt:lpstr>
      <vt:lpstr>А.Т.Твардовский</vt:lpstr>
      <vt:lpstr>Пётр Паламарчук</vt:lpstr>
      <vt:lpstr>Слайд 12</vt:lpstr>
      <vt:lpstr>литературовед М.Чудакова</vt:lpstr>
      <vt:lpstr>Слайд 14</vt:lpstr>
      <vt:lpstr>Думаем и размышляем о прочитанном:</vt:lpstr>
      <vt:lpstr>Задание №1. Послушайте  фрагмент  повести в исполнении автора, и подготовьтесь  ответить  на вопросы:</vt:lpstr>
      <vt:lpstr>Задание №2. Выразительное чтение отрывков с последующим анализом</vt:lpstr>
      <vt:lpstr>Слайд 18</vt:lpstr>
      <vt:lpstr>Карточка №1 </vt:lpstr>
      <vt:lpstr>Карточка №2 </vt:lpstr>
      <vt:lpstr>Карточка №3 </vt:lpstr>
      <vt:lpstr>   Карточка №4 </vt:lpstr>
      <vt:lpstr>Слайд 23</vt:lpstr>
      <vt:lpstr>Авторская позиция и официальная    идеология.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пресс-конференция </dc:title>
  <dc:creator>Admin</dc:creator>
  <cp:lastModifiedBy>Admin</cp:lastModifiedBy>
  <cp:revision>8</cp:revision>
  <dcterms:created xsi:type="dcterms:W3CDTF">2012-02-13T14:01:53Z</dcterms:created>
  <dcterms:modified xsi:type="dcterms:W3CDTF">2012-06-05T06:06:10Z</dcterms:modified>
</cp:coreProperties>
</file>