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321" r:id="rId2"/>
    <p:sldId id="256" r:id="rId3"/>
    <p:sldId id="313" r:id="rId4"/>
    <p:sldId id="315" r:id="rId5"/>
    <p:sldId id="317" r:id="rId6"/>
    <p:sldId id="303" r:id="rId7"/>
    <p:sldId id="307" r:id="rId8"/>
    <p:sldId id="306" r:id="rId9"/>
    <p:sldId id="308" r:id="rId10"/>
    <p:sldId id="311" r:id="rId11"/>
    <p:sldId id="312" r:id="rId12"/>
    <p:sldId id="316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18" r:id="rId34"/>
    <p:sldId id="320" r:id="rId35"/>
    <p:sldId id="31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5" autoAdjust="0"/>
    <p:restoredTop sz="93682" autoAdjust="0"/>
  </p:normalViewPr>
  <p:slideViewPr>
    <p:cSldViewPr>
      <p:cViewPr varScale="1">
        <p:scale>
          <a:sx n="48" d="100"/>
          <a:sy n="48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0BD3-A955-4E04-86EF-C97DB4E18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DB0F-F97E-449B-8C24-D4B486C39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27B4-24E9-459B-BFBA-1EDF78745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D921-CF33-45AC-AB8B-3A41B59FB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174B-E61F-47B2-B066-87342A41C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86F9-E42E-4E79-8993-E0F00AFFC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06C2-6D71-49F4-87AC-1F7F7A834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3FB6-0AF0-4F39-80ED-5AB9B9CA6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69B8-1B2B-4F16-AE0D-9E34B1B0E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1455-666B-444D-B83C-8B6060F92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A3533-5449-465F-AC09-F383205DA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AE4A3A3-7877-4C92-B003-3658F3504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60920"/>
            <a:ext cx="4929190" cy="329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318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90"/>
            <a:ext cx="4357686" cy="32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417985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3"/>
          <a:ext cx="9144000" cy="6890096"/>
        </p:xfrm>
        <a:graphic>
          <a:graphicData uri="http://schemas.openxmlformats.org/drawingml/2006/table">
            <a:tbl>
              <a:tblPr/>
              <a:tblGrid>
                <a:gridCol w="1959436"/>
                <a:gridCol w="2162859"/>
                <a:gridCol w="2409157"/>
                <a:gridCol w="2612548"/>
              </a:tblGrid>
              <a:tr h="4769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военно-служащих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Воинские звания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Знаки различия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3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Войсковые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Корабельные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33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Старшие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офицеры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Майор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Капитан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3-го ранга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Одна большая звезда</a:t>
                      </a: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7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Подполковник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Капитан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2-го ранга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Две большие звезды</a:t>
                      </a: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311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Полковник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Капитан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1-го ранга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Три большие звезды треугольником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63404" y="880472"/>
            <a:ext cx="1050130" cy="22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19695" y="2538693"/>
            <a:ext cx="1026316" cy="223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57006" y="4387332"/>
            <a:ext cx="1038761" cy="22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2"/>
          <a:ext cx="9144000" cy="6857998"/>
        </p:xfrm>
        <a:graphic>
          <a:graphicData uri="http://schemas.openxmlformats.org/drawingml/2006/table">
            <a:tbl>
              <a:tblPr/>
              <a:tblGrid>
                <a:gridCol w="1959436"/>
                <a:gridCol w="2162859"/>
                <a:gridCol w="2409157"/>
                <a:gridCol w="2612548"/>
              </a:tblGrid>
              <a:tr h="6476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военно-служащих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Воинские звания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Знаки различия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73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Войсковые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Корабельные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593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Высшие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офицеры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Генерал-майор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Контр-адмирал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89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Генерал-лейтенант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Вице-адмирал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76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Генерал-полковник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Адмирал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6361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Генерал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армии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Адмирал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флота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55013" y="1103177"/>
            <a:ext cx="1035841" cy="2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71733" y="2372341"/>
            <a:ext cx="1066004" cy="23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74019" y="3727377"/>
            <a:ext cx="1068943" cy="232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274739" y="5012541"/>
            <a:ext cx="1071546" cy="233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65175"/>
            <a:ext cx="24511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148263" y="3284538"/>
            <a:ext cx="30956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Маршал</a:t>
            </a:r>
          </a:p>
          <a:p>
            <a:pPr>
              <a:spcBef>
                <a:spcPct val="50000"/>
              </a:spcBef>
            </a:pPr>
            <a:r>
              <a:rPr lang="ru-RU" sz="4000"/>
              <a:t>Российской</a:t>
            </a:r>
          </a:p>
          <a:p>
            <a:pPr>
              <a:spcBef>
                <a:spcPct val="50000"/>
              </a:spcBef>
            </a:pPr>
            <a:r>
              <a:rPr lang="ru-RU" sz="4000"/>
              <a:t>Федерации</a:t>
            </a:r>
          </a:p>
        </p:txBody>
      </p:sp>
      <p:pic>
        <p:nvPicPr>
          <p:cNvPr id="21508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55875" y="2708275"/>
            <a:ext cx="4032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00FF00"/>
                </a:solidFill>
              </a:rPr>
              <a:t>Повторим: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253206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25638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92150"/>
            <a:ext cx="253047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92150"/>
            <a:ext cx="253206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0" y="692150"/>
            <a:ext cx="25781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92150"/>
            <a:ext cx="2582863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Воинские звания</a:t>
            </a:r>
            <a:r>
              <a:rPr lang="en-US" sz="66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и знаки различия</a:t>
            </a:r>
            <a:r>
              <a:rPr lang="ru-RU" sz="66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Вооруженных Сил </a:t>
            </a:r>
            <a:r>
              <a:rPr lang="ru-RU" sz="66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714612" y="4658463"/>
            <a:ext cx="642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Преподаватель-организатор ОБЖ,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</a:t>
            </a:r>
          </a:p>
          <a:p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Змановский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Леонид Владимирович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Mar01120"/>
          <p:cNvPicPr>
            <a:picLocks noChangeAspect="1" noChangeArrowheads="1"/>
          </p:cNvPicPr>
          <p:nvPr/>
        </p:nvPicPr>
        <p:blipFill>
          <a:blip r:embed="rId2" cstate="print"/>
          <a:srcRect l="1982" r="1982"/>
          <a:stretch>
            <a:fillRect/>
          </a:stretch>
        </p:blipFill>
        <p:spPr bwMode="auto">
          <a:xfrm>
            <a:off x="7215206" y="214290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2551113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25463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25844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2551113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765175"/>
            <a:ext cx="25844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620713"/>
            <a:ext cx="265112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49275"/>
            <a:ext cx="2682875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49275"/>
            <a:ext cx="26511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692150"/>
            <a:ext cx="259715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692150"/>
            <a:ext cx="2617788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39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Плох тот солдат, который не мечтает стать генералом!</a:t>
            </a:r>
          </a:p>
          <a:p>
            <a:pPr algn="r"/>
            <a:endParaRPr lang="ru-RU" sz="4800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А.В.Суворов</a:t>
            </a:r>
            <a:endParaRPr lang="ru-RU" sz="48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692150"/>
            <a:ext cx="25495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65175"/>
            <a:ext cx="251777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65175"/>
            <a:ext cx="24511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Mar01120"/>
          <p:cNvPicPr>
            <a:picLocks noChangeAspect="1" noChangeArrowheads="1"/>
          </p:cNvPicPr>
          <p:nvPr/>
        </p:nvPicPr>
        <p:blipFill>
          <a:blip r:embed="rId3" cstate="print"/>
          <a:srcRect l="1982" r="1982"/>
          <a:stretch>
            <a:fillRect/>
          </a:stretch>
        </p:blipFill>
        <p:spPr bwMode="auto">
          <a:xfrm>
            <a:off x="7235825" y="188913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372225" y="3644900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/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b="48958"/>
          <a:stretch>
            <a:fillRect/>
          </a:stretch>
        </p:blipFill>
        <p:spPr bwMode="auto">
          <a:xfrm>
            <a:off x="0" y="0"/>
            <a:ext cx="9152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t="51471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 b="96324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Д/З</a:t>
            </a:r>
            <a:r>
              <a:rPr lang="ru-RU" sz="6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параграф 2.6. стр.168-170, выучить составы </a:t>
            </a:r>
          </a:p>
          <a:p>
            <a:pPr algn="ctr"/>
            <a:r>
              <a:rPr lang="ru-RU" sz="6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военнослужащих,</a:t>
            </a:r>
          </a:p>
          <a:p>
            <a:pPr algn="ctr"/>
            <a:r>
              <a:rPr lang="ru-RU" sz="6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воинские звания </a:t>
            </a:r>
          </a:p>
          <a:p>
            <a:pPr algn="ctr"/>
            <a:r>
              <a:rPr lang="ru-RU" sz="6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и знаки различия</a:t>
            </a:r>
            <a:endParaRPr lang="ru-RU" sz="66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</a:t>
            </a:r>
          </a:p>
          <a:p>
            <a:r>
              <a:rPr lang="ru-RU" sz="2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sz="2400" b="1" i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u="sng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Система воинских званий</a:t>
            </a: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это система не только званий, но и взаимоотношений военнослужащих.</a:t>
            </a:r>
          </a:p>
          <a:p>
            <a:r>
              <a:rPr lang="ru-RU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Система разделения служащих по рангам была известна на протяжении сотен лет и даже тысячелетий. Со временем военные действия были все более сложными, и требовали более комплексного решения руководства что и привело к усложнению системы воинских званий.</a:t>
            </a:r>
          </a:p>
          <a:p>
            <a:r>
              <a:rPr lang="ru-RU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Например, в монгольском войске 11 века было всего 3 звания: десятник, сотник и тысячник.</a:t>
            </a:r>
          </a:p>
          <a:p>
            <a:r>
              <a:rPr lang="ru-RU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В современных армиях количество званий варьирует, и в среднем достигает 20-25.</a:t>
            </a:r>
          </a:p>
          <a:p>
            <a:endParaRPr lang="ru-RU" sz="2400" dirty="0"/>
          </a:p>
        </p:txBody>
      </p:sp>
      <p:pic>
        <p:nvPicPr>
          <p:cNvPr id="5" name="Picture 4" descr="Mar01120"/>
          <p:cNvPicPr>
            <a:picLocks noChangeAspect="1" noChangeArrowheads="1"/>
          </p:cNvPicPr>
          <p:nvPr/>
        </p:nvPicPr>
        <p:blipFill>
          <a:blip r:embed="rId2" cstate="print"/>
          <a:srcRect l="1982" r="1982"/>
          <a:stretch>
            <a:fillRect/>
          </a:stretch>
        </p:blipFill>
        <p:spPr bwMode="auto">
          <a:xfrm>
            <a:off x="7215206" y="214290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i="1" u="sng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Воинское звание</a:t>
            </a:r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  - официально </a:t>
            </a: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закрепленная за военослужащим </a:t>
            </a: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позиция или как бы оценка его способностей и достижений. Воинское звание это не титул, не почетное звание. Это, такая же квалификационная тарифная категория, как и сварщик 4-го разряда, токарь 6-го разряда, шофер 2-го класса, воспитатель 1-й категории и т.п. </a:t>
            </a:r>
          </a:p>
          <a:p>
            <a:r>
              <a:rPr lang="ru-RU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То есть, если мы видим человека с погонами полковника, то это значит, что этот военнослужащий имеет квалификацию, образование и опыт службы, знания, позволяющие ему командовать полком.</a:t>
            </a:r>
            <a:endParaRPr lang="ru-RU" sz="32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Mar01120"/>
          <p:cNvPicPr>
            <a:picLocks noChangeAspect="1" noChangeArrowheads="1"/>
          </p:cNvPicPr>
          <p:nvPr/>
        </p:nvPicPr>
        <p:blipFill>
          <a:blip r:embed="rId2" cstate="print"/>
          <a:srcRect l="1982" r="1982"/>
          <a:stretch>
            <a:fillRect/>
          </a:stretch>
        </p:blipFill>
        <p:spPr bwMode="auto">
          <a:xfrm>
            <a:off x="7215206" y="214290"/>
            <a:ext cx="16891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959436"/>
                <a:gridCol w="2162859"/>
                <a:gridCol w="2409157"/>
                <a:gridCol w="2612548"/>
              </a:tblGrid>
              <a:tr h="7656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военно-служащих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Воинские звания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Знаки различия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Войсковые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Корабельные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05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Солдаты и матросы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Рядовой (курсант)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Матрос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Чистый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погон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Ефрейтор</a:t>
                      </a:r>
                      <a:endParaRPr lang="ru-RU" sz="28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матрос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Один узкий угольник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81238" y="1791333"/>
            <a:ext cx="1082351" cy="23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61983" y="4025165"/>
            <a:ext cx="1049421" cy="22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2"/>
          <a:ext cx="9144000" cy="6857998"/>
        </p:xfrm>
        <a:graphic>
          <a:graphicData uri="http://schemas.openxmlformats.org/drawingml/2006/table">
            <a:tbl>
              <a:tblPr/>
              <a:tblGrid>
                <a:gridCol w="1959436"/>
                <a:gridCol w="2162859"/>
                <a:gridCol w="2409157"/>
                <a:gridCol w="2612548"/>
              </a:tblGrid>
              <a:tr h="6476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военно-служащих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Воинские звания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Знаки различия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73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Войсковые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Корабельные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593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Сержанты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старшины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Младший сержант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Старшина 2-й статьи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89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Сержант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Старшина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1-й статьи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76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сержант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Главный старшина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6361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Старшина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Главный корабельный старшина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46077" y="1112112"/>
            <a:ext cx="1022561" cy="222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42607" y="2472905"/>
            <a:ext cx="1016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42728" y="3816875"/>
            <a:ext cx="1016528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243207" y="5044073"/>
            <a:ext cx="1017097" cy="221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/>
              <a:tblGrid>
                <a:gridCol w="2143108"/>
                <a:gridCol w="1979187"/>
                <a:gridCol w="2409157"/>
                <a:gridCol w="2612548"/>
              </a:tblGrid>
              <a:tr h="7656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военно-служащих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Воинские звания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Знаки различия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1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Войсковые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Корабельные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05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Прапорщики и мичманы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Прапорщик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Мичман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Две маленьких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звездочки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0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прапорщик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мичман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Три маленьких звездочки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65680" y="1806890"/>
            <a:ext cx="1056016" cy="229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74687" y="4083899"/>
            <a:ext cx="1071570" cy="233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2"/>
          <a:ext cx="9144000" cy="6857998"/>
        </p:xfrm>
        <a:graphic>
          <a:graphicData uri="http://schemas.openxmlformats.org/drawingml/2006/table">
            <a:tbl>
              <a:tblPr/>
              <a:tblGrid>
                <a:gridCol w="1959436"/>
                <a:gridCol w="2162859"/>
                <a:gridCol w="2409157"/>
                <a:gridCol w="2612548"/>
              </a:tblGrid>
              <a:tr h="6476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военно-служащих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Воинские звания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Знаки различия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73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Войсковые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Корабельные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593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Младшие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офицеры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лейтенант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Младший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лейтенант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89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Лейтенант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Лейтенант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76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лейтенант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лейтенант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6361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Капитан-лейтенант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74343" y="2441170"/>
            <a:ext cx="1070576" cy="233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281216" y="3720180"/>
            <a:ext cx="1082394" cy="23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74930" y="5012350"/>
            <a:ext cx="1071572" cy="23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4016" y="1785926"/>
            <a:ext cx="25099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320</TotalTime>
  <Words>324</Words>
  <Application>Microsoft Office PowerPoint</Application>
  <PresentationFormat>Экран (4:3)</PresentationFormat>
  <Paragraphs>146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Змановский Леонид Владимирович</dc:creator>
  <cp:lastModifiedBy>ADMIN</cp:lastModifiedBy>
  <cp:revision>39</cp:revision>
  <dcterms:created xsi:type="dcterms:W3CDTF">2009-02-14T10:18:09Z</dcterms:created>
  <dcterms:modified xsi:type="dcterms:W3CDTF">2012-03-15T04:13:18Z</dcterms:modified>
</cp:coreProperties>
</file>