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  <p:clrMru>
    <a:srgbClr val="FF9900"/>
    <a:srgbClr val="22451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15" autoAdjust="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randomBa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randomBa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randomBa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randomBa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randomBa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randomBa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randomBa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randomBa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randomBa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randomBa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randomBa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FF"/>
            </a:gs>
            <a:gs pos="16000">
              <a:srgbClr val="1F1F1F"/>
            </a:gs>
            <a:gs pos="17999">
              <a:srgbClr val="FFFFFF"/>
            </a:gs>
            <a:gs pos="42000">
              <a:srgbClr val="636363"/>
            </a:gs>
            <a:gs pos="53000">
              <a:srgbClr val="CFCFCF"/>
            </a:gs>
            <a:gs pos="66000">
              <a:srgbClr val="CFCFCF"/>
            </a:gs>
            <a:gs pos="75999">
              <a:srgbClr val="1F1F1F"/>
            </a:gs>
            <a:gs pos="78999">
              <a:srgbClr val="FFFFFF"/>
            </a:gs>
            <a:gs pos="100000">
              <a:srgbClr val="7F7F7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21.11.2012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ransition>
    <p:randomBar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428604"/>
            <a:ext cx="8229600" cy="1143000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 w="76200">
            <a:solidFill>
              <a:schemeClr val="accent1">
                <a:lumMod val="75000"/>
              </a:schemeClr>
            </a:solidFill>
          </a:ln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sz="7200" b="1" i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ЛУГАНСКАЯ ТЭС</a:t>
            </a:r>
            <a:endParaRPr lang="ru-RU" sz="7200" b="1" i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4" name="Содержимое 3" descr="800px-Shchastia_LTES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857224" y="2214554"/>
            <a:ext cx="7643866" cy="4286280"/>
          </a:xfrm>
        </p:spPr>
      </p:pic>
    </p:spTree>
    <p:custDataLst>
      <p:tags r:id="rId1"/>
    </p:custDataLst>
  </p:cSld>
  <p:clrMapOvr>
    <a:masterClrMapping/>
  </p:clrMapOvr>
  <p:transition advTm="7847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5400000" scaled="0"/>
          </a:gradFill>
          <a:ln w="57150">
            <a:solidFill>
              <a:schemeClr val="accent1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6000" b="1" i="1" dirty="0" smtClean="0">
                <a:solidFill>
                  <a:srgbClr val="FFFF00"/>
                </a:solidFill>
              </a:rPr>
              <a:t>Энергетика Украины</a:t>
            </a:r>
            <a:endParaRPr lang="ru-RU" sz="6000" b="1" i="1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Это важная отрасль промышленности Украины. Она базируется на традиционных видах электростанций и ТЭЦ. Практически все объекты энергетики Украины достались ее в наследство от СССР. </a:t>
            </a:r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Основные ТЭС Украины </a:t>
            </a:r>
            <a:r>
              <a:rPr lang="ru-RU" dirty="0" smtClean="0"/>
              <a:t>расположены на Донбассе.</a:t>
            </a:r>
            <a:endParaRPr lang="ru-RU" dirty="0"/>
          </a:p>
        </p:txBody>
      </p:sp>
      <p:pic>
        <p:nvPicPr>
          <p:cNvPr id="5" name="Содержимое 4" descr="250px-%D0%AD%D0%BB%D0%B5%D0%BA%D1%82%D1%80%D0%BE%D1%8D%D0%BD%D0%B5%D1%80%D0%B3%D0%B5%D1%82%D0%B8%D0%BA%D0%B0_%D0%A3%D0%BA%D1%80%D0%B0%D0%B8%D0%BD%D1%8B.pn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714876" y="2285992"/>
            <a:ext cx="4143404" cy="3857652"/>
          </a:xfrm>
        </p:spPr>
      </p:pic>
    </p:spTree>
    <p:custDataLst>
      <p:tags r:id="rId1"/>
    </p:custDataLst>
  </p:cSld>
  <p:clrMapOvr>
    <a:masterClrMapping/>
  </p:clrMapOvr>
  <p:transition advTm="23834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5400000" scaled="0"/>
            <a:tileRect/>
          </a:gradFill>
          <a:ln w="76200">
            <a:solidFill>
              <a:schemeClr val="accent1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7200" b="1" i="1" dirty="0" smtClean="0">
                <a:solidFill>
                  <a:srgbClr val="FFC000"/>
                </a:solidFill>
              </a:rPr>
              <a:t>Введение</a:t>
            </a:r>
            <a:endParaRPr lang="ru-RU" sz="7200" b="1" i="1" dirty="0">
              <a:solidFill>
                <a:srgbClr val="FFC0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Луганская тепловая электростанция – расположена в городе Счастье. Станция имеет в своем активе 6 действующих и 2 законсервированных энергоблока, которые исчерпали свои проектные ресурсы. Ворошиловградская </a:t>
            </a:r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ГРЭС(прежнее название станции)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была </a:t>
            </a:r>
            <a:r>
              <a:rPr lang="ru-RU" dirty="0" smtClean="0"/>
              <a:t>одной из первых мощных станций СССР в системе «</a:t>
            </a:r>
            <a:r>
              <a:rPr lang="ru-RU" dirty="0" err="1" smtClean="0"/>
              <a:t>Донбассэнерго</a:t>
            </a:r>
            <a:r>
              <a:rPr lang="ru-RU" dirty="0" smtClean="0"/>
              <a:t>».</a:t>
            </a:r>
            <a:endParaRPr lang="ru-RU" dirty="0"/>
          </a:p>
        </p:txBody>
      </p:sp>
      <p:pic>
        <p:nvPicPr>
          <p:cNvPr id="6" name="Содержимое 5" descr="BGRES.25let.d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955744" y="1920875"/>
            <a:ext cx="3423511" cy="4433888"/>
          </a:xfrm>
        </p:spPr>
      </p:pic>
    </p:spTree>
    <p:custDataLst>
      <p:tags r:id="rId1"/>
    </p:custDataLst>
  </p:cSld>
  <p:clrMapOvr>
    <a:masterClrMapping/>
  </p:clrMapOvr>
  <p:transition advTm="33740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5400000" scaled="1"/>
            <a:tileRect/>
          </a:gradFill>
          <a:ln w="57150">
            <a:solidFill>
              <a:schemeClr val="accent1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6600" b="1" i="1" dirty="0" smtClean="0">
                <a:solidFill>
                  <a:srgbClr val="FFFF00"/>
                </a:solidFill>
              </a:rPr>
              <a:t>История создания</a:t>
            </a:r>
            <a:endParaRPr lang="ru-RU" sz="6600" b="1" i="1" dirty="0">
              <a:solidFill>
                <a:srgbClr val="FFFF0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История предприятия уходит в 1950 года, когда была создана комиссия для определения площадки будущего строительства. Строительные работы начались 23 сентября 1952 года. Создание мощной электростанции именно в угледобывающем регионе было обусловлено дефицитом энергии в восстанавливаемом после войны Донбассе. </a:t>
            </a:r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Одновременно с сооружением станции строилось </a:t>
            </a:r>
            <a:r>
              <a:rPr lang="ru-RU" dirty="0" smtClean="0"/>
              <a:t>и будущее поселка энергетиков </a:t>
            </a:r>
            <a:endParaRPr lang="ru-RU" dirty="0"/>
          </a:p>
        </p:txBody>
      </p:sp>
    </p:spTree>
    <p:custDataLst>
      <p:tags r:id="rId1"/>
    </p:custDataLst>
  </p:cSld>
  <p:clrMapOvr>
    <a:masterClrMapping/>
  </p:clrMapOvr>
  <p:transition advTm="36910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5400000" scaled="1"/>
          </a:gradFill>
          <a:ln w="57150">
            <a:solidFill>
              <a:schemeClr val="accent1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6600" b="1" i="1" dirty="0" smtClean="0">
                <a:solidFill>
                  <a:srgbClr val="FFFF00"/>
                </a:solidFill>
              </a:rPr>
              <a:t>Хронология</a:t>
            </a:r>
            <a:endParaRPr lang="ru-RU" sz="6600" b="1" i="1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З0.09.1956 – запущен первый турбогенератор;</a:t>
            </a:r>
          </a:p>
          <a:p>
            <a:r>
              <a:rPr lang="ru-RU" dirty="0" smtClean="0"/>
              <a:t>1957 – второй турбогенератор;</a:t>
            </a:r>
          </a:p>
          <a:p>
            <a:r>
              <a:rPr lang="ru-RU" dirty="0" smtClean="0"/>
              <a:t>1957-1958 – завершено строительство первой очереди электростанции;</a:t>
            </a:r>
          </a:p>
          <a:p>
            <a:r>
              <a:rPr lang="ru-RU" dirty="0" smtClean="0"/>
              <a:t>1958 год – мощность станции составляла 700мВт;</a:t>
            </a:r>
          </a:p>
          <a:p>
            <a:r>
              <a:rPr lang="ru-RU" dirty="0" smtClean="0"/>
              <a:t>1963-1964 – строительство второй очереди (восемь энергоблоков, каждый по 200мВт );</a:t>
            </a:r>
          </a:p>
          <a:p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1969 год – завершение строительства</a:t>
            </a:r>
          </a:p>
          <a:p>
            <a:r>
              <a:rPr lang="ru-RU" b="1" i="1" dirty="0" smtClean="0">
                <a:solidFill>
                  <a:srgbClr val="FF0000"/>
                </a:solidFill>
              </a:rPr>
              <a:t>Стала самой мощной станцией в Советском Союзе и Европе. </a:t>
            </a:r>
          </a:p>
        </p:txBody>
      </p:sp>
    </p:spTree>
    <p:custDataLst>
      <p:tags r:id="rId1"/>
    </p:custDataLst>
  </p:cSld>
  <p:clrMapOvr>
    <a:masterClrMapping/>
  </p:clrMapOvr>
  <p:transition advTm="50921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 tmFilter="0,0; .5, 1; 1, 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14356"/>
            <a:ext cx="8229600" cy="1143000"/>
          </a:xfrm>
          <a:gradFill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5400000" scaled="1"/>
          </a:gradFill>
          <a:ln w="57150">
            <a:solidFill>
              <a:schemeClr val="accent1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6600" b="1" i="1" dirty="0" smtClean="0">
                <a:solidFill>
                  <a:srgbClr val="FFFF00"/>
                </a:solidFill>
              </a:rPr>
              <a:t>Модернизация</a:t>
            </a:r>
            <a:endParaRPr lang="ru-RU" sz="6600" b="1" i="1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В 1990-х годах начался период снижения нагрузки всех энергоблоков. Из-за низкого качества топлива пришлось снизить мощность блоков с 200 до 175 мВт. В 2002г. Луганская ТЭС вошла в состав предприятия «</a:t>
            </a:r>
            <a:r>
              <a:rPr lang="ru-RU" dirty="0" err="1" smtClean="0"/>
              <a:t>Техремпостачання</a:t>
            </a:r>
            <a:r>
              <a:rPr lang="ru-RU" dirty="0" smtClean="0"/>
              <a:t>», которое сдало её в аренду ООО «</a:t>
            </a:r>
            <a:r>
              <a:rPr lang="ru-RU" dirty="0" err="1" smtClean="0"/>
              <a:t>Востокэнерго</a:t>
            </a:r>
            <a:r>
              <a:rPr lang="ru-RU" dirty="0" smtClean="0"/>
              <a:t>». В 2004-2007 гг. были отремонтированы 4 </a:t>
            </a:r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энергоблока, что позволило  увеличить их мощность . В 2009 </a:t>
            </a:r>
            <a:r>
              <a:rPr lang="ru-RU" dirty="0" smtClean="0"/>
              <a:t>году стартовала программа реконструкции всех блоков, которая завершится к 2016 году.</a:t>
            </a:r>
            <a:endParaRPr lang="ru-RU" dirty="0"/>
          </a:p>
        </p:txBody>
      </p:sp>
      <p:pic>
        <p:nvPicPr>
          <p:cNvPr id="5" name="Содержимое 4" descr="6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714876" y="2714620"/>
            <a:ext cx="4210080" cy="3214710"/>
          </a:xfrm>
        </p:spPr>
      </p:pic>
    </p:spTree>
    <p:custDataLst>
      <p:tags r:id="rId1"/>
    </p:custDataLst>
  </p:cSld>
  <p:clrMapOvr>
    <a:masterClrMapping/>
  </p:clrMapOvr>
  <p:transition advTm="42838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5400000" scaled="0"/>
          </a:gradFill>
          <a:ln w="57150">
            <a:solidFill>
              <a:schemeClr val="accent1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6600" b="1" i="1" dirty="0" smtClean="0">
                <a:solidFill>
                  <a:srgbClr val="FFFF00"/>
                </a:solidFill>
              </a:rPr>
              <a:t>Достижения</a:t>
            </a:r>
            <a:endParaRPr lang="ru-RU" sz="6600" b="1" i="1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3829048" cy="443484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2008-2010—входит в тройку станций – крупнейших производителей электроэнергии: 2008 – третье место, 2009-2010 – второе.</a:t>
            </a:r>
          </a:p>
          <a:p>
            <a:r>
              <a:rPr lang="ru-RU" dirty="0" smtClean="0"/>
              <a:t>В 2009 г. По коэффициенту  использования </a:t>
            </a:r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установленной </a:t>
            </a:r>
            <a:r>
              <a:rPr lang="ru-RU" dirty="0" smtClean="0"/>
              <a:t>мощности занимала второе место, а в 2010 – первое. </a:t>
            </a:r>
            <a:endParaRPr lang="ru-RU" dirty="0"/>
          </a:p>
        </p:txBody>
      </p:sp>
      <p:pic>
        <p:nvPicPr>
          <p:cNvPr id="5" name="Содержимое 4" descr="SchastieTEZ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500562" y="2285992"/>
            <a:ext cx="4186238" cy="3571900"/>
          </a:xfrm>
        </p:spPr>
      </p:pic>
    </p:spTree>
    <p:custDataLst>
      <p:tags r:id="rId1"/>
    </p:custDataLst>
  </p:cSld>
  <p:clrMapOvr>
    <a:masterClrMapping/>
  </p:clrMapOvr>
  <p:transition advTm="27037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5400000" scaled="0"/>
          </a:gradFill>
          <a:ln w="38100">
            <a:solidFill>
              <a:schemeClr val="accent1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 algn="ctr"/>
            <a:r>
              <a:rPr lang="ru-RU" sz="8000" b="1" i="1" dirty="0" smtClean="0">
                <a:solidFill>
                  <a:srgbClr val="FFFF00"/>
                </a:solidFill>
              </a:rPr>
              <a:t>экология</a:t>
            </a:r>
            <a:endParaRPr lang="ru-RU" sz="8000" b="1" i="1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Луганская ТЭС является лидером среди предприятий области по выбросам вредных веществ в атмосферу. Причиной этого является возраст станции , использования топлива низкого качества и низкий уровень оплаты потребителем электроэнергии. В течение 2009-2010 гг. обьем вредных выбросов увеличился, но уменьшились выбросы  серного ангидрида.</a:t>
            </a:r>
            <a:endParaRPr lang="ru-RU" dirty="0"/>
          </a:p>
        </p:txBody>
      </p:sp>
      <p:pic>
        <p:nvPicPr>
          <p:cNvPr id="5" name="Содержимое 4" descr="48271387_space_travel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762500" y="2428868"/>
            <a:ext cx="3952904" cy="3571900"/>
          </a:xfrm>
        </p:spPr>
      </p:pic>
    </p:spTree>
    <p:custDataLst>
      <p:tags r:id="rId1"/>
    </p:custDataLst>
  </p:cSld>
  <p:clrMapOvr>
    <a:masterClrMapping/>
  </p:clrMapOvr>
  <p:transition advTm="28205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|3.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3.8|1.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|1.9|4.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|3.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4|2.4|4.4|4.3|6.9|8.6|9.6|5.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2.5|2.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4.5|3.9|9.6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2.8|3.7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110</TotalTime>
  <Words>355</Words>
  <PresentationFormat>Экран (4:3)</PresentationFormat>
  <Paragraphs>24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Поток</vt:lpstr>
      <vt:lpstr> ЛУГАНСКАЯ ТЭС</vt:lpstr>
      <vt:lpstr>Энергетика Украины</vt:lpstr>
      <vt:lpstr>Введение</vt:lpstr>
      <vt:lpstr>История создания</vt:lpstr>
      <vt:lpstr>Хронология</vt:lpstr>
      <vt:lpstr>Модернизация</vt:lpstr>
      <vt:lpstr>Достижения</vt:lpstr>
      <vt:lpstr>экология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ЛУГАНСКАЯ ТЭС</dc:title>
  <dc:creator>ВСЁ ОК</dc:creator>
  <cp:lastModifiedBy>люблю заю</cp:lastModifiedBy>
  <cp:revision>13</cp:revision>
  <dcterms:created xsi:type="dcterms:W3CDTF">2012-11-20T13:19:18Z</dcterms:created>
  <dcterms:modified xsi:type="dcterms:W3CDTF">2012-11-20T21:28:02Z</dcterms:modified>
</cp:coreProperties>
</file>