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270F49-FD34-4045-9EDE-FB2DEBAC954A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083E2D-B9B9-49CD-AF99-6D907AB61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85916"/>
          </a:xfrm>
        </p:spPr>
        <p:txBody>
          <a:bodyPr>
            <a:normAutofit/>
          </a:bodyPr>
          <a:lstStyle/>
          <a:p>
            <a:pPr lvl="4" algn="l" rtl="0">
              <a:spcBef>
                <a:spcPct val="0"/>
              </a:spcBef>
            </a:pPr>
            <a:r>
              <a:rPr lang="ru-RU" sz="3200" dirty="0" smtClean="0"/>
              <a:t>Конспект урока окружающего мира 1 класс </a:t>
            </a:r>
            <a:br>
              <a:rPr lang="ru-RU" sz="3200" dirty="0" smtClean="0"/>
            </a:br>
            <a:r>
              <a:rPr lang="ru-RU" sz="3200" dirty="0" smtClean="0"/>
              <a:t>по теме "Почему радуга разноцветная"</a:t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8" y="4929198"/>
            <a:ext cx="3276592" cy="150019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400" dirty="0" smtClean="0"/>
              <a:t>Учитель начальных классов </a:t>
            </a:r>
            <a:br>
              <a:rPr lang="ru-RU" sz="6400" dirty="0" smtClean="0"/>
            </a:br>
            <a:r>
              <a:rPr lang="ru-RU" sz="6400" dirty="0" err="1" smtClean="0"/>
              <a:t>Досаева</a:t>
            </a:r>
            <a:r>
              <a:rPr lang="ru-RU" sz="6400" dirty="0" smtClean="0"/>
              <a:t> О.В.</a:t>
            </a:r>
          </a:p>
          <a:p>
            <a:r>
              <a:rPr lang="ru-RU" sz="6400" dirty="0" smtClean="0"/>
              <a:t>Астрахань 2011-2012 </a:t>
            </a:r>
            <a:r>
              <a:rPr lang="ru-RU" sz="6400" dirty="0" err="1" smtClean="0"/>
              <a:t>уч.год</a:t>
            </a:r>
            <a:endParaRPr lang="ru-RU" sz="6400" dirty="0" smtClean="0"/>
          </a:p>
          <a:p>
            <a:endParaRPr lang="ru-RU" sz="6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татьяна\Рабочий стол\fda13a955f46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15" y="2500306"/>
            <a:ext cx="4336337" cy="38242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5016"/>
            <a:ext cx="8610600" cy="5778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5.Физминутка</a:t>
            </a:r>
            <a:r>
              <a:rPr lang="ru-RU" dirty="0" smtClean="0"/>
              <a:t>- музыкальная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000109"/>
            <a:ext cx="4290556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небе радуга-дуга </a:t>
            </a:r>
          </a:p>
          <a:p>
            <a:pPr>
              <a:buNone/>
            </a:pPr>
            <a:r>
              <a:rPr lang="ru-RU" dirty="0" smtClean="0"/>
              <a:t>Замыкает берега,</a:t>
            </a:r>
          </a:p>
          <a:p>
            <a:pPr>
              <a:buNone/>
            </a:pPr>
            <a:r>
              <a:rPr lang="ru-RU" dirty="0" smtClean="0"/>
              <a:t>Расцветая все ясней, </a:t>
            </a:r>
          </a:p>
          <a:p>
            <a:pPr>
              <a:buNone/>
            </a:pPr>
            <a:r>
              <a:rPr lang="ru-RU" dirty="0" err="1" smtClean="0"/>
              <a:t>Чудо-краски</a:t>
            </a:r>
            <a:r>
              <a:rPr lang="ru-RU" dirty="0" smtClean="0"/>
              <a:t> светят в ней!</a:t>
            </a:r>
          </a:p>
          <a:p>
            <a:pPr>
              <a:buNone/>
            </a:pPr>
            <a:r>
              <a:rPr lang="ru-RU" dirty="0" smtClean="0"/>
              <a:t>Пусть ответят</a:t>
            </a:r>
          </a:p>
          <a:p>
            <a:pPr>
              <a:buNone/>
            </a:pPr>
            <a:r>
              <a:rPr lang="ru-RU" dirty="0" smtClean="0"/>
              <a:t>Тот, кто знает</a:t>
            </a:r>
          </a:p>
          <a:p>
            <a:pPr>
              <a:buNone/>
            </a:pPr>
            <a:r>
              <a:rPr lang="ru-RU" dirty="0" smtClean="0"/>
              <a:t>Или сможет сосчитать, </a:t>
            </a:r>
          </a:p>
          <a:p>
            <a:pPr>
              <a:buNone/>
            </a:pPr>
            <a:r>
              <a:rPr lang="ru-RU" dirty="0" smtClean="0"/>
              <a:t>сколько красок</a:t>
            </a:r>
          </a:p>
          <a:p>
            <a:pPr>
              <a:buNone/>
            </a:pPr>
            <a:r>
              <a:rPr lang="ru-RU" dirty="0" smtClean="0"/>
              <a:t>В ней играют,</a:t>
            </a:r>
          </a:p>
          <a:p>
            <a:pPr>
              <a:buNone/>
            </a:pPr>
            <a:r>
              <a:rPr lang="ru-RU" dirty="0" smtClean="0"/>
              <a:t> озаряя моря гладь?</a:t>
            </a:r>
          </a:p>
          <a:p>
            <a:pPr>
              <a:buNone/>
            </a:pPr>
            <a:r>
              <a:rPr lang="ru-RU" dirty="0" smtClean="0"/>
              <a:t>-Сколько цветов в радуге?</a:t>
            </a:r>
          </a:p>
          <a:p>
            <a:pPr>
              <a:buNone/>
            </a:pPr>
            <a:r>
              <a:rPr lang="ru-RU" dirty="0" smtClean="0"/>
              <a:t>( Учащиеся хором считают еще раз)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2984"/>
            <a:ext cx="4289425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6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6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6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6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6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6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71480"/>
            <a:ext cx="8553480" cy="575312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6.Постановка проблемного вопроса</a:t>
            </a:r>
            <a:endParaRPr lang="ru-RU" dirty="0" smtClean="0"/>
          </a:p>
          <a:p>
            <a:r>
              <a:rPr lang="ru-RU" dirty="0" smtClean="0"/>
              <a:t>-Кто знает, из каких цветов  состоит радуга? (</a:t>
            </a:r>
            <a:r>
              <a:rPr lang="ru-RU" dirty="0" err="1" smtClean="0"/>
              <a:t>высказываия</a:t>
            </a:r>
            <a:r>
              <a:rPr lang="ru-RU" dirty="0" smtClean="0"/>
              <a:t> детей)</a:t>
            </a:r>
          </a:p>
          <a:p>
            <a:r>
              <a:rPr lang="ru-RU" dirty="0" smtClean="0"/>
              <a:t> В радуге семь цветов, и все они всегда расположены в одном порядке: </a:t>
            </a:r>
          </a:p>
          <a:p>
            <a:r>
              <a:rPr lang="ru-RU" dirty="0" smtClean="0"/>
              <a:t>красный, оранжевый, желтый, зеленый, </a:t>
            </a:r>
            <a:r>
              <a:rPr lang="ru-RU" dirty="0" err="1" smtClean="0"/>
              <a:t>голубой</a:t>
            </a:r>
            <a:r>
              <a:rPr lang="ru-RU" dirty="0" smtClean="0"/>
              <a:t>, синий и фиолетовый 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 Как  запомнить их по порядку и очень быстро?</a:t>
            </a:r>
          </a:p>
          <a:p>
            <a:r>
              <a:rPr lang="ru-RU" b="1" u="sng" dirty="0" smtClean="0"/>
              <a:t>7. Решение  проблемной   ситуации</a:t>
            </a:r>
            <a:r>
              <a:rPr lang="ru-RU" b="1" dirty="0" smtClean="0"/>
              <a:t>.</a:t>
            </a:r>
            <a:r>
              <a:rPr lang="ru-RU" b="1" u="sng" dirty="0" smtClean="0"/>
              <a:t>   </a:t>
            </a:r>
            <a:endParaRPr lang="ru-RU" dirty="0" smtClean="0"/>
          </a:p>
          <a:p>
            <a:r>
              <a:rPr lang="ru-RU" dirty="0" smtClean="0"/>
              <a:t>-Чтобы запомнить цвета радуги, люди придумали такие фразы – подсказки:</a:t>
            </a:r>
          </a:p>
          <a:p>
            <a:r>
              <a:rPr lang="ru-RU" b="1" dirty="0" smtClean="0"/>
              <a:t> « Каждый Охотник Желает Знать, Где Сидит Фазан»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923932" cy="47244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500042"/>
            <a:ext cx="8648274" cy="635795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8. Обобщение ответов учащихся  . </a:t>
            </a:r>
            <a:endParaRPr lang="ru-RU" dirty="0" smtClean="0"/>
          </a:p>
          <a:p>
            <a:r>
              <a:rPr lang="ru-RU" dirty="0" smtClean="0"/>
              <a:t>Слово «радуга» похоже на слово «радость». И в самом деле, радостно бывает, когда вдруг на небе возникает удивительно красивая дуга. «Райская дуга» называли её в старину и верили, что она приносит счастье. С тех пор так и зовут </a:t>
            </a:r>
            <a:r>
              <a:rPr lang="ru-RU" u="sng" dirty="0" smtClean="0"/>
              <a:t>- радуга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Радуга появляется только тогда, когда одновременно идёт дождь и светит солнце. </a:t>
            </a:r>
          </a:p>
          <a:p>
            <a:r>
              <a:rPr lang="ru-RU" dirty="0" smtClean="0"/>
              <a:t>Иногда на небе можно увидеть не одну, а две радуги. Когда дождь стихает, будто кто–то стирает радугу с неба.</a:t>
            </a:r>
          </a:p>
          <a:p>
            <a:r>
              <a:rPr lang="ru-RU" dirty="0" smtClean="0"/>
              <a:t>Когда мы смотрим на радугу с земли, она кажется нам дугой. Если на радугу посмотреть с высоты, например с самолета, она будет казаться кругом.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285728"/>
            <a:ext cx="5004936" cy="6143667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9. Первичное закрепление знаний.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u="sng" dirty="0" smtClean="0"/>
              <a:t>Работа по учебнику  (стр.41).</a:t>
            </a:r>
            <a:endParaRPr lang="ru-RU" dirty="0" smtClean="0"/>
          </a:p>
          <a:p>
            <a:r>
              <a:rPr lang="ru-RU" dirty="0" smtClean="0"/>
              <a:t>  -Что делают Черепаха и </a:t>
            </a:r>
            <a:r>
              <a:rPr lang="ru-RU" dirty="0" err="1" smtClean="0"/>
              <a:t>Муравьишка</a:t>
            </a:r>
            <a:r>
              <a:rPr lang="ru-RU" dirty="0" smtClean="0"/>
              <a:t>?  (  Поливают)</a:t>
            </a:r>
          </a:p>
          <a:p>
            <a:r>
              <a:rPr lang="ru-RU" dirty="0" smtClean="0"/>
              <a:t>  - Как вы думаете, что они хотят получить?     (  Радугу)</a:t>
            </a:r>
          </a:p>
          <a:p>
            <a:r>
              <a:rPr lang="ru-RU" dirty="0" smtClean="0"/>
              <a:t> -Может ли получиться у них радуга?</a:t>
            </a:r>
          </a:p>
          <a:p>
            <a:r>
              <a:rPr lang="ru-RU" dirty="0" smtClean="0"/>
              <a:t>   - Почему?  (Солнечные лучи пройдут через капли воды и получится радуга.)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00175"/>
            <a:ext cx="278608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5572132" cy="61817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10. Закрепление. Работа над проектом   </a:t>
            </a:r>
            <a:r>
              <a:rPr lang="ru-RU" sz="1800" dirty="0" smtClean="0"/>
              <a:t>(работа в парах)</a:t>
            </a:r>
          </a:p>
          <a:p>
            <a:r>
              <a:rPr lang="ru-RU" sz="1800" dirty="0" smtClean="0"/>
              <a:t>.</a:t>
            </a:r>
            <a:r>
              <a:rPr lang="ru-RU" sz="1800" b="1" dirty="0" smtClean="0"/>
              <a:t>а). Выбор проекта, обоснование. </a:t>
            </a:r>
            <a:endParaRPr lang="ru-RU" sz="1800" dirty="0" smtClean="0"/>
          </a:p>
          <a:p>
            <a:r>
              <a:rPr lang="ru-RU" sz="1800" dirty="0" smtClean="0"/>
              <a:t>– Чтобы поднять весеннее настроение и запомнить порядок цветов в радуге, предлагаю создать веселую радугу.</a:t>
            </a:r>
          </a:p>
          <a:p>
            <a:r>
              <a:rPr lang="ru-RU" sz="1800" b="1" dirty="0" smtClean="0"/>
              <a:t>б). Выбор материалов и инструментов.</a:t>
            </a:r>
            <a:endParaRPr lang="ru-RU" sz="1800" dirty="0" smtClean="0"/>
          </a:p>
          <a:p>
            <a:r>
              <a:rPr lang="ru-RU" sz="1800" dirty="0" smtClean="0"/>
              <a:t>– Давайте подумаем из чего можно сделать радугу? </a:t>
            </a:r>
            <a:r>
              <a:rPr lang="ru-RU" sz="1800" i="1" dirty="0" smtClean="0"/>
              <a:t>(Карандаш, пластилин, акварель, цветная бумага.)</a:t>
            </a:r>
            <a:endParaRPr lang="ru-RU" sz="1800" dirty="0" smtClean="0"/>
          </a:p>
          <a:p>
            <a:r>
              <a:rPr lang="ru-RU" sz="1800" dirty="0" smtClean="0"/>
              <a:t>– Какой способ подходит нам сегодня?</a:t>
            </a:r>
          </a:p>
          <a:p>
            <a:r>
              <a:rPr lang="ru-RU" sz="1800" b="1" dirty="0" smtClean="0"/>
              <a:t>в). Планирование проекта.</a:t>
            </a:r>
            <a:endParaRPr lang="ru-RU" sz="1800" dirty="0" smtClean="0"/>
          </a:p>
          <a:p>
            <a:r>
              <a:rPr lang="ru-RU" sz="1800" dirty="0" smtClean="0"/>
              <a:t>– На белом листе нарисуем дуги радуги по шаблону. Сколько дуг вы будете рисовать?</a:t>
            </a:r>
            <a:r>
              <a:rPr lang="ru-RU" sz="1800" i="1" dirty="0" smtClean="0"/>
              <a:t> (7)</a:t>
            </a:r>
            <a:endParaRPr lang="ru-RU" sz="1800" dirty="0" smtClean="0"/>
          </a:p>
          <a:p>
            <a:r>
              <a:rPr lang="ru-RU" sz="1800" dirty="0" smtClean="0"/>
              <a:t>– Определим цвета наших полосок</a:t>
            </a:r>
          </a:p>
          <a:p>
            <a:r>
              <a:rPr lang="ru-RU" sz="1800" i="1" dirty="0" smtClean="0"/>
              <a:t>(Дети отмечают буквами названия цветов.)</a:t>
            </a:r>
            <a:endParaRPr lang="ru-RU" sz="1800" dirty="0" smtClean="0"/>
          </a:p>
          <a:p>
            <a:r>
              <a:rPr lang="ru-RU" sz="1800" b="1" dirty="0" smtClean="0"/>
              <a:t>г). Практическая работа.</a:t>
            </a:r>
            <a:endParaRPr lang="ru-RU" sz="1800" dirty="0" smtClean="0"/>
          </a:p>
          <a:p>
            <a:r>
              <a:rPr lang="ru-RU" sz="1800" i="1" dirty="0" smtClean="0"/>
              <a:t>(Дети самостоятельно разукрашивают радугу.)</a:t>
            </a:r>
            <a:endParaRPr lang="ru-RU" sz="1800" dirty="0" smtClean="0"/>
          </a:p>
          <a:p>
            <a:r>
              <a:rPr lang="ru-RU" sz="1800" b="1" dirty="0" err="1" smtClean="0"/>
              <a:t>д</a:t>
            </a:r>
            <a:r>
              <a:rPr lang="ru-RU" sz="1800" b="1" dirty="0" smtClean="0"/>
              <a:t>). Защита проекта.</a:t>
            </a:r>
            <a:endParaRPr lang="ru-RU" sz="1800" dirty="0" smtClean="0"/>
          </a:p>
          <a:p>
            <a:r>
              <a:rPr lang="ru-RU" sz="1800" dirty="0" smtClean="0"/>
              <a:t>– У кого же самая веселая радуга?</a:t>
            </a:r>
            <a:endParaRPr lang="ru-RU" sz="1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6456" y="18669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5286412" cy="635795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Продолжение работы по теме урока</a:t>
            </a:r>
          </a:p>
          <a:p>
            <a:r>
              <a:rPr lang="ru-RU" sz="2400" dirty="0" smtClean="0"/>
              <a:t>-найдите в приложении на с. 57 рабочей тетради цветные полоски. Вырежьте их и выполните задание на с.41 учебника.</a:t>
            </a:r>
          </a:p>
          <a:p>
            <a:r>
              <a:rPr lang="ru-RU" sz="2400" dirty="0" smtClean="0"/>
              <a:t>(Проверка в парах. Затем учащиеся меняют полоски местами и предлагают соседу по парте найти и исправить ошибки. Можно в произвольном порядке раздать детям цветные полоски и попросить их собраться в группы так, чтобы образовалась радуга.) </a:t>
            </a:r>
          </a:p>
          <a:p>
            <a:r>
              <a:rPr lang="ru-RU" sz="2400" dirty="0" smtClean="0"/>
              <a:t>Придумайте сказочную историю про Мудрую Черепаху и </a:t>
            </a:r>
            <a:r>
              <a:rPr lang="ru-RU" sz="2400" dirty="0" err="1" smtClean="0"/>
              <a:t>Муравьишку</a:t>
            </a:r>
            <a:r>
              <a:rPr lang="ru-RU" sz="2400" dirty="0" smtClean="0"/>
              <a:t> на с.41 учебника. (Заслушиваются 2-3 сказки.)</a:t>
            </a:r>
            <a:endParaRPr lang="ru-RU" sz="24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78618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571481"/>
            <a:ext cx="4290556" cy="5786478"/>
          </a:xfrm>
        </p:spPr>
        <p:txBody>
          <a:bodyPr/>
          <a:lstStyle/>
          <a:p>
            <a:r>
              <a:rPr lang="ru-RU" b="1" u="sng" dirty="0" smtClean="0"/>
              <a:t>11. Домашнее задание  по выбору</a:t>
            </a:r>
            <a:r>
              <a:rPr lang="ru-RU" dirty="0" smtClean="0"/>
              <a:t> :</a:t>
            </a:r>
          </a:p>
          <a:p>
            <a:r>
              <a:rPr lang="ru-RU" dirty="0" smtClean="0"/>
              <a:t>Поискать загадку о радуге.</a:t>
            </a:r>
          </a:p>
          <a:p>
            <a:r>
              <a:rPr lang="ru-RU" dirty="0" smtClean="0"/>
              <a:t>Выучить стихотворение о радуге.</a:t>
            </a:r>
          </a:p>
          <a:p>
            <a:r>
              <a:rPr lang="ru-RU" dirty="0" smtClean="0"/>
              <a:t>Выучить фразы – подсказки.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8412" y="1572418"/>
            <a:ext cx="3922744" cy="4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4290"/>
            <a:ext cx="4910142" cy="6110310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13. </a:t>
            </a:r>
            <a:r>
              <a:rPr lang="ru-RU" b="1" u="sng" dirty="0" err="1" smtClean="0"/>
              <a:t>Рефлексия.Итог</a:t>
            </a:r>
            <a:r>
              <a:rPr lang="ru-RU" b="1" u="sng" dirty="0" smtClean="0"/>
              <a:t> урока.</a:t>
            </a:r>
            <a:endParaRPr lang="ru-RU" dirty="0" smtClean="0"/>
          </a:p>
          <a:p>
            <a:r>
              <a:rPr lang="ru-RU" dirty="0" smtClean="0"/>
              <a:t>  - Как получается радуга?</a:t>
            </a:r>
          </a:p>
          <a:p>
            <a:r>
              <a:rPr lang="ru-RU" dirty="0" smtClean="0"/>
              <a:t> (Солнечные лучи, попадая в небе на капельки дождя, распадаются на разноцветные лучики.)</a:t>
            </a:r>
          </a:p>
          <a:p>
            <a:r>
              <a:rPr lang="ru-RU" dirty="0" smtClean="0"/>
              <a:t>-Почему наша радуга получилась такая весёлая? </a:t>
            </a:r>
          </a:p>
          <a:p>
            <a:r>
              <a:rPr lang="ru-RU" dirty="0" smtClean="0"/>
              <a:t>-Чему она рада? </a:t>
            </a:r>
          </a:p>
          <a:p>
            <a:r>
              <a:rPr lang="ru-RU" dirty="0" smtClean="0"/>
              <a:t>-Дети запомнили все её цвета.</a:t>
            </a:r>
          </a:p>
          <a:p>
            <a:r>
              <a:rPr lang="ru-RU" dirty="0" smtClean="0"/>
              <a:t>- Молодцы!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90972" cy="47244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48756" cy="7500966"/>
          </a:xfrm>
        </p:spPr>
        <p:txBody>
          <a:bodyPr>
            <a:noAutofit/>
          </a:bodyPr>
          <a:lstStyle/>
          <a:p>
            <a:r>
              <a:rPr lang="ru-RU" sz="1050" dirty="0" smtClean="0"/>
              <a:t> </a:t>
            </a:r>
          </a:p>
          <a:p>
            <a:r>
              <a:rPr lang="ru-RU" sz="1600" dirty="0" smtClean="0"/>
              <a:t>Цели: 1формировать первоначальное представления о свете и цвете;</a:t>
            </a:r>
          </a:p>
          <a:p>
            <a:r>
              <a:rPr lang="ru-RU" sz="1600" dirty="0" smtClean="0"/>
              <a:t>2. познакомить детей с цветами радуги, их последовательностью; </a:t>
            </a:r>
          </a:p>
          <a:p>
            <a:r>
              <a:rPr lang="ru-RU" sz="1600" dirty="0" smtClean="0"/>
              <a:t>3.обеспечить опыт исследования и объяснения природных явлений;</a:t>
            </a:r>
          </a:p>
          <a:p>
            <a:r>
              <a:rPr lang="ru-RU" sz="1600" dirty="0" smtClean="0"/>
              <a:t>4.воспитывать интерес к изучению нового.</a:t>
            </a:r>
          </a:p>
          <a:p>
            <a:r>
              <a:rPr lang="ru-RU" sz="1600" dirty="0" smtClean="0"/>
              <a:t>                        В ходе урока учащиеся будут иметь возможность: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описывать</a:t>
            </a:r>
            <a:r>
              <a:rPr lang="ru-RU" sz="1600" dirty="0" smtClean="0"/>
              <a:t> чувства, возникающие при виде радуги;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называть</a:t>
            </a:r>
            <a:r>
              <a:rPr lang="ru-RU" sz="1600" dirty="0" smtClean="0"/>
              <a:t> цвета радуги по своим наблюдениям и рисунку учебника;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запомнить</a:t>
            </a:r>
            <a:r>
              <a:rPr lang="ru-RU" sz="1600" dirty="0" smtClean="0"/>
              <a:t> последовательность цветов радуги ;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высказывать</a:t>
            </a:r>
            <a:r>
              <a:rPr lang="ru-RU" sz="1600" dirty="0" smtClean="0"/>
              <a:t> предположения о причинах возникновения радуги,  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работать в паре: отображать</a:t>
            </a:r>
            <a:r>
              <a:rPr lang="ru-RU" sz="1600" dirty="0" smtClean="0"/>
              <a:t> последовательность цветов радуги с помощью цветных полосок, </a:t>
            </a:r>
            <a:r>
              <a:rPr lang="ru-RU" sz="1600" b="1" dirty="0" smtClean="0"/>
              <a:t>осуществлять</a:t>
            </a:r>
            <a:r>
              <a:rPr lang="ru-RU" sz="1600" dirty="0" smtClean="0"/>
              <a:t> взаимопроверку.</a:t>
            </a:r>
          </a:p>
          <a:p>
            <a:r>
              <a:rPr lang="ru-RU" sz="1600" dirty="0" smtClean="0"/>
              <a:t>Формирование УУД: </a:t>
            </a:r>
          </a:p>
          <a:p>
            <a:r>
              <a:rPr lang="ru-RU" sz="1600" b="1" dirty="0" smtClean="0"/>
              <a:t>Предметные </a:t>
            </a:r>
            <a:r>
              <a:rPr lang="ru-RU" sz="1600" dirty="0" smtClean="0"/>
              <a:t>- перечислять цвета радуги в правильной последовательности.</a:t>
            </a:r>
          </a:p>
          <a:p>
            <a:r>
              <a:rPr lang="ru-RU" sz="1600" b="1" dirty="0" smtClean="0"/>
              <a:t>Познавательные - </a:t>
            </a:r>
            <a:r>
              <a:rPr lang="ru-RU" sz="1600" dirty="0" smtClean="0"/>
              <a:t>добывать новые знания: находить ответы на вопросы, используя учебник, свой жизненный опыт и информацию, полученную на уроке, выполнять индивидуальные </a:t>
            </a:r>
            <a:r>
              <a:rPr lang="ru-RU" sz="1600" dirty="0" err="1" smtClean="0"/>
              <a:t>задания,перерабатывать</a:t>
            </a:r>
            <a:r>
              <a:rPr lang="ru-RU" sz="1600" dirty="0" smtClean="0"/>
              <a:t> полученную информацию: делать выводы в результате совместной работы всего класса.</a:t>
            </a:r>
          </a:p>
          <a:p>
            <a:r>
              <a:rPr lang="ru-RU" sz="1600" b="1" dirty="0" err="1" smtClean="0"/>
              <a:t>Коммуникативые</a:t>
            </a:r>
            <a:r>
              <a:rPr lang="ru-RU" sz="1600" dirty="0" smtClean="0"/>
              <a:t> - слушать и понимать речь других.</a:t>
            </a:r>
          </a:p>
          <a:p>
            <a:r>
              <a:rPr lang="ru-RU" sz="1600" b="1" dirty="0" smtClean="0"/>
              <a:t>Регулятивные </a:t>
            </a:r>
            <a:r>
              <a:rPr lang="ru-RU" sz="1600" dirty="0" smtClean="0"/>
              <a:t>- Учиться высказывать свое предположение (версию) на основе работы с иллюстрацией учебника. Учиться работать по предложенному учителем плану</a:t>
            </a:r>
          </a:p>
          <a:p>
            <a:r>
              <a:rPr lang="ru-RU" sz="1600" dirty="0" smtClean="0"/>
              <a:t>Учиться совместно с учителем и другими учениками давать эмоциональную оценку деятельности класса на уроке</a:t>
            </a:r>
          </a:p>
          <a:p>
            <a:r>
              <a:rPr lang="ru-RU" sz="1600" b="1" dirty="0" smtClean="0"/>
              <a:t>Личностные</a:t>
            </a:r>
            <a:r>
              <a:rPr lang="ru-RU" sz="1600" dirty="0" smtClean="0"/>
              <a:t> - освоение роли ученика; формирование интереса к учению.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428604"/>
            <a:ext cx="7148076" cy="5214973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Ход урока.</a:t>
            </a:r>
          </a:p>
          <a:p>
            <a:r>
              <a:rPr lang="ru-RU" sz="3200" b="1" dirty="0" smtClean="0"/>
              <a:t>1.Организационный момент. </a:t>
            </a:r>
            <a:endParaRPr lang="ru-RU" sz="3200" dirty="0" smtClean="0"/>
          </a:p>
          <a:p>
            <a:r>
              <a:rPr lang="ru-RU" sz="3200" dirty="0" smtClean="0"/>
              <a:t>Начинается урок,</a:t>
            </a:r>
            <a:br>
              <a:rPr lang="ru-RU" sz="3200" dirty="0" smtClean="0"/>
            </a:br>
            <a:r>
              <a:rPr lang="ru-RU" sz="3200" dirty="0" smtClean="0"/>
              <a:t>Он пойдет ребятам впрок.</a:t>
            </a:r>
            <a:br>
              <a:rPr lang="ru-RU" sz="3200" dirty="0" smtClean="0"/>
            </a:br>
            <a:r>
              <a:rPr lang="ru-RU" sz="3200" dirty="0" smtClean="0"/>
              <a:t>Постарайтесь все понять,</a:t>
            </a:r>
            <a:br>
              <a:rPr lang="ru-RU" sz="3200" dirty="0" smtClean="0"/>
            </a:br>
            <a:r>
              <a:rPr lang="ru-RU" sz="3200" dirty="0" smtClean="0"/>
              <a:t>Многое должны узнать.</a:t>
            </a:r>
          </a:p>
          <a:p>
            <a:r>
              <a:rPr lang="ru-RU" sz="3200" dirty="0" smtClean="0"/>
              <a:t>– На какой вопрос </a:t>
            </a:r>
            <a:r>
              <a:rPr lang="ru-RU" sz="3200" dirty="0" err="1" smtClean="0"/>
              <a:t>Муравьишки</a:t>
            </a:r>
            <a:r>
              <a:rPr lang="ru-RU" sz="3200" dirty="0" smtClean="0"/>
              <a:t> мы сегодня ответим, вы узнаете позже, а сейчас… </a:t>
            </a:r>
          </a:p>
          <a:p>
            <a:endParaRPr lang="ru-RU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14818"/>
            <a:ext cx="16430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2. Актуализация знаний. </a:t>
            </a:r>
            <a:endParaRPr lang="ru-RU" dirty="0" smtClean="0"/>
          </a:p>
          <a:p>
            <a:r>
              <a:rPr lang="ru-RU" b="1" dirty="0" smtClean="0"/>
              <a:t>Учитель: </a:t>
            </a:r>
            <a:r>
              <a:rPr lang="ru-RU" dirty="0" smtClean="0"/>
              <a:t>Я прочитаю стихотворение, а вы по содержанию будете показывать движения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Почему повсюду лужи?</a:t>
            </a:r>
          </a:p>
          <a:p>
            <a:r>
              <a:rPr lang="ru-RU" i="1" dirty="0" smtClean="0"/>
              <a:t>(дети разводят руки в стороны и помахивают плечами)</a:t>
            </a:r>
            <a:endParaRPr lang="ru-RU" dirty="0" smtClean="0"/>
          </a:p>
          <a:p>
            <a:r>
              <a:rPr lang="ru-RU" dirty="0" smtClean="0"/>
              <a:t>Мама зонтик свой берёт.</a:t>
            </a:r>
          </a:p>
          <a:p>
            <a:r>
              <a:rPr lang="ru-RU" i="1" dirty="0" smtClean="0"/>
              <a:t>( имитируют движение)</a:t>
            </a:r>
            <a:endParaRPr lang="ru-RU" dirty="0" smtClean="0"/>
          </a:p>
          <a:p>
            <a:r>
              <a:rPr lang="ru-RU" dirty="0" smtClean="0"/>
              <a:t>Почему же? Почему же?</a:t>
            </a:r>
          </a:p>
          <a:p>
            <a:r>
              <a:rPr lang="ru-RU" i="1" dirty="0" smtClean="0"/>
              <a:t>( движения, как в 1-ой строке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Потому  что…….</a:t>
            </a:r>
          </a:p>
          <a:p>
            <a:r>
              <a:rPr lang="ru-RU" i="1" dirty="0" smtClean="0"/>
              <a:t>(хором: «Дождь идёт!»)</a:t>
            </a:r>
            <a:endParaRPr lang="ru-RU" dirty="0" smtClean="0"/>
          </a:p>
          <a:p>
            <a:r>
              <a:rPr lang="ru-RU" i="1" dirty="0" smtClean="0"/>
              <a:t>Дети хлопают в ладони, показывая какой сильный дождик.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-Д </a:t>
            </a:r>
            <a:r>
              <a:rPr lang="ru-RU" dirty="0" err="1" smtClean="0"/>
              <a:t>ождик</a:t>
            </a:r>
            <a:r>
              <a:rPr lang="ru-RU" dirty="0" smtClean="0"/>
              <a:t> закончился и…</a:t>
            </a:r>
          </a:p>
          <a:p>
            <a:r>
              <a:rPr lang="ru-RU" dirty="0" smtClean="0"/>
              <a:t>Что за чудо-красота!</a:t>
            </a:r>
          </a:p>
          <a:p>
            <a:r>
              <a:rPr lang="ru-RU" dirty="0" smtClean="0"/>
              <a:t>Расписные ворота</a:t>
            </a:r>
          </a:p>
          <a:p>
            <a:r>
              <a:rPr lang="ru-RU" dirty="0" smtClean="0"/>
              <a:t>Показались на пути.</a:t>
            </a:r>
          </a:p>
          <a:p>
            <a:r>
              <a:rPr lang="ru-RU" dirty="0" smtClean="0"/>
              <a:t>В них ни въехать, ни войти</a:t>
            </a:r>
            <a:r>
              <a:rPr lang="ru-RU" b="1" dirty="0" smtClean="0"/>
              <a:t>. (радуга)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4290"/>
            <a:ext cx="6410340" cy="6110310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3. Тема урока. Постановка проблемного вопроса.</a:t>
            </a:r>
            <a:r>
              <a:rPr lang="ru-RU" sz="1800" b="1" dirty="0" smtClean="0"/>
              <a:t> . </a:t>
            </a:r>
            <a:r>
              <a:rPr lang="ru-RU" sz="1800" dirty="0" smtClean="0"/>
              <a:t>Да, ребята, мы сегодня с вами поговорим о радуге. Должны узнать, что такое радуга, как и когда она появляется.</a:t>
            </a:r>
          </a:p>
          <a:p>
            <a:r>
              <a:rPr lang="ru-RU" sz="1800" dirty="0" smtClean="0"/>
              <a:t>-Дети, кто из вас видел радугу?</a:t>
            </a:r>
          </a:p>
          <a:p>
            <a:r>
              <a:rPr lang="ru-RU" sz="1800" dirty="0" smtClean="0"/>
              <a:t>  - Какое настроение было, когда ты увидел радугу? </a:t>
            </a:r>
          </a:p>
          <a:p>
            <a:r>
              <a:rPr lang="ru-RU" sz="1800" dirty="0" smtClean="0"/>
              <a:t>- Ребята, когда в небе появляется радуга? (когда светит солнце и идёт дождь)</a:t>
            </a:r>
          </a:p>
          <a:p>
            <a:r>
              <a:rPr lang="ru-RU" sz="1800" u="sng" dirty="0" smtClean="0"/>
              <a:t>Чтение стихотворения </a:t>
            </a:r>
            <a:endParaRPr lang="ru-RU" sz="1800" dirty="0" smtClean="0"/>
          </a:p>
          <a:p>
            <a:r>
              <a:rPr lang="ru-RU" sz="1800" dirty="0" smtClean="0"/>
              <a:t>Летний дождь прошел с утра,</a:t>
            </a:r>
            <a:br>
              <a:rPr lang="ru-RU" sz="1800" dirty="0" smtClean="0"/>
            </a:br>
            <a:r>
              <a:rPr lang="ru-RU" sz="1800" dirty="0" smtClean="0"/>
              <a:t>Выглянуло солнце.</a:t>
            </a:r>
            <a:br>
              <a:rPr lang="ru-RU" sz="1800" dirty="0" smtClean="0"/>
            </a:br>
            <a:r>
              <a:rPr lang="ru-RU" sz="1800" dirty="0" smtClean="0"/>
              <a:t>Удивилась детвора,</a:t>
            </a:r>
            <a:br>
              <a:rPr lang="ru-RU" sz="1800" dirty="0" smtClean="0"/>
            </a:br>
            <a:r>
              <a:rPr lang="ru-RU" sz="1800" dirty="0" smtClean="0"/>
              <a:t>Посмотрев в оконце, -</a:t>
            </a:r>
            <a:br>
              <a:rPr lang="ru-RU" sz="1800" dirty="0" smtClean="0"/>
            </a:br>
            <a:r>
              <a:rPr lang="ru-RU" sz="1800" dirty="0" smtClean="0"/>
              <a:t>Семицветная дуга</a:t>
            </a:r>
            <a:br>
              <a:rPr lang="ru-RU" sz="1800" dirty="0" smtClean="0"/>
            </a:br>
            <a:r>
              <a:rPr lang="ru-RU" sz="1800" dirty="0" smtClean="0"/>
              <a:t>Заслонила облака</a:t>
            </a:r>
            <a:r>
              <a:rPr lang="ru-RU" sz="1800" u="sng" dirty="0" smtClean="0"/>
              <a:t>  </a:t>
            </a:r>
            <a:endParaRPr lang="ru-RU" sz="1800" dirty="0" smtClean="0"/>
          </a:p>
          <a:p>
            <a:r>
              <a:rPr lang="ru-RU" sz="1800" dirty="0" smtClean="0"/>
              <a:t>- Сколько цветов у радуги? (семь)</a:t>
            </a:r>
          </a:p>
          <a:p>
            <a:r>
              <a:rPr lang="ru-RU" sz="1800" dirty="0" smtClean="0"/>
              <a:t>- Как поэтесса назвала радугу в стихотворении? (Семицветная дуга)</a:t>
            </a:r>
          </a:p>
          <a:p>
            <a:r>
              <a:rPr lang="ru-RU" sz="1800" dirty="0" smtClean="0"/>
              <a:t>-Все вы видели, что капелька бесцветная, и лучик бесцветный. </a:t>
            </a:r>
          </a:p>
          <a:p>
            <a:r>
              <a:rPr lang="ru-RU" sz="1800" b="1" dirty="0" smtClean="0"/>
              <a:t>Проблемный вопрос</a:t>
            </a:r>
            <a:r>
              <a:rPr lang="ru-RU" sz="1800" dirty="0" smtClean="0"/>
              <a:t>. Почему же радуга разноцветная? Как вы думаете?(высказывания детей) 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00438"/>
            <a:ext cx="27050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214290"/>
            <a:ext cx="5647878" cy="6643709"/>
          </a:xfrm>
        </p:spPr>
        <p:txBody>
          <a:bodyPr>
            <a:noAutofit/>
          </a:bodyPr>
          <a:lstStyle/>
          <a:p>
            <a:r>
              <a:rPr lang="ru-RU" sz="1600" b="1" u="sng" dirty="0" smtClean="0"/>
              <a:t>4.Решение  проблемной   ситуации</a:t>
            </a:r>
            <a:r>
              <a:rPr lang="ru-RU" sz="1600" b="1" dirty="0" smtClean="0"/>
              <a:t>.</a:t>
            </a:r>
            <a:r>
              <a:rPr lang="ru-RU" sz="1600" b="1" u="sng" dirty="0" smtClean="0"/>
              <a:t> Изучение нового материала. </a:t>
            </a:r>
            <a:r>
              <a:rPr lang="ru-RU" sz="1600" b="1" dirty="0" smtClean="0"/>
              <a:t>.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а)</a:t>
            </a:r>
            <a:r>
              <a:rPr lang="ru-RU" sz="1600" dirty="0" smtClean="0"/>
              <a:t>-На что попадают в небе солнечные лучи?  (На капельки дождя)</a:t>
            </a:r>
          </a:p>
          <a:p>
            <a:r>
              <a:rPr lang="ru-RU" sz="1600" dirty="0" smtClean="0"/>
              <a:t>   -Что происходит с солнечными лучами? (Распадаются на разноцветные лучики.) </a:t>
            </a:r>
          </a:p>
          <a:p>
            <a:r>
              <a:rPr lang="ru-RU" sz="1600" dirty="0" smtClean="0"/>
              <a:t>   -Что при этом образуется? (Радуга).</a:t>
            </a:r>
          </a:p>
          <a:p>
            <a:r>
              <a:rPr lang="ru-RU" sz="1600" b="1" dirty="0" smtClean="0"/>
              <a:t>б) </a:t>
            </a:r>
            <a:r>
              <a:rPr lang="ru-RU" sz="1600" u="sng" dirty="0" smtClean="0"/>
              <a:t>объяснение учителя</a:t>
            </a:r>
            <a:r>
              <a:rPr lang="ru-RU" sz="1600" dirty="0" smtClean="0"/>
              <a:t>  Построили радугу солнечные лучи и дождевые капли. </a:t>
            </a:r>
          </a:p>
          <a:p>
            <a:r>
              <a:rPr lang="ru-RU" sz="1600" dirty="0" smtClean="0"/>
              <a:t>Дождь заканчивается. Редкие капли еще падают на землю, но из-за тучи уже </a:t>
            </a:r>
          </a:p>
          <a:p>
            <a:r>
              <a:rPr lang="ru-RU" sz="1600" dirty="0" smtClean="0"/>
              <a:t>выглянуло солнце. Солнце светит сквозь падающий дождь, лучи его проходят через дождевые капли, и на небе напротив солнца возникает необычная цветная дуга. </a:t>
            </a:r>
          </a:p>
          <a:p>
            <a:r>
              <a:rPr lang="ru-RU" sz="1600" dirty="0" smtClean="0"/>
              <a:t>Чем крупнее дождевые капли, тем ярче радуга. Если капли мелкие, радуга кажется бледной, еле заметной. </a:t>
            </a:r>
          </a:p>
          <a:p>
            <a:r>
              <a:rPr lang="ru-RU" sz="1600" dirty="0" smtClean="0"/>
              <a:t>Что такое радуга? (Это солнечное свечение) </a:t>
            </a:r>
          </a:p>
          <a:p>
            <a:r>
              <a:rPr lang="ru-RU" sz="1600" dirty="0" smtClean="0"/>
              <a:t>Солнечные лучи, попадая на капельку дождя, распадаются на разноцветные лучики.</a:t>
            </a:r>
          </a:p>
          <a:p>
            <a:r>
              <a:rPr lang="ru-RU" sz="1600" b="1" dirty="0" smtClean="0"/>
              <a:t>в) </a:t>
            </a:r>
            <a:r>
              <a:rPr lang="ru-RU" sz="1600" dirty="0" smtClean="0"/>
              <a:t>Оказывается, цвет – это волны, которые мы воспринимаем глазом. Какого цвета солнечный свет? Солнечный свет представляет собой волны разной длины и поэтому они разного цвета. Давайте их рассмотрим.</a:t>
            </a:r>
          </a:p>
          <a:p>
            <a:endParaRPr lang="ru-RU" sz="14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5" y="1714488"/>
            <a:ext cx="30718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214290"/>
            <a:ext cx="7290952" cy="6643710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Практическая работа №1: “Прохождение</a:t>
            </a:r>
            <a:r>
              <a:rPr lang="ru-RU" dirty="0" smtClean="0"/>
              <a:t> луча света через стеклянную призму”. </a:t>
            </a:r>
          </a:p>
          <a:p>
            <a:r>
              <a:rPr lang="ru-RU" dirty="0" smtClean="0"/>
              <a:t>Учитель зеркальцем “ловит солнечного зайчика” и направляет его на призму. Призма – прозрачное стекло, заменяющее капельку воды. </a:t>
            </a:r>
          </a:p>
          <a:p>
            <a:r>
              <a:rPr lang="ru-RU" dirty="0" smtClean="0"/>
              <a:t>Так можно получить небольшую радугу. </a:t>
            </a:r>
          </a:p>
          <a:p>
            <a:r>
              <a:rPr lang="ru-RU" dirty="0" smtClean="0"/>
              <a:t>Что нам заменяла призма? (Капельку воды) </a:t>
            </a:r>
          </a:p>
          <a:p>
            <a:r>
              <a:rPr lang="ru-RU" dirty="0" smtClean="0"/>
              <a:t>Что стало с солнечным лучом, когда он прошел через призму? (распался на цветные лучики) </a:t>
            </a:r>
          </a:p>
          <a:p>
            <a:r>
              <a:rPr lang="ru-RU" dirty="0" smtClean="0"/>
              <a:t>Главный “художник” в природе? (Солнце) </a:t>
            </a:r>
          </a:p>
          <a:p>
            <a:r>
              <a:rPr lang="ru-RU" dirty="0" smtClean="0"/>
              <a:t>Чтение объяснения Мудрой  Черепахи по учебнику. Стр41.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58016" y="1316037"/>
            <a:ext cx="2079250" cy="39417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45820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Призма – это трехгранник из прозрачного стекла или пластика. Призма «рисует» мини-радугу, когда на нее попадает солнечный свет.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03384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285728"/>
            <a:ext cx="5790754" cy="6357981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Практическая работа №2: “Эффект радуги в домашних условиях”. </a:t>
            </a:r>
            <a:endParaRPr lang="ru-RU" dirty="0" smtClean="0"/>
          </a:p>
          <a:p>
            <a:r>
              <a:rPr lang="ru-RU" dirty="0" smtClean="0"/>
              <a:t>Радуга представляет собой оптическое явление, возникающее при преломлении и отражении солнечных лучей в миллионах дождевых капель. </a:t>
            </a:r>
          </a:p>
          <a:p>
            <a:r>
              <a:rPr lang="ru-RU" dirty="0" smtClean="0"/>
              <a:t>Вы можете сами дома расщепить видимый солнечный свет на отдельные цвета, воспроизведя эффект радуги. Для этого в очень ясный, солнечный день вам понадобятся миска с водой, лист белого картона и маленькое зеркальце. </a:t>
            </a:r>
          </a:p>
          <a:p>
            <a:r>
              <a:rPr lang="ru-RU" dirty="0" smtClean="0"/>
              <a:t>Поставьте миску с водой на самое солнечное место. Опустите зеркальце в воду и прислоните его к краю миски. Поверните зеркальце под таким углом, чтобы на него падал яркий солнечный свет. Затем перемещайте картон перед миской так, чтобы на нем появилась отраженная “радуга”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86512" y="1316037"/>
            <a:ext cx="2650754" cy="48990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1168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Конспект урока окружающего мира 1 класс  по теме "Почему радуга разноцветная"  </vt:lpstr>
      <vt:lpstr>Слайд 2</vt:lpstr>
      <vt:lpstr>Слайд 3</vt:lpstr>
      <vt:lpstr>Слайд 4</vt:lpstr>
      <vt:lpstr>Слайд 5</vt:lpstr>
      <vt:lpstr>Слайд 6</vt:lpstr>
      <vt:lpstr>Слайд 7</vt:lpstr>
      <vt:lpstr>Призма – это трехгранник из прозрачного стекла или пластика. Призма «рисует» мини-радугу, когда на нее попадает солнечный свет.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GanjaBass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Rasta - XP™</dc:creator>
  <cp:lastModifiedBy>Rasta - XP™</cp:lastModifiedBy>
  <cp:revision>24</cp:revision>
  <dcterms:created xsi:type="dcterms:W3CDTF">2012-03-23T14:03:41Z</dcterms:created>
  <dcterms:modified xsi:type="dcterms:W3CDTF">2012-03-24T16:20:09Z</dcterms:modified>
</cp:coreProperties>
</file>