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89" r:id="rId4"/>
    <p:sldId id="286" r:id="rId5"/>
    <p:sldId id="258" r:id="rId6"/>
    <p:sldId id="284" r:id="rId7"/>
    <p:sldId id="287" r:id="rId8"/>
    <p:sldId id="291" r:id="rId9"/>
    <p:sldId id="290" r:id="rId10"/>
    <p:sldId id="264" r:id="rId11"/>
    <p:sldId id="283" r:id="rId12"/>
    <p:sldId id="282" r:id="rId13"/>
    <p:sldId id="285" r:id="rId14"/>
    <p:sldId id="294" r:id="rId15"/>
    <p:sldId id="295" r:id="rId16"/>
    <p:sldId id="260" r:id="rId17"/>
    <p:sldId id="298" r:id="rId18"/>
    <p:sldId id="281" r:id="rId19"/>
    <p:sldId id="262" r:id="rId20"/>
    <p:sldId id="293" r:id="rId21"/>
    <p:sldId id="292" r:id="rId22"/>
    <p:sldId id="296" r:id="rId23"/>
    <p:sldId id="297" r:id="rId24"/>
    <p:sldId id="266" r:id="rId25"/>
    <p:sldId id="268" r:id="rId26"/>
    <p:sldId id="263" r:id="rId27"/>
    <p:sldId id="272" r:id="rId28"/>
    <p:sldId id="288" r:id="rId29"/>
    <p:sldId id="276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50"/>
    <a:srgbClr val="660066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60"/>
  </p:normalViewPr>
  <p:slideViewPr>
    <p:cSldViewPr>
      <p:cViewPr varScale="1">
        <p:scale>
          <a:sx n="107" d="100"/>
          <a:sy n="107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F2DA9-CA3B-4319-B56A-B79E515E819E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7C48B-4301-489F-BFF0-0042E5E09D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E2C8-14D6-417B-A341-7EA53EF2672A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31F5D-2EE0-4905-A7D0-957299BB9D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1ED11-8411-47EC-917A-929D3670EB4A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5A444-F5B3-4F53-A644-5CCBCEDE17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09CD7-3941-4A23-B35F-50B116547B40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A904E-BF64-4120-86C9-DEAFA4D44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4647A-58D3-4A5E-905F-6EFF4BD8E4EF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294A3-1930-4794-9779-E9C895F9AB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75690-DFA1-46EB-BB8F-229975565906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8BC6-F244-47F7-B6B5-F357FCFFA3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3E9A9-BAE7-45D4-AEF5-132AA8B4D3FD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AE9F5E-80C1-4A4D-8831-434327F944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327A5-3134-45B9-A748-B6D310925426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D6D3D-2EB3-4365-AF96-17753FE32C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CB697-5A6E-4B9D-8F29-F2DF0407032B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4407A9-A870-46C6-A876-7F3198532C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033A38-81FB-4820-B4D9-F46F7CAE541D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FE8E1-70D7-4FBE-B58F-A87442EA0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C1B6F-8AFA-472A-8CA1-4BD4499D44BB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2FF64-3C52-469E-8DE9-A28A00143B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F75807-2941-4530-B50A-4BB840DA830D}" type="datetimeFigureOut">
              <a:rPr lang="en-US"/>
              <a:pPr>
                <a:defRPr/>
              </a:pPr>
              <a:t>10/4/2012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5E29B8-6058-4AA5-B518-424048D8FB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31" r:id="rId9"/>
    <p:sldLayoutId id="2147483729" r:id="rId10"/>
    <p:sldLayoutId id="214748373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F:\&#1076;&#1077;&#1085;&#1100;%20&#1091;&#1095;&#1080;&#1090;&#1077;&#1083;&#1103;%202012\&#1048;&#1075;&#1088;&#1072;%20&#1084;&#1080;&#1083;&#1083;&#1080;&#1086;&#1085;&#1077;&#1088;\&#1079;&#1072;&#1089;&#1090;&#1072;&#1074;&#1082;&#1072;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6;&#1077;&#1085;&#1100;%20&#1091;&#1095;&#1080;&#1090;&#1077;&#1083;&#1103;%202012\&#1048;&#1075;&#1088;&#1072;%20&#1084;&#1080;&#1083;&#1083;&#1080;&#1086;&#1085;&#1077;&#1088;\&#1082;&#1086;&#1085;&#1077;&#1094;%20&#1080;&#1075;&#1088;&#1099;.mp3" TargetMode="Externa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6;&#1077;&#1085;&#1100;%20&#1091;&#1095;&#1080;&#1090;&#1077;&#1083;&#1103;%202012\&#1048;&#1075;&#1088;&#1072;%20&#1084;&#1080;&#1083;&#1083;&#1080;&#1086;&#1085;&#1077;&#1088;\&#1082;&#1086;&#1085;&#1077;&#1094;%20&#1080;&#1075;&#1088;&#1099;.mp3" TargetMode="External"/><Relationship Id="rId4" Type="http://schemas.openxmlformats.org/officeDocument/2006/relationships/image" Target="../media/image9.pn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29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1.wav"/><Relationship Id="rId7" Type="http://schemas.openxmlformats.org/officeDocument/2006/relationships/slide" Target="slide4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F:\&#1076;&#1077;&#1085;&#1100;%20&#1091;&#1095;&#1080;&#1090;&#1077;&#1083;&#1103;%202012\&#1048;&#1075;&#1088;&#1072;%20&#1084;&#1080;&#1083;&#1083;&#1080;&#1086;&#1085;&#1077;&#1088;\&#1082;&#1086;&#1085;&#1077;&#1094;%20&#1080;&#1075;&#1088;&#1099;.mp3" TargetMode="External"/><Relationship Id="rId4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5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.jpeg"/><Relationship Id="rId4" Type="http://schemas.openxmlformats.org/officeDocument/2006/relationships/audio" Target="../media/audio4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audio" Target="../media/audio2.wav"/><Relationship Id="rId7" Type="http://schemas.openxmlformats.org/officeDocument/2006/relationships/slide" Target="slide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2.jpeg"/><Relationship Id="rId4" Type="http://schemas.openxmlformats.org/officeDocument/2006/relationships/audio" Target="../media/audio3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F:\&#1076;&#1077;&#1085;&#1100;%20&#1091;&#1095;&#1080;&#1090;&#1077;&#1083;&#1103;%202012\&#1048;&#1075;&#1088;&#1072;%20&#1084;&#1080;&#1083;&#1083;&#1080;&#1086;&#1085;&#1077;&#1088;\&#1082;&#1086;&#1085;&#1077;&#1094;%20&#1080;&#1075;&#1088;&#1099;.mp3" TargetMode="Externa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7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6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775" cy="1828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19600"/>
            <a:ext cx="7854950" cy="2057400"/>
          </a:xfrm>
        </p:spPr>
        <p:txBody>
          <a:bodyPr/>
          <a:lstStyle/>
          <a:p>
            <a:pPr marR="0" algn="ctr" eaLnBrk="1" hangingPunct="1">
              <a:lnSpc>
                <a:spcPct val="90000"/>
              </a:lnSpc>
            </a:pPr>
            <a:r>
              <a:rPr lang="ru-RU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31748" name="Picture 4" descr="http://gameshows.ru/video/skype-logo/khs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0"/>
            <a:ext cx="8429684" cy="6858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заставк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214282" y="14285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94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214546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143372" y="21429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14282" y="1857364"/>
            <a:ext cx="8458200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Перепонки гусиных лапок влияют?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600" y="3200400"/>
            <a:ext cx="40386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cs typeface="Times New Roman" pitchFamily="18" charset="0"/>
              </a:rPr>
              <a:t>: на </a:t>
            </a:r>
            <a:r>
              <a:rPr lang="ru-RU" sz="2800" dirty="0" smtClean="0">
                <a:solidFill>
                  <a:schemeClr val="bg1"/>
                </a:solidFill>
              </a:rPr>
              <a:t>высоту полёта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4500570"/>
            <a:ext cx="4033838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smtClean="0">
                <a:cs typeface="Times New Roman" pitchFamily="18" charset="0"/>
              </a:rPr>
              <a:t>на </a:t>
            </a:r>
            <a:r>
              <a:rPr lang="ru-RU" sz="2600" dirty="0" smtClean="0">
                <a:solidFill>
                  <a:schemeClr val="bg1"/>
                </a:solidFill>
              </a:rPr>
              <a:t>глубину ныряния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53000" y="3200400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>
                <a:solidFill>
                  <a:schemeClr val="bg1"/>
                </a:solidFill>
              </a:rPr>
              <a:t> добывание пищи</a:t>
            </a:r>
            <a:endParaRPr lang="ru-RU" sz="260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53000" y="4495800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>
                <a:solidFill>
                  <a:schemeClr val="bg1"/>
                </a:solidFill>
              </a:rPr>
              <a:t>скорость движения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434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3886200" y="6324600"/>
            <a:ext cx="9144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143372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071670" y="285728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2976" y="1857364"/>
            <a:ext cx="6781800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cs typeface="Times New Roman" pitchFamily="18" charset="0"/>
              </a:rPr>
              <a:t>Самая большая страна в мире?</a:t>
            </a:r>
            <a:endParaRPr lang="ru-RU" sz="2800" b="1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3200400"/>
            <a:ext cx="4124324" cy="762000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Канада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/>
              <a:t>                 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429132"/>
            <a:ext cx="4124324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000" dirty="0" smtClean="0">
                <a:cs typeface="Times New Roman" pitchFamily="18" charset="0"/>
              </a:rPr>
              <a:t>: Россия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США</a:t>
            </a:r>
            <a:endParaRPr lang="ru-RU" sz="3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57752" y="4429132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Китай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35742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14414" y="1714488"/>
            <a:ext cx="6781800" cy="90487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cs typeface="Times New Roman" pitchFamily="18" charset="0"/>
              </a:rPr>
              <a:t>Какая из перечисленных вещей самая тонкая?</a:t>
            </a:r>
            <a:endParaRPr lang="ru-RU" sz="3200" b="1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3214686"/>
            <a:ext cx="3733800" cy="80010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chemeClr val="bg1"/>
                </a:solidFill>
              </a:rPr>
              <a:t>бумага</a:t>
            </a:r>
            <a:endParaRPr lang="ru-RU" sz="36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smtClean="0">
                <a:cs typeface="Times New Roman" pitchFamily="18" charset="0"/>
              </a:rPr>
              <a:t>мыльная пленка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3214686"/>
            <a:ext cx="3733800" cy="80010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chemeClr val="bg1"/>
                </a:solidFill>
              </a:rPr>
              <a:t>волос</a:t>
            </a:r>
            <a:endParaRPr lang="ru-RU" sz="28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/>
              <a:t>                  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4876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solidFill>
                  <a:schemeClr val="bg1"/>
                </a:solidFill>
              </a:rPr>
              <a:t>паутинка</a:t>
            </a:r>
            <a:endParaRPr lang="ru-RU" sz="2800" dirty="0" smtClean="0">
              <a:solidFill>
                <a:schemeClr val="bg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 smtClean="0"/>
              <a:t>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умов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35742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2976" y="1857364"/>
            <a:ext cx="6781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/>
              <a:t>Если Луна окажется между Солнцем и Землей, то будет….?</a:t>
            </a:r>
            <a:endParaRPr lang="ru-RU" sz="4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3200400"/>
            <a:ext cx="4124324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cs typeface="Times New Roman" pitchFamily="18" charset="0"/>
              </a:rPr>
              <a:t>: парад планет</a:t>
            </a:r>
            <a:endParaRPr lang="ru-RU" sz="3200" dirty="0" smtClean="0">
              <a:solidFill>
                <a:schemeClr val="bg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429132"/>
            <a:ext cx="4124324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solidFill>
                  <a:schemeClr val="bg1"/>
                </a:solidFill>
              </a:rPr>
              <a:t> : </a:t>
            </a:r>
            <a:r>
              <a:rPr lang="ru-RU" sz="2600" dirty="0" smtClean="0">
                <a:solidFill>
                  <a:schemeClr val="bg1"/>
                </a:solidFill>
              </a:rPr>
              <a:t>солнечное затмение</a:t>
            </a:r>
            <a:endParaRPr lang="ru-RU" sz="26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29190" y="3214686"/>
            <a:ext cx="3857652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конец света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6314" y="4429132"/>
            <a:ext cx="4143404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>
                <a:solidFill>
                  <a:schemeClr val="bg1"/>
                </a:solidFill>
                <a:cs typeface="Times New Roman" pitchFamily="18" charset="0"/>
              </a:rPr>
              <a:t>лунное затмение</a:t>
            </a:r>
            <a:r>
              <a:rPr lang="ru-RU" sz="2600" dirty="0" smtClean="0"/>
              <a:t> </a:t>
            </a:r>
            <a:r>
              <a:rPr lang="ru-RU" sz="3600" dirty="0" smtClean="0"/>
              <a:t>     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35742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643050"/>
            <a:ext cx="8077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С кем Незнайка летал на Луну?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214686"/>
            <a:ext cx="3733800" cy="87154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с Пончиком 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4429132"/>
            <a:ext cx="3733800" cy="86202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со </a:t>
            </a:r>
            <a:r>
              <a:rPr lang="ru-RU" sz="3200" dirty="0" err="1" smtClean="0"/>
              <a:t>Знайкой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714876" y="3214686"/>
            <a:ext cx="3929090" cy="87154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800" dirty="0" smtClean="0">
                <a:cs typeface="Times New Roman" pitchFamily="18" charset="0"/>
              </a:rPr>
              <a:t>с Винтиком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cs typeface="Times New Roman" pitchFamily="18" charset="0"/>
              </a:rPr>
              <a:t>     и </a:t>
            </a:r>
            <a:r>
              <a:rPr lang="ru-RU" sz="2800" dirty="0" err="1" smtClean="0">
                <a:cs typeface="Times New Roman" pitchFamily="18" charset="0"/>
              </a:rPr>
              <a:t>Шпунтиком</a:t>
            </a:r>
            <a:endParaRPr lang="ru-RU" sz="3600" dirty="0" smtClean="0"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4429132"/>
            <a:ext cx="4010052" cy="93822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>
                <a:solidFill>
                  <a:srgbClr val="FFFF00"/>
                </a:solidFill>
              </a:rPr>
              <a:t> </a:t>
            </a:r>
            <a:r>
              <a:rPr lang="en-US" sz="44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с инженером Клепкой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95536" y="5517232"/>
            <a:ext cx="2971800" cy="1066800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500694" y="5357826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025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4114800" y="6324600"/>
            <a:ext cx="6096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857224" y="2000240"/>
            <a:ext cx="7429552" cy="193899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  <a:t>за участие в игре!</a:t>
            </a:r>
            <a:endParaRPr lang="ru-RU" sz="6000" b="1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4" name="конец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715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928794" y="285728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1714488"/>
            <a:ext cx="8077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>Сколько точек на стандартном кубике игральных  костей?</a:t>
            </a:r>
            <a:endParaRPr lang="ru-RU" sz="40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1472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21</a:t>
            </a:r>
            <a:endParaRPr lang="ru-RU" sz="2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28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15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57752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2400" dirty="0">
                <a:cs typeface="Times New Roman" pitchFamily="18" charset="0"/>
              </a:rPr>
              <a:t>: </a:t>
            </a:r>
            <a:r>
              <a:rPr lang="ru-RU" sz="3200" dirty="0" smtClean="0"/>
              <a:t>20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025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4114800" y="6324600"/>
            <a:ext cx="6096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" name="Овал 14"/>
          <p:cNvSpPr>
            <a:spLocks noChangeArrowheads="1"/>
          </p:cNvSpPr>
          <p:nvPr/>
        </p:nvSpPr>
        <p:spPr bwMode="auto">
          <a:xfrm>
            <a:off x="2000232" y="285728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22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71472" y="1785926"/>
            <a:ext cx="8077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Что остается от </a:t>
            </a:r>
            <a:r>
              <a:rPr lang="ru-RU" sz="3200" b="1" dirty="0" err="1" smtClean="0"/>
              <a:t>Чеширского</a:t>
            </a:r>
            <a:r>
              <a:rPr lang="ru-RU" sz="3200" b="1" dirty="0" smtClean="0"/>
              <a:t> кота после его исчезновения?</a:t>
            </a:r>
            <a:endParaRPr lang="ru-RU" sz="48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714348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2800" dirty="0">
                <a:cs typeface="Times New Roman" pitchFamily="18" charset="0"/>
              </a:rPr>
              <a:t>: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ru-RU" sz="3200" dirty="0" smtClean="0"/>
              <a:t>лапы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14348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800" dirty="0">
                <a:cs typeface="Times New Roman" pitchFamily="18" charset="0"/>
              </a:rPr>
              <a:t>: </a:t>
            </a:r>
            <a:r>
              <a:rPr lang="ru-RU" sz="3200" dirty="0" smtClean="0"/>
              <a:t>уши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786314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200" dirty="0">
                <a:cs typeface="Times New Roman" pitchFamily="18" charset="0"/>
              </a:rPr>
              <a:t>: </a:t>
            </a:r>
            <a:r>
              <a:rPr lang="ru-RU" sz="3200" dirty="0" smtClean="0"/>
              <a:t>улыбка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86314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200" dirty="0">
                <a:cs typeface="Times New Roman" pitchFamily="18" charset="0"/>
              </a:rPr>
              <a:t>: </a:t>
            </a:r>
            <a:r>
              <a:rPr lang="ru-RU" sz="3200" dirty="0" smtClean="0"/>
              <a:t>котята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28" name="Волна 27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 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Блок-схема: память с посл. доступом 28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5373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Управляющая кнопка: назад 32">
            <a:hlinkClick r:id="rId7" action="ppaction://hlinksldjump" highlightClick="1"/>
          </p:cNvPr>
          <p:cNvSpPr/>
          <p:nvPr/>
        </p:nvSpPr>
        <p:spPr>
          <a:xfrm>
            <a:off x="3733800" y="6248400"/>
            <a:ext cx="1143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5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29" grpId="2" animBg="1"/>
      <p:bldP spid="29" grpId="3" animBg="1"/>
      <p:bldP spid="29" grpId="4" animBg="1"/>
      <p:bldP spid="29" grpId="5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00023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571612"/>
            <a:ext cx="8077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cs typeface="Times New Roman" pitchFamily="18" charset="0"/>
              </a:rPr>
              <a:t>Кем был Цветик в сказке Н.Носова про Незнайку?</a:t>
            </a:r>
            <a:r>
              <a:rPr lang="ru-RU" sz="4400" dirty="0" smtClean="0">
                <a:cs typeface="Times New Roman" pitchFamily="18" charset="0"/>
              </a:rPr>
              <a:t> 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Садовником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428625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800" dirty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Художником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43400" y="3200400"/>
            <a:ext cx="43434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200" dirty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Поэтом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7686" y="4286256"/>
            <a:ext cx="43434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200" b="1" dirty="0" smtClean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Музыкантом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 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946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3886200" y="6096000"/>
            <a:ext cx="914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35742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214810" y="21429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1785926"/>
            <a:ext cx="8458200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Купюры какого достоинства не было во время хождения дензнаков образца 1961 года?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2800" dirty="0">
                <a:cs typeface="Times New Roman" pitchFamily="18" charset="0"/>
              </a:rPr>
              <a:t>:</a:t>
            </a:r>
            <a:r>
              <a:rPr lang="en-US" sz="2800" dirty="0">
                <a:cs typeface="Times New Roman" pitchFamily="18" charset="0"/>
              </a:rPr>
              <a:t> </a:t>
            </a:r>
            <a:r>
              <a:rPr lang="ru-RU" sz="3000" dirty="0" smtClean="0"/>
              <a:t>25 рублей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4429132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3600" dirty="0">
                <a:cs typeface="Times New Roman" pitchFamily="18" charset="0"/>
              </a:rPr>
              <a:t>: </a:t>
            </a:r>
            <a:r>
              <a:rPr lang="ru-RU" sz="3000" dirty="0" smtClean="0"/>
              <a:t>3 рубля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29190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smtClean="0">
                <a:cs typeface="Times New Roman" pitchFamily="18" charset="0"/>
              </a:rPr>
              <a:t>5 </a:t>
            </a:r>
            <a:r>
              <a:rPr lang="ru-RU" sz="3000" dirty="0" smtClean="0"/>
              <a:t>рублей</a:t>
            </a:r>
            <a:endParaRPr lang="ru-RU" sz="30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0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29190" y="4429132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dirty="0" smtClean="0">
                <a:cs typeface="Times New Roman" pitchFamily="18" charset="0"/>
              </a:rPr>
              <a:t> 20 </a:t>
            </a:r>
            <a:r>
              <a:rPr lang="ru-RU" sz="3000" dirty="0" smtClean="0"/>
              <a:t>рублей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100000 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230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4114800" y="6172200"/>
            <a:ext cx="838200" cy="457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14810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00023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3786182" y="21429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1785926"/>
            <a:ext cx="7429552" cy="1000132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/>
              <a:t>Как звали друга </a:t>
            </a:r>
            <a:r>
              <a:rPr lang="ru-RU" sz="3200" dirty="0" err="1" smtClean="0"/>
              <a:t>Винни</a:t>
            </a:r>
            <a:r>
              <a:rPr lang="ru-RU" sz="3200" dirty="0" smtClean="0"/>
              <a:t> - Пуха?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3214686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3200" dirty="0" smtClean="0"/>
              <a:t>Грош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429132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i="1" dirty="0" smtClean="0"/>
              <a:t> </a:t>
            </a:r>
            <a:r>
              <a:rPr lang="ru-RU" sz="3600" dirty="0" smtClean="0"/>
              <a:t>Пятачок</a:t>
            </a:r>
            <a:r>
              <a:rPr lang="ru-RU" sz="3600" b="1" i="1" dirty="0" smtClean="0"/>
              <a:t>      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29190" y="3214686"/>
            <a:ext cx="3733800" cy="785818"/>
          </a:xfrm>
          <a:prstGeom prst="roundRect">
            <a:avLst>
              <a:gd name="adj" fmla="val 18236"/>
            </a:avLst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solidFill>
                <a:srgbClr val="FFFF00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С</a:t>
            </a:r>
            <a:r>
              <a:rPr lang="ru-RU" sz="3200" dirty="0" smtClean="0"/>
              <a:t>:Копейка</a:t>
            </a:r>
            <a:r>
              <a:rPr lang="ru-RU" sz="3200" b="1" i="1" dirty="0" smtClean="0"/>
              <a:t> </a:t>
            </a:r>
            <a:r>
              <a:rPr lang="ru-RU" sz="3200" dirty="0" smtClean="0"/>
              <a:t>   </a:t>
            </a:r>
            <a:r>
              <a:rPr lang="ru-RU" sz="3600" dirty="0" smtClean="0"/>
              <a:t>                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929190" y="4429132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dirty="0" smtClean="0"/>
              <a:t>Полтинник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sp>
        <p:nvSpPr>
          <p:cNvPr id="21" name="Управляющая кнопка: назад 20">
            <a:hlinkClick r:id="rId6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86182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928794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596" y="1714488"/>
            <a:ext cx="8286808" cy="110491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/>
              <a:t>Какого испытания для </a:t>
            </a:r>
            <a:r>
              <a:rPr lang="ru-RU" sz="2400" b="1" dirty="0" err="1" smtClean="0"/>
              <a:t>Балды</a:t>
            </a:r>
            <a:r>
              <a:rPr lang="ru-RU" sz="2400" b="1" dirty="0" smtClean="0"/>
              <a:t> и бесенка не было в «Сказке о попе и его работнике </a:t>
            </a:r>
            <a:r>
              <a:rPr lang="ru-RU" sz="2400" b="1" dirty="0" err="1" smtClean="0"/>
              <a:t>Балде</a:t>
            </a:r>
            <a:r>
              <a:rPr lang="ru-RU" sz="2400" b="1" dirty="0" smtClean="0"/>
              <a:t>» А.С.Пушкина?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00034" y="3214686"/>
            <a:ext cx="3733800" cy="10001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Бросать палку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00034" y="4429132"/>
            <a:ext cx="3733800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400" dirty="0" smtClean="0">
                <a:cs typeface="Times New Roman" pitchFamily="18" charset="0"/>
              </a:rPr>
              <a:t>:</a:t>
            </a:r>
            <a:r>
              <a:rPr lang="ru-RU" sz="2400" dirty="0" smtClean="0"/>
              <a:t>Свистеть – кто громче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72000" y="3214686"/>
            <a:ext cx="4152928" cy="10001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/>
              <a:t>Бегать на перегонки</a:t>
            </a:r>
            <a:r>
              <a:rPr lang="ru-RU" sz="3200" dirty="0" smtClean="0"/>
              <a:t>   </a:t>
            </a:r>
            <a:r>
              <a:rPr lang="ru-RU" sz="3600" dirty="0" smtClean="0"/>
              <a:t>  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4429132"/>
            <a:ext cx="4071966" cy="85725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/>
              <a:t>Переносить кобылу</a:t>
            </a:r>
            <a:r>
              <a:rPr lang="ru-RU" sz="2800" b="1" i="1" dirty="0" smtClean="0"/>
              <a:t>    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428596" y="557214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500000 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500694" y="5429264"/>
            <a:ext cx="2514600" cy="1228724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928794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57224" y="1571612"/>
            <a:ext cx="7500990" cy="128588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/>
              <a:t>Сколько балерин участвует в танце маленьких лебедей в балете Чайковского «Лебединое озеро»?</a:t>
            </a:r>
            <a:endParaRPr lang="ru-RU" sz="44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3143248"/>
            <a:ext cx="3733800" cy="9429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3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472" y="4429132"/>
            <a:ext cx="3733800" cy="10001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4</a:t>
            </a:r>
            <a:r>
              <a:rPr lang="ru-RU" sz="3600" dirty="0" smtClean="0">
                <a:cs typeface="Times New Roman" pitchFamily="18" charset="0"/>
              </a:rPr>
              <a:t> 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3143248"/>
            <a:ext cx="3733800" cy="9429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:6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6314" y="4429132"/>
            <a:ext cx="3795738" cy="10001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200" dirty="0" smtClean="0">
                <a:cs typeface="Times New Roman" pitchFamily="18" charset="0"/>
              </a:rPr>
              <a:t>: </a:t>
            </a:r>
            <a:r>
              <a:rPr lang="ru-RU" sz="3200" dirty="0" smtClean="0"/>
              <a:t>5</a:t>
            </a:r>
            <a:r>
              <a:rPr lang="ru-RU" sz="2800" dirty="0" smtClean="0"/>
              <a:t>   </a:t>
            </a:r>
            <a:r>
              <a:rPr lang="ru-RU" sz="3600" dirty="0" smtClean="0"/>
              <a:t>          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428596" y="5572140"/>
            <a:ext cx="2971800" cy="1066800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500694" y="5500702"/>
            <a:ext cx="2514600" cy="1157286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1285852" y="2143116"/>
            <a:ext cx="6817315" cy="193899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  <a:t>Спасибо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  <a:t>за участие в игре!</a:t>
            </a:r>
            <a:endParaRPr lang="ru-RU" sz="6000" b="1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4" name="конец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214282" y="642939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4" name="Овал 33"/>
          <p:cNvSpPr>
            <a:spLocks noChangeArrowheads="1"/>
          </p:cNvSpPr>
          <p:nvPr/>
        </p:nvSpPr>
        <p:spPr bwMode="auto">
          <a:xfrm>
            <a:off x="2285984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41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642910" y="1785926"/>
            <a:ext cx="7772400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Сколько трехзначных чисел можно записать с помощью цифр 0,2,5</a:t>
            </a:r>
            <a:endParaRPr lang="ru-RU" sz="44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428596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>3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28596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/>
              <a:t>4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4857752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/>
              <a:t>5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4929190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b="1" dirty="0" smtClean="0"/>
              <a:t>6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Волна 46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Блок-схема: память с посл. доступом 4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127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3886200" y="6324600"/>
            <a:ext cx="6858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4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</p:childTnLst>
        </p:cTn>
      </p:par>
    </p:tnLst>
    <p:bldLst>
      <p:bldP spid="34" grpId="0" animBg="1"/>
      <p:bldP spid="41" grpId="0" animBg="1"/>
      <p:bldP spid="43" grpId="0" animBg="1"/>
      <p:bldP spid="45" grpId="0" animBg="1"/>
      <p:bldP spid="47" grpId="0" animBg="1"/>
      <p:bldP spid="47" grpId="1" animBg="1"/>
      <p:bldP spid="48" grpId="0" animBg="1"/>
      <p:bldP spid="48" grpId="1" animBg="1"/>
      <p:bldP spid="48" grpId="2" animBg="1"/>
      <p:bldP spid="48" grpId="3" animBg="1"/>
      <p:bldP spid="48" grpId="4" animBg="1"/>
      <p:bldP spid="48" grpId="5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857356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85720" y="1500174"/>
            <a:ext cx="8458200" cy="1143008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Кто вылупился из трех яиц, найденных вместе с корзиной, в мультфильме «Бюро находок»?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28600" y="3200400"/>
            <a:ext cx="40386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200" dirty="0">
                <a:cs typeface="Times New Roman" pitchFamily="18" charset="0"/>
              </a:rPr>
              <a:t>:</a:t>
            </a:r>
            <a:r>
              <a:rPr lang="en-US" sz="3200" dirty="0">
                <a:cs typeface="Times New Roman" pitchFamily="18" charset="0"/>
              </a:rPr>
              <a:t> </a:t>
            </a:r>
            <a:r>
              <a:rPr lang="ru-RU" sz="3200" dirty="0" smtClean="0"/>
              <a:t>Утята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4495800"/>
            <a:ext cx="39624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3600" dirty="0" smtClean="0">
                <a:solidFill>
                  <a:schemeClr val="bg1"/>
                </a:solidFill>
                <a:cs typeface="Times New Roman" pitchFamily="18" charset="0"/>
              </a:rPr>
              <a:t>: </a:t>
            </a:r>
            <a:r>
              <a:rPr lang="ru-RU" sz="3200" dirty="0" smtClean="0">
                <a:solidFill>
                  <a:schemeClr val="bg1"/>
                </a:solidFill>
                <a:cs typeface="Times New Roman" pitchFamily="18" charset="0"/>
              </a:rPr>
              <a:t>Динозаврики</a:t>
            </a:r>
            <a:endParaRPr lang="ru-RU" sz="3200" dirty="0">
              <a:solidFill>
                <a:schemeClr val="bg1"/>
              </a:solidFill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53000" y="3200400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200" dirty="0">
                <a:cs typeface="Times New Roman" pitchFamily="18" charset="0"/>
              </a:rPr>
              <a:t>: </a:t>
            </a:r>
            <a:r>
              <a:rPr lang="ru-RU" sz="3200" dirty="0" err="1" smtClean="0"/>
              <a:t>Пингвинята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53000" y="4495800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200" dirty="0" smtClean="0">
                <a:cs typeface="Times New Roman" pitchFamily="18" charset="0"/>
              </a:rPr>
              <a:t>Крокодильчики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6397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3886200" y="6248400"/>
            <a:ext cx="1143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785918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42910" y="1714488"/>
            <a:ext cx="7924800" cy="1000132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Какой тип путешествий не требует приобретения обратного билета?</a:t>
            </a:r>
            <a:endParaRPr lang="ru-RU" sz="40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3214686"/>
            <a:ext cx="3948114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200" dirty="0" smtClean="0">
                <a:cs typeface="Times New Roman" pitchFamily="18" charset="0"/>
              </a:rPr>
              <a:t>:</a:t>
            </a:r>
            <a:r>
              <a:rPr lang="ru-RU" sz="2800" dirty="0" smtClean="0"/>
              <a:t>Железнодорожный</a:t>
            </a:r>
            <a:r>
              <a:rPr lang="ru-RU" sz="3200" dirty="0" smtClean="0"/>
              <a:t> 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472" y="4429132"/>
            <a:ext cx="3876676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3600" dirty="0" smtClean="0">
                <a:cs typeface="Times New Roman" pitchFamily="18" charset="0"/>
              </a:rPr>
              <a:t>:</a:t>
            </a:r>
            <a:r>
              <a:rPr lang="ru-RU" sz="3600" b="1" i="1" dirty="0" smtClean="0"/>
              <a:t> </a:t>
            </a:r>
            <a:r>
              <a:rPr lang="ru-RU" sz="3000" dirty="0" smtClean="0"/>
              <a:t>Морской круиз</a:t>
            </a:r>
            <a:r>
              <a:rPr lang="ru-RU" sz="3000" dirty="0" smtClean="0">
                <a:cs typeface="Times New Roman" pitchFamily="18" charset="0"/>
              </a:rPr>
              <a:t> 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857752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600" dirty="0">
                <a:cs typeface="Times New Roman" pitchFamily="18" charset="0"/>
              </a:rPr>
              <a:t>: </a:t>
            </a:r>
            <a:r>
              <a:rPr lang="ru-RU" sz="3000" dirty="0" smtClean="0"/>
              <a:t>Авиационный</a:t>
            </a:r>
            <a:r>
              <a:rPr lang="ru-RU" sz="3000" dirty="0" smtClean="0">
                <a:cs typeface="Times New Roman" pitchFamily="18" charset="0"/>
              </a:rPr>
              <a:t> 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857752" y="4429132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600" dirty="0">
                <a:cs typeface="Times New Roman" pitchFamily="18" charset="0"/>
              </a:rPr>
              <a:t>: </a:t>
            </a:r>
            <a:r>
              <a:rPr lang="ru-RU" sz="3000" dirty="0" smtClean="0"/>
              <a:t>Автодорожный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844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3962400" y="6248400"/>
            <a:ext cx="11430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3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" name="Овал 15"/>
          <p:cNvSpPr>
            <a:spLocks noChangeArrowheads="1"/>
          </p:cNvSpPr>
          <p:nvPr/>
        </p:nvSpPr>
        <p:spPr bwMode="auto">
          <a:xfrm>
            <a:off x="200023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23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0034" y="1785926"/>
            <a:ext cx="8077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Кого использует </a:t>
            </a:r>
            <a:r>
              <a:rPr lang="ru-RU" sz="3200" b="1" dirty="0" err="1" smtClean="0"/>
              <a:t>апитерапевт</a:t>
            </a:r>
            <a:r>
              <a:rPr lang="ru-RU" sz="3200" b="1" dirty="0" smtClean="0"/>
              <a:t> для лечения людей?</a:t>
            </a:r>
            <a:endParaRPr lang="ru-RU" sz="4000" b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0034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Пчел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0034" y="4429132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Змей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786314" y="3214686"/>
            <a:ext cx="3733800" cy="762000"/>
          </a:xfrm>
          <a:prstGeom prst="round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600" b="1" dirty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Пиявок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86314" y="4429132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Котов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Волна 28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Блок-схема: память с посл. доступом 29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3325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Управляющая кнопка: назад 33">
            <a:hlinkClick r:id="rId7" action="ppaction://hlinksldjump" highlightClick="1"/>
          </p:cNvPr>
          <p:cNvSpPr/>
          <p:nvPr/>
        </p:nvSpPr>
        <p:spPr>
          <a:xfrm>
            <a:off x="3733800" y="6248400"/>
            <a:ext cx="10668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6" grpId="0" animBg="1"/>
      <p:bldP spid="23" grpId="0" animBg="1"/>
      <p:bldP spid="26" grpId="0" animBg="1"/>
      <p:bldP spid="28" grpId="0" animBg="1"/>
      <p:bldP spid="29" grpId="0" animBg="1"/>
      <p:bldP spid="29" grpId="1" animBg="1"/>
      <p:bldP spid="30" grpId="0" animBg="1"/>
      <p:bldP spid="30" grpId="1" animBg="1"/>
      <p:bldP spid="30" grpId="2" animBg="1"/>
      <p:bldP spid="30" grpId="3" animBg="1"/>
      <p:bldP spid="30" grpId="4" animBg="1"/>
      <p:bldP spid="30" grpId="5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571604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28596" y="1785926"/>
            <a:ext cx="8258204" cy="9906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>
                <a:cs typeface="Times New Roman" pitchFamily="18" charset="0"/>
              </a:rPr>
              <a:t>   </a:t>
            </a:r>
            <a:r>
              <a:rPr lang="ru-RU" sz="3000" b="1" dirty="0" smtClean="0">
                <a:cs typeface="Times New Roman" pitchFamily="18" charset="0"/>
              </a:rPr>
              <a:t>Что домовой Кузька называл </a:t>
            </a:r>
            <a:r>
              <a:rPr lang="ru-RU" sz="3000" b="1" dirty="0" err="1" smtClean="0">
                <a:cs typeface="Times New Roman" pitchFamily="18" charset="0"/>
              </a:rPr>
              <a:t>олелюшечками</a:t>
            </a:r>
            <a:r>
              <a:rPr lang="ru-RU" sz="3000" b="1" dirty="0" smtClean="0">
                <a:cs typeface="Times New Roman" pitchFamily="18" charset="0"/>
              </a:rPr>
              <a:t>?</a:t>
            </a:r>
            <a:endParaRPr lang="ru-RU" sz="3000" b="1" dirty="0"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85720" y="3214686"/>
            <a:ext cx="44196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200" dirty="0" smtClean="0">
                <a:cs typeface="Times New Roman" pitchFamily="18" charset="0"/>
              </a:rPr>
              <a:t>:Игру в ладушки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4495800"/>
            <a:ext cx="4343400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800" dirty="0">
                <a:cs typeface="Times New Roman" pitchFamily="18" charset="0"/>
              </a:rPr>
              <a:t>: </a:t>
            </a:r>
            <a:r>
              <a:rPr lang="ru-RU" sz="2400" dirty="0" smtClean="0">
                <a:cs typeface="Times New Roman" pitchFamily="18" charset="0"/>
              </a:rPr>
              <a:t>Посиделки в компании девочек с именем Оля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953000" y="3200400"/>
            <a:ext cx="39624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/>
              <a:t> </a:t>
            </a:r>
            <a:endParaRPr lang="ru-RU" sz="2400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50" b="1" dirty="0" smtClean="0">
              <a:solidFill>
                <a:srgbClr val="FFFF00"/>
              </a:solidFill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200" dirty="0" smtClean="0">
                <a:cs typeface="Times New Roman" pitchFamily="18" charset="0"/>
              </a:rPr>
              <a:t>: Оладьи</a:t>
            </a:r>
            <a:endParaRPr lang="ru-RU" sz="2400" dirty="0" smtClean="0"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953000" y="4495800"/>
            <a:ext cx="3962400" cy="9144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/>
              <a:t> </a:t>
            </a:r>
            <a:r>
              <a:rPr lang="en-US" sz="3600" b="1" dirty="0" smtClean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2400" dirty="0" smtClean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Пирожные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57158" y="5500702"/>
            <a:ext cx="3262306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4864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22541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4648200" y="6324600"/>
            <a:ext cx="762000" cy="3048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1" grpId="0" animBg="1"/>
      <p:bldP spid="12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1714480" y="285728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71472" y="1714488"/>
            <a:ext cx="8077200" cy="1143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Какой из этих хищников - самый крупный представитель семейства кошачьих? </a:t>
            </a:r>
            <a:endParaRPr lang="ru-RU" sz="3000" dirty="0"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214686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cs typeface="Times New Roman" pitchFamily="18" charset="0"/>
              </a:rPr>
              <a:t>A</a:t>
            </a:r>
            <a:r>
              <a:rPr lang="ru-RU" sz="3600" dirty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Лев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4357694"/>
            <a:ext cx="3733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FFFF00"/>
                </a:solidFill>
                <a:cs typeface="Times New Roman" pitchFamily="18" charset="0"/>
              </a:rPr>
              <a:t>B</a:t>
            </a:r>
            <a:r>
              <a:rPr lang="ru-RU" sz="2800" dirty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Леопард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500562" y="3214686"/>
            <a:ext cx="43434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sz="3200" b="1" dirty="0">
                <a:solidFill>
                  <a:srgbClr val="FFFF00"/>
                </a:solidFill>
                <a:cs typeface="Times New Roman" pitchFamily="18" charset="0"/>
              </a:rPr>
              <a:t>С</a:t>
            </a:r>
            <a:r>
              <a:rPr lang="ru-RU" sz="3200" dirty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Тигр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500562" y="4357694"/>
            <a:ext cx="43434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200" b="1" dirty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3200" dirty="0">
                <a:cs typeface="Times New Roman" pitchFamily="18" charset="0"/>
              </a:rPr>
              <a:t>: </a:t>
            </a:r>
            <a:r>
              <a:rPr lang="ru-RU" sz="3200" dirty="0" smtClean="0">
                <a:cs typeface="Times New Roman" pitchFamily="18" charset="0"/>
              </a:rPr>
              <a:t>Ягуар </a:t>
            </a:r>
            <a:endParaRPr lang="ru-RU" sz="3200" dirty="0"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19469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Управляющая кнопка: назад 19">
            <a:hlinkClick r:id="rId7" action="ppaction://hlinksldjump" highlightClick="1"/>
          </p:cNvPr>
          <p:cNvSpPr/>
          <p:nvPr/>
        </p:nvSpPr>
        <p:spPr>
          <a:xfrm>
            <a:off x="3886200" y="6096000"/>
            <a:ext cx="914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642910" y="1357298"/>
            <a:ext cx="7636962" cy="258532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3"/>
                </a:solidFill>
                <a:latin typeface="+mn-lt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/>
                <a:solidFill>
                  <a:schemeClr val="accent3"/>
                </a:solidFill>
                <a:latin typeface="+mn-lt"/>
              </a:rPr>
              <a:t>Спасибо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smtClean="0">
                <a:ln/>
                <a:solidFill>
                  <a:schemeClr val="accent3"/>
                </a:solidFill>
                <a:latin typeface="+mn-lt"/>
              </a:rPr>
              <a:t> </a:t>
            </a:r>
            <a:r>
              <a:rPr lang="ru-RU" sz="5400" b="1" dirty="0">
                <a:ln/>
                <a:solidFill>
                  <a:schemeClr val="accent3"/>
                </a:solidFill>
                <a:latin typeface="+mn-lt"/>
              </a:rPr>
              <a:t>за участие в игре!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>
            <a:off x="4343400" y="6096000"/>
            <a:ext cx="914400" cy="30480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5" name="конец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28596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3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143108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00034" y="1714488"/>
            <a:ext cx="8077200" cy="1143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b="1" dirty="0" smtClean="0"/>
              <a:t>Из какого теста делают классический торт «Наполеон»?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57158" y="3214686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>Дрожжевое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158" y="4429132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Пресное</a:t>
            </a:r>
            <a:r>
              <a:rPr lang="ru-RU" sz="3600" dirty="0" smtClean="0"/>
              <a:t>    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343400" y="3200400"/>
            <a:ext cx="4343400" cy="762000"/>
          </a:xfrm>
          <a:prstGeom prst="roundRect">
            <a:avLst/>
          </a:prstGeom>
          <a:solidFill>
            <a:srgbClr val="001B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FF00"/>
                </a:solidFill>
              </a:rPr>
              <a:t>С</a:t>
            </a:r>
            <a:r>
              <a:rPr lang="ru-RU" dirty="0" smtClean="0"/>
              <a:t>: </a:t>
            </a:r>
            <a:r>
              <a:rPr lang="ru-RU" sz="3200" b="1" dirty="0" smtClean="0"/>
              <a:t>Слоеное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57686" y="4419600"/>
            <a:ext cx="4405314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Песочное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Волна 14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 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Блок-схема: память с посл. доступом 15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sp>
        <p:nvSpPr>
          <p:cNvPr id="20" name="Управляющая кнопка: назад 19">
            <a:hlinkClick r:id="rId6" action="ppaction://hlinksldjump" highlightClick="1"/>
          </p:cNvPr>
          <p:cNvSpPr/>
          <p:nvPr/>
        </p:nvSpPr>
        <p:spPr>
          <a:xfrm>
            <a:off x="3886200" y="6096000"/>
            <a:ext cx="914400" cy="381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xit" presetSubtype="2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5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8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3" nodeType="afterEffect">
                                  <p:stCondLst>
                                    <p:cond delay="3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5" grpId="0" animBg="1"/>
      <p:bldP spid="15" grpId="1" animBg="1"/>
      <p:bldP spid="16" grpId="0" animBg="1"/>
      <p:bldP spid="16" grpId="1" animBg="1"/>
      <p:bldP spid="16" grpId="2" animBg="1"/>
      <p:bldP spid="16" grpId="3" animBg="1"/>
      <p:bldP spid="16" grpId="4" animBg="1"/>
      <p:bldP spid="16" grpId="5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35742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00034" y="1571612"/>
            <a:ext cx="8001056" cy="1247788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/>
              <a:t>Что делает пушкинский «кот ученый», когда идет направо ?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3200400"/>
            <a:ext cx="4124324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 ветвях сидит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429132"/>
            <a:ext cx="4195762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:Песнь заводит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  </a:t>
            </a:r>
            <a:r>
              <a:rPr lang="ru-RU" sz="3200" dirty="0" smtClean="0"/>
              <a:t> </a:t>
            </a:r>
            <a:r>
              <a:rPr lang="ru-RU" sz="3600" dirty="0" smtClean="0"/>
              <a:t>         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3214686"/>
            <a:ext cx="4010052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 </a:t>
            </a:r>
            <a:r>
              <a:rPr lang="en-US" sz="3200" b="1" dirty="0" smtClean="0">
                <a:solidFill>
                  <a:srgbClr val="FFFF00"/>
                </a:solidFill>
              </a:rPr>
              <a:t>C</a:t>
            </a:r>
            <a:r>
              <a:rPr lang="ru-RU" sz="3200" dirty="0" smtClean="0"/>
              <a:t>: С </a:t>
            </a:r>
            <a:r>
              <a:rPr lang="ru-RU" sz="3200" dirty="0" smtClean="0"/>
              <a:t>л</a:t>
            </a:r>
            <a:r>
              <a:rPr lang="ru-RU" sz="3200" dirty="0" smtClean="0"/>
              <a:t>ешим </a:t>
            </a:r>
            <a:r>
              <a:rPr lang="ru-RU" sz="3200" dirty="0" smtClean="0"/>
              <a:t>бродит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6314" y="4429132"/>
            <a:ext cx="4000528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:Сказку говорит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 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sp>
        <p:nvSpPr>
          <p:cNvPr id="21" name="Управляющая кнопка: назад 20">
            <a:hlinkClick r:id="rId6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143108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10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142976" y="2071678"/>
            <a:ext cx="6781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/>
              <a:t>Родиной кактусов является?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8596" y="3214686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Африка</a:t>
            </a:r>
            <a:endParaRPr lang="ru-RU" sz="28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/>
              <a:t>       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28596" y="4429132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Америка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14876" y="3214686"/>
            <a:ext cx="38100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</a:t>
            </a:r>
            <a:r>
              <a:rPr lang="ru-RU" dirty="0" smtClean="0"/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cs typeface="Times New Roman" pitchFamily="18" charset="0"/>
              </a:rPr>
              <a:t>: Австралия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16016" y="4437112"/>
            <a:ext cx="3785074" cy="762000"/>
          </a:xfrm>
          <a:prstGeom prst="roundRect">
            <a:avLst/>
          </a:prstGeom>
          <a:solidFill>
            <a:srgbClr val="001B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200" dirty="0" smtClean="0">
                <a:solidFill>
                  <a:srgbClr val="FFFF00"/>
                </a:solidFill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Антарктида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амять с посл. доступом 16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922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6" action="ppaction://hlinksldjump" highlightClick="1"/>
          </p:cNvPr>
          <p:cNvSpPr/>
          <p:nvPr/>
        </p:nvSpPr>
        <p:spPr>
          <a:xfrm>
            <a:off x="3962400" y="6400800"/>
            <a:ext cx="7620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071670" y="285728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85786" y="1857364"/>
            <a:ext cx="7358114" cy="962036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/>
              <a:t>Что удерживает облако от падения на Землю?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3200400"/>
            <a:ext cx="42672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FF00"/>
                </a:solidFill>
              </a:rPr>
              <a:t>A</a:t>
            </a:r>
            <a:r>
              <a:rPr lang="ru-RU" sz="3600" dirty="0" smtClean="0"/>
              <a:t>:</a:t>
            </a:r>
            <a:r>
              <a:rPr lang="ru-RU" sz="2800" dirty="0" smtClean="0"/>
              <a:t>Взлетающие птицы </a:t>
            </a:r>
            <a:r>
              <a:rPr lang="ru-RU" sz="3200" dirty="0" smtClean="0"/>
              <a:t>   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357694"/>
            <a:ext cx="4286280" cy="785818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dirty="0" smtClean="0"/>
              <a:t>Потоки воздуха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786314" y="3214686"/>
            <a:ext cx="4071966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>Вращение Земли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dirty="0" smtClean="0"/>
              <a:t> </a:t>
            </a:r>
            <a:r>
              <a:rPr lang="ru-RU" sz="3600" dirty="0" smtClean="0"/>
              <a:t>              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786314" y="4357694"/>
            <a:ext cx="4071966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dirty="0" smtClean="0"/>
              <a:t>Притяжение Земли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500000 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00496" y="214290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>
            <a:spLocks noChangeArrowheads="1"/>
          </p:cNvSpPr>
          <p:nvPr/>
        </p:nvSpPr>
        <p:spPr bwMode="auto">
          <a:xfrm>
            <a:off x="2357422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00100" y="1857364"/>
            <a:ext cx="7143800" cy="1000132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b="1" dirty="0" smtClean="0"/>
              <a:t>Как переводится с латинского слово «цирк»?</a:t>
            </a:r>
            <a:endParaRPr lang="ru-RU" sz="3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04800" y="3200400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/>
              <a:t>Зрелище          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04800" y="4495800"/>
            <a:ext cx="3733800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:Круг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419600" y="3200400"/>
            <a:ext cx="4224366" cy="804664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/>
              <a:t>Смех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427984" y="4509120"/>
            <a:ext cx="4224366" cy="762000"/>
          </a:xfrm>
          <a:prstGeom prst="roundRect">
            <a:avLst/>
          </a:prstGeom>
          <a:solidFill>
            <a:srgbClr val="001B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 smtClean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/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600" dirty="0" smtClean="0"/>
              <a:t>Купол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smtClean="0"/>
              <a:t> </a:t>
            </a:r>
            <a:r>
              <a:rPr lang="ru-RU" sz="3600" b="1" dirty="0" smtClean="0"/>
              <a:t>  </a:t>
            </a:r>
            <a:r>
              <a:rPr lang="ru-RU" sz="3600" b="1" i="1" dirty="0" smtClean="0"/>
              <a:t>         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81000" y="5410200"/>
            <a:ext cx="2971800" cy="1066800"/>
          </a:xfrm>
          <a:prstGeom prst="wav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1000000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 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Блок-схема: память с посл. доступом 17"/>
          <p:cNvSpPr/>
          <p:nvPr/>
        </p:nvSpPr>
        <p:spPr>
          <a:xfrm>
            <a:off x="5486400" y="5257800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820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7" action="ppaction://hlinksldjump" highlightClick="1"/>
          </p:cNvPr>
          <p:cNvSpPr/>
          <p:nvPr/>
        </p:nvSpPr>
        <p:spPr>
          <a:xfrm>
            <a:off x="4191000" y="6400800"/>
            <a:ext cx="6096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2" grpId="0" animBg="1"/>
      <p:bldP spid="14" grpId="0" animBg="1"/>
      <p:bldP spid="16" grpId="0" animBg="1"/>
      <p:bldP spid="16" grpId="1" animBg="1"/>
      <p:bldP spid="18" grpId="0" animBg="1"/>
      <p:bldP spid="18" grpId="1" animBg="1"/>
      <p:bldP spid="18" grpId="2" animBg="1"/>
      <p:bldP spid="18" grpId="3" animBg="1"/>
      <p:bldP spid="18" grpId="4" animBg="1"/>
      <p:bldP spid="18" grpId="5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571612"/>
            <a:ext cx="8305800" cy="3143264"/>
          </a:xfrm>
        </p:spPr>
        <p:txBody>
          <a:bodyPr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  <a:t>Спасибо </a:t>
            </a:r>
            <a:b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</a:br>
            <a: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  <a:t>за участие в игре!</a:t>
            </a:r>
            <a:br>
              <a:rPr lang="ru-RU" sz="6000" b="1" dirty="0" smtClean="0">
                <a:ln/>
                <a:solidFill>
                  <a:schemeClr val="accent3"/>
                </a:solidFill>
                <a:latin typeface="+mn-lt"/>
              </a:rPr>
            </a:br>
            <a:endParaRPr lang="ru-RU" sz="6000" b="1" dirty="0">
              <a:ln/>
              <a:solidFill>
                <a:schemeClr val="accent3"/>
              </a:solidFill>
              <a:latin typeface="+mn-lt"/>
            </a:endParaRPr>
          </a:p>
        </p:txBody>
      </p:sp>
      <p:pic>
        <p:nvPicPr>
          <p:cNvPr id="4" name="конец игр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357158" y="628652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53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pptbackground.net/plog-content/images/powerpoint/linear-powerpoint-backgrounds/power-point-presentation-templa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Овал 2"/>
          <p:cNvSpPr>
            <a:spLocks noChangeArrowheads="1"/>
          </p:cNvSpPr>
          <p:nvPr/>
        </p:nvSpPr>
        <p:spPr bwMode="auto">
          <a:xfrm>
            <a:off x="2285984" y="214290"/>
            <a:ext cx="1214438" cy="85725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5400" algn="ctr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Corbel" pitchFamily="34" charset="0"/>
              </a:rPr>
              <a:t>50:50</a:t>
            </a:r>
          </a:p>
        </p:txBody>
      </p:sp>
      <p:sp>
        <p:nvSpPr>
          <p:cNvPr id="10" name="Oval 41"/>
          <p:cNvSpPr>
            <a:spLocks noChangeArrowheads="1"/>
          </p:cNvSpPr>
          <p:nvPr/>
        </p:nvSpPr>
        <p:spPr bwMode="auto">
          <a:xfrm>
            <a:off x="4038600" y="228600"/>
            <a:ext cx="1296988" cy="8651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28575">
            <a:solidFill>
              <a:srgbClr val="0070C0"/>
            </a:solidFill>
            <a:round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FF3300"/>
              </a:solidFill>
              <a:latin typeface="+mn-lt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71538" y="2000240"/>
            <a:ext cx="6781800" cy="76200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/>
              <a:t>Кто такие </a:t>
            </a:r>
            <a:r>
              <a:rPr lang="ru-RU" sz="3200" b="1" dirty="0" err="1" smtClean="0"/>
              <a:t>хоббиты</a:t>
            </a:r>
            <a:r>
              <a:rPr lang="ru-RU" sz="3200" b="1" dirty="0" smtClean="0"/>
              <a:t>?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5720" y="3143248"/>
            <a:ext cx="3733800" cy="9429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Порода слонов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85720" y="4357694"/>
            <a:ext cx="3733800" cy="92869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000" dirty="0" smtClean="0"/>
              <a:t>Сказочные  человечки </a:t>
            </a: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643438" y="3143248"/>
            <a:ext cx="3810000" cy="942980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600" dirty="0" smtClean="0"/>
              <a:t> Разбойники из восточных сказок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/>
              <a:t> </a:t>
            </a:r>
            <a:r>
              <a:rPr lang="ru-RU" sz="2600" i="1" dirty="0" smtClean="0"/>
              <a:t>  </a:t>
            </a:r>
            <a:r>
              <a:rPr lang="ru-RU" sz="3200" i="1" dirty="0" smtClean="0"/>
              <a:t>  </a:t>
            </a:r>
            <a:r>
              <a:rPr lang="ru-RU" sz="2400" b="1" i="1" dirty="0" smtClean="0"/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643438" y="4357694"/>
            <a:ext cx="3786214" cy="938226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/>
              <a:t> </a:t>
            </a: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600" dirty="0" smtClean="0"/>
              <a:t>Комары с длинными хоботками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Волна 15"/>
          <p:cNvSpPr/>
          <p:nvPr/>
        </p:nvSpPr>
        <p:spPr>
          <a:xfrm>
            <a:off x="357158" y="5572140"/>
            <a:ext cx="2971800" cy="1066800"/>
          </a:xfrm>
          <a:prstGeom prst="wav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«умов»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Блок-схема: память с посл. доступом 16"/>
          <p:cNvSpPr/>
          <p:nvPr/>
        </p:nvSpPr>
        <p:spPr>
          <a:xfrm>
            <a:off x="5500694" y="5357826"/>
            <a:ext cx="2514600" cy="1371600"/>
          </a:xfrm>
          <a:prstGeom prst="flowChartMagneticTap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Выйти из игры </a:t>
            </a:r>
          </a:p>
        </p:txBody>
      </p:sp>
      <p:pic>
        <p:nvPicPr>
          <p:cNvPr id="922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67200" y="381000"/>
            <a:ext cx="8001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Управляющая кнопка: назад 20">
            <a:hlinkClick r:id="rId6" action="ppaction://hlinksldjump" highlightClick="1"/>
          </p:cNvPr>
          <p:cNvSpPr/>
          <p:nvPr/>
        </p:nvSpPr>
        <p:spPr>
          <a:xfrm>
            <a:off x="3962400" y="6400800"/>
            <a:ext cx="762000" cy="2286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71934" y="142852"/>
            <a:ext cx="1381715" cy="100013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A200"/>
                                      </p:to>
                                    </p:animClr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" presetClass="exit" presetSubtype="8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" presetClass="exit" presetSubtype="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4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" presetClass="entr" presetSubtype="2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" presetClass="exit" presetSubtype="2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5460D"/>
                                      </p:to>
                                    </p:animClr>
                                    <p:set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00"/>
                            </p:stCondLst>
                            <p:childTnLst>
                              <p:par>
                                <p:cTn id="61" presetID="2" presetClass="entr" presetSubtype="2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" presetClass="exit" presetSubtype="2" fill="hold" grpId="5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6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2" grpId="0" animBg="1"/>
      <p:bldP spid="15" grpId="0" animBg="1"/>
      <p:bldP spid="16" grpId="0" animBg="1"/>
      <p:bldP spid="16" grpId="1" animBg="1"/>
      <p:bldP spid="17" grpId="0" animBg="1"/>
      <p:bldP spid="17" grpId="1" animBg="1"/>
      <p:bldP spid="17" grpId="2" animBg="1"/>
      <p:bldP spid="17" grpId="3" animBg="1"/>
      <p:bldP spid="17" grpId="4" animBg="1"/>
      <p:bldP spid="17" grpId="5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Жоголева Е.Е.  Хочу все знать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1295</TotalTime>
  <Words>822</Words>
  <Application>Microsoft Office PowerPoint</Application>
  <PresentationFormat>Экран (4:3)</PresentationFormat>
  <Paragraphs>249</Paragraphs>
  <Slides>29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Жоголева Е.Е.  Хочу все знать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Спасибо  за участие в игре! 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school4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Константин Иванович</cp:lastModifiedBy>
  <cp:revision>134</cp:revision>
  <dcterms:created xsi:type="dcterms:W3CDTF">2012-09-21T08:39:27Z</dcterms:created>
  <dcterms:modified xsi:type="dcterms:W3CDTF">2012-10-04T12:20:39Z</dcterms:modified>
</cp:coreProperties>
</file>