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5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707" autoAdjust="0"/>
  </p:normalViewPr>
  <p:slideViewPr>
    <p:cSldViewPr>
      <p:cViewPr varScale="1">
        <p:scale>
          <a:sx n="84" d="100"/>
          <a:sy n="84" d="100"/>
        </p:scale>
        <p:origin x="-57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F044F-5D66-449E-BC47-AC2FC0D054BC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8F6B4-4644-40E5-BA39-B61EE49F5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53B11A5-275E-43E8-A27E-BEE7D90D8D00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0F9B49F-3E1E-4BC3-A0A9-0F0DBBE77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75743-A617-494B-A456-2F91BA41DC30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9B49F-3E1E-4BC3-A0A9-0F0DBBE77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23BC-061A-4011-B2CD-EE88B7111CD5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9B49F-3E1E-4BC3-A0A9-0F0DBBE77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51FABC-4613-4824-9DF6-DAB8041CB49B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F9B49F-3E1E-4BC3-A0A9-0F0DBBE770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C1BDB71-0A01-4D9D-9887-722A99FDFB93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0F9B49F-3E1E-4BC3-A0A9-0F0DBBE77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8C7A-40A1-4BB5-99D4-1E32FE4EAFA1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9B49F-3E1E-4BC3-A0A9-0F0DBBE770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DD476-1A34-498D-AD66-E2DC31270ECF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9B49F-3E1E-4BC3-A0A9-0F0DBBE770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A79C16F-839A-4F07-BBE4-142C9425BBC0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F9B49F-3E1E-4BC3-A0A9-0F0DBBE770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E9EA-E1D7-4816-B074-937F7AB94A61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9B49F-3E1E-4BC3-A0A9-0F0DBBE77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3DFCD2-7357-444F-B081-63377C676F59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F9B49F-3E1E-4BC3-A0A9-0F0DBBE770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D9A77F-5DD9-4C89-8C16-6CF378C3AA17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F9B49F-3E1E-4BC3-A0A9-0F0DBBE770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AEE54C-2446-4D63-AFC0-47F3BB054F25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0F9B49F-3E1E-4BC3-A0A9-0F0DBBE77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randomBar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mk.ru/upload/article_images/f2/3d/12/495_3693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rofi-forex.org/system/news/A29-16_2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gss-comp.ru/images/local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25180" y="357166"/>
            <a:ext cx="59902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Локальные компьютерные сети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43372" y="4572008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Выполнила студентка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курса </a:t>
            </a:r>
          </a:p>
          <a:p>
            <a:pPr algn="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ГБОУ СПО Баймакский сельскохозяйственный техникум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Нигматуллина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cap="none" dirty="0" smtClean="0">
                <a:ln/>
                <a:solidFill>
                  <a:schemeClr val="accent3"/>
                </a:solidFill>
              </a:rPr>
              <a:t>Использование спутниковой связи</a:t>
            </a:r>
            <a:endParaRPr lang="ru-RU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2214578"/>
          </a:xfrm>
        </p:spPr>
        <p:txBody>
          <a:bodyPr/>
          <a:lstStyle/>
          <a:p>
            <a:pPr marL="0" indent="361950">
              <a:buNone/>
            </a:pPr>
            <a:r>
              <a:rPr lang="ru-RU" dirty="0" smtClean="0"/>
              <a:t>Быстрый рост числа пользователей глобальной сети за последние несколько лет привел к тому, что применяемые для передачи данных телефонные сети уже не справляются со всеми объемом передаваемой информации.</a:t>
            </a:r>
            <a:endParaRPr lang="ru-RU" dirty="0"/>
          </a:p>
        </p:txBody>
      </p:sp>
      <p:pic>
        <p:nvPicPr>
          <p:cNvPr id="17410" name="Picture 2" descr="http://www.mk.ru/upload/article_images/f2/3d/12/495_3693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3357562"/>
            <a:ext cx="3929090" cy="3000396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F9B49F-3E1E-4BC3-A0A9-0F0DBBE7703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cap="none" dirty="0" smtClean="0">
                <a:ln/>
                <a:solidFill>
                  <a:schemeClr val="accent3"/>
                </a:solidFill>
              </a:rPr>
              <a:t>Особенности глобальной сети</a:t>
            </a:r>
            <a:br>
              <a:rPr lang="ru-RU" b="1" cap="none" dirty="0" smtClean="0">
                <a:ln/>
                <a:solidFill>
                  <a:schemeClr val="accent3"/>
                </a:solidFill>
              </a:rPr>
            </a:br>
            <a:endParaRPr lang="ru-RU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972452" cy="5473844"/>
          </a:xfrm>
        </p:spPr>
        <p:txBody>
          <a:bodyPr>
            <a:normAutofit/>
          </a:bodyPr>
          <a:lstStyle/>
          <a:p>
            <a:pPr marL="0" indent="361950">
              <a:buNone/>
            </a:pPr>
            <a:r>
              <a:rPr lang="ru-RU" dirty="0" smtClean="0"/>
              <a:t>Подобные сети, кроме того, что они охватывают очень большие территории, имеют и ряд других по сравнению с ЛС особенностей: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Глобальные сети, так уж исторически сложилось, часто используют в качестве каналов связи телефонные линии, а это относительно медленные каналы с высоким уровнем ошибок.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ЭВМ (ПЭВМ)подключается к каналам связи с помощью специальных устройств, называемых модемами.</a:t>
            </a:r>
          </a:p>
          <a:p>
            <a:pPr marL="522288" indent="-457200">
              <a:buFont typeface="+mj-lt"/>
              <a:buAutoNum type="arabicPeriod"/>
            </a:pPr>
            <a:r>
              <a:rPr lang="ru-RU" dirty="0" smtClean="0"/>
              <a:t>Конфигурация таких сетей может быть различной  и в отличие от ЛС- нерегулярной.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F9B49F-3E1E-4BC3-A0A9-0F0DBBE7703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cap="none" dirty="0" err="1" smtClean="0">
                <a:ln/>
                <a:solidFill>
                  <a:schemeClr val="accent3"/>
                </a:solidFill>
              </a:rPr>
              <a:t>Использованая</a:t>
            </a:r>
            <a:r>
              <a:rPr lang="ru-RU" b="1" cap="none" dirty="0" smtClean="0">
                <a:ln/>
                <a:solidFill>
                  <a:schemeClr val="accent3"/>
                </a:solidFill>
              </a:rPr>
              <a:t> литература</a:t>
            </a:r>
            <a:br>
              <a:rPr lang="ru-RU" b="1" cap="none" dirty="0" smtClean="0">
                <a:ln/>
                <a:solidFill>
                  <a:schemeClr val="accent3"/>
                </a:solidFill>
              </a:rPr>
            </a:br>
            <a:endParaRPr lang="ru-RU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pPr marL="876300" indent="-514350">
              <a:buFont typeface="+mj-lt"/>
              <a:buAutoNum type="arabicPeriod"/>
            </a:pPr>
            <a:r>
              <a:rPr lang="ru-RU" dirty="0" smtClean="0"/>
              <a:t>В.Ф. ЛЯХОВИЧ «Основы Информатики», 2001 г.</a:t>
            </a:r>
          </a:p>
          <a:p>
            <a:pPr marL="876300" indent="-514350">
              <a:buFont typeface="+mj-lt"/>
              <a:buAutoNum type="arabicPeriod"/>
            </a:pPr>
            <a:r>
              <a:rPr lang="ru-RU" dirty="0" smtClean="0"/>
              <a:t>С.В. КИСЕЛЕВ,  В.П. КУРАТОВ «Оператор ЭВМ» 2003 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F9B49F-3E1E-4BC3-A0A9-0F0DBBE7703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500306"/>
            <a:ext cx="7467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dirty="0" smtClean="0">
                <a:ln/>
                <a:solidFill>
                  <a:schemeClr val="accent3"/>
                </a:solidFill>
              </a:rPr>
              <a:t>Благодарю за внимание</a:t>
            </a:r>
            <a:endParaRPr lang="ru-RU" sz="4400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F9B49F-3E1E-4BC3-A0A9-0F0DBBE7703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3143272"/>
          </a:xfrm>
        </p:spPr>
        <p:txBody>
          <a:bodyPr>
            <a:normAutofit/>
          </a:bodyPr>
          <a:lstStyle/>
          <a:p>
            <a:pPr marL="0" indent="361950">
              <a:buNone/>
            </a:pPr>
            <a:r>
              <a:rPr lang="ru-RU" dirty="0" smtClean="0"/>
              <a:t>Локальные сети - это сети, состоящие из близко расположенных компьютеров, чаще всего находящихся в одной комнате, в одном здании или в близко расположенных зданиях .</a:t>
            </a:r>
            <a:endParaRPr lang="en-US" dirty="0" smtClean="0"/>
          </a:p>
          <a:p>
            <a:pPr marL="0" indent="361950">
              <a:buNone/>
            </a:pPr>
            <a:r>
              <a:rPr lang="ru-RU" dirty="0" smtClean="0"/>
              <a:t>Локальные сети, охватывающие некое предприятие или фирму и объединяющие разнородные вычислительные ресурсы в единой среде, называют  КОРПОРОТИВНЫМИ. </a:t>
            </a:r>
          </a:p>
          <a:p>
            <a:pPr marL="0" indent="361950">
              <a:buNone/>
            </a:pPr>
            <a:endParaRPr lang="ru-RU" dirty="0"/>
          </a:p>
        </p:txBody>
      </p:sp>
      <p:pic>
        <p:nvPicPr>
          <p:cNvPr id="25602" name="Picture 2" descr="http://www.profi-forex.org/system/news/A29-16_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143240" y="3786190"/>
            <a:ext cx="3168231" cy="2371716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F9B49F-3E1E-4BC3-A0A9-0F0DBBE7703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cap="none" dirty="0" smtClean="0">
                <a:ln/>
                <a:solidFill>
                  <a:schemeClr val="accent3"/>
                </a:solidFill>
              </a:rPr>
              <a:t>Работа локальной сети</a:t>
            </a:r>
            <a:endParaRPr lang="ru-RU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rmAutofit fontScale="92500" lnSpcReduction="10000"/>
          </a:bodyPr>
          <a:lstStyle/>
          <a:p>
            <a:pPr marL="0" indent="361950">
              <a:buNone/>
            </a:pPr>
            <a:r>
              <a:rPr lang="ru-RU" dirty="0" smtClean="0"/>
              <a:t>Функционирование любой локальной сети основано на следующем принципе: </a:t>
            </a:r>
          </a:p>
          <a:p>
            <a:pPr marL="361950" indent="-361950">
              <a:buFont typeface="Wingdings" pitchFamily="2" charset="2"/>
              <a:buChar char="Ø"/>
            </a:pPr>
            <a:r>
              <a:rPr lang="ru-RU" dirty="0" smtClean="0"/>
              <a:t>каждая из машин, включенных в сеть, имеет свой собственный номер(идентификатор); </a:t>
            </a:r>
            <a:endParaRPr lang="en-US" dirty="0" smtClean="0"/>
          </a:p>
          <a:p>
            <a:pPr marL="361950" indent="-361950">
              <a:buFont typeface="Wingdings" pitchFamily="2" charset="2"/>
              <a:buChar char="Ø"/>
            </a:pPr>
            <a:r>
              <a:rPr lang="ru-RU" dirty="0" smtClean="0"/>
              <a:t>информация от конкретной ЭВМ поступает в сеть в виде отдельных пакетов; </a:t>
            </a:r>
            <a:endParaRPr lang="en-US" dirty="0" smtClean="0"/>
          </a:p>
          <a:p>
            <a:pPr marL="361950" indent="-361950">
              <a:buFont typeface="Wingdings" pitchFamily="2" charset="2"/>
              <a:buChar char="Ø"/>
            </a:pPr>
            <a:r>
              <a:rPr lang="ru-RU" dirty="0" smtClean="0"/>
              <a:t>пакет всегда имеет информацию о том, для какой машины он предназначен, и свободно перемещается по сети. </a:t>
            </a:r>
          </a:p>
          <a:p>
            <a:pPr marL="0" indent="361950">
              <a:buNone/>
            </a:pPr>
            <a:r>
              <a:rPr lang="ru-RU" dirty="0" smtClean="0"/>
              <a:t>Его часть с адресом сравнивается с идентификатором каждой ЭВМ и в случаи совпадения сообщение принимается. Если пакет так и не нашел адресата, то через определенное время он уничтожается.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F9B49F-3E1E-4BC3-A0A9-0F0DBBE7703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cap="none" dirty="0" smtClean="0">
                <a:ln/>
                <a:solidFill>
                  <a:schemeClr val="accent3"/>
                </a:solidFill>
              </a:rPr>
              <a:t>Эффективность использования локальной сети</a:t>
            </a:r>
            <a:endParaRPr lang="ru-RU" sz="2800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186766" cy="5188092"/>
          </a:xfrm>
        </p:spPr>
        <p:txBody>
          <a:bodyPr>
            <a:normAutofit/>
          </a:bodyPr>
          <a:lstStyle/>
          <a:p>
            <a:pPr marL="0" indent="361950">
              <a:buNone/>
            </a:pPr>
            <a:r>
              <a:rPr lang="ru-RU" dirty="0" smtClean="0"/>
              <a:t>Применение локальной сети дает возможность существенно повысить производительность труда сотрудников учреждений и организаций в целом не менее чем в 2 раза. </a:t>
            </a:r>
          </a:p>
          <a:p>
            <a:pPr marL="0" indent="361950">
              <a:buNone/>
            </a:pPr>
            <a:r>
              <a:rPr lang="ru-RU" dirty="0" smtClean="0"/>
              <a:t>В литературе приводятся многочисленные факты из опыта работы зарубежных фирм приблизительно такого содержания: пять сотрудников, работая в локальной сети, за несколько дней выполнили тот же объем работы, который до этого за несколько недель выполняли 25 человек.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F9B49F-3E1E-4BC3-A0A9-0F0DBBE7703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cap="none" dirty="0" smtClean="0">
                <a:ln/>
                <a:solidFill>
                  <a:schemeClr val="accent3"/>
                </a:solidFill>
              </a:rPr>
              <a:t>Сетевые операционные системы</a:t>
            </a:r>
            <a:endParaRPr lang="ru-RU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972452" cy="5402406"/>
          </a:xfrm>
        </p:spPr>
        <p:txBody>
          <a:bodyPr>
            <a:normAutofit lnSpcReduction="10000"/>
          </a:bodyPr>
          <a:lstStyle/>
          <a:p>
            <a:pPr marL="0" indent="361950">
              <a:buNone/>
            </a:pPr>
            <a:r>
              <a:rPr lang="ru-RU" dirty="0" smtClean="0"/>
              <a:t>Сетевые операционные системы помогают осуществлять основные работы, производимые в сети, а именно:</a:t>
            </a:r>
            <a:endParaRPr lang="en-US" dirty="0" smtClean="0"/>
          </a:p>
          <a:p>
            <a:pPr marL="447675" indent="-382588">
              <a:buFont typeface="Wingdings" pitchFamily="2" charset="2"/>
              <a:buChar char="Ø"/>
            </a:pPr>
            <a:r>
              <a:rPr lang="ru-RU" dirty="0" smtClean="0"/>
              <a:t>файловая поддержка(создание, разделение и поиск файлов);</a:t>
            </a:r>
          </a:p>
          <a:p>
            <a:pPr marL="447675" indent="-382588">
              <a:buFont typeface="Wingdings" pitchFamily="2" charset="2"/>
              <a:buChar char="Ø"/>
            </a:pPr>
            <a:r>
              <a:rPr lang="ru-RU" dirty="0" smtClean="0"/>
              <a:t>коммуникация(все, что происходит при взаимообмене данными);</a:t>
            </a:r>
          </a:p>
          <a:p>
            <a:pPr marL="447675" indent="-382588">
              <a:buFont typeface="Wingdings" pitchFamily="2" charset="2"/>
              <a:buChar char="Ø"/>
            </a:pPr>
            <a:r>
              <a:rPr lang="ru-RU" dirty="0" smtClean="0"/>
              <a:t>услуги поддержки оборудования.</a:t>
            </a:r>
            <a:endParaRPr lang="en-US" dirty="0" smtClean="0"/>
          </a:p>
          <a:p>
            <a:pPr marL="0" indent="361950">
              <a:buNone/>
            </a:pPr>
            <a:r>
              <a:rPr lang="ru-RU" dirty="0" smtClean="0"/>
              <a:t>Каждая локальная вычислительная система работает под управлением распределенной операционной системы, которая и занимается распределением ресурсов и обменом между компьютерами; все работы сетевых операционных систем основаны на общих фундаментальных принципах.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F9B49F-3E1E-4BC3-A0A9-0F0DBBE7703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cap="none" dirty="0" smtClean="0">
                <a:ln/>
                <a:solidFill>
                  <a:schemeClr val="accent3"/>
                </a:solidFill>
              </a:rPr>
              <a:t>Сетевые приложения</a:t>
            </a:r>
            <a:endParaRPr lang="ru-RU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361950">
              <a:buNone/>
            </a:pPr>
            <a:r>
              <a:rPr lang="ru-RU" dirty="0" smtClean="0"/>
              <a:t>Сейчас в локальных вычислительных сетях для формирования баз данных применяют два типа: файл-сервер и клиент-сервер. </a:t>
            </a:r>
          </a:p>
          <a:p>
            <a:pPr marL="0" indent="361950">
              <a:buNone/>
            </a:pPr>
            <a:r>
              <a:rPr lang="ru-RU" dirty="0" smtClean="0"/>
              <a:t>Архитектура файл-сервер предполагает устанавливать на рабочих станциях известные системы управления базами данных, которые используют общую базу данных на файл-сервер.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F9B49F-3E1E-4BC3-A0A9-0F0DBBE7703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cap="none" dirty="0" smtClean="0">
                <a:ln/>
                <a:solidFill>
                  <a:schemeClr val="accent3"/>
                </a:solidFill>
              </a:rPr>
              <a:t>Глобальные сети</a:t>
            </a:r>
            <a:endParaRPr lang="ru-RU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043114"/>
          </a:xfrm>
        </p:spPr>
        <p:txBody>
          <a:bodyPr/>
          <a:lstStyle/>
          <a:p>
            <a:pPr marL="0" indent="361950">
              <a:buNone/>
              <a:tabLst>
                <a:tab pos="0" algn="l"/>
              </a:tabLst>
            </a:pPr>
            <a:r>
              <a:rPr lang="ru-RU" dirty="0" smtClean="0"/>
              <a:t>Пользователь глобальной сети получает доступ к практически неограниченным информационным  ресурсам всего мира, причем основная часть этих ресурсов предоставляется бесплатно.</a:t>
            </a:r>
            <a:endParaRPr lang="ru-RU" dirty="0"/>
          </a:p>
        </p:txBody>
      </p:sp>
      <p:pic>
        <p:nvPicPr>
          <p:cNvPr id="20482" name="Picture 2" descr="http://gss-comp.ru/images/local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3429000"/>
            <a:ext cx="4429156" cy="3143272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F9B49F-3E1E-4BC3-A0A9-0F0DBBE7703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cap="none" dirty="0" smtClean="0">
                <a:ln/>
                <a:solidFill>
                  <a:schemeClr val="accent3"/>
                </a:solidFill>
              </a:rPr>
              <a:t>Передача данных между ЭВМ в глобальной сети</a:t>
            </a:r>
            <a:endParaRPr lang="ru-RU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361950">
              <a:buNone/>
            </a:pPr>
            <a:r>
              <a:rPr lang="ru-RU" dirty="0" smtClean="0"/>
              <a:t>Современные сети ЭВМ достаточно сложны. Чтобы представить структуру такой сети, достаточно взять карту железных и автомобильных дорог, например, европейской части России. Каждая такая ЭВМ выполняет в сети две функции - выбор маршрута, направления передачи сообщения, в том числе в зависимости от загрузки каналов.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F9B49F-3E1E-4BC3-A0A9-0F0DBBE7703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cap="none" dirty="0" smtClean="0">
                <a:ln/>
                <a:solidFill>
                  <a:schemeClr val="accent3"/>
                </a:solidFill>
              </a:rPr>
              <a:t>Разновидности глобальных сетей</a:t>
            </a:r>
            <a:endParaRPr lang="ru-RU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043890" cy="5545282"/>
          </a:xfrm>
        </p:spPr>
        <p:txBody>
          <a:bodyPr>
            <a:normAutofit lnSpcReduction="10000"/>
          </a:bodyPr>
          <a:lstStyle/>
          <a:p>
            <a:pPr marL="0" indent="361950">
              <a:buNone/>
            </a:pPr>
            <a:r>
              <a:rPr lang="ru-RU" dirty="0" smtClean="0"/>
              <a:t>В настоящее время в мире существует значительное количество различных глобальных сетей, действующих в соответствии с различными протоколами. </a:t>
            </a:r>
          </a:p>
          <a:p>
            <a:pPr marL="0" indent="361950">
              <a:buNone/>
            </a:pPr>
            <a:r>
              <a:rPr lang="ru-RU" dirty="0" smtClean="0"/>
              <a:t>Для связи  таких сетей разработаны специальные протоколы-шлюзы, позволяющие передавать данные, информацию  из одной сети в другую.</a:t>
            </a:r>
          </a:p>
          <a:p>
            <a:pPr marL="0" indent="361950">
              <a:buNone/>
            </a:pPr>
            <a:r>
              <a:rPr lang="ru-RU" dirty="0" smtClean="0"/>
              <a:t>Крупнейшей глобальной информационной системой является сеть </a:t>
            </a:r>
            <a:r>
              <a:rPr lang="en-US" dirty="0" smtClean="0"/>
              <a:t>Internet</a:t>
            </a:r>
            <a:r>
              <a:rPr lang="ru-RU" dirty="0" smtClean="0"/>
              <a:t>, которая в действительности не имеет определенной организационной  структуры и представляет собой некий конгломерат самостоятельных компьютерных сетей, созданных усилиями различных правительств, научных коммерческих и некоммерческих организаций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F9B49F-3E1E-4BC3-A0A9-0F0DBBE7703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154</TotalTime>
  <Words>639</Words>
  <Application>Microsoft Office PowerPoint</Application>
  <PresentationFormat>Экран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Слайд 1</vt:lpstr>
      <vt:lpstr>Слайд 2</vt:lpstr>
      <vt:lpstr>Работа локальной сети</vt:lpstr>
      <vt:lpstr>Эффективность использования локальной сети</vt:lpstr>
      <vt:lpstr>Сетевые операционные системы</vt:lpstr>
      <vt:lpstr>Сетевые приложения</vt:lpstr>
      <vt:lpstr>Глобальные сети</vt:lpstr>
      <vt:lpstr>Передача данных между ЭВМ в глобальной сети</vt:lpstr>
      <vt:lpstr>Разновидности глобальных сетей</vt:lpstr>
      <vt:lpstr>Использование спутниковой связи</vt:lpstr>
      <vt:lpstr>Особенности глобальной сети </vt:lpstr>
      <vt:lpstr>Использованая литература </vt:lpstr>
      <vt:lpstr>Благодарю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Нигматуллина Алина</dc:title>
  <dc:creator>студент</dc:creator>
  <cp:lastModifiedBy>Надршина</cp:lastModifiedBy>
  <cp:revision>22</cp:revision>
  <dcterms:created xsi:type="dcterms:W3CDTF">2012-11-15T04:34:01Z</dcterms:created>
  <dcterms:modified xsi:type="dcterms:W3CDTF">2012-12-11T10:42:45Z</dcterms:modified>
</cp:coreProperties>
</file>