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Интерактивный тест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Знаки препинания в сложном предложении с различными видами связи»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6237312"/>
            <a:ext cx="6400800" cy="360040"/>
          </a:xfrm>
        </p:spPr>
        <p:txBody>
          <a:bodyPr>
            <a:normAutofit/>
          </a:bodyPr>
          <a:lstStyle/>
          <a:p>
            <a:pPr algn="r"/>
            <a:r>
              <a:rPr lang="ru-RU" sz="1500" dirty="0" smtClean="0">
                <a:solidFill>
                  <a:schemeClr val="tx1"/>
                </a:solidFill>
              </a:rPr>
              <a:t>Разработан преподавателем русского языка и литературы </a:t>
            </a:r>
            <a:r>
              <a:rPr lang="ru-RU" sz="1500" dirty="0" err="1" smtClean="0">
                <a:solidFill>
                  <a:schemeClr val="tx1"/>
                </a:solidFill>
              </a:rPr>
              <a:t>Бираровой</a:t>
            </a:r>
            <a:r>
              <a:rPr lang="ru-RU" sz="1500" dirty="0" smtClean="0">
                <a:solidFill>
                  <a:schemeClr val="tx1"/>
                </a:solidFill>
              </a:rPr>
              <a:t> С.Х. </a:t>
            </a:r>
            <a:endParaRPr lang="ru-RU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24936" cy="633670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8</a:t>
            </a:r>
            <a:r>
              <a:rPr lang="ru-RU" sz="3000" b="1" dirty="0" smtClean="0">
                <a:solidFill>
                  <a:schemeClr val="tx1"/>
                </a:solidFill>
              </a:rPr>
              <a:t>. Выберите правильный вариант. Объясните свой выбор. </a:t>
            </a:r>
            <a:r>
              <a:rPr lang="ru-RU" sz="3000" b="1" dirty="0" smtClean="0">
                <a:solidFill>
                  <a:schemeClr val="tx1"/>
                </a:solidFill>
              </a:rPr>
              <a:t>Какой вид связи используется в этом предложении? </a:t>
            </a:r>
            <a:endParaRPr lang="ru-RU" sz="3000" b="1" dirty="0" smtClean="0">
              <a:solidFill>
                <a:schemeClr val="tx1"/>
              </a:solidFill>
            </a:endParaRPr>
          </a:p>
          <a:p>
            <a:pPr algn="l"/>
            <a:endParaRPr lang="ru-RU" sz="30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Уже </a:t>
            </a:r>
            <a:r>
              <a:rPr lang="ru-RU" sz="2500" dirty="0" smtClean="0">
                <a:solidFill>
                  <a:schemeClr val="tx1"/>
                </a:solidFill>
              </a:rPr>
              <a:t>вечерело </a:t>
            </a:r>
            <a:r>
              <a:rPr lang="ru-RU" sz="2500" dirty="0" smtClean="0">
                <a:solidFill>
                  <a:schemeClr val="tx1"/>
                </a:solidFill>
              </a:rPr>
              <a:t>солнце скрылось за небольшую сосновую рощу, лежавшую в полуверсте отсюда; тень от нее без конца тянулась через неподвижные поля. </a:t>
            </a: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Уже вечерело, солнце скрылось за небольшую сосновую рощу, лежавшую в полуверсте отсюда; тень от нее без конца тянулась через неподвижные поля. </a:t>
            </a:r>
          </a:p>
          <a:p>
            <a:pPr marL="45720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Уже вечерело, солнце скрылось за небольшую сосновую рощу, лежавшую в полуверсте </a:t>
            </a:r>
            <a:r>
              <a:rPr lang="ru-RU" sz="2500" dirty="0" smtClean="0">
                <a:solidFill>
                  <a:schemeClr val="tx1"/>
                </a:solidFill>
              </a:rPr>
              <a:t>отсюда - </a:t>
            </a:r>
            <a:r>
              <a:rPr lang="ru-RU" sz="2500" dirty="0" smtClean="0">
                <a:solidFill>
                  <a:schemeClr val="tx1"/>
                </a:solidFill>
              </a:rPr>
              <a:t>тень от нее без конца тянулась через неподвижные поля. </a:t>
            </a:r>
          </a:p>
          <a:p>
            <a:pPr marL="45720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24936" cy="6336704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9. Выберите правильный вариант. Объясните свой выбор. </a:t>
            </a:r>
            <a:r>
              <a:rPr lang="ru-RU" sz="3000" b="1" dirty="0" smtClean="0">
                <a:solidFill>
                  <a:schemeClr val="tx1"/>
                </a:solidFill>
              </a:rPr>
              <a:t>Какой вид связи используется в этом предложении? </a:t>
            </a:r>
            <a:endParaRPr lang="ru-RU" sz="3000" b="1" dirty="0" smtClean="0">
              <a:solidFill>
                <a:schemeClr val="tx1"/>
              </a:solidFill>
            </a:endParaRPr>
          </a:p>
          <a:p>
            <a:pPr algn="l"/>
            <a:endParaRPr lang="ru-RU" sz="3000" b="1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Погода была ужасная: ветер выл, мокрый снег падал хлопьями, фонари светили тускло, улицы были пусты. </a:t>
            </a: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Погода была </a:t>
            </a:r>
            <a:r>
              <a:rPr lang="ru-RU" sz="2500" dirty="0" smtClean="0">
                <a:solidFill>
                  <a:schemeClr val="tx1"/>
                </a:solidFill>
              </a:rPr>
              <a:t>ужасная, </a:t>
            </a:r>
            <a:r>
              <a:rPr lang="ru-RU" sz="2500" dirty="0" smtClean="0">
                <a:solidFill>
                  <a:schemeClr val="tx1"/>
                </a:solidFill>
              </a:rPr>
              <a:t>ветер выл, мокрый снег падал хлопьями, фонари светили тускло, улицы были пусты. </a:t>
            </a: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Погода была </a:t>
            </a:r>
            <a:r>
              <a:rPr lang="ru-RU" sz="2500" dirty="0" smtClean="0">
                <a:solidFill>
                  <a:schemeClr val="tx1"/>
                </a:solidFill>
              </a:rPr>
              <a:t>ужасная: </a:t>
            </a:r>
            <a:r>
              <a:rPr lang="ru-RU" sz="2500" dirty="0" smtClean="0">
                <a:solidFill>
                  <a:schemeClr val="tx1"/>
                </a:solidFill>
              </a:rPr>
              <a:t>ветер </a:t>
            </a:r>
            <a:r>
              <a:rPr lang="ru-RU" sz="2500" dirty="0" smtClean="0">
                <a:solidFill>
                  <a:schemeClr val="tx1"/>
                </a:solidFill>
              </a:rPr>
              <a:t>выл; мокрый </a:t>
            </a:r>
            <a:r>
              <a:rPr lang="ru-RU" sz="2500" dirty="0" smtClean="0">
                <a:solidFill>
                  <a:schemeClr val="tx1"/>
                </a:solidFill>
              </a:rPr>
              <a:t>снег падал хлопьями, фонари светили тускло, улицы были пусты. </a:t>
            </a:r>
          </a:p>
          <a:p>
            <a:pPr marL="45720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24936" cy="6336704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10. Выберите правильный вариант. Объясните свой выбор. Какой вид связи используется в этом предложении? </a:t>
            </a:r>
          </a:p>
          <a:p>
            <a:pPr algn="l"/>
            <a:endParaRPr lang="ru-RU" sz="3000" b="1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До темноты еще оставалось время, но уже повеяло ночным холодом. </a:t>
            </a: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До </a:t>
            </a:r>
            <a:r>
              <a:rPr lang="ru-RU" sz="2500" dirty="0" smtClean="0">
                <a:solidFill>
                  <a:schemeClr val="tx1"/>
                </a:solidFill>
              </a:rPr>
              <a:t>темноты еще оставалось </a:t>
            </a:r>
            <a:r>
              <a:rPr lang="ru-RU" sz="2500" dirty="0" smtClean="0">
                <a:solidFill>
                  <a:schemeClr val="tx1"/>
                </a:solidFill>
              </a:rPr>
              <a:t>время но, </a:t>
            </a:r>
            <a:r>
              <a:rPr lang="ru-RU" sz="2500" dirty="0" smtClean="0">
                <a:solidFill>
                  <a:schemeClr val="tx1"/>
                </a:solidFill>
              </a:rPr>
              <a:t>уже повеяло ночным холодом. </a:t>
            </a: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До </a:t>
            </a:r>
            <a:r>
              <a:rPr lang="ru-RU" sz="2500" dirty="0" smtClean="0">
                <a:solidFill>
                  <a:schemeClr val="tx1"/>
                </a:solidFill>
              </a:rPr>
              <a:t>темноты еще оставалось </a:t>
            </a:r>
            <a:r>
              <a:rPr lang="ru-RU" sz="2500" dirty="0" smtClean="0">
                <a:solidFill>
                  <a:schemeClr val="tx1"/>
                </a:solidFill>
              </a:rPr>
              <a:t>время </a:t>
            </a:r>
            <a:r>
              <a:rPr lang="ru-RU" sz="2500" dirty="0" smtClean="0">
                <a:solidFill>
                  <a:schemeClr val="tx1"/>
                </a:solidFill>
              </a:rPr>
              <a:t>но уже повеяло ночным холодом. </a:t>
            </a: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Цель теста: </a:t>
            </a:r>
            <a:r>
              <a:rPr lang="ru-RU" i="1" dirty="0" smtClean="0"/>
              <a:t>разработка навыка определения различных видов связи в сложных предложениях.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Методический комментарий для учащихся: </a:t>
            </a:r>
            <a:r>
              <a:rPr lang="ru-RU" i="1" dirty="0" smtClean="0"/>
              <a:t>прочитайте задание, выберите правильный ответ, определите вид связи. Обоснуйте свой ответ. 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24936" cy="633670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1. Выберите правильный вариант. Объясните свой выбор.</a:t>
            </a:r>
            <a:r>
              <a:rPr lang="ru-RU" sz="3000" b="1" dirty="0" smtClean="0">
                <a:solidFill>
                  <a:schemeClr val="tx1"/>
                </a:solidFill>
              </a:rPr>
              <a:t> Какой вид связи используется в этом предложении? </a:t>
            </a:r>
            <a:endParaRPr lang="ru-RU" sz="3000" b="1" dirty="0" smtClean="0">
              <a:solidFill>
                <a:schemeClr val="tx1"/>
              </a:solidFill>
            </a:endParaRPr>
          </a:p>
          <a:p>
            <a:pPr algn="l"/>
            <a:endParaRPr lang="ru-RU" sz="3000" b="1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Старик подозрительно взглянул на меня, и уже по одному взгляду можно было угадать, что ему все известно. </a:t>
            </a: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Старик подозрительно взглянул на </a:t>
            </a:r>
            <a:r>
              <a:rPr lang="ru-RU" sz="2500" dirty="0" smtClean="0">
                <a:solidFill>
                  <a:schemeClr val="tx1"/>
                </a:solidFill>
              </a:rPr>
              <a:t>меня и, </a:t>
            </a:r>
            <a:r>
              <a:rPr lang="ru-RU" sz="2500" dirty="0" smtClean="0">
                <a:solidFill>
                  <a:schemeClr val="tx1"/>
                </a:solidFill>
              </a:rPr>
              <a:t>уже по одному взгляду можно было угадать, что ему все известно. </a:t>
            </a: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Старик </a:t>
            </a:r>
            <a:r>
              <a:rPr lang="ru-RU" sz="2500" dirty="0" smtClean="0">
                <a:solidFill>
                  <a:schemeClr val="tx1"/>
                </a:solidFill>
              </a:rPr>
              <a:t>подозрительно взглянул на меня, </a:t>
            </a:r>
            <a:r>
              <a:rPr lang="ru-RU" sz="2500" dirty="0" smtClean="0">
                <a:solidFill>
                  <a:schemeClr val="tx1"/>
                </a:solidFill>
              </a:rPr>
              <a:t>и, </a:t>
            </a:r>
            <a:r>
              <a:rPr lang="ru-RU" sz="2500" dirty="0" smtClean="0">
                <a:solidFill>
                  <a:schemeClr val="tx1"/>
                </a:solidFill>
              </a:rPr>
              <a:t>уже по одному взгляду можно было угадать, что ему все известно. </a:t>
            </a:r>
            <a:endParaRPr lang="ru-RU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24936" cy="633670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2. Выберите правильный вариант. Объясните свой выбор.</a:t>
            </a:r>
            <a:r>
              <a:rPr lang="ru-RU" sz="3000" b="1" dirty="0" smtClean="0">
                <a:solidFill>
                  <a:schemeClr val="tx1"/>
                </a:solidFill>
              </a:rPr>
              <a:t> Какой вид связи используется в этом предложении? </a:t>
            </a:r>
            <a:endParaRPr lang="ru-RU" sz="3000" b="1" dirty="0" smtClean="0">
              <a:solidFill>
                <a:schemeClr val="tx1"/>
              </a:solidFill>
            </a:endParaRPr>
          </a:p>
          <a:p>
            <a:pPr algn="l"/>
            <a:endParaRPr lang="ru-RU" sz="3000" b="1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Скоро выпал первый снег, а </a:t>
            </a:r>
            <a:r>
              <a:rPr lang="ru-RU" sz="2500" dirty="0" smtClean="0">
                <a:solidFill>
                  <a:schemeClr val="tx1"/>
                </a:solidFill>
              </a:rPr>
              <a:t>река, </a:t>
            </a:r>
            <a:r>
              <a:rPr lang="ru-RU" sz="2500" dirty="0" smtClean="0">
                <a:solidFill>
                  <a:schemeClr val="tx1"/>
                </a:solidFill>
              </a:rPr>
              <a:t>все еще не поддавалась холоду </a:t>
            </a:r>
            <a:r>
              <a:rPr lang="ru-RU" sz="2500" dirty="0" smtClean="0">
                <a:solidFill>
                  <a:schemeClr val="tx1"/>
                </a:solidFill>
              </a:rPr>
              <a:t>потому </a:t>
            </a:r>
            <a:r>
              <a:rPr lang="ru-RU" sz="2500" dirty="0" smtClean="0">
                <a:solidFill>
                  <a:schemeClr val="tx1"/>
                </a:solidFill>
              </a:rPr>
              <a:t>что все, что замерзало по ночам, вода разбивала днем. </a:t>
            </a: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Скоро выпал первый снег, а река все еще не поддавалась </a:t>
            </a:r>
            <a:r>
              <a:rPr lang="ru-RU" sz="2500" dirty="0" smtClean="0">
                <a:solidFill>
                  <a:schemeClr val="tx1"/>
                </a:solidFill>
              </a:rPr>
              <a:t>холоду потому, </a:t>
            </a:r>
            <a:r>
              <a:rPr lang="ru-RU" sz="2500" dirty="0" smtClean="0">
                <a:solidFill>
                  <a:schemeClr val="tx1"/>
                </a:solidFill>
              </a:rPr>
              <a:t>что все, что замерзало по ночам, вода разбивала днем. </a:t>
            </a: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Скоро выпал первый снег, а река все еще не поддавалась холоду, потому что все, что замерзало по ночам, вода разбивала днем. </a:t>
            </a:r>
            <a:endParaRPr lang="ru-RU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24936" cy="6336704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3. Выберите правильный вариант. Объясните свой выбор.</a:t>
            </a:r>
            <a:r>
              <a:rPr lang="ru-RU" sz="3000" b="1" dirty="0" smtClean="0">
                <a:solidFill>
                  <a:schemeClr val="tx1"/>
                </a:solidFill>
              </a:rPr>
              <a:t> Какой вид связи используется в этом предложении? </a:t>
            </a:r>
            <a:endParaRPr lang="ru-RU" sz="3000" b="1" dirty="0" smtClean="0">
              <a:solidFill>
                <a:schemeClr val="tx1"/>
              </a:solidFill>
            </a:endParaRPr>
          </a:p>
          <a:p>
            <a:pPr algn="l"/>
            <a:endParaRPr lang="ru-RU" sz="3000" b="1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С вечера падал редкий, но крупный снег; к ночи он </a:t>
            </a:r>
            <a:r>
              <a:rPr lang="ru-RU" sz="2500" dirty="0" smtClean="0">
                <a:solidFill>
                  <a:schemeClr val="tx1"/>
                </a:solidFill>
              </a:rPr>
              <a:t>перестал только, </a:t>
            </a:r>
            <a:r>
              <a:rPr lang="ru-RU" sz="2500" dirty="0" smtClean="0">
                <a:solidFill>
                  <a:schemeClr val="tx1"/>
                </a:solidFill>
              </a:rPr>
              <a:t>небо сплошь обложилось тучами. </a:t>
            </a: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С вечера падал редкий, но крупный снег; к ночи он перестал, только небо сплошь обложилось тучами. </a:t>
            </a: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С вечера падал редкий, но крупный </a:t>
            </a:r>
            <a:r>
              <a:rPr lang="ru-RU" sz="2500" dirty="0" smtClean="0">
                <a:solidFill>
                  <a:schemeClr val="tx1"/>
                </a:solidFill>
              </a:rPr>
              <a:t>снег - </a:t>
            </a:r>
            <a:r>
              <a:rPr lang="ru-RU" sz="2500" dirty="0" smtClean="0">
                <a:solidFill>
                  <a:schemeClr val="tx1"/>
                </a:solidFill>
              </a:rPr>
              <a:t>к ночи он перестал, только небо сплошь обложилось тучами. </a:t>
            </a: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24936" cy="63367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4. Выберите правильный вариант. Объясните свой выбор.</a:t>
            </a:r>
            <a:r>
              <a:rPr lang="ru-RU" sz="3000" b="1" dirty="0" smtClean="0">
                <a:solidFill>
                  <a:schemeClr val="tx1"/>
                </a:solidFill>
              </a:rPr>
              <a:t> Какой вид связи используется в этом предложении? </a:t>
            </a:r>
            <a:endParaRPr lang="ru-RU" sz="3000" b="1" dirty="0" smtClean="0">
              <a:solidFill>
                <a:schemeClr val="tx1"/>
              </a:solidFill>
            </a:endParaRPr>
          </a:p>
          <a:p>
            <a:pPr algn="l"/>
            <a:endParaRPr lang="ru-RU" sz="3000" b="1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У Семена Петровича не было другого выбора, кроме как найти адрес секретаря и выслать ему телеграмму, потому что он понимал, что если откажется от этого дела, то его ждут большие неприятности. </a:t>
            </a: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У </a:t>
            </a:r>
            <a:r>
              <a:rPr lang="ru-RU" sz="2500" dirty="0" smtClean="0">
                <a:solidFill>
                  <a:schemeClr val="tx1"/>
                </a:solidFill>
              </a:rPr>
              <a:t>Семена Петровича не было другого </a:t>
            </a:r>
            <a:r>
              <a:rPr lang="ru-RU" sz="2500" dirty="0" smtClean="0">
                <a:solidFill>
                  <a:schemeClr val="tx1"/>
                </a:solidFill>
              </a:rPr>
              <a:t>выбора </a:t>
            </a:r>
            <a:r>
              <a:rPr lang="ru-RU" sz="2500" dirty="0" smtClean="0">
                <a:solidFill>
                  <a:schemeClr val="tx1"/>
                </a:solidFill>
              </a:rPr>
              <a:t>кроме как найти адрес секретаря и выслать ему </a:t>
            </a:r>
            <a:r>
              <a:rPr lang="ru-RU" sz="2500" dirty="0" smtClean="0">
                <a:solidFill>
                  <a:schemeClr val="tx1"/>
                </a:solidFill>
              </a:rPr>
              <a:t>телеграмму потому, </a:t>
            </a:r>
            <a:r>
              <a:rPr lang="ru-RU" sz="2500" dirty="0" smtClean="0">
                <a:solidFill>
                  <a:schemeClr val="tx1"/>
                </a:solidFill>
              </a:rPr>
              <a:t>что он понимал, что если откажется от этого </a:t>
            </a:r>
            <a:r>
              <a:rPr lang="ru-RU" sz="2500" dirty="0" smtClean="0">
                <a:solidFill>
                  <a:schemeClr val="tx1"/>
                </a:solidFill>
              </a:rPr>
              <a:t>дела, </a:t>
            </a:r>
            <a:r>
              <a:rPr lang="ru-RU" sz="2500" dirty="0" smtClean="0">
                <a:solidFill>
                  <a:schemeClr val="tx1"/>
                </a:solidFill>
              </a:rPr>
              <a:t>то его ждут большие неприятности. </a:t>
            </a: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У </a:t>
            </a:r>
            <a:r>
              <a:rPr lang="ru-RU" sz="2500" dirty="0" smtClean="0">
                <a:solidFill>
                  <a:schemeClr val="tx1"/>
                </a:solidFill>
              </a:rPr>
              <a:t>Семена Петровича не было другого выбора, кроме как найти адрес секретаря и выслать ему телеграмму, потому что он понимал, что если откажется от этого </a:t>
            </a:r>
            <a:r>
              <a:rPr lang="ru-RU" sz="2500" dirty="0" smtClean="0">
                <a:solidFill>
                  <a:schemeClr val="tx1"/>
                </a:solidFill>
              </a:rPr>
              <a:t>дела </a:t>
            </a:r>
            <a:r>
              <a:rPr lang="ru-RU" sz="2500" dirty="0" smtClean="0">
                <a:solidFill>
                  <a:schemeClr val="tx1"/>
                </a:solidFill>
              </a:rPr>
              <a:t>то его ждут большие неприятности. </a:t>
            </a: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24936" cy="63367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5. Выберите правильный вариант. Объясните свой выбор.</a:t>
            </a:r>
            <a:r>
              <a:rPr lang="ru-RU" sz="3000" b="1" dirty="0" smtClean="0">
                <a:solidFill>
                  <a:schemeClr val="tx1"/>
                </a:solidFill>
              </a:rPr>
              <a:t> Какой вид связи используется в этом предложении? </a:t>
            </a:r>
            <a:endParaRPr lang="ru-RU" sz="3000" b="1" dirty="0" smtClean="0">
              <a:solidFill>
                <a:schemeClr val="tx1"/>
              </a:solidFill>
            </a:endParaRPr>
          </a:p>
          <a:p>
            <a:pPr algn="l"/>
            <a:endParaRPr lang="ru-RU" sz="3000" b="1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Лес тихо шелестел листьями так, словно не было час назад этой страшной грозы, не было металлической молнии и громких раскатов, словно небо было таким же, как и сейчас – солнечным и по-утреннему сонным. </a:t>
            </a: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Лес </a:t>
            </a:r>
            <a:r>
              <a:rPr lang="ru-RU" sz="2500" dirty="0" smtClean="0">
                <a:solidFill>
                  <a:schemeClr val="tx1"/>
                </a:solidFill>
              </a:rPr>
              <a:t>тихо шелестел листьями так, словно не было час назад этой страшной грозы, не было металлической молнии и громких раскатов, словно небо было таким же, как и </a:t>
            </a:r>
            <a:r>
              <a:rPr lang="ru-RU" sz="2500" dirty="0" smtClean="0">
                <a:solidFill>
                  <a:schemeClr val="tx1"/>
                </a:solidFill>
              </a:rPr>
              <a:t>сейчас, солнечным </a:t>
            </a:r>
            <a:r>
              <a:rPr lang="ru-RU" sz="2500" dirty="0" smtClean="0">
                <a:solidFill>
                  <a:schemeClr val="tx1"/>
                </a:solidFill>
              </a:rPr>
              <a:t>и по-утреннему сонным. </a:t>
            </a: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Лес </a:t>
            </a:r>
            <a:r>
              <a:rPr lang="ru-RU" sz="2500" dirty="0" smtClean="0">
                <a:solidFill>
                  <a:schemeClr val="tx1"/>
                </a:solidFill>
              </a:rPr>
              <a:t>тихо шелестел листьями так, словно не было час назад этой страшной грозы, не было металлической молнии </a:t>
            </a:r>
            <a:r>
              <a:rPr lang="ru-RU" sz="2500" dirty="0" smtClean="0">
                <a:solidFill>
                  <a:schemeClr val="tx1"/>
                </a:solidFill>
              </a:rPr>
              <a:t>и, </a:t>
            </a:r>
            <a:r>
              <a:rPr lang="ru-RU" sz="2500" dirty="0" smtClean="0">
                <a:solidFill>
                  <a:schemeClr val="tx1"/>
                </a:solidFill>
              </a:rPr>
              <a:t>громких раскатов, словно небо было таким же, как и сейчас – солнечным и по-утреннему сонным. </a:t>
            </a: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24936" cy="6336704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6</a:t>
            </a:r>
            <a:r>
              <a:rPr lang="ru-RU" sz="3000" b="1" dirty="0" smtClean="0">
                <a:solidFill>
                  <a:schemeClr val="tx1"/>
                </a:solidFill>
              </a:rPr>
              <a:t>. Выберите правильный вариант. Объясните свой выбор.</a:t>
            </a:r>
            <a:r>
              <a:rPr lang="ru-RU" sz="3000" b="1" dirty="0" smtClean="0">
                <a:solidFill>
                  <a:schemeClr val="tx1"/>
                </a:solidFill>
              </a:rPr>
              <a:t> Какой вид связи используется в этом предложении? </a:t>
            </a:r>
            <a:endParaRPr lang="ru-RU" sz="3000" b="1" dirty="0" smtClean="0">
              <a:solidFill>
                <a:schemeClr val="tx1"/>
              </a:solidFill>
            </a:endParaRPr>
          </a:p>
          <a:p>
            <a:pPr algn="l"/>
            <a:endParaRPr lang="ru-RU" sz="30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К вечеру пошел дождь, снег почти растаял, и хотя дорога стала еще грязнее, но все же лошадям стало легче. </a:t>
            </a: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К вечеру пошел дождь, снег почти растаял, и хотя дорога стала еще грязнее, но все же - лошадям стало легче. </a:t>
            </a: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К вечеру пошел дождь, снег почти растаял, и </a:t>
            </a:r>
            <a:r>
              <a:rPr lang="ru-RU" sz="2500" dirty="0" smtClean="0">
                <a:solidFill>
                  <a:schemeClr val="tx1"/>
                </a:solidFill>
              </a:rPr>
              <a:t>хотя, </a:t>
            </a:r>
            <a:r>
              <a:rPr lang="ru-RU" sz="2500" dirty="0" smtClean="0">
                <a:solidFill>
                  <a:schemeClr val="tx1"/>
                </a:solidFill>
              </a:rPr>
              <a:t>дорога стала еще грязнее, но все же лошадям стало легче. </a:t>
            </a:r>
          </a:p>
          <a:p>
            <a:pPr marL="45720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24936" cy="6336704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7. Выберите правильный вариант. Объясните свой выбор.</a:t>
            </a:r>
            <a:r>
              <a:rPr lang="ru-RU" sz="3000" b="1" dirty="0" smtClean="0">
                <a:solidFill>
                  <a:schemeClr val="tx1"/>
                </a:solidFill>
              </a:rPr>
              <a:t> Какой вид связи используется в этом предложении? </a:t>
            </a:r>
            <a:endParaRPr lang="ru-RU" sz="3000" b="1" dirty="0" smtClean="0">
              <a:solidFill>
                <a:schemeClr val="tx1"/>
              </a:solidFill>
            </a:endParaRPr>
          </a:p>
          <a:p>
            <a:pPr algn="l"/>
            <a:endParaRPr lang="ru-RU" sz="3000" b="1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Надо было успеть на утренний поезд, и потому все волновались. </a:t>
            </a: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Надо </a:t>
            </a:r>
            <a:r>
              <a:rPr lang="ru-RU" sz="2500" dirty="0" smtClean="0">
                <a:solidFill>
                  <a:schemeClr val="tx1"/>
                </a:solidFill>
              </a:rPr>
              <a:t>было успеть на утренний </a:t>
            </a:r>
            <a:r>
              <a:rPr lang="ru-RU" sz="2500" dirty="0" smtClean="0">
                <a:solidFill>
                  <a:schemeClr val="tx1"/>
                </a:solidFill>
              </a:rPr>
              <a:t>поезд и, </a:t>
            </a:r>
            <a:r>
              <a:rPr lang="ru-RU" sz="2500" dirty="0" smtClean="0">
                <a:solidFill>
                  <a:schemeClr val="tx1"/>
                </a:solidFill>
              </a:rPr>
              <a:t>потому все волновались. </a:t>
            </a:r>
          </a:p>
          <a:p>
            <a:pPr marL="457200" lvl="0" indent="-457200" algn="l">
              <a:buFont typeface="+mj-lt"/>
              <a:buAutoNum type="arabicParenR"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arenR"/>
            </a:pPr>
            <a:r>
              <a:rPr lang="ru-RU" sz="2500" dirty="0" smtClean="0">
                <a:solidFill>
                  <a:schemeClr val="tx1"/>
                </a:solidFill>
              </a:rPr>
              <a:t>Надо было успеть на утренний </a:t>
            </a:r>
            <a:r>
              <a:rPr lang="ru-RU" sz="2500" dirty="0" smtClean="0">
                <a:solidFill>
                  <a:schemeClr val="tx1"/>
                </a:solidFill>
              </a:rPr>
              <a:t>поезд и потому, </a:t>
            </a:r>
            <a:r>
              <a:rPr lang="ru-RU" sz="2500" dirty="0" smtClean="0">
                <a:solidFill>
                  <a:schemeClr val="tx1"/>
                </a:solidFill>
              </a:rPr>
              <a:t>все волновались. 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ru-RU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923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Интерактивный тест  «Знаки препинания в сложном предложении с различными видами связи»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тест  «Знаки препинания в сложном предложении с различными видами связи»</dc:title>
  <dc:creator>RV511</dc:creator>
  <cp:lastModifiedBy>RV511</cp:lastModifiedBy>
  <cp:revision>8</cp:revision>
  <dcterms:created xsi:type="dcterms:W3CDTF">2012-12-04T18:51:46Z</dcterms:created>
  <dcterms:modified xsi:type="dcterms:W3CDTF">2012-12-04T20:11:46Z</dcterms:modified>
</cp:coreProperties>
</file>