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sldIdLst>
    <p:sldId id="257" r:id="rId2"/>
    <p:sldId id="258" r:id="rId3"/>
    <p:sldId id="259" r:id="rId4"/>
    <p:sldId id="256" r:id="rId5"/>
    <p:sldId id="261" r:id="rId6"/>
    <p:sldId id="277" r:id="rId7"/>
    <p:sldId id="278" r:id="rId8"/>
    <p:sldId id="279" r:id="rId9"/>
    <p:sldId id="281" r:id="rId10"/>
    <p:sldId id="282" r:id="rId11"/>
    <p:sldId id="276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BFA3E"/>
    <a:srgbClr val="003300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A2DD6-6E2B-4C22-B0CB-3A962778938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7E4DB-CD77-4A9D-8ADA-CE36304DD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F4A3E5F-347E-4338-AE88-E5C43DA584A7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FBB163-D29C-4040-A040-80B4296299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FB3F2-1C19-45DA-BBFE-F10ECA7FDC7D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FA3E6-7988-40C0-83FB-A2A48ECE00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B0D69-59CF-45AE-97C4-4FB9ED8706F3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859E0-57C3-46B7-90B4-9F30C6F5BC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FB4F04DD-ABE5-4A6A-8799-30E0A844B810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537D0-8CED-4A53-BDEC-061E65B435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DB928B98-C856-4E64-B0BB-3ABDE37A270C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6C0E5BFF-9187-4C23-B4B2-F3A0182F1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EFD1CCB1-A6F8-4C64-A889-F36D09A971DC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6DF851FA-D141-4F90-B5DF-C6B4A9EE3F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27052C89-7F99-4BE0-B785-855BE361E7BF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CCC4BB6-6EDF-4E09-8CA1-7DE0F41DAA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A6D5A-F047-436F-92D8-F566E9B0518C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5A408-9071-4AD3-90C6-5A661D33FA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804A7EE-F1A0-424C-B086-BB1877C31189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B574A7C3-D594-4BF6-BC46-005C3BAAFB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FFC83B0-2D9C-4E8E-863A-CE77B82F301E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9B74746-8D76-471A-8218-611F386A6E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7E984C8-2DAD-4C91-9E3E-A2B22B590D9C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6278ED0D-AE45-4240-ADFF-0E8DB2883B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D11AB3-541F-4131-80A9-D6BDB771935E}" type="datetimeFigureOut">
              <a:rPr lang="ru-RU" smtClean="0"/>
              <a:pPr>
                <a:defRPr/>
              </a:pPr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BE5E31-DF28-4370-B398-F404477930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guns.ru/forummessage/80/651901.html" TargetMode="External"/><Relationship Id="rId3" Type="http://schemas.openxmlformats.org/officeDocument/2006/relationships/hyperlink" Target="http://news.mail.ru/incident/4416499/" TargetMode="External"/><Relationship Id="rId7" Type="http://schemas.openxmlformats.org/officeDocument/2006/relationships/hyperlink" Target="http://fotki.yandex.ru/users/shemyr/view/384049/?page=0" TargetMode="External"/><Relationship Id="rId2" Type="http://schemas.openxmlformats.org/officeDocument/2006/relationships/hyperlink" Target="http://projektowanie-stron.robertdee.info.pl/image/wykonywanie-stron-www_x7mt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rantulaguide.com/tarantula-pictures-wallpaper-backgrounds/" TargetMode="External"/><Relationship Id="rId11" Type="http://schemas.openxmlformats.org/officeDocument/2006/relationships/hyperlink" Target="http://ria.ru/science/20081010/152924493.html" TargetMode="External"/><Relationship Id="rId5" Type="http://schemas.openxmlformats.org/officeDocument/2006/relationships/hyperlink" Target="http://school.xvatit.com/index.php?title=%D0%A4%D0%B0%D0%B9%D0%BB:Bio8_24_7.jpg" TargetMode="External"/><Relationship Id="rId10" Type="http://schemas.openxmlformats.org/officeDocument/2006/relationships/hyperlink" Target="http://media.cmgdigital.com/shared/img/photos/2011/10/25/FunnelWebSpiderScenicReflections_t188.jpg?8f6a986cf14cade6049f4f6bd318da95ce2d2e92" TargetMode="External"/><Relationship Id="rId4" Type="http://schemas.openxmlformats.org/officeDocument/2006/relationships/hyperlink" Target="http://img0.liveinternet.ru/images/attach/b/3/41/896/41896957_skorpion.jpg" TargetMode="External"/><Relationship Id="rId9" Type="http://schemas.openxmlformats.org/officeDocument/2006/relationships/hyperlink" Target="http://scienceblogs.com/myrmecos/2010/01/28/and-now-some-arachnid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ssets2.lookatme.ru/assets/article_image-image/96/b9/73589/article_image-image-article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000">
              <a:schemeClr val="bg2">
                <a:shade val="48000"/>
                <a:satMod val="230000"/>
                <a:alpha val="42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785794"/>
            <a:ext cx="83582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Класс </a:t>
            </a:r>
          </a:p>
          <a:p>
            <a:pPr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Паукообразные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723SEO_Servies_UK_16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59493">
            <a:off x="578154" y="3303582"/>
            <a:ext cx="2813452" cy="3309944"/>
          </a:xfrm>
          <a:prstGeom prst="rect">
            <a:avLst/>
          </a:prstGeom>
        </p:spPr>
      </p:pic>
    </p:spTree>
  </p:cSld>
  <p:clrMapOvr>
    <a:masterClrMapping/>
  </p:clrMapOvr>
  <p:transition advTm="7516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0">
              <a:schemeClr val="bg2">
                <a:shade val="92000"/>
                <a:satMod val="230000"/>
                <a:alpha val="43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7868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Соотнесите данных представителей с классом, к которому они относятся:</a:t>
            </a:r>
          </a:p>
          <a:p>
            <a:endParaRPr lang="ru-RU" sz="3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000" b="1" dirty="0" smtClean="0">
                <a:solidFill>
                  <a:srgbClr val="C00000"/>
                </a:solidFill>
              </a:rPr>
              <a:t>1. Ракообразные     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а. Краб</a:t>
            </a:r>
          </a:p>
          <a:p>
            <a:r>
              <a:rPr lang="ru-RU" sz="3000" b="1" dirty="0" smtClean="0">
                <a:solidFill>
                  <a:srgbClr val="C00000"/>
                </a:solidFill>
              </a:rPr>
              <a:t>2. Паукообразные  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б. Скорпион</a:t>
            </a:r>
          </a:p>
          <a:p>
            <a:r>
              <a:rPr lang="ru-RU" sz="3600" dirty="0" smtClean="0">
                <a:latin typeface="Monotype Corsiva" pitchFamily="66" charset="0"/>
              </a:rPr>
              <a:t>                                             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в. Сенокосец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г. Лангуст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д. Таежный клещ</a:t>
            </a:r>
          </a:p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е. Паук-крестовик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407193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</a:t>
            </a:r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Спасибо </a:t>
            </a:r>
            <a:b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</a:br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</a:rPr>
              <a:t>  за внимание</a:t>
            </a:r>
            <a:endParaRPr lang="ru-RU" sz="96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http://projektowanie-stron.robertdee.info.pl/image/wykonywanie-stron-www_x7mtn.jpg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http://news.mail.ru/incident/4416499/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http://img0.liveinternet.ru/images/attach/b/3/41/896/41896957_skorpion.jpg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http://projektowanie-stron.robertdee.info.pl/image/wykonywanie-stron-www_x7mtn.jpg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http://news.mail.ru/incident/4416499/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0024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http://school.xvatit.com/index.php?title=%D0%A4%D0%B0%D0%B9%D0%BB:Bio8_24_7.jpg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http://www.tarantulaguide.com/tarantula-pictures-wallpaper-backgrounds/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496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http://fotki.yandex.ru/users/shemyr/view/384049/?page=0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14324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http://forum.guns.ru/forummessage/80/651901.html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4290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http://scienceblogs.com/myrmecos/2010/01/28/and-now-some-arachnids/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http://media.cmgdigital.com/shared/img/photos/2011/10/25/FunnelWebSpiderScenicReflections_t188.jpg?8f6a986cf14cade6049f4f6bd318da95ce2d2e92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http://ria.ru/science/20081010/152924493.html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2">
                <a:shade val="48000"/>
                <a:satMod val="230000"/>
                <a:alpha val="25000"/>
              </a:schemeClr>
            </a:gs>
            <a:gs pos="60000">
              <a:schemeClr val="bg2">
                <a:shade val="92000"/>
                <a:satMod val="230000"/>
                <a:alpha val="73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1285860"/>
            <a:ext cx="8229600" cy="53118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D60093"/>
                </a:solidFill>
              </a:rPr>
              <a:t>Цель: </a:t>
            </a:r>
            <a:r>
              <a:rPr lang="ru-RU" sz="3200" i="1" dirty="0" smtClean="0">
                <a:latin typeface="Monotype Corsiva" pitchFamily="66" charset="0"/>
              </a:rPr>
              <a:t>проверить</a:t>
            </a:r>
            <a:r>
              <a:rPr lang="ru-RU" sz="3200" b="1" i="1" dirty="0" smtClean="0">
                <a:latin typeface="Monotype Corsiva" pitchFamily="66" charset="0"/>
              </a:rPr>
              <a:t> </a:t>
            </a:r>
            <a:r>
              <a:rPr lang="ru-RU" sz="3200" i="1" dirty="0" smtClean="0">
                <a:latin typeface="Monotype Corsiva" pitchFamily="66" charset="0"/>
              </a:rPr>
              <a:t>усвоение знаний о характерных признаках членистоногих, представителях класса ракообразных и их особенностях; сформировать знания об отличительных признаках класса Паукообразные. </a:t>
            </a:r>
            <a:endParaRPr lang="ru-RU" sz="3200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9766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2">
                <a:shade val="48000"/>
                <a:satMod val="230000"/>
                <a:alpha val="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assets2.lookatme.ru/assets/article_image-image/96/b9/73589/article_image-image-article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357188"/>
            <a:ext cx="4357687" cy="6286500"/>
          </a:xfrm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857752" y="357166"/>
            <a:ext cx="428624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 какому типу относятся Ракообразные?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Какой покров имеют Членистоногие?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Почему тип Членистоногие так назван?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Какая симметрия характерна для Членистоногих?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Tm="37296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://www.epa.gov/glnpo/image/vbig/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558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85720" y="0"/>
            <a:ext cx="88582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Какие отряды Ракообразных Вы знаете?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Какие отделы тела есть у речного рака?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Сколько ходильных ног у речного рака?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b="1" dirty="0">
              <a:solidFill>
                <a:srgbClr val="003300"/>
              </a:solidFill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b="1" dirty="0">
              <a:solidFill>
                <a:srgbClr val="003300"/>
              </a:solidFill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b="1" dirty="0">
              <a:solidFill>
                <a:srgbClr val="003300"/>
              </a:solidFill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b="1" dirty="0">
              <a:solidFill>
                <a:srgbClr val="003300"/>
              </a:solidFill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Какие у него глаза?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Замкнутая или незамкнутая кровеносная система у речного рака?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Какие органы дыхания у Ракообразных?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Какие имеет органы выделения?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Сколько пар усиков у Ракообразных?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Tm="2594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bg2">
                <a:shade val="48000"/>
                <a:satMod val="230000"/>
                <a:alpha val="1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20341">
            <a:off x="392689" y="3295354"/>
            <a:ext cx="4528304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Горизонтальный свиток 6"/>
          <p:cNvSpPr/>
          <p:nvPr/>
        </p:nvSpPr>
        <p:spPr>
          <a:xfrm>
            <a:off x="4214810" y="2500306"/>
            <a:ext cx="4572032" cy="178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2010" y="2786058"/>
            <a:ext cx="4471990" cy="1428760"/>
          </a:xfrm>
        </p:spPr>
        <p:txBody>
          <a:bodyPr/>
          <a:lstStyle/>
          <a:p>
            <a:r>
              <a:rPr lang="ru-RU" b="1" dirty="0" smtClean="0"/>
              <a:t>Арахнология – </a:t>
            </a:r>
            <a:r>
              <a:rPr lang="ru-RU" dirty="0" smtClean="0"/>
              <a:t>наука о пауках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2153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Класс 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Паукообразные</a:t>
            </a:r>
          </a:p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(Арахниды)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4547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0">
              <a:schemeClr val="bg2">
                <a:shade val="92000"/>
                <a:satMod val="230000"/>
                <a:alpha val="32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357562"/>
            <a:ext cx="3429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80831"/>
            <a:ext cx="4119571" cy="297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2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1" y="214290"/>
            <a:ext cx="34138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21455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0">
              <a:schemeClr val="bg2">
                <a:shade val="92000"/>
                <a:satMod val="230000"/>
                <a:alpha val="37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46928"/>
          </a:xfrm>
        </p:spPr>
        <p:txBody>
          <a:bodyPr/>
          <a:lstStyle/>
          <a:p>
            <a:r>
              <a:rPr lang="ru-RU" b="1" dirty="0" smtClean="0"/>
              <a:t>Общая характеристика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643602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Тело состоит из двух отделов – головогрудь и брюшко (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искл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.- клещи). Но брюшко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несегментировано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4 пары ходильных ног + 2 первые пары ротовые конечности (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хелицеры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и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педипальпы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)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Пищеварительная система – наличие мускулистой сосательной глотки и слюнных желез –поглощают только жидкую пищу. Внекишечное пищеварение.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Выделительная система-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мальпигиевы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сосуды.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Органы дыхания – легочные мешки или трахеи или те и другие одновременно.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Органы чувств – органы осязания и зрения. Глаза простые.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90000">
              <a:schemeClr val="bg2">
                <a:shade val="92000"/>
                <a:satMod val="230000"/>
                <a:alpha val="34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4643438" y="4643446"/>
            <a:ext cx="4286280" cy="2214554"/>
          </a:xfrm>
          <a:prstGeom prst="wedgeRoundRectCallout">
            <a:avLst>
              <a:gd name="adj1" fmla="val -46761"/>
              <a:gd name="adj2" fmla="val -70240"/>
              <a:gd name="adj3" fmla="val 16667"/>
            </a:avLst>
          </a:prstGeom>
          <a:solidFill>
            <a:srgbClr val="DBF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4282" y="4714860"/>
            <a:ext cx="4286280" cy="2143140"/>
          </a:xfrm>
          <a:prstGeom prst="wedgeRoundRectCallout">
            <a:avLst>
              <a:gd name="adj1" fmla="val 37576"/>
              <a:gd name="adj2" fmla="val -67468"/>
              <a:gd name="adj3" fmla="val 16667"/>
            </a:avLst>
          </a:prstGeom>
          <a:solidFill>
            <a:srgbClr val="DBF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29124" y="357166"/>
            <a:ext cx="4357718" cy="2357454"/>
          </a:xfrm>
          <a:prstGeom prst="wedgeRoundRectCallout">
            <a:avLst>
              <a:gd name="adj1" fmla="val -38884"/>
              <a:gd name="adj2" fmla="val 61903"/>
              <a:gd name="adj3" fmla="val 16667"/>
            </a:avLst>
          </a:prstGeom>
          <a:solidFill>
            <a:srgbClr val="DBF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5720" y="357166"/>
            <a:ext cx="3857652" cy="2214578"/>
          </a:xfrm>
          <a:prstGeom prst="wedgeRoundRectCallout">
            <a:avLst>
              <a:gd name="adj1" fmla="val 36785"/>
              <a:gd name="adj2" fmla="val 66311"/>
              <a:gd name="adj3" fmla="val 16667"/>
            </a:avLst>
          </a:prstGeom>
          <a:solidFill>
            <a:srgbClr val="DBF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spcCol="18000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группа «Отряд Пауки»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1.Где встречаются пауки?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 вы думаете, какие приспособления имеют пауки для ловли добычи?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Что такое партеногенез?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группа «Отряд Скорпионы»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1.Где встречаются скорпионы?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2.Чем питаются скорпионы?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3.На конце брюшка имеется вздутие с острым крючком. Как вы думаете, для чего скорпионы используют его?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группа «Отряд Клещи»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1.Каковы особенности тела клещей?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Где встречаются клещи и почему к ним проявляют интерес и агрономы, врачи и ветеринары?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Возбудителей каких заболеваний могут передавать клещи?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группа «Отряд Сенокосцы».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1.Где встречаются сенокосцы, какова их форма тела?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Чем питаются сенокосцы?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Как вы думаете, почему сенокосцев называют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косиножками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862a003de36f"/>
          <p:cNvPicPr>
            <a:picLocks noChangeAspect="1" noChangeArrowheads="1" noCrop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1500166" y="3357562"/>
            <a:ext cx="64801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48000"/>
                <a:satMod val="230000"/>
              </a:schemeClr>
            </a:gs>
            <a:gs pos="0">
              <a:schemeClr val="bg2">
                <a:shade val="92000"/>
                <a:satMod val="230000"/>
                <a:alpha val="47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643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Перечислите характерные признаки паукообразных?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-Чем паукообразные отличаются от ракообразных?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-Что объединяет паукообразных и ракообразных?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-Какие отряды паукообразных вам известны?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Какие особенности строения позволили  паукам расселиться по всему земному шару?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214842" cy="280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41371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351</TotalTime>
  <Words>459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Общая характеристика </vt:lpstr>
      <vt:lpstr>Слайд 8</vt:lpstr>
      <vt:lpstr>Слайд 9</vt:lpstr>
      <vt:lpstr>Слайд 10</vt:lpstr>
      <vt:lpstr>             Спасибо    за внимание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</cp:lastModifiedBy>
  <cp:revision>44</cp:revision>
  <dcterms:created xsi:type="dcterms:W3CDTF">2011-11-06T09:13:29Z</dcterms:created>
  <dcterms:modified xsi:type="dcterms:W3CDTF">2012-11-06T19:39:43Z</dcterms:modified>
</cp:coreProperties>
</file>