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59227" autoAdjust="0"/>
  </p:normalViewPr>
  <p:slideViewPr>
    <p:cSldViewPr>
      <p:cViewPr varScale="1">
        <p:scale>
          <a:sx n="49" d="100"/>
          <a:sy n="49" d="100"/>
        </p:scale>
        <p:origin x="-15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22DF6-6023-44CC-B898-97921071356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467DB3-D0B6-44CB-B7FD-9D652AE0B634}">
      <dgm:prSet/>
      <dgm:spPr/>
      <dgm:t>
        <a:bodyPr/>
        <a:lstStyle/>
        <a:p>
          <a:pPr rtl="0"/>
          <a:r>
            <a:rPr lang="ru-RU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Презентацию выполнила преподаватель </a:t>
          </a:r>
        </a:p>
        <a:p>
          <a:pPr rtl="0"/>
          <a:r>
            <a:rPr lang="ru-RU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ГБОУ СПО «</a:t>
          </a:r>
          <a:r>
            <a:rPr lang="ru-RU" b="1" dirty="0" err="1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Баймакский</a:t>
          </a:r>
          <a:r>
            <a:rPr lang="ru-RU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 сельскохозяйственный техникум» </a:t>
          </a:r>
        </a:p>
        <a:p>
          <a:pPr rtl="0"/>
          <a:r>
            <a:rPr lang="ru-RU" b="1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rPr>
            <a:t>Мусина Ж.М.</a:t>
          </a:r>
          <a:endParaRPr lang="ru-RU" b="1" dirty="0">
            <a:solidFill>
              <a:schemeClr val="bg2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6AAE53-2375-4A33-9111-5E7FB1DA9640}" type="parTrans" cxnId="{A549FA48-F7F1-48A5-886A-FB62EC7FCACE}">
      <dgm:prSet/>
      <dgm:spPr/>
      <dgm:t>
        <a:bodyPr/>
        <a:lstStyle/>
        <a:p>
          <a:endParaRPr lang="ru-RU"/>
        </a:p>
      </dgm:t>
    </dgm:pt>
    <dgm:pt modelId="{5C3D6328-D026-42F0-9C23-53D1A5DB57A6}" type="sibTrans" cxnId="{A549FA48-F7F1-48A5-886A-FB62EC7FCACE}">
      <dgm:prSet/>
      <dgm:spPr/>
      <dgm:t>
        <a:bodyPr/>
        <a:lstStyle/>
        <a:p>
          <a:endParaRPr lang="ru-RU"/>
        </a:p>
      </dgm:t>
    </dgm:pt>
    <dgm:pt modelId="{AC87C8C5-870F-40D5-81BA-A194F4531E65}" type="pres">
      <dgm:prSet presAssocID="{FC122DF6-6023-44CC-B898-97921071356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0FA6D5-9530-4FB7-B2E3-6359BCB047EE}" type="pres">
      <dgm:prSet presAssocID="{B3467DB3-D0B6-44CB-B7FD-9D652AE0B634}" presName="composite" presStyleCnt="0"/>
      <dgm:spPr/>
    </dgm:pt>
    <dgm:pt modelId="{89BA6F53-5310-441B-AF87-09C3B6BDB657}" type="pres">
      <dgm:prSet presAssocID="{B3467DB3-D0B6-44CB-B7FD-9D652AE0B634}" presName="imgShp" presStyleLbl="fgImgPlace1" presStyleIdx="0" presStyleCnt="1" custLinFactNeighborX="-67604" custLinFactNeighborY="-63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A061BD1-4D2E-4BD7-ADFA-47D28EFA4F65}" type="pres">
      <dgm:prSet presAssocID="{B3467DB3-D0B6-44CB-B7FD-9D652AE0B634}" presName="txShp" presStyleLbl="node1" presStyleIdx="0" presStyleCnt="1" custScaleX="118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291733-58DB-4021-81C9-02AAB7C26EE0}" type="presOf" srcId="{FC122DF6-6023-44CC-B898-97921071356D}" destId="{AC87C8C5-870F-40D5-81BA-A194F4531E65}" srcOrd="0" destOrd="0" presId="urn:microsoft.com/office/officeart/2005/8/layout/vList3"/>
    <dgm:cxn modelId="{A549FA48-F7F1-48A5-886A-FB62EC7FCACE}" srcId="{FC122DF6-6023-44CC-B898-97921071356D}" destId="{B3467DB3-D0B6-44CB-B7FD-9D652AE0B634}" srcOrd="0" destOrd="0" parTransId="{1A6AAE53-2375-4A33-9111-5E7FB1DA9640}" sibTransId="{5C3D6328-D026-42F0-9C23-53D1A5DB57A6}"/>
    <dgm:cxn modelId="{D2C79678-A52A-40DD-B05C-3395E16396D6}" type="presOf" srcId="{B3467DB3-D0B6-44CB-B7FD-9D652AE0B634}" destId="{6A061BD1-4D2E-4BD7-ADFA-47D28EFA4F65}" srcOrd="0" destOrd="0" presId="urn:microsoft.com/office/officeart/2005/8/layout/vList3"/>
    <dgm:cxn modelId="{D56E9527-571F-4C6D-921D-5B36F0D20883}" type="presParOf" srcId="{AC87C8C5-870F-40D5-81BA-A194F4531E65}" destId="{9D0FA6D5-9530-4FB7-B2E3-6359BCB047EE}" srcOrd="0" destOrd="0" presId="urn:microsoft.com/office/officeart/2005/8/layout/vList3"/>
    <dgm:cxn modelId="{14E3D609-D9AA-4436-9839-E0B23F9BB09F}" type="presParOf" srcId="{9D0FA6D5-9530-4FB7-B2E3-6359BCB047EE}" destId="{89BA6F53-5310-441B-AF87-09C3B6BDB657}" srcOrd="0" destOrd="0" presId="urn:microsoft.com/office/officeart/2005/8/layout/vList3"/>
    <dgm:cxn modelId="{2D26660B-99FD-449D-88D1-463516A7F2B6}" type="presParOf" srcId="{9D0FA6D5-9530-4FB7-B2E3-6359BCB047EE}" destId="{6A061BD1-4D2E-4BD7-ADFA-47D28EFA4F65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1D017-F395-42E8-BB50-DCCE647BC24D}" type="datetimeFigureOut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8188D-B461-4A1A-8FC4-D01BE5A32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Черемуха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листопадное дерево, реже кустарник семейства розоцветных, плодовая и декоративная культура. В роде черемухи около 20 видов, в России - 4 дикорастущих вида, в основном в лесной зоне. Вступает в плодоношение на 3 - 4-й (привитые саженцы) или на 5-6-й год (сеянцы) после посадки. Предпочитает хорошо освещенные участки, плодородные, рыхлые, влажные почвы.  Растет по берегам рек, в сырых лесах, прибрежных кустарниках, на приусадебных участках. В парках и садах произрастает 7 видов черемухи. Один из них дикорастущий - черемуха обыкновенная. Многоветвистое дерево или кустарник высотой 2- 10 м. Кора темно-серая, матовая, с чечевичками, характерного запаха. Листья продолговато-эллиптические, заостренные, очередные с красно-бурыми железками. Цветет в мае-июне. Цветки душистые, мелкие, белые, собраны в пазушные длинные висячие кисти, обоеполые, богаты нектаром. Плоды - черные блестящие сочные костянки, с одной косточкой, горьковато-сладкие,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сильновяжущие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без запаха, созревают в августе-сентябре.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Хороший медонос.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8188D-B461-4A1A-8FC4-D01BE5A32B1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Плоды черемухи заготавливают по мере созревания с июля по сентябрь, цветки - в мае, в период полного цветения, кору - весной, листья - сразу после цветения. В сухую, ясную погоду срезают кисти с плодами, рассыпают тонким слоем, сушат на воздухе при хорошей погоде или в печах, духовках, сушилках при температуре 40-50°С, периодически перемешивая. Затем отделяют от плодоножек, стебельков, посторонних примесей, просеивают через сито. Высушенные плоды черные или матовые, округло-удлиненные, морщинистые, со светлой косточкой, без запаха, кисловато-сладкого вкуса. Кору сушат в печах, сушилках, духовках. Цветки сушат на воздухе в тени. Хранят в коробках, мешках, в сухом, хорошо проветриваемом помещении. Срок хранения плодов - 2 года, цветков - 1 год, коры - 5 лет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8188D-B461-4A1A-8FC4-D01BE5A32B1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Полезные свойства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плодах черемухи содержатся сахара (до 17%), дубильные вещества, органические кислоты (яблочная, лимонная), фитонциды, в листьях, цветах, коре и семенах - гликозид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амигдалин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свободная синильная кислота, дубильные вещества. В листьях черемухи много аскорбиновой кислоты.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Фитонцидная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активность черемухи довольно высока - летучие ее вещества убивают не только микробов, но и насекомых. Приятный ароматный запах растению придает гликозид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пруназин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8188D-B461-4A1A-8FC4-D01BE5A32B1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Применение в хозяйстве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коры черемухи получают краску зеленого и буро-красного цвета. Древесина желтовато-бурая, мягковатая, упругая, хорошо полируется, используется для столярных работ. Народные умельцы изготавливают различные красивые поделки, корзинки, циновки.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Виды черемухи широко используются в озеленении в одиночных и групповых посадках благодаря обильному цветению, декоративным плодам, осенней окраске листвы, зимостойкости, неприхотливости и устойчивости в городских условиях, наличию в коре и листьях фитонцидов, очищающих воздух от микроорганизмов и убивающих мух, комаров, слепней, мошек. Плотная, с красивым ядром древесина - сырьё для деревообрабатывающего производства.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8188D-B461-4A1A-8FC4-D01BE5A32B1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Применение в медицине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народной медицине используют плоды, кору, листья и цветки черемухи.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Ягоды используют (свежими и в виде отвара или настоя) при функциональных нарушениях деятельности желудочно-кишечного тракта, особенно сопровождающихся поносами; кора — потогонное, жаропонижающее, мочегонное влияние. Настой и отвар листьев черемухи применяют при туберкулезе легких, бронхите, кашле, для полосканий при кариесе зубов, в качестве примочек при фурункулезе, настой коры и листьев - при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радикулоневралгии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блефароконъюнктивите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Цветки используют как противовоспалительное, ранозаживляющее,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фитонцидное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средство.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лечебных и профилактических целях применяют отвар плодов как вяжущее и противовоспалительное средство при желудочно-кишечных инфекциях; свежие цветки, из которых получают черёмуховую воду,- при некоторых болезнях глаз. В народной медицине используют отвар листьев при туберкулёзе лёгких, бронхите, кашле; отвар коры - как мочегонное, потогонное средство, при болезнях глаз, радикулите; отвар или настой цветков - как противозачаточное средство; спиртовая настойка цветков - для лечения гнойных ран.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период Великой Отечественной войны в тыловых госпиталях сок из ягод черемухи использовали для лечения гнойных ран.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Препараты из черемухи принимают под наблюдением врача, с соблюдением приема указанных доз и срока лечения.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8188D-B461-4A1A-8FC4-D01BE5A32B1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E01E9-A640-4212-B8DA-8F319A956F3B}" type="datetime1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38E63-868D-45FC-9E34-517711C7EEA0}" type="datetime1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7052-78B6-4670-9D15-6DE9673197F3}" type="datetime1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00C2-CA64-4468-8BEC-3B9AB30C2387}" type="datetime1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9925C-04D6-4BFC-9F09-E36CBCAA691D}" type="datetime1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00B2B-44F3-4EF3-B363-92EF453D5555}" type="datetime1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32564-804C-4B9D-B2A4-E3E0A3848D5D}" type="datetime1">
              <a:rPr lang="ru-RU" smtClean="0"/>
              <a:pPr/>
              <a:t>07.11.2012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1B57-1B54-4C1F-8FFF-D702CA187B71}" type="datetime1">
              <a:rPr lang="ru-RU" smtClean="0"/>
              <a:pPr/>
              <a:t>07.11.2012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2760E-EE8E-4679-9D70-2CF2B192F5F7}" type="datetime1">
              <a:rPr lang="ru-RU" smtClean="0"/>
              <a:pPr/>
              <a:t>07.11.2012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3332-665F-42BD-A5D3-E5B8DFD94B86}" type="datetime1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16EA7-4F22-4DC7-80E7-43B300F405DA}" type="datetime1">
              <a:rPr lang="ru-RU" smtClean="0"/>
              <a:pPr/>
              <a:t>07.11.2012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E9B82-3112-4E97-B571-F36F47285766}" type="datetime1">
              <a:rPr lang="ru-RU" smtClean="0"/>
              <a:pPr/>
              <a:t>07.11.2012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5000"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8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3.jpeg"/><Relationship Id="rId5" Type="http://schemas.openxmlformats.org/officeDocument/2006/relationships/image" Target="../media/image30.jpeg"/><Relationship Id="rId10" Type="http://schemas.openxmlformats.org/officeDocument/2006/relationships/image" Target="../media/image32.jpeg"/><Relationship Id="rId4" Type="http://schemas.openxmlformats.org/officeDocument/2006/relationships/image" Target="../media/image29.jpe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1428760" cy="6072230"/>
          </a:xfrm>
        </p:spPr>
        <p:txBody>
          <a:bodyPr vert="vert27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Черёмуха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Амир\Desktop\Сегодня\Черемуха\0_2b322_e83465d5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0"/>
            <a:ext cx="314324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мир\Desktop\Сегодня\Черемуха\47946009_cheremuh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2285992"/>
            <a:ext cx="314324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мир\Desktop\Сегодня\Черемуха\1305566135_pirog-s-cukatami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00760" y="4572009"/>
            <a:ext cx="314324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мир\Desktop\Сегодня\Черемуха\virginskaya-cheremuha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0"/>
            <a:ext cx="2889248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Амир\Desktop\Сегодня\Черемуха\12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43240" y="2285992"/>
            <a:ext cx="2857520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Амир\Desktop\Сегодня\Черемуха\d156cc6ecdf5cda627711a133db656b6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3143240" y="4572008"/>
            <a:ext cx="2857500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мир\Desktop\Сегодня\Черемуха\0_6c420_4bf32ca0_XL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286124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Амир\Desktop\Сегодня\Черемуха\kalina_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0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мир\Desktop\Сегодня\Черемуха\post-6-12196050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1785927"/>
            <a:ext cx="2357454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мир\Desktop\Сегодня\Черемуха\PrunusPadus_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0" y="0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Амир\Desktop\Сегодня\Черемуха\94615857647c113d50a5c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0" y="1785926"/>
            <a:ext cx="2357454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Амир\Desktop\Сегодня\Черемуха\58412652_0_12a2d_9822b98c_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429000"/>
            <a:ext cx="235814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Амир\Desktop\Сегодня\Черемуха\33433_055da830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29454" y="1785926"/>
            <a:ext cx="221454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Амир\Desktop\Сегодня\Черемуха\1080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929454" y="0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7" name="Picture 9" descr="C:\Users\Амир\Desktop\Сегодня\Черемуха\46183448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929454" y="5072074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8" name="Picture 10" descr="C:\Users\Амир\Desktop\Сегодня\Черемуха\CIMG2653_1.JP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214546" y="5072074"/>
            <a:ext cx="235745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9" name="Picture 11" descr="C:\Users\Амир\Desktop\Сегодня\Черемуха\58942052_N_24_kofe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214546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60" name="Picture 12" descr="C:\Users\Амир\Desktop\Сегодня\Черемуха\1613785000e253e56c85f71bd177406de5ce9172ef.jpg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0" y="5072075"/>
            <a:ext cx="2214546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мир\Desktop\Сегодня\Черемуха\1058220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мир\Desktop\Сегодня\Черемуха\75922226_ch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0"/>
            <a:ext cx="285752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мир\Desktop\Сегодня\Черемуха\cheremuha.gallery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2357430"/>
            <a:ext cx="31432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Амир\Desktop\Сегодня\Черемуха\0_68869_24abc439_XL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143240" y="2357430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Амир\Desktop\Сегодня\Черемуха\0_7be47_14774672_XXL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C:\Users\Амир\Desktop\Сегодня\Черемуха\chokesblack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00760" y="2357430"/>
            <a:ext cx="31432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Амир\Desktop\Сегодня\Черемуха\img_6111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00760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Users\Амир\Desktop\Сегодня\Черемуха\1264765585_pesochnoe-pechene.jpe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4500570"/>
            <a:ext cx="285752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2" name="Picture 10" descr="C:\Users\Амир\Desktop\Сегодня\Черемуха\prunus16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4500571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 descr="C:\Users\Амир\Desktop\Сегодня\Черемуха\0_61822_ddedf878_XL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мир\Desktop\Сегодня\Черемуха\393192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43240" y="0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мир\Desktop\Сегодня\Черемуха\cheremuha yag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2198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Схема 5"/>
          <p:cNvGraphicFramePr/>
          <p:nvPr/>
        </p:nvGraphicFramePr>
        <p:xfrm>
          <a:off x="285720" y="2428868"/>
          <a:ext cx="857256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7" name="Picture 2" descr="C:\Documents and Settings\БСХТ\Мои документы\Мои рисунки\Тыква\Черемуха\bird_cherry_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Амир\Desktop\Сегодня\Черемуха\1305566135_pirog-s-cukatami.jpg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3143240" y="4500570"/>
            <a:ext cx="285752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Documents and Settings\БСХТ\Мои документы\Мои рисунки\Тыква\Черемуха\4ffb2caf83d83_normal_700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00760" y="4500571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5720" y="274638"/>
            <a:ext cx="2500330" cy="6297634"/>
          </a:xfrm>
        </p:spPr>
        <p:txBody>
          <a:bodyPr vert="vert27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 внимание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098" name="Picture 2" descr="C:\Users\Амир\Desktop\Сегодня\Черемуха\0_31bb8_9e9d8752_XL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71802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мир\Desktop\Сегодня\Черемуха\4119702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02" y="4714860"/>
            <a:ext cx="31432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Амир\Desktop\Сегодня\Черемуха\1ade403ed38d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71802" y="2357430"/>
            <a:ext cx="314324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Амир\Desktop\Сегодня\Черемуха\i4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215042" y="4714884"/>
            <a:ext cx="292895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Амир\Desktop\Сегодня\Черемуха\0_770b7_11652339_XL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215042" y="0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Амир\Desktop\Сегодня\Черемуха\bird_cherry_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215042" y="2357430"/>
            <a:ext cx="292895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731</Words>
  <PresentationFormat>Экран (4:3)</PresentationFormat>
  <Paragraphs>29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Черёмуха</vt:lpstr>
      <vt:lpstr>Слайд 2</vt:lpstr>
      <vt:lpstr>Слайд 3</vt:lpstr>
      <vt:lpstr>Слайд 4</vt:lpstr>
      <vt:lpstr>Благодарю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Черёмуха</dc:title>
  <dc:creator>Амир</dc:creator>
  <cp:lastModifiedBy>Надршина</cp:lastModifiedBy>
  <cp:revision>11</cp:revision>
  <dcterms:created xsi:type="dcterms:W3CDTF">2012-11-05T13:35:17Z</dcterms:created>
  <dcterms:modified xsi:type="dcterms:W3CDTF">2012-11-07T02:53:08Z</dcterms:modified>
</cp:coreProperties>
</file>