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83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69" autoAdjust="0"/>
  </p:normalViewPr>
  <p:slideViewPr>
    <p:cSldViewPr>
      <p:cViewPr varScale="1">
        <p:scale>
          <a:sx n="42" d="100"/>
          <a:sy n="42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792EC-CE00-4183-9F85-63C27C630B5E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EE904-EE21-43A7-AF08-F436E1E361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EE904-EE21-43A7-AF08-F436E1E361B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4825-2980-43AD-A1AB-63F4E6AE7CB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3F53-A8E4-4BC5-91FD-4E0D675D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4825-2980-43AD-A1AB-63F4E6AE7CB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3F53-A8E4-4BC5-91FD-4E0D675D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4825-2980-43AD-A1AB-63F4E6AE7CB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3F53-A8E4-4BC5-91FD-4E0D675D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4825-2980-43AD-A1AB-63F4E6AE7CB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3F53-A8E4-4BC5-91FD-4E0D675D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4825-2980-43AD-A1AB-63F4E6AE7CB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3F53-A8E4-4BC5-91FD-4E0D675D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4825-2980-43AD-A1AB-63F4E6AE7CB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3F53-A8E4-4BC5-91FD-4E0D675D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4825-2980-43AD-A1AB-63F4E6AE7CB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3F53-A8E4-4BC5-91FD-4E0D675D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4825-2980-43AD-A1AB-63F4E6AE7CB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3F53-A8E4-4BC5-91FD-4E0D675D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4825-2980-43AD-A1AB-63F4E6AE7CB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3F53-A8E4-4BC5-91FD-4E0D675D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4825-2980-43AD-A1AB-63F4E6AE7CB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3F53-A8E4-4BC5-91FD-4E0D675D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4825-2980-43AD-A1AB-63F4E6AE7CB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3F53-A8E4-4BC5-91FD-4E0D675D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74825-2980-43AD-A1AB-63F4E6AE7CB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3F53-A8E4-4BC5-91FD-4E0D675DE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H:\7%20&#1082;&#1083;%20043.%2001.%20&#1051;.&#1042;.&#1041;&#1077;&#1090;&#1093;&#1086;&#1074;&#1077;&#1085;.%20&#1057;&#1086;&#1085;&#1072;&#1090;&#1072;%2014.%20&#1095;.1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4%20&#1082;&#1083;_077_03%20_%2003.%20&#1042;&#1072;&#1083;&#1100;&#1089;.%20_&#1080;&#1079;%20&#1086;&#1087;%20_&#1042;&#1086;&#1081;&#1085;&#1072;%20&#1080;%20&#1084;&#1080;&#1088;.%20&#1057;.&#1055;&#1088;&#1086;&#1082;&#1086;&#1092;&#1100;&#1077;&#1074;.%20.mp3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H:\7%20&#1082;&#1083;%20044.%2001.%20&#1051;.&#1042;.&#1041;&#1077;&#1090;&#1093;&#1086;&#1074;&#1077;&#1085;.%20&#1057;&#1086;&#1085;&#1072;&#1090;&#1072;%2014.%20&#1095;.2.mp3" TargetMode="Externa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4%20&#1082;&#1083;_045_01%20_%2001.%20&#1042;&#1072;&#1083;&#1100;&#1089;.%20_&#1089;&#1080;%20&#1084;&#1080;&#1085;&#1086;&#1088;.%20&#1060;.&#1064;&#1086;&#1087;&#1077;&#1085;.%20_&#1092;-&#1085;&#1086;.mp3" TargetMode="Externa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B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1" name="7 кл 043. 01. Л.В.Бетховен. Соната 14. ч.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14400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328758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</a:rPr>
              <a:t>Цели урока:</a:t>
            </a:r>
            <a:br>
              <a:rPr lang="ru-RU" sz="4000" i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14488"/>
            <a:ext cx="8496944" cy="428628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Овладение термином «период» с точки зрения его конструкции и образности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определять роль периода в раскрытии темы, идеи и создании образов литературных героев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839865_0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743200" cy="370332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627784" y="764704"/>
            <a:ext cx="6239870" cy="1828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    Аристотель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     (384 – 322 г. до н.э.)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285992"/>
            <a:ext cx="5487496" cy="435771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   Период есть речь, имеющая в себе самой начало и конец и легко обнимаемая умом. Период нужен для того, чтобы адресат видел цель и  понимал, куда его ведет говорящий.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5472122" cy="45857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- сложная синтаксическая конструкция, представляющая собой экспрессивную  и гармоничную фигуру, характеризующуюся </a:t>
            </a:r>
            <a:b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ритмичностью и </a:t>
            </a:r>
            <a:r>
              <a:rPr lang="ru-RU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упорядочностью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частей, приводящих к полноте и</a:t>
            </a:r>
            <a:b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завершенности содержания и ясности цели.</a:t>
            </a:r>
            <a:b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img3867_438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306288"/>
            <a:ext cx="3057525" cy="5715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40188" cy="639762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Аристотель</a:t>
            </a:r>
            <a:r>
              <a:rPr lang="ru-RU" dirty="0" smtClean="0">
                <a:solidFill>
                  <a:srgbClr val="7030A0"/>
                </a:solidFill>
              </a:rPr>
              <a:t> (384 – 322 г. до н.э.)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7544" y="3501008"/>
            <a:ext cx="4040188" cy="312633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речь, имеющая в себе самой начало и конец и легко обнимаемая умом. Период нужен для того, чтобы адресат видел цель и  понимал, куда его ведет говорящий.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620688"/>
            <a:ext cx="2520280" cy="144016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Толковый словарь русского языка С.И. Ожегова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499992" y="2435523"/>
            <a:ext cx="4320480" cy="442247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Период -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сложная синтаксическая конструкция, представляющая собой экспрессивную  и гармоничную фигуру, характеризующуюся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ритмичностью и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упорядочностью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частей, приводящих к полноте и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завершенности содержания и ясности цели.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48839865_0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1800200" cy="2430270"/>
          </a:xfrm>
          <a:prstGeom prst="rect">
            <a:avLst/>
          </a:prstGeom>
        </p:spPr>
      </p:pic>
      <p:pic>
        <p:nvPicPr>
          <p:cNvPr id="10" name="Содержимое 4" descr="img3867_43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24136" cy="228810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90660" cy="18288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ПЛАН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      основных черт периода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85860"/>
            <a:ext cx="8215370" cy="5286412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sz="3900" b="1" dirty="0" smtClean="0">
                <a:solidFill>
                  <a:srgbClr val="0070C0"/>
                </a:solidFill>
              </a:rPr>
              <a:t>Сложная синтаксическая конструкция</a:t>
            </a:r>
          </a:p>
          <a:p>
            <a:pPr>
              <a:buFont typeface="Arial" pitchFamily="34" charset="0"/>
              <a:buChar char="•"/>
            </a:pPr>
            <a:r>
              <a:rPr lang="ru-RU" sz="3900" b="1" dirty="0" smtClean="0">
                <a:solidFill>
                  <a:srgbClr val="0070C0"/>
                </a:solidFill>
              </a:rPr>
              <a:t>Стилистическая фигура, основные черты которой:</a:t>
            </a:r>
          </a:p>
          <a:p>
            <a:endParaRPr lang="ru-RU" sz="15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300" b="1" dirty="0" smtClean="0">
                <a:solidFill>
                  <a:srgbClr val="0070C0"/>
                </a:solidFill>
              </a:rPr>
              <a:t>экспрессивность;</a:t>
            </a:r>
          </a:p>
          <a:p>
            <a:pPr>
              <a:buFont typeface="Wingdings" pitchFamily="2" charset="2"/>
              <a:buChar char="Ø"/>
            </a:pPr>
            <a:r>
              <a:rPr lang="ru-RU" sz="3300" b="1" dirty="0" smtClean="0">
                <a:solidFill>
                  <a:srgbClr val="0070C0"/>
                </a:solidFill>
              </a:rPr>
              <a:t>гармоничность;</a:t>
            </a:r>
          </a:p>
          <a:p>
            <a:pPr>
              <a:buFont typeface="Wingdings" pitchFamily="2" charset="2"/>
              <a:buChar char="Ø"/>
            </a:pPr>
            <a:r>
              <a:rPr lang="ru-RU" sz="3300" b="1" dirty="0" smtClean="0">
                <a:solidFill>
                  <a:srgbClr val="0070C0"/>
                </a:solidFill>
              </a:rPr>
              <a:t>ритмичность и упорядочность частей;</a:t>
            </a:r>
          </a:p>
          <a:p>
            <a:pPr>
              <a:buFont typeface="Wingdings" pitchFamily="2" charset="2"/>
              <a:buChar char="Ø"/>
            </a:pPr>
            <a:r>
              <a:rPr lang="ru-RU" sz="3300" b="1" dirty="0" smtClean="0">
                <a:solidFill>
                  <a:srgbClr val="0070C0"/>
                </a:solidFill>
              </a:rPr>
              <a:t>полнота и завершенность содержания;</a:t>
            </a:r>
          </a:p>
          <a:p>
            <a:pPr>
              <a:buFont typeface="Wingdings" pitchFamily="2" charset="2"/>
              <a:buChar char="Ø"/>
            </a:pPr>
            <a:r>
              <a:rPr lang="ru-RU" sz="3300" b="1" dirty="0" smtClean="0">
                <a:solidFill>
                  <a:srgbClr val="0070C0"/>
                </a:solidFill>
              </a:rPr>
              <a:t>ясность цели</a:t>
            </a:r>
          </a:p>
          <a:p>
            <a:pPr>
              <a:buFont typeface="Arial" pitchFamily="34" charset="0"/>
              <a:buChar char="•"/>
            </a:pP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>
            <a:off x="3923928" y="3861048"/>
            <a:ext cx="936104" cy="720080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544" y="1857364"/>
            <a:ext cx="3890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сложной синтаксической             конструкции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5528" y="4214819"/>
            <a:ext cx="42484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     изобразительная  роль периода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40466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модель</a:t>
            </a:r>
            <a:endParaRPr lang="ru-RU" sz="7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4 кл_077_03 _ 03. Вальс. _из оп _Война и мир. С.Прокофьев.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ll_pa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4624"/>
            <a:ext cx="8568952" cy="671727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544a75909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4624"/>
            <a:ext cx="7308304" cy="679985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65801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     </a:t>
            </a:r>
            <a:r>
              <a:rPr lang="ru-RU" sz="2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Князь Андрей любил танцевать и, желая поскорее отделаться от политических и умных разговоров, с которыми все обращались к нему, и, желая поскорее разорвать этот досадный ему круг смущения от присутствия государя, пошел танцевать и выбрал Наташу, потому что на нее указал Пьер и потому, что она первая из хорошеньких женщин попала ему на глаза, но едва он обнял этот тонкий, подвижный, трепещущий стан и она зашевелилась так близко от него, вино ее прелести ударило ему в голову: он почувствовал себя ожившим и помолодевшим, когда, переведя дыхание и оставив ее, остановился и стал глядеть на танцующих.</a:t>
            </a:r>
            <a:br>
              <a:rPr lang="ru-RU" sz="2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e48874d0c90e48324305e49d91511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7266214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10388"/>
            <a:ext cx="7158038" cy="7143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САМОСТОЯТЕЛЬНАЯ РАБОТА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620688"/>
            <a:ext cx="8033546" cy="568863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Которые участвовали в прежних сражениях;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Стоял так же грозно в конце, как и в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начале сражения;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Та, которая убеждает противника в нравственном превосходстве своего врага и в своем бессилии;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Не только Наполеон, но и все генералы и солдаты французской армии;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Где после вдесятеро меньших усилий противник бежал;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Потому что победа нравственная;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Который, потеряв половину войска;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Была одержана русскими под Бородиным;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Испытывали одинаковое чувство ужаса перед тем врагом.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n5t0qNNV9r.jpg"/>
          <p:cNvPicPr>
            <a:picLocks noChangeAspect="1"/>
          </p:cNvPicPr>
          <p:nvPr/>
        </p:nvPicPr>
        <p:blipFill>
          <a:blip r:embed="rId2" cstate="print"/>
          <a:srcRect t="6951" b="8001"/>
          <a:stretch>
            <a:fillRect/>
          </a:stretch>
        </p:blipFill>
        <p:spPr>
          <a:xfrm>
            <a:off x="251520" y="476672"/>
            <a:ext cx="3428992" cy="5832648"/>
          </a:xfrm>
          <a:prstGeom prst="rect">
            <a:avLst/>
          </a:prstGeom>
        </p:spPr>
      </p:pic>
      <p:pic>
        <p:nvPicPr>
          <p:cNvPr id="3" name="Рисунок 2" descr="2296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3074" y="0"/>
            <a:ext cx="5240926" cy="652534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642910" y="714356"/>
            <a:ext cx="8033546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	</a:t>
            </a:r>
            <a:r>
              <a:rPr lang="ru-RU" sz="2800" b="1" dirty="0" smtClean="0">
                <a:solidFill>
                  <a:srgbClr val="7030A0"/>
                </a:solidFill>
              </a:rPr>
              <a:t>Не только Наполеон, но и все генералы и солдаты французской армии, которые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участвовали в прежних </a:t>
            </a:r>
            <a:r>
              <a:rPr lang="ru-RU" sz="2800" b="1" dirty="0" smtClean="0">
                <a:solidFill>
                  <a:srgbClr val="7030A0"/>
                </a:solidFill>
              </a:rPr>
              <a:t>сражениях, где после вдесятеро меньших усилий противник бежал, испытывали одинаковое чувство ужаса перед тем врагом, который, потеряв половину войска, стоял так же грозно в конце, как и в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начале сражения, потому что победа нравственная, та, которая убеждает противника в нравственном превосходстве своего врага и в своем бессилии, была одержана русскими под Бородиным.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052736"/>
            <a:ext cx="7572396" cy="4734858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красный цвет небес, которые не красны,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разногласье волн, что меж собой согласны,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сны, возникшие в прозрачном свете дня,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тени дымные вкруг яркого огня,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отсвет раковин, в которых жемчуг дышит,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звук, что в слух идет, но сам себя не слышит,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 поверхности потока белизна,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лотос в воздухе, растущий ото дна, -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жизнь с восторгами и блеском заблужденья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сновидение иного сновидения.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К.Д.Бальмонт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YOX+fdSRnHZUZGBK6oWFf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1377516" cy="1440160"/>
          </a:xfrm>
          <a:prstGeom prst="rect">
            <a:avLst/>
          </a:prstGeom>
        </p:spPr>
      </p:pic>
      <p:pic>
        <p:nvPicPr>
          <p:cNvPr id="5" name="7 кл 044. 01. Л.В.Бетховен. Соната 14. ч.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639762"/>
          </a:xfrm>
        </p:spPr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260648"/>
            <a:ext cx="4041775" cy="639762"/>
          </a:xfrm>
        </p:spPr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908720"/>
            <a:ext cx="4041775" cy="521744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Овладение термином «период» с точки зрения его конструкции и образности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определять роль периода в раскрытии темы, идеи и создании образов литературных героев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sz="half" idx="2"/>
          </p:nvPr>
        </p:nvSpPr>
        <p:spPr>
          <a:xfrm>
            <a:off x="457200" y="980728"/>
            <a:ext cx="4040188" cy="5544616"/>
          </a:xfrm>
        </p:spPr>
        <p:txBody>
          <a:bodyPr>
            <a:normAutofit fontScale="60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Период как одна из стилистических фигур, обладающих особой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сложностью синтаксической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конструкции, яркостью и образностью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выразительных средств,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способствующих раскрытию идеи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и созданию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 литературных героев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(На примере эпизодов романа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Л.Н.Толстого «Война и мир»)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086600" cy="900106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  ДОМАШНЕЕ ЗАДАНИЕ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643050"/>
            <a:ext cx="7086600" cy="4786346"/>
          </a:xfrm>
        </p:spPr>
        <p:txBody>
          <a:bodyPr>
            <a:normAutofit fontScale="92500" lnSpcReduction="20000"/>
          </a:bodyPr>
          <a:lstStyle/>
          <a:p>
            <a:pPr marL="587502" indent="-514350"/>
            <a:endParaRPr lang="en-US" sz="2800" b="1" dirty="0" smtClean="0">
              <a:solidFill>
                <a:srgbClr val="7030A0"/>
              </a:solidFill>
            </a:endParaRPr>
          </a:p>
          <a:p>
            <a:pPr marL="587502" indent="-514350"/>
            <a:endParaRPr lang="en-US" sz="2800" b="1" dirty="0">
              <a:solidFill>
                <a:srgbClr val="7030A0"/>
              </a:solidFill>
            </a:endParaRPr>
          </a:p>
          <a:p>
            <a:pPr marL="587502" indent="-514350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r>
              <a:rPr lang="ru-RU" sz="3000" b="1" dirty="0" smtClean="0">
                <a:solidFill>
                  <a:srgbClr val="7030A0"/>
                </a:solidFill>
              </a:rPr>
              <a:t>.   Обязательное для всех:</a:t>
            </a:r>
            <a:endParaRPr lang="en-US" sz="3000" b="1" dirty="0" smtClean="0">
              <a:solidFill>
                <a:srgbClr val="7030A0"/>
              </a:solidFill>
            </a:endParaRPr>
          </a:p>
          <a:p>
            <a:pPr marL="587502" indent="-514350"/>
            <a:r>
              <a:rPr lang="en-US" sz="2800" dirty="0" smtClean="0">
                <a:solidFill>
                  <a:srgbClr val="7030A0"/>
                </a:solidFill>
              </a:rPr>
              <a:t>     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     </a:t>
            </a:r>
            <a:r>
              <a:rPr lang="ru-RU" sz="2600" b="1" dirty="0" smtClean="0">
                <a:solidFill>
                  <a:srgbClr val="0070C0"/>
                </a:solidFill>
              </a:rPr>
              <a:t>В одном из периодов, анализируемых на уроке, выявить все средства художественной изобразительности и раскрыть их роль</a:t>
            </a:r>
            <a:r>
              <a:rPr lang="ru-RU" sz="2600" dirty="0" smtClean="0">
                <a:solidFill>
                  <a:srgbClr val="0070C0"/>
                </a:solidFill>
              </a:rPr>
              <a:t>.</a:t>
            </a:r>
          </a:p>
          <a:p>
            <a:pPr marL="587502" indent="-514350"/>
            <a:r>
              <a:rPr lang="ru-RU" sz="3000" b="1" dirty="0" smtClean="0">
                <a:solidFill>
                  <a:srgbClr val="7030A0"/>
                </a:solidFill>
              </a:rPr>
              <a:t>2. </a:t>
            </a:r>
            <a:r>
              <a:rPr lang="en-US" sz="3000" b="1" dirty="0" smtClean="0">
                <a:solidFill>
                  <a:srgbClr val="7030A0"/>
                </a:solidFill>
              </a:rPr>
              <a:t>   </a:t>
            </a:r>
            <a:r>
              <a:rPr lang="ru-RU" sz="3000" b="1" dirty="0" smtClean="0">
                <a:solidFill>
                  <a:srgbClr val="7030A0"/>
                </a:solidFill>
              </a:rPr>
              <a:t>Творческое на выбор:</a:t>
            </a:r>
          </a:p>
          <a:p>
            <a:pPr marL="587502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     </a:t>
            </a:r>
            <a:r>
              <a:rPr lang="ru-RU" sz="2800" b="1" dirty="0" smtClean="0">
                <a:solidFill>
                  <a:srgbClr val="0070C0"/>
                </a:solidFill>
              </a:rPr>
              <a:t>Подобрать из романа «Война и мир» период, составить и полностью раскрыть модель.</a:t>
            </a:r>
          </a:p>
          <a:p>
            <a:pPr marL="587502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     </a:t>
            </a:r>
            <a:r>
              <a:rPr lang="ru-RU" sz="2800" b="1" dirty="0" smtClean="0">
                <a:solidFill>
                  <a:srgbClr val="0070C0"/>
                </a:solidFill>
              </a:rPr>
              <a:t>Написать сочинение-миниатюру «Период как сложная синтаксическая конструкция и стилистическая фигура».</a:t>
            </a:r>
            <a:endParaRPr lang="ru-RU" sz="3000" b="1" dirty="0" smtClean="0">
              <a:solidFill>
                <a:srgbClr val="0070C0"/>
              </a:solidFill>
            </a:endParaRPr>
          </a:p>
          <a:p>
            <a:pPr marL="587502" indent="-514350"/>
            <a:endParaRPr lang="ru-RU" sz="2800" dirty="0" smtClean="0">
              <a:solidFill>
                <a:srgbClr val="0070C0"/>
              </a:solidFill>
            </a:endParaRPr>
          </a:p>
          <a:p>
            <a:pPr marL="587502" indent="-514350"/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items4b76bc7b8ba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4 кл_045_01 _ 01. Вальс. _си минор. Ф.Шопен. _ф-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effectLst/>
              </a:rPr>
              <a:t>Всем СПАСИБО за урок!</a:t>
            </a:r>
            <a:endParaRPr lang="ru-RU" sz="4400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3" name="Рисунок 2" descr="42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8501122" cy="5429288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nny_sovr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27422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34e1ef28b90e5e64823a33b63351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034"/>
            <a:ext cx="9144000" cy="686503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960" y="1928802"/>
            <a:ext cx="4932040" cy="464347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sz="2800" b="1" dirty="0" smtClean="0">
                <a:solidFill>
                  <a:srgbClr val="002060"/>
                </a:solidFill>
              </a:rPr>
              <a:t>Я преклоняюсь перед мощью этого человека. Вот почему каждый свой день я начинаю с  его произведений, они меня вдохновляют</a:t>
            </a:r>
            <a:r>
              <a:rPr lang="en-US" sz="2800" b="1" dirty="0" smtClean="0">
                <a:solidFill>
                  <a:srgbClr val="002060"/>
                </a:solidFill>
              </a:rPr>
              <a:t>…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(Л.Н.Толстой о Л.Бетховене)</a:t>
            </a:r>
          </a:p>
          <a:p>
            <a:endParaRPr lang="ru-RU" sz="2800" b="1" dirty="0"/>
          </a:p>
        </p:txBody>
      </p:sp>
      <p:pic>
        <p:nvPicPr>
          <p:cNvPr id="4" name="Рисунок 3" descr="t_238_1278943271.jpg"/>
          <p:cNvPicPr>
            <a:picLocks noChangeAspect="1"/>
          </p:cNvPicPr>
          <p:nvPr/>
        </p:nvPicPr>
        <p:blipFill>
          <a:blip r:embed="rId2" cstate="print"/>
          <a:srcRect l="7945" t="4796" r="3635" b="29293"/>
          <a:stretch>
            <a:fillRect/>
          </a:stretch>
        </p:blipFill>
        <p:spPr>
          <a:xfrm>
            <a:off x="0" y="-1"/>
            <a:ext cx="3995936" cy="350825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920" y="2996952"/>
            <a:ext cx="5112568" cy="3528392"/>
          </a:xfrm>
        </p:spPr>
        <p:txBody>
          <a:bodyPr/>
          <a:lstStyle/>
          <a:p>
            <a:r>
              <a:rPr lang="ru-RU" sz="2800" dirty="0" smtClean="0"/>
              <a:t> </a:t>
            </a:r>
          </a:p>
          <a:p>
            <a:r>
              <a:rPr lang="en-US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Русский язык! Тысячелетия создавал народ это гибкое, пышное, неисчерпаемо богатое, умное и поэтическое оружие.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Л.Н.Толстой</a:t>
            </a:r>
          </a:p>
          <a:p>
            <a:endParaRPr lang="ru-RU" dirty="0"/>
          </a:p>
        </p:txBody>
      </p:sp>
      <p:pic>
        <p:nvPicPr>
          <p:cNvPr id="4" name="Рисунок 3" descr="LeoTolstoyIlyaEfimovichRe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429000" cy="467201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271065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Риторическое обращение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Оксюморон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Бессоюзие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Градация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Инверсия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636912"/>
            <a:ext cx="7772400" cy="3864492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7030A0"/>
                </a:solidFill>
              </a:rPr>
              <a:t>Анафора</a:t>
            </a:r>
          </a:p>
          <a:p>
            <a:r>
              <a:rPr lang="ru-RU" sz="11200" b="1" dirty="0" smtClean="0">
                <a:solidFill>
                  <a:srgbClr val="7030A0"/>
                </a:solidFill>
              </a:rPr>
              <a:t>Эпифора</a:t>
            </a:r>
          </a:p>
          <a:p>
            <a:r>
              <a:rPr lang="ru-RU" sz="11200" b="1" dirty="0" smtClean="0">
                <a:solidFill>
                  <a:srgbClr val="7030A0"/>
                </a:solidFill>
              </a:rPr>
              <a:t>Синтаксический параллелизм</a:t>
            </a:r>
          </a:p>
          <a:p>
            <a:r>
              <a:rPr lang="ru-RU" sz="11200" b="1" dirty="0" smtClean="0">
                <a:solidFill>
                  <a:srgbClr val="7030A0"/>
                </a:solidFill>
              </a:rPr>
              <a:t>Многосоюзие</a:t>
            </a:r>
          </a:p>
          <a:p>
            <a:r>
              <a:rPr lang="ru-RU" sz="11200" b="1" dirty="0" smtClean="0">
                <a:solidFill>
                  <a:srgbClr val="7030A0"/>
                </a:solidFill>
              </a:rPr>
              <a:t>Риторический вопрос</a:t>
            </a:r>
          </a:p>
          <a:p>
            <a:r>
              <a:rPr lang="ru-RU" sz="11200" b="1" dirty="0" smtClean="0">
                <a:solidFill>
                  <a:srgbClr val="7030A0"/>
                </a:solidFill>
              </a:rPr>
              <a:t>Риторическое восклицание</a:t>
            </a:r>
          </a:p>
          <a:p>
            <a:r>
              <a:rPr lang="ru-RU" sz="11200" b="1" dirty="0" smtClean="0">
                <a:solidFill>
                  <a:srgbClr val="7030A0"/>
                </a:solidFill>
              </a:rPr>
              <a:t>Рефрен</a:t>
            </a:r>
          </a:p>
          <a:p>
            <a:r>
              <a:rPr lang="ru-RU" sz="11200" b="1" dirty="0" smtClean="0">
                <a:solidFill>
                  <a:srgbClr val="7030A0"/>
                </a:solidFill>
              </a:rPr>
              <a:t>Лексический повтор </a:t>
            </a:r>
          </a:p>
          <a:p>
            <a:r>
              <a:rPr lang="ru-RU" sz="11200" b="1" dirty="0" smtClean="0">
                <a:solidFill>
                  <a:srgbClr val="7030A0"/>
                </a:solidFill>
              </a:rPr>
              <a:t>Эллипсис                               </a:t>
            </a:r>
            <a:r>
              <a:rPr lang="ru-RU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endParaRPr lang="ru-RU" sz="1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4869160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?</a:t>
            </a:r>
            <a:endParaRPr lang="ru-RU" sz="96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688" y="928670"/>
            <a:ext cx="5829312" cy="540925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Когда я размышляю о героической судьбе русского языка, когда я думаю о его необыкновенной чистоте, не той чистоте, которая  прикрывает однообразие и душевную пустоту, а о той истинной чистоте,  которая раскрывает многообразие литературного языка и которая является основой создания разнообразных стилей писателей и литературных жанров, тогда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 преисполняюсь гордостью за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то, что я в меру своих сил всю жизнь служу этому необыкновенному языку. 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Л.Н.Толстой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 descr="tolst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895600" cy="3810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29600" cy="609674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одна из стилистических фигур, обладающих особой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сложностью синтаксической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конструкции, яркостью и образностью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выразительных средств,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способствующих раскрытию идеи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и созданию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 литературных героев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(На примере эпизодов романа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Л.Н.Толстого «Война и мир»)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561</Words>
  <Application>Microsoft Office PowerPoint</Application>
  <PresentationFormat>Экран (4:3)</PresentationFormat>
  <Paragraphs>70</Paragraphs>
  <Slides>27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Риторическое обращение Оксюморон Бессоюзие Градация Инверсия</vt:lpstr>
      <vt:lpstr> Когда я размышляю о героической судьбе русского языка, когда я думаю о его необыкновенной чистоте, не той чистоте, которая  прикрывает однообразие и душевную пустоту, а о той истинной чистоте,  которая раскрывает многообразие литературного языка и которая является основой создания разнообразных стилей писателей и литературных жанров, тогда я преисполняюсь гордостью за то, что я в меру своих сил всю жизнь служу этому необыкновенному языку.                                     Л.Н.Толстой</vt:lpstr>
      <vt:lpstr>Период  как одна из стилистических фигур, обладающих особой сложностью синтаксической конструкции, яркостью и образностью выразительных средств, способствующих раскрытию идеи  произведения и созданию  образов литературных героев  (На примере эпизодов романа Л.Н.Толстого «Война и мир»)</vt:lpstr>
      <vt:lpstr>Цели урока: </vt:lpstr>
      <vt:lpstr>     Аристотель       (384 – 322 г. до н.э.) </vt:lpstr>
      <vt:lpstr>Период - сложная синтаксическая конструкция, представляющая собой экспрессивную  и гармоничную фигуру, характеризующуюся  ритмичностью и упорядочностью частей, приводящих к полноте и завершенности содержания и ясности цели. </vt:lpstr>
      <vt:lpstr>Слайд 13</vt:lpstr>
      <vt:lpstr>ПЛАН        основных черт периода</vt:lpstr>
      <vt:lpstr>Слайд 15</vt:lpstr>
      <vt:lpstr>Слайд 16</vt:lpstr>
      <vt:lpstr>Слайд 17</vt:lpstr>
      <vt:lpstr>Слайд 18</vt:lpstr>
      <vt:lpstr>     Князь Андрей любил танцевать и, желая поскорее отделаться от политических и умных разговоров, с которыми все обращались к нему, и, желая поскорее разорвать этот досадный ему круг смущения от присутствия государя, пошел танцевать и выбрал Наташу, потому что на нее указал Пьер и потому, что она первая из хорошеньких женщин попала ему на глаза, но едва он обнял этот тонкий, подвижный, трепещущий стан и она зашевелилась так близко от него, вино ее прелести ударило ему в голову: он почувствовал себя ожившим и помолодевшим, когда, переведя дыхание и оставив ее, остановился и стал глядеть на танцующих. </vt:lpstr>
      <vt:lpstr>САМОСТОЯТЕЛЬНАЯ РАБОТА</vt:lpstr>
      <vt:lpstr>Слайд 21</vt:lpstr>
      <vt:lpstr>Слайд 22</vt:lpstr>
      <vt:lpstr>Как красный цвет небес, которые не красны, Как разногласье волн, что меж собой согласны, Как сны, возникшие в прозрачном свете дня, Как тени дымные вкруг яркого огня, Как отсвет раковин, в которых жемчуг дышит, Как звук, что в слух идет, но сам себя не слышит, Как на поверхности потока белизна, Как лотос в воздухе, растущий ото дна, - Так жизнь с восторгами и блеском заблужденья Есть сновидение иного сновидения.                                             К.Д.Бальмонт  </vt:lpstr>
      <vt:lpstr>Слайд 24</vt:lpstr>
      <vt:lpstr>  ДОМАШНЕЕ ЗАДАНИЕ</vt:lpstr>
      <vt:lpstr>Слайд 26</vt:lpstr>
      <vt:lpstr>Всем 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Ученик</cp:lastModifiedBy>
  <cp:revision>24</cp:revision>
  <dcterms:created xsi:type="dcterms:W3CDTF">2011-03-29T18:50:24Z</dcterms:created>
  <dcterms:modified xsi:type="dcterms:W3CDTF">2011-04-14T07:32:23Z</dcterms:modified>
</cp:coreProperties>
</file>