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1" r:id="rId4"/>
    <p:sldId id="257" r:id="rId5"/>
    <p:sldId id="258" r:id="rId6"/>
    <p:sldId id="259" r:id="rId7"/>
    <p:sldId id="260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66DC-6AD4-4091-B208-97FD7F5969BE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F91E-6029-4A4A-9906-0E7991B9F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66DC-6AD4-4091-B208-97FD7F5969BE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F91E-6029-4A4A-9906-0E7991B9F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66DC-6AD4-4091-B208-97FD7F5969BE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F91E-6029-4A4A-9906-0E7991B9F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66DC-6AD4-4091-B208-97FD7F5969BE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F91E-6029-4A4A-9906-0E7991B9F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66DC-6AD4-4091-B208-97FD7F5969BE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F91E-6029-4A4A-9906-0E7991B9F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66DC-6AD4-4091-B208-97FD7F5969BE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F91E-6029-4A4A-9906-0E7991B9F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66DC-6AD4-4091-B208-97FD7F5969BE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F91E-6029-4A4A-9906-0E7991B9F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66DC-6AD4-4091-B208-97FD7F5969BE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F91E-6029-4A4A-9906-0E7991B9F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66DC-6AD4-4091-B208-97FD7F5969BE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F91E-6029-4A4A-9906-0E7991B9F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66DC-6AD4-4091-B208-97FD7F5969BE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F91E-6029-4A4A-9906-0E7991B9F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66DC-6AD4-4091-B208-97FD7F5969BE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F91E-6029-4A4A-9906-0E7991B9F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466DC-6AD4-4091-B208-97FD7F5969BE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F91E-6029-4A4A-9906-0E7991B9F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../media/audio1.wav"/><Relationship Id="rId7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23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1.wav"/><Relationship Id="rId7" Type="http://schemas.openxmlformats.org/officeDocument/2006/relationships/image" Target="../media/image40.jpeg"/><Relationship Id="rId12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7.jpeg"/><Relationship Id="rId10" Type="http://schemas.openxmlformats.org/officeDocument/2006/relationships/image" Target="../media/image43.png"/><Relationship Id="rId4" Type="http://schemas.openxmlformats.org/officeDocument/2006/relationships/image" Target="../media/image33.jpeg"/><Relationship Id="rId9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1.wav"/><Relationship Id="rId7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ovorishka.ucoz.ru/load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orum.materinstvo.ru/index.php?showtopic=16007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108" y="0"/>
            <a:ext cx="91601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2357422" y="2643182"/>
            <a:ext cx="492922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Засели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домики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Звук С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28"/>
            <a:ext cx="25812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4500570"/>
            <a:ext cx="24765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ад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над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18" name="Group 3"/>
          <p:cNvGraphicFramePr>
            <a:graphicFrameLocks noGrp="1"/>
          </p:cNvGraphicFramePr>
          <p:nvPr/>
        </p:nvGraphicFramePr>
        <p:xfrm>
          <a:off x="500034" y="1785926"/>
          <a:ext cx="3276600" cy="3962400"/>
        </p:xfrm>
        <a:graphic>
          <a:graphicData uri="http://schemas.openxmlformats.org/drawingml/2006/table">
            <a:tbl>
              <a:tblPr/>
              <a:tblGrid>
                <a:gridCol w="1092200"/>
                <a:gridCol w="1092200"/>
                <a:gridCol w="1092200"/>
              </a:tblGrid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19" name="Rectangle 25" descr="Горизонтальный кирпич"/>
          <p:cNvSpPr>
            <a:spLocks noChangeArrowheads="1"/>
          </p:cNvSpPr>
          <p:nvPr/>
        </p:nvSpPr>
        <p:spPr bwMode="auto">
          <a:xfrm>
            <a:off x="3000364" y="357166"/>
            <a:ext cx="533400" cy="685800"/>
          </a:xfrm>
          <a:prstGeom prst="rect">
            <a:avLst/>
          </a:prstGeom>
          <a:pattFill prst="horzBrick">
            <a:fgClr>
              <a:srgbClr val="CC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26"/>
          <p:cNvSpPr>
            <a:spLocks noChangeArrowheads="1"/>
          </p:cNvSpPr>
          <p:nvPr/>
        </p:nvSpPr>
        <p:spPr bwMode="auto">
          <a:xfrm>
            <a:off x="0" y="428604"/>
            <a:ext cx="4114800" cy="838200"/>
          </a:xfrm>
          <a:prstGeom prst="flowChartExtract">
            <a:avLst/>
          </a:prstGeom>
          <a:gradFill rotWithShape="1">
            <a:gsLst>
              <a:gs pos="0">
                <a:srgbClr val="CC0000"/>
              </a:gs>
              <a:gs pos="100000">
                <a:srgbClr val="FF616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28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33400" y="18383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2" name="Rectangle 29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1600200" y="18383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3" name="Rectangle 30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2667000" y="18383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" name="Rectangle 31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33400" y="31337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" name="Rectangle 32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1600200" y="31337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6" name="Rectangle 33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2714612" y="3143248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7" name="Rectangle 34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33400" y="44291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8" name="Rectangle 35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1600200" y="44291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9" name="Rectangle 36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2667000" y="44291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30" name="Group 37"/>
          <p:cNvGraphicFramePr>
            <a:graphicFrameLocks noGrp="1"/>
          </p:cNvGraphicFramePr>
          <p:nvPr/>
        </p:nvGraphicFramePr>
        <p:xfrm>
          <a:off x="500034" y="1285860"/>
          <a:ext cx="3276600" cy="491512"/>
        </p:xfrm>
        <a:graphic>
          <a:graphicData uri="http://schemas.openxmlformats.org/drawingml/2006/table">
            <a:tbl>
              <a:tblPr/>
              <a:tblGrid>
                <a:gridCol w="1092200"/>
                <a:gridCol w="1092200"/>
                <a:gridCol w="1092200"/>
              </a:tblGrid>
              <a:tr h="4915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40" name="Text Box 69"/>
          <p:cNvSpPr txBox="1">
            <a:spLocks noChangeArrowheads="1"/>
          </p:cNvSpPr>
          <p:nvPr/>
        </p:nvSpPr>
        <p:spPr bwMode="auto">
          <a:xfrm>
            <a:off x="609600" y="619132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9" name="Text Box 70"/>
          <p:cNvSpPr txBox="1">
            <a:spLocks noChangeArrowheads="1"/>
          </p:cNvSpPr>
          <p:nvPr/>
        </p:nvSpPr>
        <p:spPr bwMode="auto">
          <a:xfrm>
            <a:off x="4357686" y="142852"/>
            <a:ext cx="3840163" cy="9461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hlink"/>
                </a:solidFill>
              </a:rPr>
              <a:t>Рассели картинки </a:t>
            </a:r>
          </a:p>
          <a:p>
            <a:pPr algn="ctr"/>
            <a:r>
              <a:rPr lang="ru-RU" sz="2800" b="1" dirty="0">
                <a:solidFill>
                  <a:schemeClr val="hlink"/>
                </a:solidFill>
              </a:rPr>
              <a:t>по квартирам</a:t>
            </a:r>
          </a:p>
        </p:txBody>
      </p:sp>
      <p:sp>
        <p:nvSpPr>
          <p:cNvPr id="41" name="Равнобедренный треугольник 40"/>
          <p:cNvSpPr/>
          <p:nvPr/>
        </p:nvSpPr>
        <p:spPr>
          <a:xfrm>
            <a:off x="857224" y="1357298"/>
            <a:ext cx="428628" cy="35719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000232" y="1357298"/>
            <a:ext cx="357190" cy="3571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928926" y="1357298"/>
            <a:ext cx="35719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  <a:lum bright="6000" contrast="42000"/>
          </a:blip>
          <a:srcRect/>
          <a:stretch>
            <a:fillRect/>
          </a:stretch>
        </p:blipFill>
        <p:spPr bwMode="auto">
          <a:xfrm>
            <a:off x="5786446" y="3857628"/>
            <a:ext cx="859015" cy="98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lum bright="-12000" contrast="42000"/>
          </a:blip>
          <a:srcRect t="14120"/>
          <a:stretch>
            <a:fillRect/>
          </a:stretch>
        </p:blipFill>
        <p:spPr bwMode="auto">
          <a:xfrm>
            <a:off x="7715272" y="2786058"/>
            <a:ext cx="1214446" cy="122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4E1DA"/>
              </a:clrFrom>
              <a:clrTo>
                <a:srgbClr val="E4E1DA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6429388" y="1571612"/>
            <a:ext cx="1095379" cy="111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C:\Documents and Settings\Лена\Рабочий стол\Картинки\книги с картинками(2)\картинки по алфавиту\86.bmp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3214686"/>
            <a:ext cx="1000132" cy="1000132"/>
          </a:xfrm>
          <a:prstGeom prst="rect">
            <a:avLst/>
          </a:prstGeom>
          <a:noFill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1571612"/>
            <a:ext cx="1071570" cy="102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2500306"/>
            <a:ext cx="928694" cy="93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4643446"/>
            <a:ext cx="819168" cy="81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785926"/>
            <a:ext cx="1071570" cy="92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4357694"/>
            <a:ext cx="1214446" cy="118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39739 0.070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-0.78802 0.0256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-0.41736 -0.010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53871 0.042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45538 -0.1030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26771 0.1893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0.56753 0.025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31754 0.1201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48159 0.0092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3"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ад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над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8" name="Group 3"/>
          <p:cNvGraphicFramePr>
            <a:graphicFrameLocks noGrp="1"/>
          </p:cNvGraphicFramePr>
          <p:nvPr/>
        </p:nvGraphicFramePr>
        <p:xfrm>
          <a:off x="500034" y="1785926"/>
          <a:ext cx="3276600" cy="3962400"/>
        </p:xfrm>
        <a:graphic>
          <a:graphicData uri="http://schemas.openxmlformats.org/drawingml/2006/table">
            <a:tbl>
              <a:tblPr/>
              <a:tblGrid>
                <a:gridCol w="1092200"/>
                <a:gridCol w="1092200"/>
                <a:gridCol w="1092200"/>
              </a:tblGrid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19" name="Rectangle 25" descr="Горизонтальный кирпич"/>
          <p:cNvSpPr>
            <a:spLocks noChangeArrowheads="1"/>
          </p:cNvSpPr>
          <p:nvPr/>
        </p:nvSpPr>
        <p:spPr bwMode="auto">
          <a:xfrm>
            <a:off x="2971800" y="771532"/>
            <a:ext cx="533400" cy="685800"/>
          </a:xfrm>
          <a:prstGeom prst="rect">
            <a:avLst/>
          </a:prstGeom>
          <a:pattFill prst="horzBrick">
            <a:fgClr>
              <a:srgbClr val="CC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26"/>
          <p:cNvSpPr>
            <a:spLocks noChangeArrowheads="1"/>
          </p:cNvSpPr>
          <p:nvPr/>
        </p:nvSpPr>
        <p:spPr bwMode="auto">
          <a:xfrm>
            <a:off x="0" y="695332"/>
            <a:ext cx="4114800" cy="838200"/>
          </a:xfrm>
          <a:prstGeom prst="flowChartExtract">
            <a:avLst/>
          </a:prstGeom>
          <a:gradFill rotWithShape="1">
            <a:gsLst>
              <a:gs pos="0">
                <a:srgbClr val="CC0000"/>
              </a:gs>
              <a:gs pos="100000">
                <a:srgbClr val="FF616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28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33400" y="18383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2" name="Rectangle 29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1600200" y="18383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3" name="Rectangle 30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2667000" y="18383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" name="Rectangle 31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33400" y="31337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" name="Rectangle 32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1600200" y="31337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6" name="Rectangle 33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2714612" y="3143248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7" name="Rectangle 34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33400" y="44291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8" name="Rectangle 35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1600200" y="44291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9" name="Rectangle 36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2667000" y="44291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30" name="Group 37"/>
          <p:cNvGraphicFramePr>
            <a:graphicFrameLocks noGrp="1"/>
          </p:cNvGraphicFramePr>
          <p:nvPr/>
        </p:nvGraphicFramePr>
        <p:xfrm>
          <a:off x="457200" y="1533532"/>
          <a:ext cx="3276600" cy="243840"/>
        </p:xfrm>
        <a:graphic>
          <a:graphicData uri="http://schemas.openxmlformats.org/drawingml/2006/table">
            <a:tbl>
              <a:tblPr/>
              <a:tblGrid>
                <a:gridCol w="1092200"/>
                <a:gridCol w="1092200"/>
                <a:gridCol w="1092200"/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685800" y="1609732"/>
            <a:ext cx="228600" cy="76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48"/>
          <p:cNvSpPr>
            <a:spLocks noChangeArrowheads="1"/>
          </p:cNvSpPr>
          <p:nvPr/>
        </p:nvSpPr>
        <p:spPr bwMode="auto">
          <a:xfrm>
            <a:off x="1981200" y="1609732"/>
            <a:ext cx="228600" cy="76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Rectangle 49"/>
          <p:cNvSpPr>
            <a:spLocks noChangeArrowheads="1"/>
          </p:cNvSpPr>
          <p:nvPr/>
        </p:nvSpPr>
        <p:spPr bwMode="auto">
          <a:xfrm>
            <a:off x="3276600" y="1609732"/>
            <a:ext cx="228600" cy="76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Rectangle 50"/>
          <p:cNvSpPr>
            <a:spLocks noChangeArrowheads="1"/>
          </p:cNvSpPr>
          <p:nvPr/>
        </p:nvSpPr>
        <p:spPr bwMode="auto">
          <a:xfrm>
            <a:off x="914400" y="1609732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Rectangle 51"/>
          <p:cNvSpPr>
            <a:spLocks noChangeArrowheads="1"/>
          </p:cNvSpPr>
          <p:nvPr/>
        </p:nvSpPr>
        <p:spPr bwMode="auto">
          <a:xfrm>
            <a:off x="1143000" y="1609732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Rectangle 52"/>
          <p:cNvSpPr>
            <a:spLocks noChangeArrowheads="1"/>
          </p:cNvSpPr>
          <p:nvPr/>
        </p:nvSpPr>
        <p:spPr bwMode="auto">
          <a:xfrm flipV="1">
            <a:off x="1752600" y="1609732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Rectangle 53"/>
          <p:cNvSpPr>
            <a:spLocks noChangeArrowheads="1"/>
          </p:cNvSpPr>
          <p:nvPr/>
        </p:nvSpPr>
        <p:spPr bwMode="auto">
          <a:xfrm>
            <a:off x="2209800" y="1609732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Rectangle 54"/>
          <p:cNvSpPr>
            <a:spLocks noChangeArrowheads="1"/>
          </p:cNvSpPr>
          <p:nvPr/>
        </p:nvSpPr>
        <p:spPr bwMode="auto">
          <a:xfrm>
            <a:off x="2819400" y="1609732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Rectangle 55"/>
          <p:cNvSpPr>
            <a:spLocks noChangeArrowheads="1"/>
          </p:cNvSpPr>
          <p:nvPr/>
        </p:nvSpPr>
        <p:spPr bwMode="auto">
          <a:xfrm>
            <a:off x="3048000" y="1609732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Text Box 69"/>
          <p:cNvSpPr txBox="1">
            <a:spLocks noChangeArrowheads="1"/>
          </p:cNvSpPr>
          <p:nvPr/>
        </p:nvSpPr>
        <p:spPr bwMode="auto">
          <a:xfrm>
            <a:off x="609600" y="619132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9" name="Text Box 70"/>
          <p:cNvSpPr txBox="1">
            <a:spLocks noChangeArrowheads="1"/>
          </p:cNvSpPr>
          <p:nvPr/>
        </p:nvSpPr>
        <p:spPr bwMode="auto">
          <a:xfrm>
            <a:off x="4357686" y="142852"/>
            <a:ext cx="3840163" cy="9461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hlink"/>
                </a:solidFill>
              </a:rPr>
              <a:t>Рассели картинки </a:t>
            </a:r>
          </a:p>
          <a:p>
            <a:pPr algn="ctr"/>
            <a:r>
              <a:rPr lang="ru-RU" sz="2800" b="1" dirty="0">
                <a:solidFill>
                  <a:schemeClr val="hlink"/>
                </a:solidFill>
              </a:rPr>
              <a:t>по квартирам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42910" y="1571612"/>
            <a:ext cx="785818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643042" y="1571612"/>
            <a:ext cx="928694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714612" y="1571612"/>
            <a:ext cx="928694" cy="1428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6D7D9"/>
              </a:clrFrom>
              <a:clrTo>
                <a:srgbClr val="D6D7D9">
                  <a:alpha val="0"/>
                </a:srgbClr>
              </a:clrTo>
            </a:clrChange>
            <a:lum bright="6000" contrast="66000"/>
          </a:blip>
          <a:srcRect/>
          <a:stretch>
            <a:fillRect/>
          </a:stretch>
        </p:blipFill>
        <p:spPr bwMode="auto">
          <a:xfrm>
            <a:off x="7500958" y="2000240"/>
            <a:ext cx="900117" cy="104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раскладушка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42000"/>
          </a:blip>
          <a:srcRect/>
          <a:stretch>
            <a:fillRect/>
          </a:stretch>
        </p:blipFill>
        <p:spPr bwMode="auto">
          <a:xfrm>
            <a:off x="4857752" y="1857364"/>
            <a:ext cx="1071570" cy="121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D8D1CB"/>
              </a:clrFrom>
              <a:clrTo>
                <a:srgbClr val="D8D1CB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7715273" y="3295726"/>
            <a:ext cx="857256" cy="94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4714876" y="3286124"/>
            <a:ext cx="1000132" cy="88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lum bright="-18000" contrast="60000"/>
          </a:blip>
          <a:srcRect/>
          <a:stretch>
            <a:fillRect/>
          </a:stretch>
        </p:blipFill>
        <p:spPr bwMode="auto">
          <a:xfrm>
            <a:off x="6215074" y="3857628"/>
            <a:ext cx="857256" cy="8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4714884"/>
            <a:ext cx="118739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142335">
            <a:off x="5786446" y="1500174"/>
            <a:ext cx="1714512" cy="79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lum bright="-6000" contrast="60000"/>
          </a:blip>
          <a:srcRect/>
          <a:stretch>
            <a:fillRect/>
          </a:stretch>
        </p:blipFill>
        <p:spPr bwMode="auto">
          <a:xfrm>
            <a:off x="5143504" y="4429132"/>
            <a:ext cx="1255548" cy="118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43" r="8167"/>
          <a:stretch>
            <a:fillRect/>
          </a:stretch>
        </p:blipFill>
        <p:spPr bwMode="auto">
          <a:xfrm>
            <a:off x="6000760" y="2571744"/>
            <a:ext cx="1285884" cy="112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35747 -0.006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6125 0.0865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-0.52691 -0.0148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45625 -0.012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49427 0.085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0.65834 0.1710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37621 -0.0803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28855 -0.0118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-0.69306 -0.0502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ад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над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8" name="Group 3"/>
          <p:cNvGraphicFramePr>
            <a:graphicFrameLocks noGrp="1"/>
          </p:cNvGraphicFramePr>
          <p:nvPr/>
        </p:nvGraphicFramePr>
        <p:xfrm>
          <a:off x="457200" y="1762132"/>
          <a:ext cx="3276600" cy="3962400"/>
        </p:xfrm>
        <a:graphic>
          <a:graphicData uri="http://schemas.openxmlformats.org/drawingml/2006/table">
            <a:tbl>
              <a:tblPr/>
              <a:tblGrid>
                <a:gridCol w="1092200"/>
                <a:gridCol w="1092200"/>
                <a:gridCol w="1092200"/>
              </a:tblGrid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19" name="Rectangle 25" descr="Горизонтальный кирпич"/>
          <p:cNvSpPr>
            <a:spLocks noChangeArrowheads="1"/>
          </p:cNvSpPr>
          <p:nvPr/>
        </p:nvSpPr>
        <p:spPr bwMode="auto">
          <a:xfrm>
            <a:off x="2971800" y="771532"/>
            <a:ext cx="533400" cy="685800"/>
          </a:xfrm>
          <a:prstGeom prst="rect">
            <a:avLst/>
          </a:prstGeom>
          <a:pattFill prst="horzBrick">
            <a:fgClr>
              <a:srgbClr val="CC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26"/>
          <p:cNvSpPr>
            <a:spLocks noChangeArrowheads="1"/>
          </p:cNvSpPr>
          <p:nvPr/>
        </p:nvSpPr>
        <p:spPr bwMode="auto">
          <a:xfrm>
            <a:off x="0" y="695332"/>
            <a:ext cx="4114800" cy="838200"/>
          </a:xfrm>
          <a:prstGeom prst="flowChartExtract">
            <a:avLst/>
          </a:prstGeom>
          <a:gradFill rotWithShape="1">
            <a:gsLst>
              <a:gs pos="0">
                <a:srgbClr val="CC0000"/>
              </a:gs>
              <a:gs pos="100000">
                <a:srgbClr val="FF616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28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33400" y="18383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2" name="Rectangle 29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1600200" y="18383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3" name="Rectangle 30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2667000" y="18383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" name="Rectangle 31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33400" y="31337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" name="Rectangle 32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1600200" y="31337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6" name="Rectangle 33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2643174" y="3143248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7" name="Rectangle 34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33400" y="44291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8" name="Rectangle 35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1600200" y="44291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9" name="Rectangle 36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2667000" y="44291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30" name="Group 37"/>
          <p:cNvGraphicFramePr>
            <a:graphicFrameLocks noGrp="1"/>
          </p:cNvGraphicFramePr>
          <p:nvPr/>
        </p:nvGraphicFramePr>
        <p:xfrm>
          <a:off x="457200" y="1533532"/>
          <a:ext cx="3276600" cy="243840"/>
        </p:xfrm>
        <a:graphic>
          <a:graphicData uri="http://schemas.openxmlformats.org/drawingml/2006/table">
            <a:tbl>
              <a:tblPr/>
              <a:tblGrid>
                <a:gridCol w="1092200"/>
                <a:gridCol w="1092200"/>
                <a:gridCol w="1092200"/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685800" y="1609732"/>
            <a:ext cx="228600" cy="76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48"/>
          <p:cNvSpPr>
            <a:spLocks noChangeArrowheads="1"/>
          </p:cNvSpPr>
          <p:nvPr/>
        </p:nvSpPr>
        <p:spPr bwMode="auto">
          <a:xfrm>
            <a:off x="1981200" y="1609732"/>
            <a:ext cx="228600" cy="76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Rectangle 49"/>
          <p:cNvSpPr>
            <a:spLocks noChangeArrowheads="1"/>
          </p:cNvSpPr>
          <p:nvPr/>
        </p:nvSpPr>
        <p:spPr bwMode="auto">
          <a:xfrm>
            <a:off x="3276600" y="1609732"/>
            <a:ext cx="228600" cy="76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Rectangle 50"/>
          <p:cNvSpPr>
            <a:spLocks noChangeArrowheads="1"/>
          </p:cNvSpPr>
          <p:nvPr/>
        </p:nvSpPr>
        <p:spPr bwMode="auto">
          <a:xfrm>
            <a:off x="914400" y="1609732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Rectangle 51"/>
          <p:cNvSpPr>
            <a:spLocks noChangeArrowheads="1"/>
          </p:cNvSpPr>
          <p:nvPr/>
        </p:nvSpPr>
        <p:spPr bwMode="auto">
          <a:xfrm>
            <a:off x="1143000" y="1609732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Rectangle 52"/>
          <p:cNvSpPr>
            <a:spLocks noChangeArrowheads="1"/>
          </p:cNvSpPr>
          <p:nvPr/>
        </p:nvSpPr>
        <p:spPr bwMode="auto">
          <a:xfrm flipV="1">
            <a:off x="1752600" y="1609732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Rectangle 53"/>
          <p:cNvSpPr>
            <a:spLocks noChangeArrowheads="1"/>
          </p:cNvSpPr>
          <p:nvPr/>
        </p:nvSpPr>
        <p:spPr bwMode="auto">
          <a:xfrm>
            <a:off x="2209800" y="1609732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Rectangle 54"/>
          <p:cNvSpPr>
            <a:spLocks noChangeArrowheads="1"/>
          </p:cNvSpPr>
          <p:nvPr/>
        </p:nvSpPr>
        <p:spPr bwMode="auto">
          <a:xfrm>
            <a:off x="2819400" y="1609732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Rectangle 55"/>
          <p:cNvSpPr>
            <a:spLocks noChangeArrowheads="1"/>
          </p:cNvSpPr>
          <p:nvPr/>
        </p:nvSpPr>
        <p:spPr bwMode="auto">
          <a:xfrm>
            <a:off x="3048000" y="1609732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Text Box 69"/>
          <p:cNvSpPr txBox="1">
            <a:spLocks noChangeArrowheads="1"/>
          </p:cNvSpPr>
          <p:nvPr/>
        </p:nvSpPr>
        <p:spPr bwMode="auto">
          <a:xfrm>
            <a:off x="609600" y="619132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2" name="Text Box 70"/>
          <p:cNvSpPr txBox="1">
            <a:spLocks noChangeArrowheads="1"/>
          </p:cNvSpPr>
          <p:nvPr/>
        </p:nvSpPr>
        <p:spPr bwMode="auto">
          <a:xfrm>
            <a:off x="4429124" y="214290"/>
            <a:ext cx="3840163" cy="9461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hlink"/>
                </a:solidFill>
              </a:rPr>
              <a:t>Рассели картинки </a:t>
            </a:r>
          </a:p>
          <a:p>
            <a:pPr algn="ctr"/>
            <a:r>
              <a:rPr lang="ru-RU" sz="2800" b="1" dirty="0">
                <a:solidFill>
                  <a:schemeClr val="hlink"/>
                </a:solidFill>
              </a:rPr>
              <a:t>по квартирам</a:t>
            </a:r>
          </a:p>
        </p:txBody>
      </p:sp>
      <p:pic>
        <p:nvPicPr>
          <p:cNvPr id="7" name="Picture 87" descr="http://www.pedlib.ru/books1/2/0292/image147.jpg"/>
          <p:cNvPicPr preferRelativeResize="0"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436" t="49977" r="8263" b="7497"/>
          <a:stretch>
            <a:fillRect/>
          </a:stretch>
        </p:blipFill>
        <p:spPr bwMode="auto">
          <a:xfrm>
            <a:off x="7129925" y="1646161"/>
            <a:ext cx="985838" cy="1212850"/>
          </a:xfrm>
          <a:prstGeom prst="rect">
            <a:avLst/>
          </a:prstGeom>
          <a:noFill/>
        </p:spPr>
      </p:pic>
      <p:pic>
        <p:nvPicPr>
          <p:cNvPr id="11" name="Picture 91" descr="i?id=397845597-06-72"/>
          <p:cNvPicPr preferRelativeResize="0">
            <a:picLocks noChangeArrowheads="1"/>
          </p:cNvPicPr>
          <p:nvPr/>
        </p:nvPicPr>
        <p:blipFill>
          <a:blip r:embed="rId5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1500174"/>
            <a:ext cx="985838" cy="1212850"/>
          </a:xfrm>
          <a:prstGeom prst="rect">
            <a:avLst/>
          </a:prstGeom>
          <a:noFill/>
        </p:spPr>
      </p:pic>
      <p:pic>
        <p:nvPicPr>
          <p:cNvPr id="6" name="Picture 84" descr="http://pixers.pl/image/nBn_uUT_LJ-UPNDZxAHZSJ0c5o0TNFHcR92NwJUNlR1_2cmTfJjM5kTNyITMfZ0XwETMvkTOvUjMvITMvADMvcGcq9Cdl5mLuR2Y0ZmLyQ-LvoDc0RH_/fototapeta-flying-swallow,12259922.jpg"/>
          <p:cNvPicPr preferRelativeResize="0">
            <a:picLocks noChangeArrowheads="1"/>
          </p:cNvPicPr>
          <p:nvPr/>
        </p:nvPicPr>
        <p:blipFill>
          <a:blip r:embed="rId6" cstate="print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30403">
            <a:off x="6108813" y="5370325"/>
            <a:ext cx="985838" cy="1212850"/>
          </a:xfrm>
          <a:prstGeom prst="rect">
            <a:avLst/>
          </a:prstGeom>
          <a:noFill/>
        </p:spPr>
      </p:pic>
      <p:pic>
        <p:nvPicPr>
          <p:cNvPr id="41" name="Picture 92" descr="i?id=252123251-50-72">
            <a:hlinkClick r:id="" action="ppaction://macro?name=MoveHim"/>
          </p:cNvPr>
          <p:cNvPicPr preferRelativeResize="0"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2500306"/>
            <a:ext cx="985838" cy="1212850"/>
          </a:xfrm>
          <a:prstGeom prst="rect">
            <a:avLst/>
          </a:prstGeom>
          <a:noFill/>
        </p:spPr>
      </p:pic>
      <p:pic>
        <p:nvPicPr>
          <p:cNvPr id="15" name="Picture 96" descr="i?id=361818868-66-72"/>
          <p:cNvPicPr preferRelativeResize="0">
            <a:picLocks noChangeArrowheads="1"/>
          </p:cNvPicPr>
          <p:nvPr/>
        </p:nvPicPr>
        <p:blipFill>
          <a:blip r:embed="rId8" cstate="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2928934"/>
            <a:ext cx="985838" cy="1212850"/>
          </a:xfrm>
          <a:prstGeom prst="rect">
            <a:avLst/>
          </a:prstGeom>
          <a:noFill/>
        </p:spPr>
      </p:pic>
      <p:pic>
        <p:nvPicPr>
          <p:cNvPr id="13" name="Picture 93" descr="http://coolicons.org/wp-content/uploads/2011/08/transport-icons-free-vectors.jpg"/>
          <p:cNvPicPr preferRelativeResize="0">
            <a:picLocks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231" t="55310" r="2519"/>
          <a:stretch>
            <a:fillRect/>
          </a:stretch>
        </p:blipFill>
        <p:spPr bwMode="auto">
          <a:xfrm>
            <a:off x="4357686" y="4357694"/>
            <a:ext cx="985838" cy="1212850"/>
          </a:xfrm>
          <a:prstGeom prst="rect">
            <a:avLst/>
          </a:prstGeom>
          <a:noFill/>
        </p:spPr>
      </p:pic>
      <p:pic>
        <p:nvPicPr>
          <p:cNvPr id="12" name="Picture 92" descr="i?id=297347026-57-72"/>
          <p:cNvPicPr preferRelativeResize="0">
            <a:picLocks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15363">
            <a:off x="5582657" y="3010646"/>
            <a:ext cx="884482" cy="1109270"/>
          </a:xfrm>
          <a:prstGeom prst="rect">
            <a:avLst/>
          </a:prstGeom>
          <a:noFill/>
        </p:spPr>
      </p:pic>
      <p:pic>
        <p:nvPicPr>
          <p:cNvPr id="9" name="Picture 89" descr="i?id=403657104-33-72"/>
          <p:cNvPicPr preferRelativeResize="0">
            <a:picLocks noChangeArrowheads="1"/>
          </p:cNvPicPr>
          <p:nvPr/>
        </p:nvPicPr>
        <p:blipFill>
          <a:blip r:embed="rId1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8326">
            <a:off x="5527400" y="4095942"/>
            <a:ext cx="985838" cy="1212850"/>
          </a:xfrm>
          <a:prstGeom prst="rect">
            <a:avLst/>
          </a:prstGeom>
          <a:noFill/>
        </p:spPr>
      </p:pic>
      <p:pic>
        <p:nvPicPr>
          <p:cNvPr id="14" name="Picture 95" descr="getImage?photoId=419527035922&amp;photoType=2"/>
          <p:cNvPicPr preferRelativeResize="0">
            <a:picLocks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4143380"/>
            <a:ext cx="985838" cy="12128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-0.38507 -0.089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-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32848 0.0354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61702 0.04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53941 0.0263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-0.41632 -0.003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3158 0.0453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59497 -0.1506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48958 -0.1402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-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54479 0.0222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ад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над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8" name="Group 3"/>
          <p:cNvGraphicFramePr>
            <a:graphicFrameLocks noGrp="1"/>
          </p:cNvGraphicFramePr>
          <p:nvPr/>
        </p:nvGraphicFramePr>
        <p:xfrm>
          <a:off x="457200" y="1762132"/>
          <a:ext cx="3276600" cy="3962400"/>
        </p:xfrm>
        <a:graphic>
          <a:graphicData uri="http://schemas.openxmlformats.org/drawingml/2006/table">
            <a:tbl>
              <a:tblPr/>
              <a:tblGrid>
                <a:gridCol w="1092200"/>
                <a:gridCol w="1092200"/>
                <a:gridCol w="1092200"/>
              </a:tblGrid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19" name="Rectangle 25" descr="Горизонтальный кирпич"/>
          <p:cNvSpPr>
            <a:spLocks noChangeArrowheads="1"/>
          </p:cNvSpPr>
          <p:nvPr/>
        </p:nvSpPr>
        <p:spPr bwMode="auto">
          <a:xfrm>
            <a:off x="2971800" y="771532"/>
            <a:ext cx="533400" cy="685800"/>
          </a:xfrm>
          <a:prstGeom prst="rect">
            <a:avLst/>
          </a:prstGeom>
          <a:pattFill prst="horzBrick">
            <a:fgClr>
              <a:srgbClr val="CC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26"/>
          <p:cNvSpPr>
            <a:spLocks noChangeArrowheads="1"/>
          </p:cNvSpPr>
          <p:nvPr/>
        </p:nvSpPr>
        <p:spPr bwMode="auto">
          <a:xfrm>
            <a:off x="0" y="695332"/>
            <a:ext cx="4114800" cy="838200"/>
          </a:xfrm>
          <a:prstGeom prst="flowChartExtract">
            <a:avLst/>
          </a:prstGeom>
          <a:gradFill rotWithShape="1">
            <a:gsLst>
              <a:gs pos="0">
                <a:srgbClr val="CC0000"/>
              </a:gs>
              <a:gs pos="100000">
                <a:srgbClr val="FF616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28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33400" y="18383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2" name="Rectangle 29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1600200" y="18383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3" name="Rectangle 30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2667000" y="18383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" name="Rectangle 31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33400" y="31337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" name="Rectangle 32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1600200" y="31337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6" name="Rectangle 33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2667000" y="31337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7" name="Rectangle 34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33400" y="44291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8" name="Rectangle 35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1600200" y="44291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9" name="Rectangle 36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2667000" y="44291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30" name="Group 37"/>
          <p:cNvGraphicFramePr>
            <a:graphicFrameLocks noGrp="1"/>
          </p:cNvGraphicFramePr>
          <p:nvPr/>
        </p:nvGraphicFramePr>
        <p:xfrm>
          <a:off x="457200" y="1533532"/>
          <a:ext cx="3276600" cy="243840"/>
        </p:xfrm>
        <a:graphic>
          <a:graphicData uri="http://schemas.openxmlformats.org/drawingml/2006/table">
            <a:tbl>
              <a:tblPr/>
              <a:tblGrid>
                <a:gridCol w="1092200"/>
                <a:gridCol w="1092200"/>
                <a:gridCol w="1092200"/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685800" y="1609732"/>
            <a:ext cx="228600" cy="76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48"/>
          <p:cNvSpPr>
            <a:spLocks noChangeArrowheads="1"/>
          </p:cNvSpPr>
          <p:nvPr/>
        </p:nvSpPr>
        <p:spPr bwMode="auto">
          <a:xfrm>
            <a:off x="1981200" y="1609732"/>
            <a:ext cx="228600" cy="76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Rectangle 49"/>
          <p:cNvSpPr>
            <a:spLocks noChangeArrowheads="1"/>
          </p:cNvSpPr>
          <p:nvPr/>
        </p:nvSpPr>
        <p:spPr bwMode="auto">
          <a:xfrm>
            <a:off x="3276600" y="1609732"/>
            <a:ext cx="228600" cy="76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Rectangle 50"/>
          <p:cNvSpPr>
            <a:spLocks noChangeArrowheads="1"/>
          </p:cNvSpPr>
          <p:nvPr/>
        </p:nvSpPr>
        <p:spPr bwMode="auto">
          <a:xfrm>
            <a:off x="914400" y="1609732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Rectangle 51"/>
          <p:cNvSpPr>
            <a:spLocks noChangeArrowheads="1"/>
          </p:cNvSpPr>
          <p:nvPr/>
        </p:nvSpPr>
        <p:spPr bwMode="auto">
          <a:xfrm>
            <a:off x="1143000" y="1609732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Rectangle 52"/>
          <p:cNvSpPr>
            <a:spLocks noChangeArrowheads="1"/>
          </p:cNvSpPr>
          <p:nvPr/>
        </p:nvSpPr>
        <p:spPr bwMode="auto">
          <a:xfrm flipV="1">
            <a:off x="1752600" y="1609732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Rectangle 53"/>
          <p:cNvSpPr>
            <a:spLocks noChangeArrowheads="1"/>
          </p:cNvSpPr>
          <p:nvPr/>
        </p:nvSpPr>
        <p:spPr bwMode="auto">
          <a:xfrm>
            <a:off x="2209800" y="1609732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Rectangle 54"/>
          <p:cNvSpPr>
            <a:spLocks noChangeArrowheads="1"/>
          </p:cNvSpPr>
          <p:nvPr/>
        </p:nvSpPr>
        <p:spPr bwMode="auto">
          <a:xfrm>
            <a:off x="2819400" y="1609732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Rectangle 55"/>
          <p:cNvSpPr>
            <a:spLocks noChangeArrowheads="1"/>
          </p:cNvSpPr>
          <p:nvPr/>
        </p:nvSpPr>
        <p:spPr bwMode="auto">
          <a:xfrm>
            <a:off x="3048000" y="1609732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Text Box 69"/>
          <p:cNvSpPr txBox="1">
            <a:spLocks noChangeArrowheads="1"/>
          </p:cNvSpPr>
          <p:nvPr/>
        </p:nvSpPr>
        <p:spPr bwMode="auto">
          <a:xfrm>
            <a:off x="609600" y="619132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6" name="Picture 193" descr="&amp;Kcy;&amp;acy;&amp;rcy;&amp;tcy;&amp;icy;&amp;ncy;&amp;kcy;&amp;acy; 66 &amp;icy;&amp;zcy; 8290">
            <a:hlinkClick r:id="" action="ppaction://macro?name=MoveHim"/>
          </p:cNvPr>
          <p:cNvPicPr preferRelativeResize="0"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51" t="9380" r="38649" b="54057"/>
          <a:stretch>
            <a:fillRect/>
          </a:stretch>
        </p:blipFill>
        <p:spPr bwMode="auto">
          <a:xfrm>
            <a:off x="5857884" y="2714620"/>
            <a:ext cx="985838" cy="1212850"/>
          </a:xfrm>
          <a:prstGeom prst="rect">
            <a:avLst/>
          </a:prstGeom>
          <a:noFill/>
        </p:spPr>
      </p:pic>
      <p:pic>
        <p:nvPicPr>
          <p:cNvPr id="49" name="Picture 196" descr="getImage?photoId=419527909138&amp;photoType=2">
            <a:hlinkClick r:id="" action="ppaction://macro?name=MoveHim"/>
          </p:cNvPr>
          <p:cNvPicPr preferRelativeResize="0"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928934"/>
            <a:ext cx="571504" cy="784222"/>
          </a:xfrm>
          <a:prstGeom prst="rect">
            <a:avLst/>
          </a:prstGeom>
          <a:noFill/>
        </p:spPr>
      </p:pic>
      <p:pic>
        <p:nvPicPr>
          <p:cNvPr id="50" name="Picture 89" descr="http://static6.depositphotos.com/1062321/636/v/110/depositphotos_6361454-Vector-wheat-ear.jpg">
            <a:hlinkClick r:id="" action="ppaction://macro?name=MoveHim"/>
          </p:cNvPr>
          <p:cNvPicPr preferRelativeResize="0"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1714488"/>
            <a:ext cx="785818" cy="998536"/>
          </a:xfrm>
          <a:prstGeom prst="rect">
            <a:avLst/>
          </a:prstGeom>
          <a:noFill/>
        </p:spPr>
      </p:pic>
      <p:sp>
        <p:nvSpPr>
          <p:cNvPr id="59" name="Text Box 70"/>
          <p:cNvSpPr txBox="1">
            <a:spLocks noChangeArrowheads="1"/>
          </p:cNvSpPr>
          <p:nvPr/>
        </p:nvSpPr>
        <p:spPr bwMode="auto">
          <a:xfrm>
            <a:off x="4357686" y="142852"/>
            <a:ext cx="3840163" cy="9461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hlink"/>
                </a:solidFill>
              </a:rPr>
              <a:t>Рассели картинки </a:t>
            </a:r>
          </a:p>
          <a:p>
            <a:pPr algn="ctr"/>
            <a:r>
              <a:rPr lang="ru-RU" sz="2800" b="1" dirty="0">
                <a:solidFill>
                  <a:schemeClr val="hlink"/>
                </a:solidFill>
              </a:rPr>
              <a:t>по квартирам</a:t>
            </a:r>
          </a:p>
        </p:txBody>
      </p:sp>
      <p:pic>
        <p:nvPicPr>
          <p:cNvPr id="44" name="Picture 191" descr="&amp;Kcy;&amp;acy;&amp;rcy;&amp;tcy;&amp;icy;&amp;ncy;&amp;kcy;&amp;acy; 7 &amp;icy;&amp;zcy; 8290">
            <a:hlinkClick r:id="" action="ppaction://macro?name=MoveHim"/>
          </p:cNvPr>
          <p:cNvPicPr preferRelativeResize="0"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654" r="35791" b="58702"/>
          <a:stretch>
            <a:fillRect/>
          </a:stretch>
        </p:blipFill>
        <p:spPr bwMode="auto">
          <a:xfrm>
            <a:off x="6643702" y="4143380"/>
            <a:ext cx="985838" cy="1212850"/>
          </a:xfrm>
          <a:prstGeom prst="rect">
            <a:avLst/>
          </a:prstGeom>
          <a:noFill/>
        </p:spPr>
      </p:pic>
      <p:pic>
        <p:nvPicPr>
          <p:cNvPr id="53" name="Picture 88" descr="i?id=523957998-21-72">
            <a:hlinkClick r:id="" action="ppaction://macro?name=MoveHim"/>
          </p:cNvPr>
          <p:cNvPicPr preferRelativeResize="0"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2643182"/>
            <a:ext cx="985838" cy="1212850"/>
          </a:xfrm>
          <a:prstGeom prst="rect">
            <a:avLst/>
          </a:prstGeom>
          <a:noFill/>
        </p:spPr>
      </p:pic>
      <p:pic>
        <p:nvPicPr>
          <p:cNvPr id="54" name="Picture 90" descr="сом">
            <a:hlinkClick r:id="" action="ppaction://macro?name=MoveHim"/>
          </p:cNvPr>
          <p:cNvPicPr preferRelativeResize="0">
            <a:picLocks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005" t="66097" r="35724" b="20979"/>
          <a:stretch>
            <a:fillRect/>
          </a:stretch>
        </p:blipFill>
        <p:spPr bwMode="auto">
          <a:xfrm>
            <a:off x="5500694" y="4929198"/>
            <a:ext cx="857256" cy="785818"/>
          </a:xfrm>
          <a:prstGeom prst="rect">
            <a:avLst/>
          </a:prstGeom>
          <a:noFill/>
        </p:spPr>
      </p:pic>
      <p:pic>
        <p:nvPicPr>
          <p:cNvPr id="57" name="Picture 89" descr="i?id=342780681-53-72">
            <a:hlinkClick r:id="" action="ppaction://macro?name=MoveHim"/>
          </p:cNvPr>
          <p:cNvPicPr preferRelativeResize="0">
            <a:picLocks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1285860"/>
            <a:ext cx="985838" cy="1212850"/>
          </a:xfrm>
          <a:prstGeom prst="rect">
            <a:avLst/>
          </a:prstGeom>
          <a:noFill/>
        </p:spPr>
      </p:pic>
      <p:pic>
        <p:nvPicPr>
          <p:cNvPr id="48" name="Picture 195" descr="http://www.pedlib.ru/books1/2/0292/image147.jpg">
            <a:hlinkClick r:id="" action="ppaction://macro?name=MoveHim"/>
          </p:cNvPr>
          <p:cNvPicPr preferRelativeResize="0">
            <a:picLocks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36" r="70641" b="61223"/>
          <a:stretch>
            <a:fillRect/>
          </a:stretch>
        </p:blipFill>
        <p:spPr bwMode="auto">
          <a:xfrm>
            <a:off x="5715008" y="1428736"/>
            <a:ext cx="985838" cy="1212850"/>
          </a:xfrm>
          <a:prstGeom prst="rect">
            <a:avLst/>
          </a:prstGeom>
          <a:noFill/>
        </p:spPr>
      </p:pic>
      <p:pic>
        <p:nvPicPr>
          <p:cNvPr id="56" name="Picture 95" descr="&amp;Kcy;&amp;acy;&amp;rcy;&amp;tcy;&amp;icy;&amp;ncy;&amp;kcy;&amp;acy; 66 &amp;icy;&amp;zcy; 8290">
            <a:hlinkClick r:id="" action="ppaction://macro?name=MoveHim"/>
          </p:cNvPr>
          <p:cNvPicPr preferRelativeResize="0"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182" t="9380" r="8887" b="54057"/>
          <a:stretch>
            <a:fillRect/>
          </a:stretch>
        </p:blipFill>
        <p:spPr bwMode="auto">
          <a:xfrm>
            <a:off x="4357686" y="3857628"/>
            <a:ext cx="985838" cy="12128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06358E-6 L -0.18802 0.076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81503E-6 L -0.43872 0.0561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13873E-6 L -0.46614 0.4182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" y="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78035E-7 L -0.33038 0.0575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79769E-6 L -0.55504 0.067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4104E-6 L -0.30607 0.069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09827E-6 L -0.54219 -0.2337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90751E-6 L -0.67413 0.0487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78035E-7 L -0.58038 -0.131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ад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над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8" name="Group 3"/>
          <p:cNvGraphicFramePr>
            <a:graphicFrameLocks noGrp="1"/>
          </p:cNvGraphicFramePr>
          <p:nvPr/>
        </p:nvGraphicFramePr>
        <p:xfrm>
          <a:off x="457200" y="1762132"/>
          <a:ext cx="3276600" cy="3962400"/>
        </p:xfrm>
        <a:graphic>
          <a:graphicData uri="http://schemas.openxmlformats.org/drawingml/2006/table">
            <a:tbl>
              <a:tblPr/>
              <a:tblGrid>
                <a:gridCol w="1092200"/>
                <a:gridCol w="1092200"/>
                <a:gridCol w="1092200"/>
              </a:tblGrid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19" name="Rectangle 25" descr="Горизонтальный кирпич"/>
          <p:cNvSpPr>
            <a:spLocks noChangeArrowheads="1"/>
          </p:cNvSpPr>
          <p:nvPr/>
        </p:nvSpPr>
        <p:spPr bwMode="auto">
          <a:xfrm>
            <a:off x="2971800" y="771532"/>
            <a:ext cx="533400" cy="685800"/>
          </a:xfrm>
          <a:prstGeom prst="rect">
            <a:avLst/>
          </a:prstGeom>
          <a:pattFill prst="horzBrick">
            <a:fgClr>
              <a:srgbClr val="CC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26"/>
          <p:cNvSpPr>
            <a:spLocks noChangeArrowheads="1"/>
          </p:cNvSpPr>
          <p:nvPr/>
        </p:nvSpPr>
        <p:spPr bwMode="auto">
          <a:xfrm>
            <a:off x="0" y="695332"/>
            <a:ext cx="4114800" cy="838200"/>
          </a:xfrm>
          <a:prstGeom prst="flowChartExtract">
            <a:avLst/>
          </a:prstGeom>
          <a:gradFill rotWithShape="1">
            <a:gsLst>
              <a:gs pos="0">
                <a:srgbClr val="CC0000"/>
              </a:gs>
              <a:gs pos="100000">
                <a:srgbClr val="FF616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28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33400" y="18383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2" name="Rectangle 29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1600200" y="18383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3" name="Rectangle 30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2667000" y="18383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" name="Rectangle 31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33400" y="31337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" name="Rectangle 32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1600200" y="31337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6" name="Rectangle 33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2667000" y="31337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7" name="Rectangle 34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33400" y="44291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8" name="Rectangle 35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1600200" y="44291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9" name="Rectangle 36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2667000" y="44291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30" name="Group 37"/>
          <p:cNvGraphicFramePr>
            <a:graphicFrameLocks noGrp="1"/>
          </p:cNvGraphicFramePr>
          <p:nvPr/>
        </p:nvGraphicFramePr>
        <p:xfrm>
          <a:off x="457200" y="1533532"/>
          <a:ext cx="3276600" cy="243840"/>
        </p:xfrm>
        <a:graphic>
          <a:graphicData uri="http://schemas.openxmlformats.org/drawingml/2006/table">
            <a:tbl>
              <a:tblPr/>
              <a:tblGrid>
                <a:gridCol w="1092200"/>
                <a:gridCol w="1092200"/>
                <a:gridCol w="1092200"/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685800" y="1609732"/>
            <a:ext cx="228600" cy="76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48"/>
          <p:cNvSpPr>
            <a:spLocks noChangeArrowheads="1"/>
          </p:cNvSpPr>
          <p:nvPr/>
        </p:nvSpPr>
        <p:spPr bwMode="auto">
          <a:xfrm>
            <a:off x="1981200" y="1609732"/>
            <a:ext cx="228600" cy="76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Rectangle 49"/>
          <p:cNvSpPr>
            <a:spLocks noChangeArrowheads="1"/>
          </p:cNvSpPr>
          <p:nvPr/>
        </p:nvSpPr>
        <p:spPr bwMode="auto">
          <a:xfrm>
            <a:off x="3276600" y="1609732"/>
            <a:ext cx="228600" cy="76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Rectangle 50"/>
          <p:cNvSpPr>
            <a:spLocks noChangeArrowheads="1"/>
          </p:cNvSpPr>
          <p:nvPr/>
        </p:nvSpPr>
        <p:spPr bwMode="auto">
          <a:xfrm>
            <a:off x="914400" y="1609732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Rectangle 51"/>
          <p:cNvSpPr>
            <a:spLocks noChangeArrowheads="1"/>
          </p:cNvSpPr>
          <p:nvPr/>
        </p:nvSpPr>
        <p:spPr bwMode="auto">
          <a:xfrm>
            <a:off x="1143000" y="1609732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Rectangle 52"/>
          <p:cNvSpPr>
            <a:spLocks noChangeArrowheads="1"/>
          </p:cNvSpPr>
          <p:nvPr/>
        </p:nvSpPr>
        <p:spPr bwMode="auto">
          <a:xfrm flipV="1">
            <a:off x="1752600" y="1609732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Rectangle 53"/>
          <p:cNvSpPr>
            <a:spLocks noChangeArrowheads="1"/>
          </p:cNvSpPr>
          <p:nvPr/>
        </p:nvSpPr>
        <p:spPr bwMode="auto">
          <a:xfrm>
            <a:off x="2209800" y="1609732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Rectangle 54"/>
          <p:cNvSpPr>
            <a:spLocks noChangeArrowheads="1"/>
          </p:cNvSpPr>
          <p:nvPr/>
        </p:nvSpPr>
        <p:spPr bwMode="auto">
          <a:xfrm>
            <a:off x="2819400" y="1609732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Rectangle 55"/>
          <p:cNvSpPr>
            <a:spLocks noChangeArrowheads="1"/>
          </p:cNvSpPr>
          <p:nvPr/>
        </p:nvSpPr>
        <p:spPr bwMode="auto">
          <a:xfrm>
            <a:off x="3048000" y="1609732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Text Box 69"/>
          <p:cNvSpPr txBox="1">
            <a:spLocks noChangeArrowheads="1"/>
          </p:cNvSpPr>
          <p:nvPr/>
        </p:nvSpPr>
        <p:spPr bwMode="auto">
          <a:xfrm>
            <a:off x="609600" y="619132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9" name="Picture 196" descr="getImage?photoId=419527909138&amp;photoType=2">
            <a:hlinkClick r:id="" action="ppaction://macro?name=MoveHim"/>
          </p:cNvPr>
          <p:cNvPicPr preferRelativeResize="0"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2357430"/>
            <a:ext cx="714380" cy="855660"/>
          </a:xfrm>
          <a:prstGeom prst="rect">
            <a:avLst/>
          </a:prstGeom>
          <a:noFill/>
        </p:spPr>
      </p:pic>
      <p:pic>
        <p:nvPicPr>
          <p:cNvPr id="54" name="Picture 90" descr="сом">
            <a:hlinkClick r:id="" action="ppaction://macro?name=MoveHim"/>
          </p:cNvPr>
          <p:cNvPicPr preferRelativeResize="0"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005" t="66097" r="35724" b="20979"/>
          <a:stretch>
            <a:fillRect/>
          </a:stretch>
        </p:blipFill>
        <p:spPr bwMode="auto">
          <a:xfrm>
            <a:off x="6000760" y="3786190"/>
            <a:ext cx="857256" cy="785818"/>
          </a:xfrm>
          <a:prstGeom prst="rect">
            <a:avLst/>
          </a:prstGeom>
          <a:noFill/>
        </p:spPr>
      </p:pic>
      <p:sp>
        <p:nvSpPr>
          <p:cNvPr id="59" name="Text Box 70"/>
          <p:cNvSpPr txBox="1">
            <a:spLocks noChangeArrowheads="1"/>
          </p:cNvSpPr>
          <p:nvPr/>
        </p:nvSpPr>
        <p:spPr bwMode="auto">
          <a:xfrm>
            <a:off x="4357686" y="142852"/>
            <a:ext cx="3840163" cy="9461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hlink"/>
                </a:solidFill>
              </a:rPr>
              <a:t>Рассели картинки </a:t>
            </a:r>
          </a:p>
          <a:p>
            <a:pPr algn="ctr"/>
            <a:r>
              <a:rPr lang="ru-RU" sz="2800" b="1" dirty="0">
                <a:solidFill>
                  <a:schemeClr val="hlink"/>
                </a:solidFill>
              </a:rPr>
              <a:t>по квартирам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42910" y="1571612"/>
            <a:ext cx="785818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слог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643042" y="1571612"/>
            <a:ext cx="928694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слога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714612" y="1571612"/>
            <a:ext cx="928694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 слога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42000"/>
          </a:blip>
          <a:srcRect/>
          <a:stretch>
            <a:fillRect/>
          </a:stretch>
        </p:blipFill>
        <p:spPr bwMode="auto">
          <a:xfrm>
            <a:off x="5000628" y="2928934"/>
            <a:ext cx="642942" cy="117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D7D7D7"/>
              </a:clrFrom>
              <a:clrTo>
                <a:srgbClr val="D7D7D7">
                  <a:alpha val="0"/>
                </a:srgbClr>
              </a:clrTo>
            </a:clrChange>
            <a:lum contrast="54000"/>
          </a:blip>
          <a:srcRect/>
          <a:stretch>
            <a:fillRect/>
          </a:stretch>
        </p:blipFill>
        <p:spPr bwMode="auto">
          <a:xfrm>
            <a:off x="6786578" y="2357430"/>
            <a:ext cx="857256" cy="82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lum bright="-6000" contrast="30000"/>
          </a:blip>
          <a:srcRect/>
          <a:stretch>
            <a:fillRect/>
          </a:stretch>
        </p:blipFill>
        <p:spPr bwMode="auto">
          <a:xfrm>
            <a:off x="5500694" y="1714488"/>
            <a:ext cx="741343" cy="101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lum contrast="24000"/>
          </a:blip>
          <a:srcRect l="6143" t="16969" b="14432"/>
          <a:stretch>
            <a:fillRect/>
          </a:stretch>
        </p:blipFill>
        <p:spPr bwMode="auto">
          <a:xfrm>
            <a:off x="7858148" y="1928802"/>
            <a:ext cx="1020767" cy="111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3714752"/>
            <a:ext cx="124914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  <a:lum bright="-12000" contrast="48000"/>
          </a:blip>
          <a:srcRect/>
          <a:stretch>
            <a:fillRect/>
          </a:stretch>
        </p:blipFill>
        <p:spPr bwMode="auto">
          <a:xfrm>
            <a:off x="4143372" y="4572008"/>
            <a:ext cx="983765" cy="83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  <a:lum bright="-6000" contrast="60000"/>
          </a:blip>
          <a:srcRect/>
          <a:stretch>
            <a:fillRect/>
          </a:stretch>
        </p:blipFill>
        <p:spPr bwMode="auto">
          <a:xfrm>
            <a:off x="6000760" y="5000636"/>
            <a:ext cx="1090617" cy="103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8.67052E-7 L -0.3625 -0.042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6.35838E-7 L -0.40972 0.039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79191E-6 L -0.44653 -0.0508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50289E-6 L -0.56475 0.1796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7168E-6 L -0.34965 0.0291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08092E-6 L -0.625 0.0850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79191E-6 L -0.37327 -0.073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8382E-6 L -0.39288 -0.0071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91329E-6 L -0.59688 -0.0672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ад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над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8" name="Group 3"/>
          <p:cNvGraphicFramePr>
            <a:graphicFrameLocks noGrp="1"/>
          </p:cNvGraphicFramePr>
          <p:nvPr/>
        </p:nvGraphicFramePr>
        <p:xfrm>
          <a:off x="500034" y="1785926"/>
          <a:ext cx="3276600" cy="3962400"/>
        </p:xfrm>
        <a:graphic>
          <a:graphicData uri="http://schemas.openxmlformats.org/drawingml/2006/table">
            <a:tbl>
              <a:tblPr/>
              <a:tblGrid>
                <a:gridCol w="1092200"/>
                <a:gridCol w="1092200"/>
                <a:gridCol w="1092200"/>
              </a:tblGrid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solidDmnd">
                      <a:fgClr>
                        <a:schemeClr val="bg1"/>
                      </a:fgClr>
                      <a:bgClr>
                        <a:schemeClr val="accent2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19" name="Rectangle 25" descr="Горизонтальный кирпич"/>
          <p:cNvSpPr>
            <a:spLocks noChangeArrowheads="1"/>
          </p:cNvSpPr>
          <p:nvPr/>
        </p:nvSpPr>
        <p:spPr bwMode="auto">
          <a:xfrm>
            <a:off x="2971800" y="771532"/>
            <a:ext cx="533400" cy="685800"/>
          </a:xfrm>
          <a:prstGeom prst="rect">
            <a:avLst/>
          </a:prstGeom>
          <a:pattFill prst="horzBrick">
            <a:fgClr>
              <a:srgbClr val="CC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26"/>
          <p:cNvSpPr>
            <a:spLocks noChangeArrowheads="1"/>
          </p:cNvSpPr>
          <p:nvPr/>
        </p:nvSpPr>
        <p:spPr bwMode="auto">
          <a:xfrm>
            <a:off x="0" y="695332"/>
            <a:ext cx="4114800" cy="838200"/>
          </a:xfrm>
          <a:prstGeom prst="flowChartExtract">
            <a:avLst/>
          </a:prstGeom>
          <a:gradFill rotWithShape="1">
            <a:gsLst>
              <a:gs pos="0">
                <a:srgbClr val="CC0000"/>
              </a:gs>
              <a:gs pos="100000">
                <a:srgbClr val="FF616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28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33400" y="18383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2" name="Rectangle 29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1600200" y="18383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3" name="Rectangle 30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2667000" y="18383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" name="Rectangle 31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33400" y="31337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" name="Rectangle 32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1600200" y="31337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6" name="Rectangle 33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2714612" y="3143248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7" name="Rectangle 34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533400" y="44291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8" name="Rectangle 35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1600200" y="44291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9" name="Rectangle 36">
            <a:hlinkClick r:id="" action="ppaction://macro?name=MoveTo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2667000" y="4429132"/>
            <a:ext cx="99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30" name="Group 37"/>
          <p:cNvGraphicFramePr>
            <a:graphicFrameLocks noGrp="1"/>
          </p:cNvGraphicFramePr>
          <p:nvPr/>
        </p:nvGraphicFramePr>
        <p:xfrm>
          <a:off x="457200" y="1533532"/>
          <a:ext cx="3276600" cy="243840"/>
        </p:xfrm>
        <a:graphic>
          <a:graphicData uri="http://schemas.openxmlformats.org/drawingml/2006/table">
            <a:tbl>
              <a:tblPr/>
              <a:tblGrid>
                <a:gridCol w="1092200"/>
                <a:gridCol w="1092200"/>
                <a:gridCol w="1092200"/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685800" y="1609732"/>
            <a:ext cx="228600" cy="76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48"/>
          <p:cNvSpPr>
            <a:spLocks noChangeArrowheads="1"/>
          </p:cNvSpPr>
          <p:nvPr/>
        </p:nvSpPr>
        <p:spPr bwMode="auto">
          <a:xfrm>
            <a:off x="1981200" y="1609732"/>
            <a:ext cx="228600" cy="76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Rectangle 49"/>
          <p:cNvSpPr>
            <a:spLocks noChangeArrowheads="1"/>
          </p:cNvSpPr>
          <p:nvPr/>
        </p:nvSpPr>
        <p:spPr bwMode="auto">
          <a:xfrm>
            <a:off x="3276600" y="1609732"/>
            <a:ext cx="228600" cy="76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Rectangle 50"/>
          <p:cNvSpPr>
            <a:spLocks noChangeArrowheads="1"/>
          </p:cNvSpPr>
          <p:nvPr/>
        </p:nvSpPr>
        <p:spPr bwMode="auto">
          <a:xfrm>
            <a:off x="914400" y="1609732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Rectangle 51"/>
          <p:cNvSpPr>
            <a:spLocks noChangeArrowheads="1"/>
          </p:cNvSpPr>
          <p:nvPr/>
        </p:nvSpPr>
        <p:spPr bwMode="auto">
          <a:xfrm>
            <a:off x="1143000" y="1609732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Rectangle 52"/>
          <p:cNvSpPr>
            <a:spLocks noChangeArrowheads="1"/>
          </p:cNvSpPr>
          <p:nvPr/>
        </p:nvSpPr>
        <p:spPr bwMode="auto">
          <a:xfrm flipV="1">
            <a:off x="1752600" y="1609732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Rectangle 53"/>
          <p:cNvSpPr>
            <a:spLocks noChangeArrowheads="1"/>
          </p:cNvSpPr>
          <p:nvPr/>
        </p:nvSpPr>
        <p:spPr bwMode="auto">
          <a:xfrm>
            <a:off x="2209800" y="1609732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Rectangle 54"/>
          <p:cNvSpPr>
            <a:spLocks noChangeArrowheads="1"/>
          </p:cNvSpPr>
          <p:nvPr/>
        </p:nvSpPr>
        <p:spPr bwMode="auto">
          <a:xfrm>
            <a:off x="2819400" y="1609732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Rectangle 55"/>
          <p:cNvSpPr>
            <a:spLocks noChangeArrowheads="1"/>
          </p:cNvSpPr>
          <p:nvPr/>
        </p:nvSpPr>
        <p:spPr bwMode="auto">
          <a:xfrm>
            <a:off x="3048000" y="1609732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Text Box 69"/>
          <p:cNvSpPr txBox="1">
            <a:spLocks noChangeArrowheads="1"/>
          </p:cNvSpPr>
          <p:nvPr/>
        </p:nvSpPr>
        <p:spPr bwMode="auto">
          <a:xfrm>
            <a:off x="609600" y="619132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9" name="Text Box 70"/>
          <p:cNvSpPr txBox="1">
            <a:spLocks noChangeArrowheads="1"/>
          </p:cNvSpPr>
          <p:nvPr/>
        </p:nvSpPr>
        <p:spPr bwMode="auto">
          <a:xfrm>
            <a:off x="4357686" y="142852"/>
            <a:ext cx="3840163" cy="9461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hlink"/>
                </a:solidFill>
              </a:rPr>
              <a:t>Рассели картинки </a:t>
            </a:r>
          </a:p>
          <a:p>
            <a:pPr algn="ctr"/>
            <a:r>
              <a:rPr lang="ru-RU" sz="2800" b="1" dirty="0">
                <a:solidFill>
                  <a:schemeClr val="hlink"/>
                </a:solidFill>
              </a:rPr>
              <a:t>по квартирам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42910" y="1571612"/>
            <a:ext cx="785818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слог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643042" y="1571612"/>
            <a:ext cx="928694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слога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714612" y="1571612"/>
            <a:ext cx="928694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 слога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BDBDB"/>
              </a:clrFrom>
              <a:clrTo>
                <a:srgbClr val="DBDBDB">
                  <a:alpha val="0"/>
                </a:srgbClr>
              </a:clrTo>
            </a:clrChange>
            <a:lum bright="-6000" contrast="54000"/>
          </a:blip>
          <a:srcRect/>
          <a:stretch>
            <a:fillRect/>
          </a:stretch>
        </p:blipFill>
        <p:spPr bwMode="auto">
          <a:xfrm>
            <a:off x="7715272" y="2500306"/>
            <a:ext cx="113838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lum contrast="36000"/>
          </a:blip>
          <a:srcRect r="51593" b="71213"/>
          <a:stretch>
            <a:fillRect/>
          </a:stretch>
        </p:blipFill>
        <p:spPr bwMode="auto">
          <a:xfrm>
            <a:off x="4214810" y="1428736"/>
            <a:ext cx="91584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lum contrast="36000"/>
          </a:blip>
          <a:srcRect t="66667" r="51593" b="2175"/>
          <a:stretch>
            <a:fillRect/>
          </a:stretch>
        </p:blipFill>
        <p:spPr bwMode="auto">
          <a:xfrm>
            <a:off x="4143372" y="3857628"/>
            <a:ext cx="123093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lum bright="-6000" contrast="60000"/>
          </a:blip>
          <a:srcRect/>
          <a:stretch>
            <a:fillRect/>
          </a:stretch>
        </p:blipFill>
        <p:spPr bwMode="auto">
          <a:xfrm>
            <a:off x="6000760" y="2285992"/>
            <a:ext cx="88206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lum contrast="24000"/>
          </a:blip>
          <a:srcRect l="12512" t="12444" r="22061" b="19116"/>
          <a:stretch>
            <a:fillRect/>
          </a:stretch>
        </p:blipFill>
        <p:spPr bwMode="auto">
          <a:xfrm>
            <a:off x="4143372" y="2285992"/>
            <a:ext cx="953020" cy="138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3571876"/>
            <a:ext cx="1257301" cy="118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lum bright="6000" contrast="36000"/>
          </a:blip>
          <a:srcRect/>
          <a:stretch>
            <a:fillRect/>
          </a:stretch>
        </p:blipFill>
        <p:spPr bwMode="auto">
          <a:xfrm>
            <a:off x="6643702" y="5072074"/>
            <a:ext cx="113120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lum bright="-18000" contrast="78000"/>
          </a:blip>
          <a:srcRect/>
          <a:stretch>
            <a:fillRect/>
          </a:stretch>
        </p:blipFill>
        <p:spPr bwMode="auto">
          <a:xfrm>
            <a:off x="5857884" y="3857628"/>
            <a:ext cx="857256" cy="135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lum bright="-6000" contrast="36000"/>
          </a:blip>
          <a:srcRect/>
          <a:stretch>
            <a:fillRect/>
          </a:stretch>
        </p:blipFill>
        <p:spPr bwMode="auto">
          <a:xfrm>
            <a:off x="7143768" y="1571612"/>
            <a:ext cx="1071570" cy="62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31214E-6 L -0.28663 0.0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46821E-7 L -0.35416 -0.0531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9.24855E-7 L -0.68159 0.0991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" y="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08092E-6 L -0.7257 0.0675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2948E-6 L -0.28802 0.0850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96532E-6 L -0.34497 -0.1297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77457E-6 L -0.48403 0.1135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77457E-6 L -0.67431 -0.0760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98844E-6 L -0.39115 0.1077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ад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над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1285852" y="1428736"/>
            <a:ext cx="70009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1B10B0"/>
                </a:solidFill>
              </a:rPr>
              <a:t>Презентацию подготовила: Учитель-логопед МДОБУ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1B10B0"/>
                </a:solidFill>
              </a:rPr>
              <a:t>Детский сад № 43  города Новокубанска</a:t>
            </a:r>
            <a:br>
              <a:rPr lang="ru-RU" b="1" i="1" dirty="0" smtClean="0">
                <a:solidFill>
                  <a:srgbClr val="1B10B0"/>
                </a:solidFill>
              </a:rPr>
            </a:br>
            <a:r>
              <a:rPr lang="ru-RU" b="1" i="1" dirty="0" smtClean="0">
                <a:solidFill>
                  <a:srgbClr val="1B10B0"/>
                </a:solidFill>
              </a:rPr>
              <a:t>Краснодарского края </a:t>
            </a:r>
            <a:br>
              <a:rPr lang="ru-RU" b="1" i="1" dirty="0" smtClean="0">
                <a:solidFill>
                  <a:srgbClr val="1B10B0"/>
                </a:solidFill>
              </a:rPr>
            </a:br>
            <a:r>
              <a:rPr lang="ru-RU" b="1" i="1" dirty="0" smtClean="0">
                <a:solidFill>
                  <a:srgbClr val="1B10B0"/>
                </a:solidFill>
              </a:rPr>
              <a:t>Ковалева Елена Юрьевна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Ресурсы: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фон         </a:t>
            </a:r>
            <a:r>
              <a:rPr lang="en-US" dirty="0" smtClean="0">
                <a:hlinkClick r:id="rId3"/>
              </a:rPr>
              <a:t>http://govorishka.ucoz.ru/load</a:t>
            </a:r>
            <a:r>
              <a:rPr lang="ru-RU" dirty="0" smtClean="0">
                <a:solidFill>
                  <a:srgbClr val="002060"/>
                </a:solidFill>
              </a:rPr>
              <a:t>        </a:t>
            </a:r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Картинки </a:t>
            </a:r>
            <a:r>
              <a:rPr lang="ru-RU" dirty="0" smtClean="0"/>
              <a:t> </a:t>
            </a:r>
            <a:r>
              <a:rPr lang="en-US" dirty="0" smtClean="0">
                <a:hlinkClick r:id="rId4"/>
              </a:rPr>
              <a:t>http://forum.materinstvo.ru/index.php?showtopic=1600726</a:t>
            </a:r>
            <a:r>
              <a:rPr lang="ru-RU" dirty="0" smtClean="0"/>
              <a:t>  </a:t>
            </a:r>
          </a:p>
          <a:p>
            <a:endParaRPr lang="ru-RU" dirty="0" smtClean="0"/>
          </a:p>
          <a:p>
            <a:r>
              <a:rPr lang="ru-RU" dirty="0" smtClean="0"/>
              <a:t>Домик                            </a:t>
            </a:r>
          </a:p>
          <a:p>
            <a:r>
              <a:rPr lang="ru-RU" dirty="0" smtClean="0"/>
              <a:t>Надпись к слайдам   </a:t>
            </a:r>
            <a:r>
              <a:rPr lang="en-US" dirty="0" smtClean="0">
                <a:hlinkClick r:id="rId3"/>
              </a:rPr>
              <a:t>http://govorishka.ucoz.ru/load</a:t>
            </a:r>
            <a:r>
              <a:rPr lang="ru-RU" dirty="0" smtClean="0"/>
              <a:t>   </a:t>
            </a:r>
          </a:p>
          <a:p>
            <a:r>
              <a:rPr lang="ru-RU" dirty="0" smtClean="0"/>
              <a:t>Идея игры:  Лобода Татьяны Валерьевны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1B10B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51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Елена-XP</dc:creator>
  <cp:lastModifiedBy>Елена-XP</cp:lastModifiedBy>
  <cp:revision>7</cp:revision>
  <dcterms:created xsi:type="dcterms:W3CDTF">2012-09-14T16:58:29Z</dcterms:created>
  <dcterms:modified xsi:type="dcterms:W3CDTF">2012-10-01T17:07:33Z</dcterms:modified>
</cp:coreProperties>
</file>