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1536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717652C5-54C9-41A1-834E-9DD5ABA15785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FC1C8C2-4296-4584-8563-D0EFB60CB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7652C5-54C9-41A1-834E-9DD5ABA15785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1C8C2-4296-4584-8563-D0EFB60CB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7652C5-54C9-41A1-834E-9DD5ABA15785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1C8C2-4296-4584-8563-D0EFB60CB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717652C5-54C9-41A1-834E-9DD5ABA15785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1FC1C8C2-4296-4584-8563-D0EFB60CB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717652C5-54C9-41A1-834E-9DD5ABA15785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1FC1C8C2-4296-4584-8563-D0EFB60CB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7652C5-54C9-41A1-834E-9DD5ABA15785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1C8C2-4296-4584-8563-D0EFB60CB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7652C5-54C9-41A1-834E-9DD5ABA15785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1C8C2-4296-4584-8563-D0EFB60CB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7652C5-54C9-41A1-834E-9DD5ABA15785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1C8C2-4296-4584-8563-D0EFB60CB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7652C5-54C9-41A1-834E-9DD5ABA15785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1C8C2-4296-4584-8563-D0EFB60CB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7652C5-54C9-41A1-834E-9DD5ABA15785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1C8C2-4296-4584-8563-D0EFB60CB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7652C5-54C9-41A1-834E-9DD5ABA15785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1C8C2-4296-4584-8563-D0EFB60CB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7652C5-54C9-41A1-834E-9DD5ABA15785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1C8C2-4296-4584-8563-D0EFB60CB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7652C5-54C9-41A1-834E-9DD5ABA15785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1C8C2-4296-4584-8563-D0EFB60CB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433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4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4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4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4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17652C5-54C9-41A1-834E-9DD5ABA15785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FC1C8C2-4296-4584-8563-D0EFB60CBE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35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5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dirty="0" smtClean="0"/>
              <a:t>Обособленные обстоятельства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ru-RU" sz="1400" dirty="0" smtClean="0"/>
              <a:t>Презентацию выполнила</a:t>
            </a:r>
          </a:p>
          <a:p>
            <a:r>
              <a:rPr lang="ru-RU" sz="1400" dirty="0" smtClean="0"/>
              <a:t>у</a:t>
            </a:r>
            <a:r>
              <a:rPr lang="ru-RU" sz="1400" dirty="0" smtClean="0"/>
              <a:t>читель русского языка и литературы </a:t>
            </a:r>
          </a:p>
          <a:p>
            <a:r>
              <a:rPr lang="ru-RU" sz="1400" dirty="0" smtClean="0"/>
              <a:t>МБОУ </a:t>
            </a:r>
            <a:r>
              <a:rPr lang="ru-RU" sz="1400" dirty="0" err="1" smtClean="0"/>
              <a:t>Шептуховская</a:t>
            </a:r>
            <a:r>
              <a:rPr lang="ru-RU" sz="1400" dirty="0" smtClean="0"/>
              <a:t> СОШ</a:t>
            </a:r>
            <a:endParaRPr lang="ru-RU" sz="1400" dirty="0" smtClean="0"/>
          </a:p>
          <a:p>
            <a:r>
              <a:rPr lang="ru-RU" sz="1400" dirty="0" smtClean="0"/>
              <a:t>Савченко Т.Ф.</a:t>
            </a:r>
            <a:endParaRPr lang="ru-RU" sz="1400" dirty="0" smtClean="0"/>
          </a:p>
          <a:p>
            <a:endParaRPr lang="ru-RU" dirty="0"/>
          </a:p>
        </p:txBody>
      </p:sp>
      <p:pic>
        <p:nvPicPr>
          <p:cNvPr id="4" name="Рисунок 3" descr="Рис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3929066"/>
            <a:ext cx="1438656" cy="1792224"/>
          </a:xfrm>
          <a:prstGeom prst="rect">
            <a:avLst/>
          </a:prstGeom>
        </p:spPr>
      </p:pic>
      <p:sp>
        <p:nvSpPr>
          <p:cNvPr id="5" name="Шестиугольник 4"/>
          <p:cNvSpPr/>
          <p:nvPr/>
        </p:nvSpPr>
        <p:spPr>
          <a:xfrm>
            <a:off x="6660232" y="1196752"/>
            <a:ext cx="2016224" cy="914400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Готовимся к ЕГЭ</a:t>
            </a:r>
            <a:endParaRPr lang="ru-RU" b="1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Объяснить пунктуацию предложений.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Держа 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кувшин над головой, грузинка узкою тропой сходила к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берегу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. Порой она скользила меж камней, смеясь неловкости своей. </a:t>
            </a:r>
            <a:endParaRPr lang="ru-RU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М. Лермонтов.)</a:t>
            </a:r>
          </a:p>
          <a:p>
            <a:r>
              <a:rPr lang="ru-RU" dirty="0" smtClean="0"/>
              <a:t>Обособляется </a:t>
            </a:r>
            <a:r>
              <a:rPr lang="ru-RU" dirty="0"/>
              <a:t>обстоятельство, выраженное деепричастным оборотом, независимо от места, занимаемого им по отношению к глаголу-сказуемому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15338" y="274638"/>
            <a:ext cx="471462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7858180" cy="5483245"/>
          </a:xfrm>
        </p:spPr>
        <p:txBody>
          <a:bodyPr>
            <a:normAutofit lnSpcReduction="10000"/>
          </a:bodyPr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У плетня заросшая крапива Обрядилась ярким перламутром И, качаясь, шепчет шаловливо: «С добрым утром!»</a:t>
            </a:r>
          </a:p>
          <a:p>
            <a:pPr>
              <a:buNone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(С. Есенин.)</a:t>
            </a:r>
          </a:p>
          <a:p>
            <a:r>
              <a:rPr lang="ru-RU" dirty="0" smtClean="0"/>
              <a:t>Одиночное </a:t>
            </a:r>
            <a:r>
              <a:rPr lang="ru-RU" dirty="0"/>
              <a:t>деепричастие обособляется независимо от места в </a:t>
            </a:r>
            <a:r>
              <a:rPr lang="ru-RU" dirty="0" smtClean="0"/>
              <a:t>предложении</a:t>
            </a:r>
            <a:r>
              <a:rPr lang="ru-RU" dirty="0"/>
              <a:t>, если оно сохранило значение </a:t>
            </a:r>
            <a:r>
              <a:rPr lang="ru-RU" dirty="0" err="1"/>
              <a:t>глагольности</a:t>
            </a:r>
            <a:r>
              <a:rPr lang="ru-RU" dirty="0"/>
              <a:t>, выступая в функции второстепенного сказуемого и указывая на время действия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6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Там, в темноте, чьи-то глаза смотрели не мигая. (А. Толстой.)</a:t>
            </a:r>
          </a:p>
          <a:p>
            <a:pPr>
              <a:buNone/>
            </a:pPr>
            <a:r>
              <a:rPr lang="ru-RU" dirty="0" smtClean="0"/>
              <a:t>Наречное </a:t>
            </a:r>
            <a:r>
              <a:rPr lang="ru-RU" dirty="0"/>
              <a:t>значение, т. к. утратило значение </a:t>
            </a:r>
            <a:r>
              <a:rPr lang="ru-RU" dirty="0" err="1"/>
              <a:t>глагольности</a:t>
            </a:r>
            <a:r>
              <a:rPr lang="ru-RU" dirty="0"/>
              <a:t>, в </a:t>
            </a:r>
            <a:r>
              <a:rPr lang="ru-RU" dirty="0" smtClean="0"/>
              <a:t>предложении </a:t>
            </a:r>
            <a:r>
              <a:rPr lang="ru-RU" dirty="0"/>
              <a:t>является обстоятельством образа </a:t>
            </a:r>
            <a:r>
              <a:rPr lang="ru-RU" dirty="0" smtClean="0"/>
              <a:t>действия.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8082" y="274638"/>
            <a:ext cx="132871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Он говорил запинаясь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Он добавил, запинаясь, несколько слов от себя.</a:t>
            </a: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/>
              <a:t>первом предложении одиночное деепричастие не обособляется, так как стоит в конце предложения. Обособление или не обособление может зависеть от места, занимаемого им по отношению к глаголу-сказуемому: одно и то же слово в начале или в середине предложения может </a:t>
            </a:r>
            <a:r>
              <a:rPr lang="ru-RU" dirty="0" smtClean="0"/>
              <a:t>обособляться</a:t>
            </a:r>
            <a:r>
              <a:rPr lang="ru-RU" dirty="0"/>
              <a:t>, а в конце нет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43834" y="274638"/>
            <a:ext cx="104296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Мальчики бежали сломя голову. Соня, слушавшая его едва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переводя 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дыхание, вдруг схватила мантильку, шляпку и выбежала из комнаты.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(Ф. Достоевский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.)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Не </a:t>
            </a:r>
            <a:r>
              <a:rPr lang="ru-RU" dirty="0"/>
              <a:t>обособляется оборот,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представляющий </a:t>
            </a:r>
            <a:r>
              <a:rPr lang="ru-RU" dirty="0"/>
              <a:t>собой фразеологизм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 descr="j0335906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050368"/>
            <a:ext cx="1714512" cy="1807632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6644" y="274638"/>
            <a:ext cx="140015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642918"/>
            <a:ext cx="5043494" cy="548324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А вот личной жилплощади Есенин ... так и не завел, несмотря на свои личные контакты с членами Политбюро и наркомами, начиная с Луначарского и кончая Троцким. (Из воспоминаний о С. Есенине.) Давыдов решил ... поверить, действительно ли бригада, вопреки его указаниям, боронует вдоль борозды. (М. Шолохов.)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3570" y="642918"/>
            <a:ext cx="3357586" cy="5483245"/>
          </a:xfrm>
          <a:solidFill>
            <a:schemeClr val="bg2">
              <a:lumMod val="90000"/>
            </a:schemeClr>
          </a:solidFill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Обособляются конструкции с предложным сочетанием </a:t>
            </a:r>
            <a:r>
              <a:rPr lang="ru-RU" b="1" i="1" dirty="0" smtClean="0"/>
              <a:t>несмотря на </a:t>
            </a:r>
            <a:r>
              <a:rPr lang="ru-RU" dirty="0" smtClean="0"/>
              <a:t>и существительным с предлогом </a:t>
            </a:r>
            <a:r>
              <a:rPr lang="ru-RU" b="1" i="1" dirty="0" smtClean="0"/>
              <a:t>вопреки.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moj 1 klass -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5272" y="857232"/>
            <a:ext cx="1057275" cy="1685925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theme/theme1.xml><?xml version="1.0" encoding="utf-8"?>
<a:theme xmlns:a="http://schemas.openxmlformats.org/drawingml/2006/main" name="Тема19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Тема19</Template>
  <TotalTime>33</TotalTime>
  <Words>324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Тема19</vt:lpstr>
      <vt:lpstr>Обособленные обстоятельства</vt:lpstr>
      <vt:lpstr>Объяснить пунктуацию предложений. 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Обособленные обстоятельства</dc:title>
  <dc:creator>admin</dc:creator>
  <cp:lastModifiedBy>Савченко </cp:lastModifiedBy>
  <cp:revision>5</cp:revision>
  <dcterms:created xsi:type="dcterms:W3CDTF">2009-11-29T18:29:18Z</dcterms:created>
  <dcterms:modified xsi:type="dcterms:W3CDTF">2012-09-21T23:14:02Z</dcterms:modified>
</cp:coreProperties>
</file>