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</p:sldMasterIdLst>
  <p:sldIdLst>
    <p:sldId id="256" r:id="rId5"/>
    <p:sldId id="257" r:id="rId6"/>
    <p:sldId id="279" r:id="rId7"/>
    <p:sldId id="263" r:id="rId8"/>
    <p:sldId id="280" r:id="rId9"/>
    <p:sldId id="266" r:id="rId10"/>
    <p:sldId id="285" r:id="rId11"/>
    <p:sldId id="265" r:id="rId12"/>
    <p:sldId id="281" r:id="rId13"/>
    <p:sldId id="264" r:id="rId14"/>
    <p:sldId id="282" r:id="rId15"/>
    <p:sldId id="260" r:id="rId16"/>
    <p:sldId id="283" r:id="rId17"/>
    <p:sldId id="262" r:id="rId18"/>
    <p:sldId id="284" r:id="rId19"/>
    <p:sldId id="261" r:id="rId20"/>
    <p:sldId id="286" r:id="rId21"/>
    <p:sldId id="259" r:id="rId22"/>
    <p:sldId id="287" r:id="rId23"/>
    <p:sldId id="258" r:id="rId24"/>
    <p:sldId id="288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107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107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7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108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108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31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1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10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10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E17D2FA-97F2-43E7-BB22-EA0821B245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FCDFB-7414-4E70-ABCC-6D0F5E816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27635-B936-4F26-9F22-A31ABF5645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5CB5-5F3A-48D8-9CF3-321785A23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926F-058E-4C7B-AED7-E748409294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E0390-03AD-49A8-A99B-63F43CC7D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D8A13-2F02-4E4D-B110-F40490435B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D5044-40FC-473C-9591-B9DF4ABF1F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EB01-F12F-441B-94B7-60F5F4F7AE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3FB19-A589-419B-8E12-64C66AE55E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B279-8DB2-44F3-844E-D9D037B92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6DA69B8-25CF-4F97-B0FE-E45585A2E4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1C1C98-178C-45CD-B2D4-61928EED0A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029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DB9AE-129B-4035-B8F5-FCE63B0FC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14D2B-0426-48A7-B14B-BC169BD855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22ABB-8973-4403-8BCC-3F22F1D9B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773C9-5A48-4FC8-BEDD-BC1E523684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166F1-AAE1-4227-95A3-A33A506DA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FCF9C-E562-4BFE-B365-690EBE8C2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8C0A-C245-4898-B357-402EBD956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A1BC-F798-4FD3-B67C-B058001A5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9B1CE-1BD2-4D32-A102-657B77D173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E7F19-C0E5-4442-AEC1-144C3EF20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F012B0-DB60-4AD7-A463-71C4E233B0A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4336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BA8CA-4140-42D9-8521-2A816B91D5C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A7816-9F88-47E6-93D9-F18C101B08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9AAC8-0408-4D6A-89F0-3E237757A01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66467-E641-41BB-AB1C-05604989AFD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2DC6-57DA-4C45-B549-4A3D1A14275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1B1C4-0CE5-44E8-9A93-A961EAEB15E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09ACA-14A6-41CD-96CE-33823CC4A3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F18CF-07B2-470F-A816-D27124DED91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ACC7A-56F1-4CDB-AA15-2055B6F96DC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2CC97-71EF-4D15-B0FF-B6E3AF71226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FE4007B-0494-4A26-AAFB-924B5E49F1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00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00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300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300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3006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0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00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3D9F93-25F0-4D7D-9987-214E58407BF4}" type="datetimeFigureOut">
              <a:rPr lang="ru-RU" smtClean="0"/>
              <a:pPr/>
              <a:t>30.11.2011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7C0E3735-22C7-4C84-9691-B35F10D1EC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9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ED6150D-7E20-48D2-82B9-79289FB696D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CEA8CA45-C2FB-464A-80D6-E9E114AC518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4234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исунок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3733800" cy="39052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76593" y="2967335"/>
            <a:ext cx="55908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вводные слова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и конструкции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Blip>
                <a:blip r:embed="rId3"/>
              </a:buBlip>
            </a:pPr>
            <a:r>
              <a:rPr lang="ru-RU" sz="2400" dirty="0" smtClean="0"/>
              <a:t> В каком варианте ответа правильно указаны все цифры, на месте которых </a:t>
            </a:r>
            <a:r>
              <a:rPr lang="ru-RU" sz="2400" dirty="0"/>
              <a:t>в предложениях должны стоять запятые</a:t>
            </a:r>
            <a:r>
              <a:rPr lang="ru-RU" sz="2400" dirty="0" smtClean="0"/>
              <a:t>?</a:t>
            </a:r>
          </a:p>
          <a:p>
            <a:endParaRPr lang="ru-RU" sz="2800" dirty="0" smtClean="0"/>
          </a:p>
          <a:p>
            <a:pPr>
              <a:buBlip>
                <a:blip r:embed="rId3"/>
              </a:buBlip>
            </a:pPr>
            <a:r>
              <a:rPr lang="ru-RU" sz="2800" b="1" i="1" dirty="0" smtClean="0">
                <a:solidFill>
                  <a:srgbClr val="FF0000"/>
                </a:solidFill>
              </a:rPr>
              <a:t>Этимология (1) </a:t>
            </a:r>
            <a:r>
              <a:rPr lang="ru-RU" sz="2800" b="1" i="1" dirty="0">
                <a:solidFill>
                  <a:srgbClr val="FF0000"/>
                </a:solidFill>
              </a:rPr>
              <a:t>безусловно (2) представляет собой важный </a:t>
            </a:r>
            <a:r>
              <a:rPr lang="ru-RU" sz="2800" b="1" i="1" dirty="0" smtClean="0">
                <a:solidFill>
                  <a:srgbClr val="FF0000"/>
                </a:solidFill>
              </a:rPr>
              <a:t>раздел </a:t>
            </a:r>
            <a:r>
              <a:rPr lang="ru-RU" sz="2800" b="1" i="1" dirty="0">
                <a:solidFill>
                  <a:srgbClr val="FF0000"/>
                </a:solidFill>
              </a:rPr>
              <a:t>в истории языка, связанный с объяснением происхождения </a:t>
            </a:r>
            <a:r>
              <a:rPr lang="ru-RU" sz="2800" b="1" i="1" dirty="0" smtClean="0">
                <a:solidFill>
                  <a:srgbClr val="FF0000"/>
                </a:solidFill>
              </a:rPr>
              <a:t>слова. </a:t>
            </a:r>
            <a:r>
              <a:rPr lang="ru-RU" sz="2800" b="1" i="1" dirty="0">
                <a:solidFill>
                  <a:srgbClr val="FF0000"/>
                </a:solidFill>
              </a:rPr>
              <a:t>Кроме того (3) этимология может прийти на помощь в трудных </a:t>
            </a:r>
            <a:r>
              <a:rPr lang="ru-RU" sz="2800" b="1" i="1" dirty="0" smtClean="0">
                <a:solidFill>
                  <a:srgbClr val="FF0000"/>
                </a:solidFill>
              </a:rPr>
              <a:t>случаях </a:t>
            </a:r>
            <a:r>
              <a:rPr lang="ru-RU" sz="2800" b="1" i="1" dirty="0">
                <a:solidFill>
                  <a:srgbClr val="FF0000"/>
                </a:solidFill>
              </a:rPr>
              <a:t>орфографии, однако (4) немногие обращаются за помощью  </a:t>
            </a:r>
            <a:r>
              <a:rPr lang="ru-RU" sz="2800" b="1" i="1" dirty="0" smtClean="0">
                <a:solidFill>
                  <a:srgbClr val="FF0000"/>
                </a:solidFill>
              </a:rPr>
              <a:t>этимологическому </a:t>
            </a:r>
            <a:r>
              <a:rPr lang="ru-RU" sz="2800" b="1" i="1" dirty="0">
                <a:solidFill>
                  <a:srgbClr val="FF0000"/>
                </a:solidFill>
              </a:rPr>
              <a:t>словарю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Blip>
                <a:blip r:embed="rId3"/>
              </a:buBlip>
            </a:pPr>
            <a:endParaRPr lang="ru-RU" sz="2800" b="1" dirty="0"/>
          </a:p>
          <a:p>
            <a:pPr>
              <a:buBlip>
                <a:blip r:embed="rId3"/>
              </a:buBlip>
            </a:pPr>
            <a:r>
              <a:rPr lang="ru-RU" sz="2800" dirty="0" smtClean="0"/>
              <a:t>   </a:t>
            </a:r>
            <a:r>
              <a:rPr lang="ru-RU" sz="2800" b="1" dirty="0" smtClean="0"/>
              <a:t>1</a:t>
            </a:r>
            <a:r>
              <a:rPr lang="ru-RU" sz="2800" dirty="0" smtClean="0"/>
              <a:t>)1,2,3,4</a:t>
            </a:r>
            <a:r>
              <a:rPr lang="ru-RU" sz="2800" dirty="0"/>
              <a:t>	</a:t>
            </a:r>
            <a:r>
              <a:rPr lang="ru-RU" sz="2800" dirty="0" smtClean="0"/>
              <a:t>     </a:t>
            </a:r>
            <a:r>
              <a:rPr lang="ru-RU" sz="2800" b="1" dirty="0" smtClean="0"/>
              <a:t>2</a:t>
            </a:r>
            <a:r>
              <a:rPr lang="ru-RU" sz="2800" dirty="0" smtClean="0"/>
              <a:t>)1,2,3</a:t>
            </a:r>
            <a:r>
              <a:rPr lang="ru-RU" sz="2800" dirty="0"/>
              <a:t>.	</a:t>
            </a:r>
            <a:r>
              <a:rPr lang="ru-RU" sz="2800" b="1" dirty="0" smtClean="0"/>
              <a:t>   3</a:t>
            </a:r>
            <a:r>
              <a:rPr lang="ru-RU" sz="2800" dirty="0"/>
              <a:t>) 3,4	</a:t>
            </a:r>
            <a:r>
              <a:rPr lang="ru-RU" sz="2800" dirty="0" smtClean="0"/>
              <a:t>  </a:t>
            </a:r>
            <a:r>
              <a:rPr lang="ru-RU" sz="2800" b="1" dirty="0" smtClean="0"/>
              <a:t>4</a:t>
            </a:r>
            <a:r>
              <a:rPr lang="ru-RU" sz="2800" dirty="0"/>
              <a:t>) 1,3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00174"/>
            <a:ext cx="82153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3200" dirty="0"/>
              <a:t> </a:t>
            </a:r>
            <a:r>
              <a:rPr lang="ru-RU" sz="2400" dirty="0" smtClean="0"/>
              <a:t>В каком </a:t>
            </a:r>
            <a:r>
              <a:rPr lang="ru-RU" sz="2400" dirty="0"/>
              <a:t>варианте ответа правильно указаны все цифры, на месте </a:t>
            </a:r>
            <a:r>
              <a:rPr lang="ru-RU" sz="2400" dirty="0" smtClean="0"/>
              <a:t>которых </a:t>
            </a:r>
            <a:r>
              <a:rPr lang="ru-RU" sz="2400" dirty="0"/>
              <a:t>в предложениях должны стоять запятые? </a:t>
            </a:r>
            <a:endParaRPr lang="ru-RU" sz="2400" dirty="0" smtClean="0"/>
          </a:p>
          <a:p>
            <a:pPr>
              <a:buBlip>
                <a:blip r:embed="rId3"/>
              </a:buBlip>
            </a:pPr>
            <a:r>
              <a:rPr lang="ru-RU" sz="3200" b="1" i="1" dirty="0" smtClean="0">
                <a:solidFill>
                  <a:srgbClr val="FF0000"/>
                </a:solidFill>
              </a:rPr>
              <a:t>Он </a:t>
            </a:r>
            <a:r>
              <a:rPr lang="ru-RU" sz="3200" b="1" i="1" dirty="0">
                <a:solidFill>
                  <a:srgbClr val="FF0000"/>
                </a:solidFill>
              </a:rPr>
              <a:t>стал ещё суровее и (1) казалось (2) невозмутимее. Блестела ни солнце белая полоса соляного озера, и всё это вместе взятое (3) </a:t>
            </a:r>
            <a:r>
              <a:rPr lang="ru-RU" sz="3200" b="1" i="1" dirty="0" smtClean="0">
                <a:solidFill>
                  <a:srgbClr val="FF0000"/>
                </a:solidFill>
              </a:rPr>
              <a:t>казалось </a:t>
            </a:r>
            <a:r>
              <a:rPr lang="ru-RU" sz="3200" b="1" i="1" dirty="0">
                <a:solidFill>
                  <a:srgbClr val="FF0000"/>
                </a:solidFill>
              </a:rPr>
              <a:t>(4) краем </a:t>
            </a:r>
            <a:r>
              <a:rPr lang="ru-RU" sz="3200" b="1" i="1" dirty="0" smtClean="0">
                <a:solidFill>
                  <a:srgbClr val="FF0000"/>
                </a:solidFill>
              </a:rPr>
              <a:t>света.</a:t>
            </a:r>
          </a:p>
          <a:p>
            <a:pPr>
              <a:buBlip>
                <a:blip r:embed="rId3"/>
              </a:buBlip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3200" b="1" dirty="0" smtClean="0"/>
              <a:t>1)2</a:t>
            </a:r>
            <a:r>
              <a:rPr lang="ru-RU" sz="3200" b="1" dirty="0"/>
              <a:t>	2) 1,2,3	3) 1,2	4)1,2,3,4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864399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dirty="0" smtClean="0"/>
              <a:t>  </a:t>
            </a:r>
            <a:r>
              <a:rPr lang="ru-RU" sz="2400" dirty="0" smtClean="0"/>
              <a:t>В каком варианте ответа правильно указаны все цифры, на месте которых в предложениях должны стоять запятые? </a:t>
            </a:r>
            <a:r>
              <a:rPr lang="ru-RU" sz="2400" b="1" dirty="0" smtClean="0"/>
              <a:t> </a:t>
            </a:r>
          </a:p>
          <a:p>
            <a:pPr>
              <a:buBlip>
                <a:blip r:embed="rId3"/>
              </a:buBlip>
            </a:pPr>
            <a:r>
              <a:rPr lang="ru-RU" sz="3200" b="1" i="1" dirty="0" smtClean="0">
                <a:solidFill>
                  <a:srgbClr val="FF0000"/>
                </a:solidFill>
              </a:rPr>
              <a:t>Библиотека </a:t>
            </a:r>
            <a:r>
              <a:rPr lang="ru-RU" sz="3200" b="1" i="1" dirty="0">
                <a:solidFill>
                  <a:srgbClr val="FF0000"/>
                </a:solidFill>
              </a:rPr>
              <a:t>отца и (1) вероятно (2) замечательное собрание книжных богатств дяди раскрыли перед Пушкиным новый мир. </a:t>
            </a:r>
            <a:r>
              <a:rPr lang="ru-RU" sz="3200" b="1" i="1" dirty="0" smtClean="0">
                <a:solidFill>
                  <a:srgbClr val="FF0000"/>
                </a:solidFill>
              </a:rPr>
              <a:t>Пушкин </a:t>
            </a:r>
            <a:r>
              <a:rPr lang="ru-RU" sz="3200" b="1" i="1" dirty="0">
                <a:solidFill>
                  <a:srgbClr val="FF0000"/>
                </a:solidFill>
              </a:rPr>
              <a:t>(3) разумеется (4) читал охотно и очень много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Blip>
                <a:blip r:embed="rId3"/>
              </a:buBlip>
            </a:pPr>
            <a:endParaRPr lang="ru-RU" sz="3200" b="1" i="1" dirty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3200" dirty="0" smtClean="0"/>
              <a:t>1)1,2,3,4   </a:t>
            </a:r>
            <a:r>
              <a:rPr lang="ru-RU" sz="3200" dirty="0"/>
              <a:t>	2) 1,2	3) 3,4	4) 1,3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500174"/>
            <a:ext cx="84296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2400" dirty="0"/>
              <a:t> </a:t>
            </a:r>
            <a:r>
              <a:rPr lang="ru-RU" sz="2400" dirty="0" smtClean="0"/>
              <a:t>В каком </a:t>
            </a:r>
            <a:r>
              <a:rPr lang="ru-RU" sz="2400" dirty="0"/>
              <a:t>варианте ответа правильно указаны все цифры, на месте </a:t>
            </a:r>
            <a:r>
              <a:rPr lang="ru-RU" sz="2400" dirty="0" smtClean="0"/>
              <a:t>которых </a:t>
            </a:r>
            <a:r>
              <a:rPr lang="ru-RU" sz="2400" dirty="0"/>
              <a:t>в предложениях должны стоять запятые? </a:t>
            </a:r>
            <a:endParaRPr lang="ru-RU" sz="2400" dirty="0" smtClean="0"/>
          </a:p>
          <a:p>
            <a:pPr>
              <a:buBlip>
                <a:blip r:embed="rId3"/>
              </a:buBlip>
            </a:pPr>
            <a:r>
              <a:rPr lang="ru-RU" sz="3200" b="1" i="1" dirty="0" smtClean="0">
                <a:solidFill>
                  <a:srgbClr val="FF0000"/>
                </a:solidFill>
              </a:rPr>
              <a:t>К </a:t>
            </a:r>
            <a:r>
              <a:rPr lang="ru-RU" sz="3200" b="1" i="1" dirty="0">
                <a:solidFill>
                  <a:srgbClr val="FF0000"/>
                </a:solidFill>
              </a:rPr>
              <a:t>волшебным сказкам относятся (1) например (2) русские </a:t>
            </a:r>
            <a:r>
              <a:rPr lang="ru-RU" sz="3200" b="1" i="1" dirty="0" smtClean="0">
                <a:solidFill>
                  <a:srgbClr val="FF0000"/>
                </a:solidFill>
              </a:rPr>
              <a:t>сказки «Царевна-лягушка</a:t>
            </a:r>
            <a:r>
              <a:rPr lang="ru-RU" sz="3200" b="1" i="1" dirty="0">
                <a:solidFill>
                  <a:srgbClr val="FF0000"/>
                </a:solidFill>
              </a:rPr>
              <a:t>», «Василиса Премудрая», «Конёк-горбунок». Пример (3) на пример (4) по трудности на контрольной не </a:t>
            </a:r>
            <a:r>
              <a:rPr lang="ru-RU" sz="3200" b="1" i="1" dirty="0" smtClean="0">
                <a:solidFill>
                  <a:srgbClr val="FF0000"/>
                </a:solidFill>
              </a:rPr>
              <a:t>приходится.</a:t>
            </a:r>
          </a:p>
          <a:p>
            <a:pPr>
              <a:buBlip>
                <a:blip r:embed="rId3"/>
              </a:buBlip>
            </a:pPr>
            <a:endParaRPr lang="ru-RU" sz="3200" b="1" i="1" dirty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3200" dirty="0" smtClean="0"/>
              <a:t>  1) </a:t>
            </a:r>
            <a:r>
              <a:rPr lang="ru-RU" sz="3200" dirty="0"/>
              <a:t>3,4	2) 1,2	3) 1,2,3,4	</a:t>
            </a:r>
            <a:r>
              <a:rPr lang="ru-RU" sz="3200" dirty="0" smtClean="0"/>
              <a:t>    4</a:t>
            </a:r>
            <a:r>
              <a:rPr lang="ru-RU" sz="3200" dirty="0"/>
              <a:t>) 1,3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8154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dirty="0" smtClean="0"/>
              <a:t>В каком варианте ответа правильно указаны все цифры, на месте которых в предложениях должны стоять запятые?</a:t>
            </a:r>
          </a:p>
          <a:p>
            <a:pPr>
              <a:buBlip>
                <a:blip r:embed="rId2"/>
              </a:buBlip>
            </a:pPr>
            <a:r>
              <a:rPr lang="ru-RU" b="1" i="1" dirty="0" smtClean="0">
                <a:solidFill>
                  <a:srgbClr val="FF0000"/>
                </a:solidFill>
              </a:rPr>
              <a:t>Левитан решил изгнать со своих холстов тёмные тона (1) правда (2) это не всегда ему удавалось. Всё меняется, одна (3) правда (4) останется.</a:t>
            </a:r>
          </a:p>
          <a:p>
            <a:pPr>
              <a:buBlip>
                <a:blip r:embed="rId2"/>
              </a:buBlip>
            </a:pPr>
            <a:r>
              <a:rPr lang="nn-NO" dirty="0" smtClean="0"/>
              <a:t>1) 1,2</a:t>
            </a:r>
            <a:r>
              <a:rPr lang="ru-RU" dirty="0" smtClean="0"/>
              <a:t>    </a:t>
            </a:r>
            <a:r>
              <a:rPr lang="nn-NO" dirty="0" smtClean="0"/>
              <a:t>	2) 1,2,3,4</a:t>
            </a:r>
            <a:r>
              <a:rPr lang="ru-RU" dirty="0" smtClean="0"/>
              <a:t>   </a:t>
            </a:r>
            <a:r>
              <a:rPr lang="nn-NO" dirty="0" smtClean="0"/>
              <a:t>	3) 1	</a:t>
            </a:r>
            <a:r>
              <a:rPr lang="ru-RU" dirty="0" smtClean="0"/>
              <a:t>    </a:t>
            </a:r>
            <a:r>
              <a:rPr lang="nn-NO" dirty="0" smtClean="0"/>
              <a:t>4) I,</a:t>
            </a:r>
            <a:r>
              <a:rPr lang="ru-RU" dirty="0" smtClean="0"/>
              <a:t> 3</a:t>
            </a:r>
            <a:endParaRPr lang="nn-NO" dirty="0" smtClean="0"/>
          </a:p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8488050" y="0"/>
            <a:ext cx="65595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6" name="Прямоугольник 5"/>
          <p:cNvSpPr/>
          <p:nvPr/>
        </p:nvSpPr>
        <p:spPr>
          <a:xfrm>
            <a:off x="500034" y="1785926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dirty="0"/>
              <a:t>	</a:t>
            </a:r>
            <a:r>
              <a:rPr lang="ru-RU" sz="2400" dirty="0"/>
              <a:t>В каком варианте ответа правильно указаны все цифры, на месте </a:t>
            </a:r>
            <a:r>
              <a:rPr lang="ru-RU" sz="2400" dirty="0" smtClean="0"/>
              <a:t>которых </a:t>
            </a:r>
            <a:r>
              <a:rPr lang="ru-RU" sz="2400" dirty="0"/>
              <a:t>в предложениях должны стоять запятые</a:t>
            </a:r>
            <a:r>
              <a:rPr lang="ru-RU" sz="2400" dirty="0" smtClean="0"/>
              <a:t>?</a:t>
            </a:r>
          </a:p>
          <a:p>
            <a:pPr>
              <a:buBlip>
                <a:blip r:embed="rId3"/>
              </a:buBlip>
            </a:pPr>
            <a:endParaRPr lang="ru-RU" sz="2400" dirty="0"/>
          </a:p>
          <a:p>
            <a:pPr>
              <a:buBlip>
                <a:blip r:embed="rId3"/>
              </a:buBlip>
            </a:pPr>
            <a:r>
              <a:rPr lang="ru-RU" sz="3200" b="1" i="1" dirty="0">
                <a:solidFill>
                  <a:srgbClr val="FF0000"/>
                </a:solidFill>
              </a:rPr>
              <a:t>Солнечные пятна уже совсем исчезли со стены </a:t>
            </a:r>
            <a:r>
              <a:rPr lang="ru-RU" sz="3200" b="1" i="1" dirty="0" smtClean="0">
                <a:solidFill>
                  <a:srgbClr val="FF0000"/>
                </a:solidFill>
              </a:rPr>
              <a:t>(1) </a:t>
            </a:r>
            <a:r>
              <a:rPr lang="ru-RU" sz="3200" b="1" i="1" dirty="0">
                <a:solidFill>
                  <a:srgbClr val="FF0000"/>
                </a:solidFill>
              </a:rPr>
              <a:t>значит </a:t>
            </a:r>
            <a:r>
              <a:rPr lang="ru-RU" sz="3200" b="1" i="1" dirty="0" smtClean="0">
                <a:solidFill>
                  <a:srgbClr val="FF0000"/>
                </a:solidFill>
              </a:rPr>
              <a:t>(2)солнце </a:t>
            </a:r>
            <a:r>
              <a:rPr lang="ru-RU" sz="3200" b="1" i="1" dirty="0">
                <a:solidFill>
                  <a:srgbClr val="FF0000"/>
                </a:solidFill>
              </a:rPr>
              <a:t>уже склонилось за полдень. Что всё это (3) значит? 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3200" b="1" dirty="0" smtClean="0"/>
              <a:t>1</a:t>
            </a:r>
            <a:r>
              <a:rPr lang="ru-RU" sz="3200" b="1" dirty="0"/>
              <a:t>) 1	</a:t>
            </a:r>
            <a:r>
              <a:rPr lang="ru-RU" sz="3200" b="1" dirty="0" smtClean="0"/>
              <a:t>  2)1,2</a:t>
            </a:r>
            <a:r>
              <a:rPr lang="ru-RU" sz="3200" b="1" dirty="0"/>
              <a:t>	3)1,2,3	</a:t>
            </a:r>
            <a:r>
              <a:rPr lang="ru-RU" sz="3200" b="1" dirty="0" smtClean="0"/>
              <a:t>4)1,3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	</a:t>
            </a:r>
            <a:r>
              <a:rPr lang="ru-RU" sz="2400" dirty="0" smtClean="0"/>
              <a:t>В каком варианте ответа правильно указаны все цифры на месте которых в предложениях должны стоять запятые?</a:t>
            </a:r>
          </a:p>
          <a:p>
            <a:pPr>
              <a:buBlip>
                <a:blip r:embed="rId2"/>
              </a:buBlip>
            </a:pPr>
            <a:r>
              <a:rPr lang="ru-RU" b="1" i="1" dirty="0" smtClean="0">
                <a:solidFill>
                  <a:srgbClr val="FF0000"/>
                </a:solidFill>
              </a:rPr>
              <a:t>Эта книга очень полезна учащимся, а (1) значит (2) её нельзя читать поверхностно. Что (3) значит (4) это заявление?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1) 2	2) 1,2.	3) 3,4	4) 1,2,3,</a:t>
            </a:r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8007149" y="0"/>
            <a:ext cx="1127233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В каком варианте ответа правильно указаны все цифры, на месте которых в предложениях должны стоять запятые?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57166"/>
            <a:ext cx="7924800" cy="1928826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400" dirty="0" smtClean="0"/>
              <a:t>1</a:t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859340"/>
            <a:ext cx="828677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К </a:t>
            </a:r>
            <a:r>
              <a:rPr lang="ru-RU" sz="3200" b="1" i="1" dirty="0">
                <a:solidFill>
                  <a:srgbClr val="C00000"/>
                </a:solidFill>
              </a:rPr>
              <a:t>сожалению (1) писатели не так часто плачут и хохочут </a:t>
            </a:r>
            <a:r>
              <a:rPr lang="ru-RU" sz="3200" b="1" i="1" dirty="0" smtClean="0">
                <a:solidFill>
                  <a:srgbClr val="C00000"/>
                </a:solidFill>
              </a:rPr>
              <a:t>над </a:t>
            </a:r>
            <a:r>
              <a:rPr lang="ru-RU" sz="3200" b="1" i="1" dirty="0">
                <a:solidFill>
                  <a:srgbClr val="C00000"/>
                </a:solidFill>
              </a:rPr>
              <a:t>своими рукописями. Я говорю (2) к сожалению (3) потому, что эти слёзы и этот смех говорят о глубокой жизненности того, что создал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</a:p>
          <a:p>
            <a:endParaRPr lang="ru-RU" sz="3200" b="1" i="1" dirty="0">
              <a:solidFill>
                <a:srgbClr val="C00000"/>
              </a:solidFill>
            </a:endParaRPr>
          </a:p>
          <a:p>
            <a:r>
              <a:rPr lang="ru-RU" sz="3200" b="1" i="1" dirty="0">
                <a:solidFill>
                  <a:schemeClr val="tx1">
                    <a:lumMod val="50000"/>
                  </a:schemeClr>
                </a:solidFill>
              </a:rPr>
              <a:t>1)1	2) 1,2	3) 2,3	4) </a:t>
            </a:r>
            <a:r>
              <a:rPr lang="ru-RU" sz="3200" b="1" i="1" dirty="0" smtClean="0">
                <a:solidFill>
                  <a:schemeClr val="tx1">
                    <a:lumMod val="50000"/>
                  </a:schemeClr>
                </a:solidFill>
              </a:rPr>
              <a:t>1,2,3</a:t>
            </a:r>
            <a:endParaRPr lang="ru-RU" sz="32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857232"/>
            <a:ext cx="7924800" cy="1357322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997839"/>
            <a:ext cx="78581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i="1" dirty="0" smtClean="0">
                <a:solidFill>
                  <a:srgbClr val="C00000"/>
                </a:solidFill>
              </a:rPr>
              <a:t>Тоже </a:t>
            </a:r>
            <a:r>
              <a:rPr lang="ru-RU" sz="3200" i="1" dirty="0">
                <a:solidFill>
                  <a:srgbClr val="C00000"/>
                </a:solidFill>
              </a:rPr>
              <a:t>(1) видимо (2) профессиональное качество военного </a:t>
            </a:r>
            <a:r>
              <a:rPr lang="ru-RU" sz="3200" i="1" dirty="0" smtClean="0">
                <a:solidFill>
                  <a:srgbClr val="C00000"/>
                </a:solidFill>
              </a:rPr>
              <a:t>человека </a:t>
            </a:r>
            <a:r>
              <a:rPr lang="ru-RU" sz="3200" i="1" dirty="0">
                <a:solidFill>
                  <a:srgbClr val="C00000"/>
                </a:solidFill>
              </a:rPr>
              <a:t>— просыпаться за несколько секунд до часа, </a:t>
            </a:r>
            <a:r>
              <a:rPr lang="ru-RU" sz="3200" i="1" dirty="0" smtClean="0">
                <a:solidFill>
                  <a:srgbClr val="C00000"/>
                </a:solidFill>
              </a:rPr>
              <a:t>назначенного </a:t>
            </a:r>
            <a:r>
              <a:rPr lang="ru-RU" sz="3200" i="1" dirty="0">
                <a:solidFill>
                  <a:srgbClr val="C00000"/>
                </a:solidFill>
              </a:rPr>
              <a:t>на подъём. Кто-то махал ему шапкой и кричал (3) по-видимому </a:t>
            </a:r>
            <a:r>
              <a:rPr lang="ru-RU" sz="3200" i="1" dirty="0" smtClean="0">
                <a:solidFill>
                  <a:srgbClr val="C00000"/>
                </a:solidFill>
              </a:rPr>
              <a:t>(4) </a:t>
            </a:r>
            <a:r>
              <a:rPr lang="ru-RU" sz="3200" i="1" dirty="0" smtClean="0">
                <a:solidFill>
                  <a:srgbClr val="C00000"/>
                </a:solidFill>
              </a:rPr>
              <a:t>приказывая </a:t>
            </a:r>
            <a:r>
              <a:rPr lang="ru-RU" sz="3200" i="1" dirty="0">
                <a:solidFill>
                  <a:srgbClr val="C00000"/>
                </a:solidFill>
              </a:rPr>
              <a:t>остановиться</a:t>
            </a:r>
            <a:r>
              <a:rPr lang="ru-RU" sz="3200" i="1" dirty="0" smtClean="0">
                <a:solidFill>
                  <a:srgbClr val="C00000"/>
                </a:solidFill>
              </a:rPr>
              <a:t>.</a:t>
            </a:r>
          </a:p>
          <a:p>
            <a:endParaRPr lang="ru-RU" sz="3200" dirty="0"/>
          </a:p>
          <a:p>
            <a:r>
              <a:rPr lang="ru-RU" sz="3200" dirty="0"/>
              <a:t>1) 1.2	2) 3,4	3) 1,2,3	4) </a:t>
            </a:r>
            <a:r>
              <a:rPr lang="ru-RU" sz="3200" dirty="0" smtClean="0"/>
              <a:t>1,2,3,4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1071546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136339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r>
              <a:rPr lang="ru-RU" sz="3600" i="1" dirty="0">
                <a:solidFill>
                  <a:srgbClr val="C00000"/>
                </a:solidFill>
              </a:rPr>
              <a:t>Мы (1) скажем (2) вам об этом позже. Он считал помощь </a:t>
            </a:r>
            <a:r>
              <a:rPr lang="ru-RU" sz="3600" i="1" dirty="0" smtClean="0">
                <a:solidFill>
                  <a:srgbClr val="C00000"/>
                </a:solidFill>
              </a:rPr>
              <a:t>человеку </a:t>
            </a:r>
            <a:r>
              <a:rPr lang="ru-RU" sz="3600" i="1" dirty="0">
                <a:solidFill>
                  <a:srgbClr val="C00000"/>
                </a:solidFill>
              </a:rPr>
              <a:t>таким же естественным </a:t>
            </a:r>
            <a:r>
              <a:rPr lang="ru-RU" sz="3600" i="1" dirty="0" smtClean="0">
                <a:solidFill>
                  <a:srgbClr val="C00000"/>
                </a:solidFill>
              </a:rPr>
              <a:t> </a:t>
            </a:r>
            <a:r>
              <a:rPr lang="ru-RU" sz="3600" i="1" dirty="0" smtClean="0">
                <a:solidFill>
                  <a:srgbClr val="C00000"/>
                </a:solidFill>
              </a:rPr>
              <a:t>делом</a:t>
            </a:r>
            <a:r>
              <a:rPr lang="ru-RU" sz="3600" i="1" dirty="0">
                <a:solidFill>
                  <a:srgbClr val="C00000"/>
                </a:solidFill>
              </a:rPr>
              <a:t>, как (3) скажем (4) </a:t>
            </a:r>
            <a:r>
              <a:rPr lang="ru-RU" sz="3600" i="1" dirty="0" smtClean="0">
                <a:solidFill>
                  <a:srgbClr val="C00000"/>
                </a:solidFill>
              </a:rPr>
              <a:t>приветствие.</a:t>
            </a:r>
          </a:p>
          <a:p>
            <a:endParaRPr lang="ru-RU" sz="3600" i="1" dirty="0" smtClean="0">
              <a:solidFill>
                <a:srgbClr val="C00000"/>
              </a:solidFill>
            </a:endParaRPr>
          </a:p>
          <a:p>
            <a:endParaRPr lang="ru-RU" sz="3600" i="1" dirty="0">
              <a:solidFill>
                <a:srgbClr val="C00000"/>
              </a:solidFill>
            </a:endParaRPr>
          </a:p>
          <a:p>
            <a:r>
              <a:rPr lang="ru-RU" sz="3600" dirty="0" smtClean="0"/>
              <a:t>1)1,2    2</a:t>
            </a:r>
            <a:r>
              <a:rPr lang="ru-RU" sz="3600" dirty="0"/>
              <a:t>) 3,4	</a:t>
            </a:r>
            <a:r>
              <a:rPr lang="ru-RU" sz="3600" dirty="0" smtClean="0"/>
              <a:t>      3)1,2,3,4      4)4</a:t>
            </a:r>
            <a:endParaRPr lang="ru-RU" sz="3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413338"/>
            <a:ext cx="8286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Июльская </a:t>
            </a:r>
            <a:r>
              <a:rPr lang="ru-RU" sz="3200" i="1" dirty="0">
                <a:solidFill>
                  <a:srgbClr val="C00000"/>
                </a:solidFill>
              </a:rPr>
              <a:t>ночь была тёмная и безветренная: только (1) </a:t>
            </a:r>
            <a:r>
              <a:rPr lang="ru-RU" sz="3200" i="1" dirty="0" smtClean="0">
                <a:solidFill>
                  <a:srgbClr val="C00000"/>
                </a:solidFill>
              </a:rPr>
              <a:t>с одной </a:t>
            </a:r>
            <a:r>
              <a:rPr lang="ru-RU" sz="3200" i="1" dirty="0">
                <a:solidFill>
                  <a:srgbClr val="C00000"/>
                </a:solidFill>
              </a:rPr>
              <a:t>стороны (2) небосклона светились звёзды. Другая, </a:t>
            </a:r>
            <a:r>
              <a:rPr lang="ru-RU" sz="3200" i="1" dirty="0" smtClean="0">
                <a:solidFill>
                  <a:srgbClr val="C00000"/>
                </a:solidFill>
              </a:rPr>
              <a:t>большая часть </a:t>
            </a:r>
            <a:r>
              <a:rPr lang="ru-RU" sz="3200" i="1" dirty="0">
                <a:solidFill>
                  <a:srgbClr val="C00000"/>
                </a:solidFill>
              </a:rPr>
              <a:t>неба (3) казалось (4) была заволочена одною большою тучею, мрачно нависавшей над небольшим городком.</a:t>
            </a:r>
          </a:p>
          <a:p>
            <a:r>
              <a:rPr lang="ru-RU" sz="3200" dirty="0" smtClean="0"/>
              <a:t>1)1,2,3,4   </a:t>
            </a:r>
            <a:r>
              <a:rPr lang="ru-RU" sz="3200" dirty="0"/>
              <a:t>	2)1,2  </a:t>
            </a:r>
            <a:r>
              <a:rPr lang="ru-RU" sz="3200" dirty="0" smtClean="0"/>
              <a:t>  3)3,4</a:t>
            </a:r>
            <a:r>
              <a:rPr lang="ru-RU" sz="3200" dirty="0"/>
              <a:t>	4)1,3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285992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C00000"/>
                </a:solidFill>
              </a:rPr>
              <a:t>В</a:t>
            </a:r>
            <a:r>
              <a:rPr lang="ru-RU" sz="3200" i="1" dirty="0" smtClean="0">
                <a:solidFill>
                  <a:srgbClr val="C00000"/>
                </a:solidFill>
              </a:rPr>
              <a:t>лияние </a:t>
            </a:r>
            <a:r>
              <a:rPr lang="ru-RU" sz="3200" i="1" dirty="0">
                <a:solidFill>
                  <a:srgbClr val="C00000"/>
                </a:solidFill>
              </a:rPr>
              <a:t>степных, горных или водных далей на психику современного городского человека мало изучено (1) однако (2) врачи и учёные придают всё большее значение благотворному действию простора. Он (3) однако (4) не был слишком щедрым на похвалу. </a:t>
            </a:r>
            <a:endParaRPr lang="ru-RU" sz="3200" i="1" dirty="0" smtClean="0">
              <a:solidFill>
                <a:srgbClr val="C00000"/>
              </a:solidFill>
            </a:endParaRPr>
          </a:p>
          <a:p>
            <a:r>
              <a:rPr lang="ru-RU" sz="3200" b="1" dirty="0" smtClean="0"/>
              <a:t>1) </a:t>
            </a:r>
            <a:r>
              <a:rPr lang="ru-RU" sz="3200" b="1" dirty="0"/>
              <a:t>1,3,4	</a:t>
            </a:r>
            <a:r>
              <a:rPr lang="ru-RU" sz="3200" b="1" dirty="0" smtClean="0"/>
              <a:t> 2</a:t>
            </a:r>
            <a:r>
              <a:rPr lang="ru-RU" sz="3200" b="1" dirty="0"/>
              <a:t>) 1,2,3,4	</a:t>
            </a:r>
            <a:r>
              <a:rPr lang="ru-RU" sz="3200" b="1" dirty="0" smtClean="0"/>
              <a:t>     3</a:t>
            </a:r>
            <a:r>
              <a:rPr lang="ru-RU" sz="3200" b="1" dirty="0"/>
              <a:t>) 1,3	</a:t>
            </a:r>
            <a:r>
              <a:rPr lang="ru-RU" sz="3200" b="1" dirty="0" smtClean="0"/>
              <a:t>   4</a:t>
            </a:r>
            <a:r>
              <a:rPr lang="ru-RU" sz="3200" b="1" dirty="0"/>
              <a:t>) </a:t>
            </a:r>
            <a:r>
              <a:rPr lang="ru-RU" sz="3200" b="1" dirty="0" smtClean="0"/>
              <a:t>1</a:t>
            </a:r>
            <a:endParaRPr lang="ru-RU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428868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Жизнь </a:t>
            </a:r>
            <a:r>
              <a:rPr lang="ru-RU" sz="3200" i="1" dirty="0">
                <a:solidFill>
                  <a:srgbClr val="C00000"/>
                </a:solidFill>
              </a:rPr>
              <a:t>(1) казалось (2) сомкнула круг, и Грину больше не </a:t>
            </a:r>
            <a:r>
              <a:rPr lang="ru-RU" sz="3200" i="1" dirty="0" smtClean="0">
                <a:solidFill>
                  <a:srgbClr val="C00000"/>
                </a:solidFill>
              </a:rPr>
              <a:t>было в  </a:t>
            </a:r>
            <a:r>
              <a:rPr lang="ru-RU" sz="3200" i="1" dirty="0">
                <a:solidFill>
                  <a:srgbClr val="C00000"/>
                </a:solidFill>
              </a:rPr>
              <a:t>н</a:t>
            </a:r>
            <a:r>
              <a:rPr lang="ru-RU" sz="3200" i="1" dirty="0" smtClean="0">
                <a:solidFill>
                  <a:srgbClr val="C00000"/>
                </a:solidFill>
              </a:rPr>
              <a:t>ей </a:t>
            </a:r>
            <a:r>
              <a:rPr lang="ru-RU" sz="3200" i="1" dirty="0">
                <a:solidFill>
                  <a:srgbClr val="C00000"/>
                </a:solidFill>
              </a:rPr>
              <a:t>ни радости, ни разумного занятия. Море (3) казалось </a:t>
            </a:r>
            <a:r>
              <a:rPr lang="ru-RU" sz="3200" i="1" dirty="0" smtClean="0">
                <a:solidFill>
                  <a:srgbClr val="C00000"/>
                </a:solidFill>
              </a:rPr>
              <a:t>(4) бездонным </a:t>
            </a:r>
            <a:r>
              <a:rPr lang="ru-RU" sz="3200" i="1" dirty="0">
                <a:solidFill>
                  <a:srgbClr val="C00000"/>
                </a:solidFill>
              </a:rPr>
              <a:t>и совершенно чёрным</a:t>
            </a:r>
            <a:r>
              <a:rPr lang="ru-RU" sz="3200" i="1" dirty="0" smtClean="0">
                <a:solidFill>
                  <a:srgbClr val="C00000"/>
                </a:solidFill>
              </a:rPr>
              <a:t>.</a:t>
            </a:r>
          </a:p>
          <a:p>
            <a:endParaRPr lang="ru-RU" sz="3200" dirty="0"/>
          </a:p>
          <a:p>
            <a:r>
              <a:rPr lang="ru-RU" sz="3200" dirty="0"/>
              <a:t>1)1	</a:t>
            </a:r>
            <a:r>
              <a:rPr lang="ru-RU" sz="3200" dirty="0" smtClean="0"/>
              <a:t>  2</a:t>
            </a:r>
            <a:r>
              <a:rPr lang="ru-RU" sz="3200" dirty="0"/>
              <a:t>) 1,2	</a:t>
            </a:r>
            <a:r>
              <a:rPr lang="ru-RU" sz="3200" dirty="0" smtClean="0"/>
              <a:t> 3</a:t>
            </a:r>
            <a:r>
              <a:rPr lang="ru-RU" sz="3200" dirty="0"/>
              <a:t>) 3,4	4) 1,2,3,4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357429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У </a:t>
            </a:r>
            <a:r>
              <a:rPr lang="ru-RU" sz="3600" i="1" dirty="0">
                <a:solidFill>
                  <a:srgbClr val="C00000"/>
                </a:solidFill>
              </a:rPr>
              <a:t>меня (1) к сожалению (2) было очень мало времени. У всех присутствующих (3) к сожалению (4) о содеянном </a:t>
            </a:r>
            <a:r>
              <a:rPr lang="ru-RU" sz="3600" i="1" dirty="0" smtClean="0">
                <a:solidFill>
                  <a:srgbClr val="C00000"/>
                </a:solidFill>
              </a:rPr>
              <a:t>прибавилось </a:t>
            </a:r>
            <a:r>
              <a:rPr lang="ru-RU" sz="3600" i="1" dirty="0">
                <a:solidFill>
                  <a:srgbClr val="C00000"/>
                </a:solidFill>
              </a:rPr>
              <a:t>ещё и чувство тревоги</a:t>
            </a:r>
            <a:r>
              <a:rPr lang="ru-RU" sz="3600" i="1" dirty="0" smtClean="0">
                <a:solidFill>
                  <a:srgbClr val="C00000"/>
                </a:solidFill>
              </a:rPr>
              <a:t>.</a:t>
            </a:r>
          </a:p>
          <a:p>
            <a:endParaRPr lang="ru-RU" sz="3600" i="1" dirty="0">
              <a:solidFill>
                <a:srgbClr val="C00000"/>
              </a:solidFill>
            </a:endParaRPr>
          </a:p>
          <a:p>
            <a:r>
              <a:rPr lang="ru-RU" sz="3600" dirty="0"/>
              <a:t>1)1,2,3,4	</a:t>
            </a:r>
            <a:r>
              <a:rPr lang="ru-RU" sz="3600" dirty="0" smtClean="0"/>
              <a:t>  2)1,2</a:t>
            </a:r>
            <a:r>
              <a:rPr lang="ru-RU" sz="3600" dirty="0"/>
              <a:t>	3)1,2,3	4) 1,2,4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9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413338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Куда </a:t>
            </a:r>
            <a:r>
              <a:rPr lang="ru-RU" sz="3600" i="1" dirty="0">
                <a:solidFill>
                  <a:srgbClr val="C00000"/>
                </a:solidFill>
              </a:rPr>
              <a:t>(1) по-вашему (2) ведёт эта тропинка? Мы обещаем всё сделать (3) по-вашему</a:t>
            </a:r>
            <a:r>
              <a:rPr lang="ru-RU" sz="3600" i="1" dirty="0" smtClean="0">
                <a:solidFill>
                  <a:srgbClr val="C00000"/>
                </a:solidFill>
              </a:rPr>
              <a:t>.</a:t>
            </a:r>
          </a:p>
          <a:p>
            <a:endParaRPr lang="ru-RU" sz="3600" dirty="0"/>
          </a:p>
          <a:p>
            <a:r>
              <a:rPr lang="ru-RU" sz="3600" dirty="0" smtClean="0"/>
              <a:t>1)1  </a:t>
            </a:r>
            <a:r>
              <a:rPr lang="ru-RU" sz="3600" dirty="0"/>
              <a:t>	2) 2	</a:t>
            </a:r>
            <a:r>
              <a:rPr lang="ru-RU" sz="3600" dirty="0" smtClean="0"/>
              <a:t>    3</a:t>
            </a:r>
            <a:r>
              <a:rPr lang="ru-RU" sz="3600" dirty="0"/>
              <a:t>) 1,2	</a:t>
            </a:r>
            <a:r>
              <a:rPr lang="ru-RU" sz="3600" dirty="0" smtClean="0"/>
              <a:t>    4</a:t>
            </a:r>
            <a:r>
              <a:rPr lang="ru-RU" sz="3600" dirty="0"/>
              <a:t>) 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357430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Поэт </a:t>
            </a:r>
            <a:r>
              <a:rPr lang="ru-RU" sz="3200" i="1" dirty="0">
                <a:solidFill>
                  <a:srgbClr val="C00000"/>
                </a:solidFill>
              </a:rPr>
              <a:t>(1) казалось (2) не задумывался ни на минуту: разом </a:t>
            </a:r>
            <a:r>
              <a:rPr lang="ru-RU" sz="3200" i="1" dirty="0" smtClean="0">
                <a:solidFill>
                  <a:srgbClr val="C00000"/>
                </a:solidFill>
              </a:rPr>
              <a:t>появлялись </a:t>
            </a:r>
            <a:r>
              <a:rPr lang="ru-RU" sz="3200" i="1" dirty="0">
                <a:solidFill>
                  <a:srgbClr val="C00000"/>
                </a:solidFill>
              </a:rPr>
              <a:t>и поэтические образы, и меткий эпитет, и послушная </a:t>
            </a:r>
            <a:r>
              <a:rPr lang="ru-RU" sz="3200" i="1" dirty="0" smtClean="0">
                <a:solidFill>
                  <a:srgbClr val="C00000"/>
                </a:solidFill>
              </a:rPr>
              <a:t>рифма. Он </a:t>
            </a:r>
            <a:r>
              <a:rPr lang="ru-RU" sz="3200" i="1" dirty="0">
                <a:solidFill>
                  <a:srgbClr val="C00000"/>
                </a:solidFill>
              </a:rPr>
              <a:t>(3) как будто (4) совсем не ощущал своей работы, </a:t>
            </a:r>
            <a:r>
              <a:rPr lang="ru-RU" sz="3200" i="1" dirty="0" smtClean="0">
                <a:solidFill>
                  <a:srgbClr val="C00000"/>
                </a:solidFill>
              </a:rPr>
              <a:t>беспрестанно </a:t>
            </a:r>
            <a:r>
              <a:rPr lang="ru-RU" sz="3200" i="1" dirty="0">
                <a:solidFill>
                  <a:srgbClr val="C00000"/>
                </a:solidFill>
              </a:rPr>
              <a:t>шутил и разговаривал с приходящими. </a:t>
            </a:r>
            <a:endParaRPr lang="ru-RU" sz="3200" i="1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1)1,2,3,4</a:t>
            </a:r>
            <a:r>
              <a:rPr lang="ru-RU" sz="3200" dirty="0"/>
              <a:t>	</a:t>
            </a:r>
            <a:r>
              <a:rPr lang="ru-RU" sz="3200" dirty="0" smtClean="0"/>
              <a:t>     2</a:t>
            </a:r>
            <a:r>
              <a:rPr lang="ru-RU" sz="3200" dirty="0"/>
              <a:t>) 1,2	</a:t>
            </a:r>
            <a:r>
              <a:rPr lang="ru-RU" sz="3200" dirty="0" smtClean="0"/>
              <a:t>    3</a:t>
            </a:r>
            <a:r>
              <a:rPr lang="ru-RU" sz="3200" dirty="0"/>
              <a:t>) 3,4	</a:t>
            </a:r>
            <a:r>
              <a:rPr lang="ru-RU" sz="3200" dirty="0" smtClean="0"/>
              <a:t>   4</a:t>
            </a:r>
            <a:r>
              <a:rPr lang="ru-RU" sz="3200" dirty="0"/>
              <a:t>) 1,3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428868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Не было (1) кажется (2) в окружающей жизни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ни одного явления, которое (3) не казалось бы ему (4) заслуживающим пристального внимания</a:t>
            </a:r>
          </a:p>
          <a:p>
            <a:endParaRPr lang="ru-RU" sz="3200" dirty="0"/>
          </a:p>
          <a:p>
            <a:r>
              <a:rPr lang="ru-RU" sz="3200" dirty="0" smtClean="0"/>
              <a:t>1)1,2       2)3,4       3)1,2,3,4       4)1,2,4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3" y="3071810"/>
          <a:ext cx="8358247" cy="2011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35824"/>
                <a:gridCol w="807249"/>
                <a:gridCol w="714380"/>
                <a:gridCol w="785818"/>
                <a:gridCol w="785818"/>
                <a:gridCol w="785818"/>
                <a:gridCol w="785818"/>
                <a:gridCol w="714380"/>
                <a:gridCol w="862469"/>
                <a:gridCol w="1280673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8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9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10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</a:t>
                      </a:r>
                      <a:endParaRPr lang="ru-RU" sz="6000" dirty="0">
                        <a:solidFill>
                          <a:srgbClr val="C0000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714489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dirty="0"/>
              <a:t>	</a:t>
            </a:r>
            <a:r>
              <a:rPr lang="ru-RU" sz="2400" dirty="0"/>
              <a:t>В каком варианте ответа правильно указаны все цифры, на месте </a:t>
            </a:r>
            <a:r>
              <a:rPr lang="ru-RU" sz="2400" dirty="0" smtClean="0"/>
              <a:t>которых </a:t>
            </a:r>
            <a:r>
              <a:rPr lang="ru-RU" sz="2400" dirty="0"/>
              <a:t>в предложениях должны стоять запятые</a:t>
            </a:r>
            <a:r>
              <a:rPr lang="ru-RU" sz="2400" dirty="0" smtClean="0"/>
              <a:t>?</a:t>
            </a:r>
          </a:p>
          <a:p>
            <a:pPr>
              <a:buBlip>
                <a:blip r:embed="rId3"/>
              </a:buBlip>
            </a:pPr>
            <a:endParaRPr lang="ru-RU" sz="2400" dirty="0"/>
          </a:p>
          <a:p>
            <a:pPr>
              <a:buBlip>
                <a:blip r:embed="rId3"/>
              </a:buBlip>
            </a:pPr>
            <a:r>
              <a:rPr lang="ru-RU" sz="3200" b="1" i="1" dirty="0">
                <a:solidFill>
                  <a:srgbClr val="FF0000"/>
                </a:solidFill>
              </a:rPr>
              <a:t>Левитан (1) правда (2) написал несколько превосходных </a:t>
            </a:r>
            <a:r>
              <a:rPr lang="ru-RU" sz="3200" b="1" i="1" dirty="0" smtClean="0">
                <a:solidFill>
                  <a:srgbClr val="FF0000"/>
                </a:solidFill>
              </a:rPr>
              <a:t> весенних </a:t>
            </a:r>
            <a:r>
              <a:rPr lang="ru-RU" sz="3200" b="1" i="1" dirty="0">
                <a:solidFill>
                  <a:srgbClr val="FF0000"/>
                </a:solidFill>
              </a:rPr>
              <a:t>вещей. Когда говорят деньги (3) правда (4) молчит. 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3200" b="1" dirty="0" smtClean="0"/>
              <a:t>1</a:t>
            </a:r>
            <a:r>
              <a:rPr lang="ru-RU" sz="3200" b="1" dirty="0"/>
              <a:t>) 1,2,3	</a:t>
            </a:r>
            <a:r>
              <a:rPr lang="ru-RU" sz="3200" b="1" dirty="0" smtClean="0"/>
              <a:t> 2</a:t>
            </a:r>
            <a:r>
              <a:rPr lang="ru-RU" sz="3200" b="1" dirty="0"/>
              <a:t>) 1,2	3) 3	</a:t>
            </a:r>
            <a:r>
              <a:rPr lang="ru-RU" sz="3200" b="1" dirty="0" smtClean="0"/>
              <a:t>     4</a:t>
            </a:r>
            <a:r>
              <a:rPr lang="ru-RU" sz="3200" b="1" dirty="0"/>
              <a:t>) </a:t>
            </a:r>
            <a:r>
              <a:rPr lang="ru-RU" sz="3200" b="1" dirty="0" smtClean="0"/>
              <a:t>1,2,3,4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1857364"/>
            <a:ext cx="821537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2400" dirty="0"/>
              <a:t>В каком варианте ответа правильно указаны все цифры, на </a:t>
            </a:r>
            <a:r>
              <a:rPr lang="ru-RU" sz="2400" dirty="0" smtClean="0"/>
              <a:t>месте которых </a:t>
            </a:r>
            <a:r>
              <a:rPr lang="ru-RU" sz="2400" dirty="0"/>
              <a:t>в предложениях должны стоять запятые?</a:t>
            </a:r>
          </a:p>
          <a:p>
            <a:pPr>
              <a:buBlip>
                <a:blip r:embed="rId3"/>
              </a:buBlip>
            </a:pPr>
            <a:r>
              <a:rPr lang="ru-RU" sz="3200" b="1" i="1" dirty="0">
                <a:solidFill>
                  <a:srgbClr val="FF0000"/>
                </a:solidFill>
              </a:rPr>
              <a:t>Вот </a:t>
            </a:r>
            <a:r>
              <a:rPr lang="ru-RU" sz="3200" b="1" i="1" dirty="0" smtClean="0">
                <a:solidFill>
                  <a:srgbClr val="FF0000"/>
                </a:solidFill>
              </a:rPr>
              <a:t>(1) </a:t>
            </a:r>
            <a:r>
              <a:rPr lang="ru-RU" sz="3200" b="1" i="1" dirty="0">
                <a:solidFill>
                  <a:srgbClr val="FF0000"/>
                </a:solidFill>
              </a:rPr>
              <a:t>кажется (2) солнце коснулось тихой </a:t>
            </a:r>
            <a:r>
              <a:rPr lang="ru-RU" sz="3200" b="1" i="1" dirty="0" smtClean="0">
                <a:solidFill>
                  <a:srgbClr val="FF0000"/>
                </a:solidFill>
              </a:rPr>
              <a:t>воды </a:t>
            </a:r>
            <a:r>
              <a:rPr lang="ru-RU" sz="3200" b="1" i="1" dirty="0">
                <a:solidFill>
                  <a:srgbClr val="FF0000"/>
                </a:solidFill>
              </a:rPr>
              <a:t>у берега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  <a:r>
              <a:rPr lang="ru-RU" sz="3200" b="1" i="1" dirty="0">
                <a:solidFill>
                  <a:srgbClr val="FF0000"/>
                </a:solidFill>
              </a:rPr>
              <a:t> Океан (3) кажется (4) заснувшим, тихим, не слышно даже </a:t>
            </a:r>
            <a:r>
              <a:rPr lang="ru-RU" sz="3200" b="1" i="1" dirty="0" smtClean="0">
                <a:solidFill>
                  <a:srgbClr val="FF0000"/>
                </a:solidFill>
              </a:rPr>
              <a:t>плеска </a:t>
            </a:r>
            <a:r>
              <a:rPr lang="ru-RU" sz="3200" b="1" i="1" dirty="0">
                <a:solidFill>
                  <a:srgbClr val="FF0000"/>
                </a:solidFill>
              </a:rPr>
              <a:t>волн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sz="3200" b="1" i="1" dirty="0">
              <a:solidFill>
                <a:srgbClr val="FF0000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ru-RU" sz="3200" dirty="0"/>
              <a:t>1)1	2) 1,2	3) 3	</a:t>
            </a:r>
            <a:r>
              <a:rPr lang="ru-RU" sz="3200" dirty="0" smtClean="0"/>
              <a:t>     4</a:t>
            </a:r>
            <a:r>
              <a:rPr lang="ru-RU" sz="3200" dirty="0"/>
              <a:t>) 3,4</a:t>
            </a:r>
          </a:p>
          <a:p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ru-RU" sz="6600" b="1" cap="all" dirty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9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7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500042"/>
            <a:ext cx="1279744" cy="96123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85736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3200" dirty="0"/>
              <a:t> </a:t>
            </a:r>
            <a:r>
              <a:rPr lang="ru-RU" sz="2400" dirty="0"/>
              <a:t>К каком варианте ответа правильно указаны все цифры, на месте которых в предложениях должны стоять запятые? </a:t>
            </a:r>
            <a:endParaRPr lang="ru-RU" sz="2400" dirty="0" smtClean="0"/>
          </a:p>
          <a:p>
            <a:pPr>
              <a:buBlip>
                <a:blip r:embed="rId3"/>
              </a:buBlip>
            </a:pPr>
            <a:r>
              <a:rPr lang="ru-RU" sz="3200" b="1" i="1" dirty="0" smtClean="0">
                <a:solidFill>
                  <a:srgbClr val="FF0000"/>
                </a:solidFill>
              </a:rPr>
              <a:t>Он </a:t>
            </a:r>
            <a:r>
              <a:rPr lang="ru-RU" sz="3200" b="1" i="1" dirty="0">
                <a:solidFill>
                  <a:srgbClr val="FF0000"/>
                </a:solidFill>
              </a:rPr>
              <a:t>вспомнил её слова (1) возможно (2) сказанные очень давно. </a:t>
            </a:r>
            <a:r>
              <a:rPr lang="ru-RU" sz="3200" b="1" i="1" dirty="0" smtClean="0">
                <a:solidFill>
                  <a:srgbClr val="FF0000"/>
                </a:solidFill>
              </a:rPr>
              <a:t>А </a:t>
            </a:r>
            <a:r>
              <a:rPr lang="ru-RU" sz="3200" b="1" i="1" dirty="0">
                <a:solidFill>
                  <a:srgbClr val="FF0000"/>
                </a:solidFill>
              </a:rPr>
              <a:t>счастье было так (3) возможно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Blip>
                <a:blip r:embed="rId3"/>
              </a:buBlip>
            </a:pPr>
            <a:endParaRPr lang="ru-RU" sz="3200" b="1" dirty="0"/>
          </a:p>
          <a:p>
            <a:pPr>
              <a:buBlip>
                <a:blip r:embed="rId3"/>
              </a:buBlip>
            </a:pPr>
            <a:r>
              <a:rPr lang="ru-RU" sz="3200" dirty="0" smtClean="0"/>
              <a:t>1)1    </a:t>
            </a:r>
            <a:r>
              <a:rPr lang="ru-RU" sz="3200" dirty="0"/>
              <a:t>	2) 1,2	3) 1,2,3	</a:t>
            </a:r>
            <a:r>
              <a:rPr lang="ru-RU" sz="3200" dirty="0" smtClean="0"/>
              <a:t> 4</a:t>
            </a:r>
            <a:r>
              <a:rPr lang="ru-RU" sz="3200" dirty="0"/>
              <a:t>)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88051" y="0"/>
            <a:ext cx="65594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277</TotalTime>
  <Words>834</Words>
  <Application>Microsoft Office PowerPoint</Application>
  <PresentationFormat>Экран (4:3)</PresentationFormat>
  <Paragraphs>134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Тема12</vt:lpstr>
      <vt:lpstr>Капсулы</vt:lpstr>
      <vt:lpstr>Профиль</vt:lpstr>
      <vt:lpstr>Край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Самостоятельная работа</vt:lpstr>
      <vt:lpstr>     1  </vt:lpstr>
      <vt:lpstr>               </vt:lpstr>
      <vt:lpstr>3</vt:lpstr>
      <vt:lpstr>4</vt:lpstr>
      <vt:lpstr>5</vt:lpstr>
      <vt:lpstr>6</vt:lpstr>
      <vt:lpstr>7</vt:lpstr>
      <vt:lpstr>8</vt:lpstr>
      <vt:lpstr>9</vt:lpstr>
      <vt:lpstr>10</vt:lpstr>
      <vt:lpstr>Ответы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Савченко</dc:creator>
  <cp:lastModifiedBy>Савченко </cp:lastModifiedBy>
  <cp:revision>26</cp:revision>
  <dcterms:created xsi:type="dcterms:W3CDTF">2011-11-23T16:56:17Z</dcterms:created>
  <dcterms:modified xsi:type="dcterms:W3CDTF">2011-11-30T19:51:55Z</dcterms:modified>
</cp:coreProperties>
</file>