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61" r:id="rId5"/>
    <p:sldId id="262" r:id="rId6"/>
    <p:sldId id="282" r:id="rId7"/>
    <p:sldId id="264" r:id="rId8"/>
    <p:sldId id="267" r:id="rId9"/>
    <p:sldId id="293" r:id="rId10"/>
    <p:sldId id="294" r:id="rId11"/>
    <p:sldId id="269" r:id="rId12"/>
    <p:sldId id="272" r:id="rId13"/>
    <p:sldId id="273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91" autoAdjust="0"/>
  </p:normalViewPr>
  <p:slideViewPr>
    <p:cSldViewPr>
      <p:cViewPr varScale="1">
        <p:scale>
          <a:sx n="55" d="100"/>
          <a:sy n="5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E4A2B-C8EC-46AC-9437-26BD4D646BD4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0483-5C57-45C4-A679-F747BC78A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1%82%D0%B0%D0%BB%D1%8C%D1%8F%D0%BD%D1%81%D0%BA%D0%B8%D0%B9_%D1%8F%D0%B7%D1%8B%D0%BA" TargetMode="External"/><Relationship Id="rId3" Type="http://schemas.openxmlformats.org/officeDocument/2006/relationships/hyperlink" Target="http://ru.wikipedia.org/wiki/%D0%9A%D0%BB%D1%83%D0%B1%D0%B5%D0%BD%D1%8C" TargetMode="External"/><Relationship Id="rId7" Type="http://schemas.openxmlformats.org/officeDocument/2006/relationships/hyperlink" Target="http://ru.wikipedia.org/wiki/%D0%9F%D0%B0%D1%81%D0%BB%D1%91%D0%BD%D0%BE%D0%B2%D1%8B%D0%B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5%D0%BC%D0%B5%D0%B9%D1%81%D1%82%D0%B2%D0%BE" TargetMode="External"/><Relationship Id="rId5" Type="http://schemas.openxmlformats.org/officeDocument/2006/relationships/hyperlink" Target="http://ru.wikipedia.org/wiki/%D0%9F%D0%B0%D1%81%D0%BB%D1%91%D0%BD" TargetMode="External"/><Relationship Id="rId4" Type="http://schemas.openxmlformats.org/officeDocument/2006/relationships/hyperlink" Target="http://ru.wikipedia.org/wiki/%D0%A2%D1%80%D0%B0%D0%B2%D0%B0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567" TargetMode="External"/><Relationship Id="rId7" Type="http://schemas.openxmlformats.org/officeDocument/2006/relationships/hyperlink" Target="http://ru.wikipedia.org/wiki/%D0%9F%D0%B0%D1%80_(%D1%81%D0%B5%D0%BB%D1%8C%D1%81%D0%BA%D0%BE%D0%B5_%D1%85%D0%BE%D0%B7%D1%8F%D0%B9%D1%81%D1%82%D0%B2%D0%BE)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5%D0%B2%D0%BE%D0%BE%D0%B1%D0%BE%D1%80%D0%BE%D1%82" TargetMode="External"/><Relationship Id="rId5" Type="http://schemas.openxmlformats.org/officeDocument/2006/relationships/hyperlink" Target="http://ru.wikipedia.org/wiki/%D0%93%D0%B0" TargetMode="External"/><Relationship Id="rId4" Type="http://schemas.openxmlformats.org/officeDocument/2006/relationships/hyperlink" Target="http://ru.wikipedia.org/wiki/%D0%A2%D1%83%D0%BF%D1%83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0%B1%D0%B0%D0%BA" TargetMode="External"/><Relationship Id="rId13" Type="http://schemas.openxmlformats.org/officeDocument/2006/relationships/hyperlink" Target="http://ru.wikipedia.org/wiki/%D0%A3%D1%80%D0%BE%D0%B6%D0%B0%D0%B9%D0%BD%D0%BE%D1%81%D1%82%D1%8C" TargetMode="External"/><Relationship Id="rId18" Type="http://schemas.openxmlformats.org/officeDocument/2006/relationships/hyperlink" Target="http://ru.wikipedia.org/w/index.php?title=%D0%96%D1%91%D0%BB%D1%82%D0%B0%D1%8F_%D0%BA%D0%B0%D1%80%D0%BB%D0%B8%D0%BA%D0%BE%D0%B2%D0%BE%D1%81%D1%82%D1%8C&amp;action=edit&amp;redlink=1" TargetMode="External"/><Relationship Id="rId3" Type="http://schemas.openxmlformats.org/officeDocument/2006/relationships/hyperlink" Target="http://ru.wikipedia.org/wiki/%D0%9A%D0%BE%D0%BB%D0%BE%D1%80%D0%B0%D0%B4%D1%81%D0%BA%D0%B8%D0%B9_%D0%B6%D1%83%D0%BA" TargetMode="External"/><Relationship Id="rId7" Type="http://schemas.openxmlformats.org/officeDocument/2006/relationships/hyperlink" Target="http://ru.wikipedia.org/wiki/%D0%91%D0%B0%D0%BA%D0%BB%D0%B0%D0%B6%D0%B0%D0%BD" TargetMode="External"/><Relationship Id="rId12" Type="http://schemas.openxmlformats.org/officeDocument/2006/relationships/hyperlink" Target="http://ru.wikipedia.org/w/index.php?title=%D0%A6%D0%B8%D0%BA%D0%B0%D0%B4%D0%BA%D0%B0&amp;action=edit&amp;redlink=1" TargetMode="External"/><Relationship Id="rId17" Type="http://schemas.openxmlformats.org/officeDocument/2006/relationships/hyperlink" Target="http://ru.wikipedia.org/w/index.php?title=%D0%9A%D1%83%D0%B4%D1%80%D1%8F%D0%B2%D0%BE%D1%81%D1%82%D1%8C&amp;action=edit&amp;redlink=1" TargetMode="External"/><Relationship Id="rId2" Type="http://schemas.openxmlformats.org/officeDocument/2006/relationships/slide" Target="../slides/slide21.xml"/><Relationship Id="rId16" Type="http://schemas.openxmlformats.org/officeDocument/2006/relationships/hyperlink" Target="http://ru.wikipedia.org/w/index.php?title=%D0%9C%D0%B5%D0%B6%D0%B6%D0%B8%D0%BB%D0%BA%D0%BE%D0%B2%D0%B0%D1%8F_%D0%BC%D0%BE%D0%B7%D0%B0%D0%B8%D0%BA%D0%B0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2%D0%BE%D0%BC%D0%B0%D1%82" TargetMode="External"/><Relationship Id="rId11" Type="http://schemas.openxmlformats.org/officeDocument/2006/relationships/hyperlink" Target="http://ru.wikipedia.org/wiki/%D0%A2%D0%BB%D1%8F" TargetMode="External"/><Relationship Id="rId5" Type="http://schemas.openxmlformats.org/officeDocument/2006/relationships/hyperlink" Target="http://ru.wikipedia.org/wiki/%D0%9F%D0%B0%D1%81%D0%BB%D1%91%D0%BD%D0%BE%D0%B2%D1%8B%D0%B5" TargetMode="External"/><Relationship Id="rId15" Type="http://schemas.openxmlformats.org/officeDocument/2006/relationships/hyperlink" Target="http://ru.wikipedia.org/w/index.php?title=%D0%9A%D1%80%D0%B0%D0%BF%D1%87%D0%B0%D1%82%D0%BE%D1%81%D1%82%D1%8C&amp;action=edit&amp;redlink=1" TargetMode="External"/><Relationship Id="rId10" Type="http://schemas.openxmlformats.org/officeDocument/2006/relationships/hyperlink" Target="http://ru.wikipedia.org/wiki/%D0%92%D0%B8%D1%80%D1%83%D1%81" TargetMode="External"/><Relationship Id="rId4" Type="http://schemas.openxmlformats.org/officeDocument/2006/relationships/hyperlink" Target="http://ru.wikipedia.org/wiki/%D0%9B%D0%B8%D1%81%D1%82%D0%BE%D0%B5%D0%B4%D1%8B" TargetMode="External"/><Relationship Id="rId9" Type="http://schemas.openxmlformats.org/officeDocument/2006/relationships/hyperlink" Target="http://ru.wikipedia.org/wiki/%D0%93%D0%B5%D0%BD%D0%B5%D1%82%D0%B8%D1%87%D0%B5%D1%81%D0%BA%D0%B8%D0%B9_%D0%B3%D1%80%D1%83%D0%B7" TargetMode="External"/><Relationship Id="rId14" Type="http://schemas.openxmlformats.org/officeDocument/2006/relationships/hyperlink" Target="http://ru.wikipedia.org/wiki/%D0%98%D0%BD%D1%84%D0%B5%D0%BA%D1%86%D0%B8%D1%8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C%D1%8F%D0%BA%D0%BE%D1%82%D1%8C&amp;action=edit&amp;redlink=1" TargetMode="External"/><Relationship Id="rId7" Type="http://schemas.openxmlformats.org/officeDocument/2006/relationships/hyperlink" Target="http://ru.wikipedia.org/wiki/%D0%91%D0%B5%D0%BB%D0%BE%D0%B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E%D0%B2%D0%B0%D0%BB" TargetMode="External"/><Relationship Id="rId5" Type="http://schemas.openxmlformats.org/officeDocument/2006/relationships/hyperlink" Target="http://ru.wikipedia.org/wiki/%D0%92%D0%B8%D1%82%D0%B0%D0%BC%D0%B8%D0%BD_%D0%A1" TargetMode="External"/><Relationship Id="rId4" Type="http://schemas.openxmlformats.org/officeDocument/2006/relationships/hyperlink" Target="http://ru.wikipedia.org/wiki/%D0%9A%D1%80%D0%B0%D1%85%D0%BC%D0%B0%D0%BB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Карто́фель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(лат.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Solánum tuberósum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вид многолетних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Клубень"/>
              </a:rPr>
              <a:t>клубненосных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Трава"/>
              </a:rPr>
              <a:t>травянистых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растений из рода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Паслён"/>
              </a:rPr>
              <a:t>Паслён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Solanum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емейство"/>
              </a:rPr>
              <a:t>семейства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аслёновые"/>
              </a:rPr>
              <a:t>Паслёновые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Solanaceae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Клубни картофеля являются важным продуктом питания, в отличие от ядовитых плодов.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Русское слово «картофель» произошло от нем. </a:t>
            </a:r>
            <a:r>
              <a:rPr lang="de-D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Kartoffel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которое, в свою очередь, произошло от 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Итальянский язык"/>
              </a:rPr>
              <a:t>итал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Итальянский язык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it-IT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tartufo, tartufolo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трюфель.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русскоязычной литературе иногда встречаются также другие русские названия: Картофель европейский, Картофель чилийский, Картофель клубненосный.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Урожайность картофеля зависит от массы факторов: от климатических и погодных условий, от качества почвы вообще и от качества обработки ее перед посадкой картофеля, от выбранного сорта картофеля, от здоровья клубней до посадки и во время прорастания, от правильно и вовремя проведенной профилактики всевозможных «картофельных» заболеваний, от вовремя внесенных в почву удобрений и еще от множества факторов.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Первым известным фактом об урожайности картофеля служит доклад испанского чиновника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Гарси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Диеса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 Сан-Мигеля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1567"/>
              </a:rPr>
              <a:t>1567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проводившего в Перу и Боливии опрос местных жителей (селение Хули), так, согласно докладу, урожайность картофеля составляла 55,5—83,5 кг с одного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Тупу"/>
              </a:rPr>
              <a:t>тупу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0,1643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Га"/>
              </a:rPr>
              <a:t>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земли, что приблизительно равнялось 340—506 кг/га, при этом урожай с одного участка собирался не ежегодно, а часто раз в два-три года (поскольку из-за холодов посевы вымерзали полностью). Применялся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евооборот"/>
              </a:rPr>
              <a:t>севооборот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ар (сельское хозяйство)"/>
              </a:rPr>
              <a:t>под паром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когда из 160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Тупу"/>
              </a:rPr>
              <a:t>тупу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земли засевались 40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Тупу"/>
              </a:rPr>
              <a:t>тупу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 есть 1/4, остальные в год сева не использовались.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Максимальная урожайность современных сортов картофеля составляет 400—600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отличие от культурного дикий картофель был мелким и горьким. Чтобы отбить горечь, индейцы придумали весьма простой способ. Они заметили, что подмороженные клубни перестают быть горькими и становятся чуть сладковатыми на вкус. Поэтому собранный урожай хранился под открытым небом. Клубни мочил дождь, подсушивало солнце, они подмерзали по ночам. Через некоторое время картофель сморщивался и размягчался. Тогда женщины и дети мяли его босыми ногами. Получалась однообразная серая масса, которая досушивалась на солнце и могла долго храниться. Ее называли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чуньо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Картофель же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по-индейски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назывался «папой» и именно под этим именем он впервые упоминается в книге «Хроника Перу», изданной в испанском городе Севилья в середине 16 века. Ее автор писал: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Папас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особый вид земляных орехов. Будучи сварены, они становятся мягкими, как печеный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каштан...Орехи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покрыты кожурой не толще кожуры трюфеля».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с легкой руки картофель в Европе стали называть «перуанским земляным орехом». Итальянцам его клубни напоминали гриб трюфель, плодовое тело которого развивается в земле. Они и придумали для картофеля название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тартуфолли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Потом это слово упростилось до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тартофель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в конце концов стало русским «картофелем». Правда, некоторые ученые не согласны с такой версией происхождения слова «картофель». По их мнению оно образовано от немецких слов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крафт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 «сила» и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тойфель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 «дьявол». Таким образом, вольный перевод слова «картофель» на русский язык звучит примерно как «дьявольская сила». Такое название можно объяснить тем, что картофель в Европе, да и в России тоже, поначалу восприняли «в штыки» и даже называли «чертовым яблоком». А потом смирились и как-то незаметно картошечка из «дьявольского продукта» превратилась в «хлеб наш насущный».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Народные поговорки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Картофель и супружество — две слишком серьезные вещи, чтобы с ними шутить.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Небось картошку все мы уважаем, — когда с сольцой её намять.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Картофель хлебу подпора.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Картошка хлебу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присошка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признании.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130 стран, которые выращивают картофель, больше всего его любят в Германии — на каждого жителя здесь приходится около 168 килограммов в год, бельгийцы в течение года съедают 132 килограмма, ну а потомки Речи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Посполитой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123 килограмма. Популярен он также в Румынии,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Беларусии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России. В знак особого почтения овощу там даже воздвигли памятники и музеи.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В Бельгии существует музей картофеля. Среди его экспонатов — тысячи предметов, рассказывающих об истории картофеля — от почтовых марок с его изображением до знаменитых картин на ту же тему («Едоки картофеля» Ван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Гога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На некоторых тропических островах картофель использовали как эквивалент денег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Картофелю посвящали стихи и баллады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Картофель когда-то прославлял в своей музыке великий Иоганн Себастьян Бах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В современной Исландии популярна водка, сделанная из картофеля.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Существует два редких сорта, у которых цвет кожуры и мякоти остается синим и после варки: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Linzer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Blaue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Französische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Trüffel-Kartoffel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Один из самых распространённых сортов с синеватой кожурой, выращиваемых на российских огородах — «синеглазка». Однако мало кто знает, что по-научному она называется «Ганнибал», в честь прадеда Александра Пушкина Абрама Ганнибала, который первым провёл опыты по селекции и хранению картофеля в России.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В городе Минске в 2000-х годах открыт памятник картофелю. В Мариинске (Кемеровская область) скоро откроют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Agriculture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(FAO) ООН объявила 2008 год «Международным годом картофеля».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Один из рецептов приготовления традиционного русского блюда — блинов — подразумевал использование картофеля вместо муки.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Bonnotte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— самый дорогой в мире картофель. Предприимчивые крестьяне, которые живут на островке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Нуармутье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собирают не более 100 тонн этого сорта в год. Так как божественный клубень (а по легенде, именно этот сорт вывел верховный бог инков) исключительно нежен, собирать его можно только вручную. Картофель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Bonnotte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обойдется самым изысканным гурманам примерно в 500 евро за килограмм.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 В календаре Инков существовал один из двух способов определения дневного времени: измерением времени служило время, затрачиваемое на варку картофеля — что приблизительно равнялось одному часу. То есть, в Перу говорили: прошло столько времени, сколько ушло бы на приготовление блюда из картофеля.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 В 1995 году картофель стал первым овощем, выращенным в космосе.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пользе.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составе картофеля — крахмал, белки. В них имеются все незаменимые аминокислоты, пектины, сахариды, клетчатка, почти все витамины группы В, а также витамины С, Р, К, РР и А, минеральные соли (особенно калий и фосфор),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макро-и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микроэлементы, органические кислоты и стерины. Кстати, наибольшее количество полезных веществ содержится именно под кожицей, поэтому чем тоньше она будет срезана — тем лучше.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калорийности.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Тем, кто любит картошку, стоит задуматься над такими цифрами: в 100 граммах картофельного пюре содержится всего 54 килокалории, и таком же количестве жаренной в масле — в 10 раз больше. Вареная в мундире гораздо легче— в ней 66 килокалорий, а к запеченной в кожуре — уже 136.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картофеле фри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разговор особый, его любят все. Взрослые и дети с удовольствием заказывают его в ресторанах, готовят дома. О секретах картошки фри по всем правилам нам рассказали на польском заводе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Frites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(г.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Лебарк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— поставщик компании “Макдоналдс”. Оказывается, для производства используется тщательно отобранный картофель элитных сортов “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Сантана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Инноватор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и “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Бурбон”. После обработки горячим паром и бережной очистки специальными щеточками клубни нарезают в воде одинаковыми ломтиками, сушат, на 2-3 секунды опускают в кипящее растительное масло и быстро замораживают. В результате образуется корочка, которая при повторной трехминутной обжарке не пропускает масло. Благодаря этому в картофеле сохраняется максимум полезных веществ. К тому же он получается вкусным и не таким жирным, как при других способах приготовления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Колорадский жук"/>
              </a:rPr>
              <a:t>Колорадский жук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насекомое семейства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Листоеды"/>
              </a:rPr>
              <a:t>жуков-листоедов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Жуки и личинки колорадского жука питаются листьями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Паслёновые"/>
              </a:rPr>
              <a:t>паслёновых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культур: картофеля,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Томат"/>
              </a:rPr>
              <a:t>томата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Баклажан"/>
              </a:rPr>
              <a:t>баклажана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реже —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Табак"/>
              </a:rPr>
              <a:t>табака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делает их опасными вредителями сельского хозяйства.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Главной причиной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Генетический груз"/>
              </a:rPr>
              <a:t>вырождения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картофеля является поражение растений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Вирус"/>
              </a:rPr>
              <a:t>вирусами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Поражение здоровых растений от инфицированных происходит при механических повреждениях в процессе посадки, ухода за растениями, уборке урожая; передаётся насекомыми во время вегетации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Тля"/>
              </a:rPr>
              <a:t>тлями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Цикадка (страница отсутствует)"/>
              </a:rPr>
              <a:t>цикадками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тому подобное). Поражается картофель более чем 20 вирусами. Наличие вирусов в клубнях вызывает их одеревенение, снижение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Урожайность"/>
              </a:rPr>
              <a:t>урожайности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Внешне на растениях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Инфекция"/>
              </a:rPr>
              <a:t>инфекция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проявляется в виде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Крапчатость (страница отсутствует)"/>
              </a:rPr>
              <a:t>крапчатости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Межжилковая мозаика (страница отсутствует)"/>
              </a:rPr>
              <a:t>межжилковой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Межжилковая мозаика (страница отсутствует)"/>
              </a:rPr>
              <a:t> мозаики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Кудрявость (страница отсутствует)"/>
              </a:rPr>
              <a:t>кудрявости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скручивания листков,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букетоподобного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куста,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Жёлтая карликовость (страница отсутствует)"/>
              </a:rPr>
              <a:t>жёлтой карликовости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тому подобное.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Картофель у россиян — основной продукт питания. Не менее важную роль он играет в рационе питания других народов мира. 2008 год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объявила Международным годом картофеля. По мнению экспертов, эта высокоурожайная культура — «продукт питания будущего».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Поначалу к картофелю отнеслись в Европе с большим уважением. Его привезли из Америки как редкое экзотическое растение, которому отвели почетное место в лучших ботанических садах Италии и Испании. Появился он и в некоторых частных коллекциях, где его выращивали из-за изысканной красоты цветка.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Уже к концу 16 века практичные европейцы попытались найти для картофеля какое-нибудь применение. Решили его скармливать... свиньям. Свиньи нашли вкус картофеля отменным.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17 веке заморский овощ начал проникать и в европейскую кухню. Англичане считают, что именно они первыми распробовали вкус картофеля и сделали его достоянием европейской кухни. Впрочем, то же самое говорят ирландцы. Уже в 17 веке ирландским беднякам картофель в значительной мере заменял хлеб, особенно в неурожайные годы.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ни странно, но признанию картофеля в Европе немало способствовали голодные годы, вызванные неурожаем хлебов. Каждый раз, когда ту или иную страну постигал голод, ее правители вспоминали про картошку. Ведь она более урожайна и менее зависит от капризов погоды. Следовали королевские и иные указы о принудительной посадке картофеля.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первых порах с картофелем случалось немало печальных недоразумений. Крестьяне пытались есть его плоды, напоминающие зеленые ягоды. Увы, они были не только несъедобны, но даже ядовиты. Пробовали есть листья - результат тот же. О том, что у картофеля съедобны клубни, многие даже не догадывались.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Пытаясь сломать предубеждение крестьян по отношению к заморскому овощу, европейские правители не ограничивались одними лишь административными мерами. Прусский король Фридрих-Вильгельм приказал бесплатно раздавать крестьянам клубни картофеля. Во Франции придумали еще одну хитрость. Известно, что во всех странах и во все времена бережливые люди не проходили мимо того, что «плохо лежит». Зная это, французские власти посадили картофель на государственных землях и организовали охрану плантаций в дневное время. Ночью же караульные уходили спать, и пока они спали, картофель медленно, но неуклонно распространялся по всей Франции.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Впоследствии потомки воздвигли памятник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Антуану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Пармантье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французскому естествоиспытателю, посоветовавшему королю столь необычный способ популяризации картофеля. На постаменте памятника - надпись: «Благодетелю человечества». Здесь же высечены слова французского короля Людовика Пятнадцатого: «Поверьте мне, настанет время, когда Франция поблагодарит Вас за то, что Вы дали хлеб голодающему человечеству».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закончилась картофельная эпопея в Европе.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цвете.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привычного нам белого и желтого картофеля, бывает еще красный, фиолетовый и даже черный. Необычный цвет связан прежде всего с высоким содержанием полезных микроэлементов. Например, красно-фиолетовые сорта богаты антоцианом, веществом-антиоксидантом, защищающим от старения; в желтом много каротина, улучшающего зрение; черный картофель — просто кладезь витаминов и минералов. Правда, вид его настолько необычен, что он не пользуется особой популярностью. Во всяком случае, в наших широтах.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огромное количество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картофеля — более 50 тысяч. Они отличаются по срокам созревания, урожайности, устойчивости к болезням. В Российский Государственный реестр селекционных достижений, допущенных к использованию в 2009 г., включено более 260 сортов картофеля.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зависимости от использования различают четыре основные группы сортов: столовые, технические, кормовые и универсальные.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Самые распространённые в культуре столовые сорта имеют нежную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Мякоть (страница отсутствует)"/>
              </a:rPr>
              <a:t>мякоть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темнеют, содержат 12—16 %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Крахмал"/>
              </a:rPr>
              <a:t>крахмала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богаты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итамин С"/>
              </a:rPr>
              <a:t>витамином 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Их клубни по большей части округлые или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Овал"/>
              </a:rPr>
              <a:t>овальные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 поверхностным размещением глазков.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Клубни технических сортов характеризуются высоким содержанием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Крахмал"/>
              </a:rPr>
              <a:t>крахмала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свыше 18 %.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кормовом картофеле, по сравнению с другими группами, более высокое содержание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Белок"/>
              </a:rPr>
              <a:t>белков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(до 2—3 %) и сухих веществ.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Универсальные сорта по содержанию крахмала и белков и вкусовым качествам клубней занимают промежуточное место между столовыми и техническими сортами.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россияне и жители бывшего союза прекрасно знакомы с «синеглазкой» – сортом картофеля, который мы часто выращивали на дачах, приусадебных участках и огородах. Только вот «синеглазка», на самом деле, никакая не синеглазка. Сорт называется «Ганнибал», и назван он так, конечно, не в честь великого полководца или героя одноименного фильма, все гораздо проще. Как известно, у лучшего русского поэта всех времен, Александра Сергеевича Пушкина, был прадед по материнской линии – Ганнибал. Вот именно Ганнибал был первым человеком, который познакомил Россию не только с «синеглазкой», но и с остальными сортами картофеля.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0483-5C57-45C4-A679-F747BC78A1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1357322" cy="6000792"/>
          </a:xfrm>
        </p:spPr>
        <p:txBody>
          <a:bodyPr vert="vert270">
            <a:noAutofit/>
          </a:bodyPr>
          <a:lstStyle/>
          <a:p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Картофель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картофель\Рисунок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картофель\Рисунок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картофель\Рисунок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42900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картофель\Рисунок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Урожайность картофеля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Кто придумал название картофеля?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ston" pitchFamily="66" charset="0"/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ston" pitchFamily="66" charset="0"/>
                <a:ea typeface="+mj-ea"/>
                <a:cs typeface="+mj-cs"/>
              </a:rPr>
              <a:t>Кто придумал название картофеля?</a:t>
            </a: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548680"/>
          <a:ext cx="8064896" cy="568863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47405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Производство картофеля по годам,  тыс. тонн.</a:t>
                      </a:r>
                      <a:endParaRPr lang="ru-RU" sz="2400" u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Страна</a:t>
                      </a:r>
                      <a:endParaRPr lang="ru-RU" sz="2400" u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1985</a:t>
                      </a:r>
                      <a:endParaRPr lang="ru-RU" sz="2400" u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1995</a:t>
                      </a:r>
                      <a:endParaRPr lang="ru-RU" sz="2400" u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2005</a:t>
                      </a:r>
                      <a:endParaRPr lang="ru-RU" sz="2400" u="none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Китай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26 793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45 984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73 777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Россия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39 909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36 400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Индия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12 571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17 401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25 000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Украина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14 729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19 300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США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18 443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20 122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19 111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Германия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21 054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10 888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11 158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Польша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36 546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24 891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11 009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Белоруссия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solidFill>
                          <a:schemeClr val="bg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9 504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8 600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Нидерланды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7 150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7 340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6 836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47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/>
                        <a:t>Франция</a:t>
                      </a:r>
                      <a:endParaRPr lang="ru-RU" sz="24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7 787</a:t>
                      </a:r>
                      <a:endParaRPr lang="ru-RU" sz="2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5 839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6 347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787208" cy="4248472"/>
          </a:xfrm>
        </p:spPr>
        <p:txBody>
          <a:bodyPr>
            <a:noAutofit/>
          </a:bodyPr>
          <a:lstStyle/>
          <a:p>
            <a:pPr indent="22225" algn="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  <a:t>Не догадался ни за что </a:t>
            </a:r>
            <a:b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  <a:t>До этого я сам бы —</a:t>
            </a:r>
            <a:b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  <a:t>Картошку садят не за стол, </a:t>
            </a:r>
            <a:b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  <a:t>Её сажают в ямы. </a:t>
            </a:r>
            <a:b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  <a:t>Без темноты и сырости</a:t>
            </a:r>
            <a:b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  <a:t>Она не может вырасти!</a:t>
            </a:r>
            <a:br>
              <a:rPr lang="ru-RU" sz="4400" b="1" dirty="0" smtClean="0">
                <a:solidFill>
                  <a:schemeClr val="bg1"/>
                </a:solidFill>
                <a:latin typeface="Ariston" pitchFamily="66" charset="0"/>
              </a:rPr>
            </a:br>
            <a:endParaRPr lang="ru-RU" sz="44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признании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фактов о картошке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  <a:t>Варим, жарим и печем –  </a:t>
            </a:r>
            <a:b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  <a:t>На костре, в духовке,</a:t>
            </a:r>
            <a:b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  <a:t>Даже вместе с шашлычком</a:t>
            </a:r>
            <a:b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  <a:t>Справимся мы ловко!</a:t>
            </a:r>
            <a:b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  <a:t>И с укропом молодая – </a:t>
            </a:r>
            <a:b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  <a:t>Просто объедение!</a:t>
            </a:r>
            <a:b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  <a:t>А вот… чистить, не скрываю,</a:t>
            </a:r>
            <a:b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3200" b="1" spc="130" dirty="0" smtClean="0">
                <a:solidFill>
                  <a:schemeClr val="bg1"/>
                </a:solidFill>
                <a:latin typeface="Ariston" pitchFamily="66" charset="0"/>
              </a:rPr>
              <a:t>Для меня – мучение!</a:t>
            </a:r>
            <a:r>
              <a:rPr lang="ru-RU" sz="3200" dirty="0" smtClean="0">
                <a:solidFill>
                  <a:schemeClr val="bg1"/>
                </a:solidFill>
                <a:latin typeface="Ariston" pitchFamily="66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ston" pitchFamily="66" charset="0"/>
              </a:rPr>
            </a:br>
            <a:endParaRPr lang="ru-RU" sz="3200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801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Ешь картошку и хлеб —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проживешь  до 100 лет.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3573016"/>
            <a:ext cx="5391480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dirty="0" smtClean="0">
                <a:latin typeface="AnastasiaScript" pitchFamily="2" charset="0"/>
              </a:rPr>
              <a:t>Закопали в землю в мае</a:t>
            </a:r>
          </a:p>
          <a:p>
            <a:pPr>
              <a:buNone/>
            </a:pPr>
            <a:r>
              <a:rPr lang="ru-RU" sz="3200" b="1" dirty="0" smtClean="0">
                <a:latin typeface="AnastasiaScript" pitchFamily="2" charset="0"/>
              </a:rPr>
              <a:t>И сто дней не вынимали,</a:t>
            </a:r>
          </a:p>
          <a:p>
            <a:pPr>
              <a:buNone/>
            </a:pPr>
            <a:r>
              <a:rPr lang="ru-RU" sz="3200" b="1" dirty="0" smtClean="0">
                <a:latin typeface="AnastasiaScript" pitchFamily="2" charset="0"/>
              </a:rPr>
              <a:t>А копать под осень стали</a:t>
            </a:r>
          </a:p>
          <a:p>
            <a:pPr>
              <a:buNone/>
            </a:pPr>
            <a:r>
              <a:rPr lang="ru-RU" sz="3200" b="1" dirty="0" smtClean="0">
                <a:latin typeface="AnastasiaScript" pitchFamily="2" charset="0"/>
              </a:rPr>
              <a:t>Не одну нашли, а десять. </a:t>
            </a:r>
            <a:endParaRPr lang="ru-RU" sz="3200" b="1" dirty="0">
              <a:latin typeface="AnastasiaScript" pitchFamily="2" charset="0"/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картофеле фри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129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Вредители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заболевания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4797152"/>
            <a:ext cx="4968552" cy="144016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Презентацию подготовила преподаватель ГБОУ СПО «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Баймакский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сельскохозяйственный техникум»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Мусина Ж.М.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482453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Думаю, из овощей,</a:t>
            </a:r>
            <a:b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Лучше всех - картошка,</a:t>
            </a:r>
            <a:b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Без нее не сваришь щей,</a:t>
            </a:r>
            <a:b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Не поешь окрошки.</a:t>
            </a:r>
            <a:b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Ariston" pitchFamily="66" charset="0"/>
              </a:rPr>
              <a:t>Л. Громова</a:t>
            </a:r>
            <a:endParaRPr lang="ru-RU" sz="48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268760"/>
            <a:ext cx="5338936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Ariston" pitchFamily="66" charset="0"/>
              </a:rPr>
              <a:t>Трудный путь к признанию или История картофеля в Европе</a:t>
            </a:r>
            <a:br>
              <a:rPr lang="ru-RU" b="1" dirty="0" smtClean="0">
                <a:solidFill>
                  <a:schemeClr val="bg1"/>
                </a:solidFill>
                <a:latin typeface="Ariston" pitchFamily="66" charset="0"/>
              </a:rPr>
            </a:br>
            <a:endParaRPr lang="ru-RU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5 апреля 2012\картофель\untitled 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0"/>
            <a:ext cx="214314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картофель\Рисунок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0"/>
            <a:ext cx="24288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картофель\Рисунок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24288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Амир\Desktop\5 апреля 2012\картофель\627648_634346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1785926"/>
            <a:ext cx="242886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картофель\1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428860" y="1785926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картофель\Рисунок1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15140" y="1785926"/>
            <a:ext cx="242886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картофель\Рисунок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428860" y="342900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картофель\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0" y="0"/>
            <a:ext cx="21431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Амир\Desktop\5 апреля 2012\картофель\Рисунок10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715140" y="3429000"/>
            <a:ext cx="24288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Амир\Desktop\5 апреля 2012\картофель\untitled 2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572000" y="3429000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Амир\Desktop\5 апреля 2012\картофель\Рисунок2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572000" y="5072074"/>
            <a:ext cx="214314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Амир\Desktop\5 апреля 2012\картофель\Рисунок7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072075"/>
            <a:ext cx="24288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Амир\Desktop\5 апреля 2012\картофель\Рисунок9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715140" y="5072074"/>
            <a:ext cx="24288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404664"/>
            <a:ext cx="52200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ведерка – прыг! –  на грядку,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по делу, по порядку.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Ты, картошечка-картошка,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Посиди в земле немножко,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Только  там не засыпай,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быстрее прорастай!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расти на радость нам,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по дням, а по часам.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тебя за тем сажаем,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вернулась  урожаем!</a:t>
            </a: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цвете</a:t>
            </a:r>
            <a:endParaRPr lang="ru-RU" sz="5400" dirty="0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Сорта картофеля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Ariston" pitchFamily="66" charset="0"/>
              </a:rPr>
              <a:t/>
            </a:r>
            <a:br>
              <a:rPr lang="ru-RU" dirty="0" smtClean="0">
                <a:latin typeface="Ariston" pitchFamily="66" charset="0"/>
              </a:rPr>
            </a:br>
            <a:r>
              <a:rPr lang="ru-RU" dirty="0" smtClean="0">
                <a:latin typeface="Ariston" pitchFamily="66" charset="0"/>
              </a:rPr>
              <a:t>Популярные сорта картофеля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496944" cy="5184575"/>
          </a:xfrm>
        </p:spPr>
        <p:txBody>
          <a:bodyPr numCol="3">
            <a:normAutofit fontScale="70000" lnSpcReduction="20000"/>
          </a:bodyPr>
          <a:lstStyle/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Адретта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Беллароза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Берегиня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Бородянска</a:t>
            </a: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 розовая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Велокс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Витязь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Винета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Витара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Водопад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Воловецка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Гатчинский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Голдика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Древлянка</a:t>
            </a: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,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Джелли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Ертиштольц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Житомирянка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Зарево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Зов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Икар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Кобза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Колетте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Ласунак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Лорх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Луговска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Нимфа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Нева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Незабудка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Нора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Панда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Петланд</a:t>
            </a: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 Дел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Полесская</a:t>
            </a: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 розовая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Посвит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Пост-86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Подснежник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Радомишльска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Розалинд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Розара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Сантана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Сатину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Сатурна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Синеглазка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Рассвет киевский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Слава, </a:t>
            </a: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Солара</a:t>
            </a:r>
            <a:endParaRPr lang="ru-RU" sz="3000" b="1" dirty="0" smtClean="0">
              <a:latin typeface="Ariston" pitchFamily="66" charset="0"/>
              <a:cs typeface="Times New Roman" pitchFamily="18" charset="0"/>
            </a:endParaRP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Темп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Украинская розовая</a:t>
            </a:r>
          </a:p>
          <a:p>
            <a:pPr marL="0" indent="452438">
              <a:buFont typeface="+mj-lt"/>
              <a:buAutoNum type="arabicPeriod"/>
            </a:pPr>
            <a:r>
              <a:rPr lang="ru-RU" sz="3000" b="1" dirty="0" err="1" smtClean="0">
                <a:latin typeface="Ariston" pitchFamily="66" charset="0"/>
                <a:cs typeface="Times New Roman" pitchFamily="18" charset="0"/>
              </a:rPr>
              <a:t>Фельсина</a:t>
            </a:r>
            <a:r>
              <a:rPr lang="ru-RU" sz="3000" b="1" dirty="0" smtClean="0">
                <a:latin typeface="Ariston" pitchFamily="66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1501</Words>
  <Application>Microsoft Office PowerPoint</Application>
  <PresentationFormat>Экран (4:3)</PresentationFormat>
  <Paragraphs>176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Картофель</vt:lpstr>
      <vt:lpstr>Слайд 2</vt:lpstr>
      <vt:lpstr>Слайд 3</vt:lpstr>
      <vt:lpstr>Трудный путь к признанию или История картофеля в Европе </vt:lpstr>
      <vt:lpstr>Слайд 5</vt:lpstr>
      <vt:lpstr>Слайд 6</vt:lpstr>
      <vt:lpstr>О цвете</vt:lpstr>
      <vt:lpstr>Сорта картофеля</vt:lpstr>
      <vt:lpstr> Популярные сорта картофеля </vt:lpstr>
      <vt:lpstr>Слайд 10</vt:lpstr>
      <vt:lpstr>Урожайность картофеля</vt:lpstr>
      <vt:lpstr>Кто придумал название картофеля? </vt:lpstr>
      <vt:lpstr>Слайд 13</vt:lpstr>
      <vt:lpstr>Слайд 14</vt:lpstr>
      <vt:lpstr>Слайд 15</vt:lpstr>
      <vt:lpstr>О признании</vt:lpstr>
      <vt:lpstr>13 фактов о картошке </vt:lpstr>
      <vt:lpstr>Слайд 18</vt:lpstr>
      <vt:lpstr>Ешь картошку и хлеб —  проживешь  до 100 лет. </vt:lpstr>
      <vt:lpstr>О картофеле фри </vt:lpstr>
      <vt:lpstr>Вредители  и заболевания </vt:lpstr>
      <vt:lpstr>Благодарю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БСХТ</cp:lastModifiedBy>
  <cp:revision>26</cp:revision>
  <dcterms:modified xsi:type="dcterms:W3CDTF">2012-08-27T06:22:20Z</dcterms:modified>
</cp:coreProperties>
</file>