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5" r:id="rId2"/>
    <p:sldId id="256" r:id="rId3"/>
    <p:sldId id="258" r:id="rId4"/>
    <p:sldId id="259" r:id="rId5"/>
    <p:sldId id="263" r:id="rId6"/>
    <p:sldId id="266" r:id="rId7"/>
    <p:sldId id="261" r:id="rId8"/>
    <p:sldId id="260" r:id="rId9"/>
    <p:sldId id="262" r:id="rId10"/>
    <p:sldId id="257" r:id="rId11"/>
    <p:sldId id="264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37" autoAdjust="0"/>
  </p:normalViewPr>
  <p:slideViewPr>
    <p:cSldViewPr>
      <p:cViewPr varScale="1">
        <p:scale>
          <a:sx n="54" d="100"/>
          <a:sy n="54" d="100"/>
        </p:scale>
        <p:origin x="-23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201A3-62E1-4855-8756-D3896B13E80B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93C8E-CC9C-40A6-A0B3-2AD5933A2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0%B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97%D0%B5%D1%80%D0%BD%D0%BE%D0%B2%D0%B0%D1%8F_%D0%BA%D1%83%D0%BB%D1%8C%D1%82%D1%83%D1%80%D0%B0" TargetMode="External"/><Relationship Id="rId4" Type="http://schemas.openxmlformats.org/officeDocument/2006/relationships/hyperlink" Target="http://ru.wikipedia.org/wiki/%D0%97%D0%BB%D0%B0%D0%BA%D0%B8" TargetMode="Externa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E%D0%BB%D0%B3%D0%B0%D1%80%D0%B8%D1%8F" TargetMode="External"/><Relationship Id="rId13" Type="http://schemas.openxmlformats.org/officeDocument/2006/relationships/hyperlink" Target="http://ru.wikipedia.org/wiki/%D0%97%D0%B5%D0%BC%D0%BB%D1%8F_%D0%BE%D0%B1%D0%B5%D1%82%D0%BE%D0%B2%D0%B0%D0%BD%D0%BD%D0%B0%D1%8F" TargetMode="External"/><Relationship Id="rId3" Type="http://schemas.openxmlformats.org/officeDocument/2006/relationships/hyperlink" Target="http://ru.wikipedia.org/wiki/%D0%9D%D0%B5%D0%B0-%D0%9D%D0%B8%D0%BA%D0%BE%D0%BC%D0%B5%D0%B4%D0%B8%D1%8F" TargetMode="External"/><Relationship Id="rId7" Type="http://schemas.openxmlformats.org/officeDocument/2006/relationships/hyperlink" Target="http://ru.wikipedia.org/wiki/%D0%9A%D1%83%D0%BB%D1%8C%D1%82%D1%83%D1%80%D0%B0_%D0%9A%D0%B0%D1%80%D0%B0%D0%BD%D0%BE%D0%B2%D0%BE" TargetMode="External"/><Relationship Id="rId12" Type="http://schemas.openxmlformats.org/officeDocument/2006/relationships/hyperlink" Target="http://ru.wikipedia.org/wiki/%D0%95%D0%B3%D0%B8%D0%BF%D0%B5%D1%8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1%D1%83%D0%B3%D0%BE-%D0%B4%D0%BD%D0%B5%D1%81%D1%82%D1%80%D0%BE%D0%B2%D1%81%D0%BA%D0%B0%D1%8F_%D0%BA%D1%83%D0%BB%D1%8C%D1%82%D1%83%D1%80%D0%B0" TargetMode="External"/><Relationship Id="rId11" Type="http://schemas.openxmlformats.org/officeDocument/2006/relationships/hyperlink" Target="http://ru.wikipedia.org/wiki/%D0%A2%D0%B0%D1%81%D0%B8%D0%B9%D1%81%D0%BA%D0%B0%D1%8F_%D0%BA%D1%83%D0%BB%D1%8C%D1%82%D1%83%D1%80%D0%B0" TargetMode="External"/><Relationship Id="rId5" Type="http://schemas.openxmlformats.org/officeDocument/2006/relationships/hyperlink" Target="http://ru.wikipedia.org/wiki/%D0%9A%D1%83%D0%BB%D1%8C%D1%82%D1%83%D1%80%D0%B0_%D0%94%D0%B6%D0%B0%D1%80%D0%BC%D0%BE" TargetMode="External"/><Relationship Id="rId10" Type="http://schemas.openxmlformats.org/officeDocument/2006/relationships/hyperlink" Target="http://ru.wikipedia.org/wiki/%D0%9A%D1%83%D0%BB%D1%8C%D1%82%D1%83%D1%80%D0%B0_%D0%9A%D1%91%D1%80%D1%91%D1%88" TargetMode="External"/><Relationship Id="rId4" Type="http://schemas.openxmlformats.org/officeDocument/2006/relationships/hyperlink" Target="http://ru.wikipedia.org/wiki/%D0%A5%D0%B0%D1%81%D1%81%D1%83%D0%BD%D1%81%D0%BA%D0%B0%D1%8F_%D0%BA%D1%83%D0%BB%D1%8C%D1%82%D1%83%D1%80%D0%B0" TargetMode="External"/><Relationship Id="rId9" Type="http://schemas.openxmlformats.org/officeDocument/2006/relationships/hyperlink" Target="http://ru.wikipedia.org/wiki/%CF%F8%E5%ED%E8%F6%E0" TargetMode="External"/><Relationship Id="rId14" Type="http://schemas.openxmlformats.org/officeDocument/2006/relationships/hyperlink" Target="http://ru.wikipedia.org/wiki/%D0%A0%D0%B0%D0%B9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0%BB%D0%B5%D0%B1" TargetMode="External"/><Relationship Id="rId7" Type="http://schemas.openxmlformats.org/officeDocument/2006/relationships/hyperlink" Target="http://ru.wikipedia.org/wiki/%D0%9F%D0%B8%D0%B2%D0%B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/index.php?title=%D0%9A%D0%BE%D1%80%D0%BC%D0%BE%D0%B2%D0%B0%D1%8F_%D0%BA%D1%83%D0%BB%D1%8C%D1%82%D1%83%D1%80%D0%B0&amp;action=edit&amp;redlink=1" TargetMode="External"/><Relationship Id="rId5" Type="http://schemas.openxmlformats.org/officeDocument/2006/relationships/hyperlink" Target="http://ru.wikipedia.org/wiki/%D0%9A%D0%BE%D0%BD%D0%B4%D0%B8%D1%82%D0%B5%D1%80%D1%81%D0%BA%D0%B8%D0%B5_%D0%B8%D0%B7%D0%B4%D0%B5%D0%BB%D0%B8%D1%8F" TargetMode="External"/><Relationship Id="rId4" Type="http://schemas.openxmlformats.org/officeDocument/2006/relationships/hyperlink" Target="http://ru.wikipedia.org/wiki/%D0%9C%D0%B0%D0%BA%D0%B0%D1%80%D0%BE%D0%BD%D1%8B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8%D1%8F%D1%80%D0%B1%D0%B0%D0%BA%D1%8B%D1%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B%D0%B5%D0%BA%D1%86%D0%B8%D1%8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D%D0%B4%D0%B8%D1%8F" TargetMode="External"/><Relationship Id="rId13" Type="http://schemas.openxmlformats.org/officeDocument/2006/relationships/hyperlink" Target="http://ru.wikipedia.org/wiki/%D0%91%D0%BB%D0%B8%D0%B6%D0%BD%D0%B8%D0%B9_%D0%92%D0%BE%D1%81%D1%82%D0%BE%D0%BA" TargetMode="External"/><Relationship Id="rId3" Type="http://schemas.openxmlformats.org/officeDocument/2006/relationships/hyperlink" Target="http://ru.wikipedia.org/wiki/%D0%9B%D0%B5%D0%B2%D0%B0%D0%BD%D1%82" TargetMode="External"/><Relationship Id="rId7" Type="http://schemas.openxmlformats.org/officeDocument/2006/relationships/hyperlink" Target="http://ru.wikipedia.org/wiki/%D0%AD%D0%B3%D0%B5%D0%B9%D1%81%D0%BA%D0%BE%D0%B5_%D0%BC%D0%BE%D1%80%D0%B5" TargetMode="External"/><Relationship Id="rId12" Type="http://schemas.openxmlformats.org/officeDocument/2006/relationships/hyperlink" Target="http://ru.wikipedia.org/wiki/%D0%9A%D0%B8%D1%82%D0%B0%D0%B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/index.php?title=%D0%A2%D0%B5%D0%BB%D1%8C-%D0%90%D1%81%D0%B2%D0%B0%D0%B4&amp;action=edit&amp;redlink=1" TargetMode="External"/><Relationship Id="rId11" Type="http://schemas.openxmlformats.org/officeDocument/2006/relationships/hyperlink" Target="http://ru.wikipedia.org/wiki/%D0%91%D1%80%D0%B8%D1%82%D0%B0%D0%BD%D1%81%D0%BA%D0%B8%D0%B5_%D0%BE%D1%81%D1%82%D1%80%D0%BE%D0%B2%D0%B0" TargetMode="External"/><Relationship Id="rId5" Type="http://schemas.openxmlformats.org/officeDocument/2006/relationships/hyperlink" Target="http://ru.wikipedia.org/w/index.php?title=%D0%98%D1%80%D0%B0%D0%BA-%D1%8D%D0%B4-%D0%94%D1%83%D0%B1%D0%B1&amp;action=edit&amp;redlink=1" TargetMode="External"/><Relationship Id="rId10" Type="http://schemas.openxmlformats.org/officeDocument/2006/relationships/hyperlink" Target="http://ru.wikipedia.org/wiki/%D0%9F%D0%B8%D1%80%D0%B5%D0%BD%D0%B5%D0%B9%D1%81%D0%BA%D0%B8%D0%B9_%D0%BF%D0%BE%D0%BB%D1%83%D0%BE%D1%81%D1%82%D1%80%D0%BE%D0%B2" TargetMode="External"/><Relationship Id="rId4" Type="http://schemas.openxmlformats.org/officeDocument/2006/relationships/hyperlink" Target="http://ru.wikipedia.org/wiki/%D0%98%D0%B5%D1%80%D0%B8%D1%85%D0%BE%D0%BD" TargetMode="External"/><Relationship Id="rId9" Type="http://schemas.openxmlformats.org/officeDocument/2006/relationships/hyperlink" Target="http://ru.wikipedia.org/wiki/%D0%AD%D1%84%D0%B8%D0%BE%D0%BF%D0%B8%D1%8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Пшени́ца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лат.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Tríticum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Род"/>
              </a:rPr>
              <a:t>род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травянистых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основном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однолетних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растений семейства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Злаки"/>
              </a:rPr>
              <a:t>Злаки, или Мятликовые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ведущая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Зерновая культура"/>
              </a:rPr>
              <a:t>зерновая культура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 многих странах, в том числе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Россия"/>
              </a:rPr>
              <a:t>России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7-м тыс. до н. э. культуры пшеницы стали известны племенам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Неа-Никомедия"/>
              </a:rPr>
              <a:t>культуры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Неа-Никомедия"/>
              </a:rPr>
              <a:t>Неа-Никомедия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Северной Греции и Македонии, а также распространились в Северную Месопотамию 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Хассунская культура"/>
              </a:rPr>
              <a:t>хассунская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Хассунская культура"/>
              </a:rPr>
              <a:t> культура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Культура Джармо"/>
              </a:rPr>
              <a:t>культура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Культура Джармо"/>
              </a:rPr>
              <a:t>Джармо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6-му тыс. до н. э. культура пшеницы распространилась в южные области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Буго-днестровская культура"/>
              </a:rPr>
              <a:t>буго-днестровская культура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Культура Караново"/>
              </a:rPr>
              <a:t>культура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Культура Караново"/>
              </a:rPr>
              <a:t>Караново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Болгария"/>
              </a:rPr>
              <a:t>Болгарии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[19][20]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Культура Кёрёш"/>
              </a:rPr>
              <a:t>культура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Культура Кёрёш"/>
              </a:rPr>
              <a:t>Кёрёш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Венгрии, в бассейне реки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Кёрёш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6-м тыс. до н. э. племена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Тасийская культура"/>
              </a:rPr>
              <a:t>тассийской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Тасийская культура"/>
              </a:rPr>
              <a:t> культуры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принесли культуру пшеницы в Северо-восточную Африку (Средний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Египет"/>
              </a:rPr>
              <a:t>Египет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Священном Писании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Земля обетованная"/>
              </a:rPr>
              <a:t>Земля обетованная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почти постоянно называется землёй пшеницы (видимо, из-за изобилия этого злака): злачное место (буквально хлебное место) или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Рай"/>
              </a:rPr>
              <a:t>Рай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христианском искусстве пшеница символизирует хлеб причастия в соответствии со словами Спасителя, преломившего хлеб на Тайной вечере: «Это — Моё тело». У славян зёрна пшеницы были символом богатства и жизни, предохраняли человека от порчи.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 производитель пшеницы – Китай, второй по значению – США; затем идут Индия, Россия, Франция, Канада, Украина, Турция и Казахстан. Зерно пшеницы – важнейший сельскохозяйственный объект международной торговли: почти 60% всего экспорта зерновых. Ведущий в мире экспортер пшеницы – США. Много пшеницы вывозят также Канада, Франция, Австралия и Аргентина. Основные импортеры пшеницы – Россия, Китай, Япония, Египет, Бразилия, Польша, Италия, Индия, Южная Корея, Ирак и Марокко.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апреле 2010 года газета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Figaro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писала, что производство пшеницы в России может впервые в истории превысить её урожай в США. По мнению газеты, такой показатель является результатом новой российской сельскохозяйственной стратегии. Однако, необычайно жаркая погода в России летом 2010 года, характеризующаяся превышением климатической нормы на 10 градусов и более, а также малым количеством осадков, исключила подобное развитие событий. Более того, урожай пшеницы в 2010 году в большинстве регионов России погиб, что сказалось на общемировых ценах на пшеницу. Крупнейшими потребителями пшеницы являются ЕС (120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тонн), Китай (100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тонн), Индия (75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тонн).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ПШЕНИЦА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Triticum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род одно- и двулетних трав семейства злаков, одна из важнейших зерновых культур. Получаемая из зерен мука идет на выпечку белого хлеба и производство других пищевых продуктов; отходы мукомольного производства служат кормом скоту и домашней птице, а в последнее время все шире используются и как сырье для промышленности. Пшеница – ведущая зерновая культура во многих регионах мира и один из основных продуктов питания на севере Китая, в некоторых частях Индии и Японии, во многих ближневосточных и североафриканских странах и на равнинах юга Южной Америки.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зёрен пшеницы идёт на выпекание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Хлеб"/>
              </a:rPr>
              <a:t>хлеба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изготовление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акароны"/>
              </a:rPr>
              <a:t>макаронных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Кондитерские изделия"/>
              </a:rPr>
              <a:t>кондитерских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изделий. Пшеница также используется как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Кормовая культура (страница отсутствует)"/>
              </a:rPr>
              <a:t>кормовая культура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входит в некоторые рецепты приготовления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иво"/>
              </a:rPr>
              <a:t>пива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водки.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один злак не имеет столько видов и сортов, как пшеница. Каждая страна, кроме общераспространённых сортов пшеницы, имеет и свои местные.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Существуют тысячи сортов пшеницы, и классификация их довольно сложна, однако главных типов всего два – твердые и мягкие. Мягкие сорта делят также на краснозерные и белозерные. Обычно их выращивают в регионах с гарантированным увлажнением. Твердые сорта разводятся в областях с более сухим климатом, например там, где естественный тип растительности – степь. В Западной Европе и Австралии производят в основном мягкие сорта, а в США, Канаде, Аргентине, Западной Азии, Северной Африке и бывшем СССР – главным образом твердые сорта.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Мягкие и твердые сорта пшеницы имеют много общего, однако четко различаются по ряду признаков, которые важны для использования муки. Историки утверждают, что разницу между двумя типами пшеницы знали уже древние греки и римляне, а возможно, и более ранние цивилизации. В муке, полученной из мягких сортов, зерна крахмала крупнее и мягче, консистенция ее более тонкая и рассыпчатая, она содержит меньше клейковины и поглощает меньше воды. Такую муку используют для выпечки в основном кондитерских изделий, а не хлеба, поскольку продукты из нее крошатся и быстро черствеют. В областях выращивания мягких сортов хлеб пекут из ее смеси с мукой, полученной из привозных твердых сортов.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Культурная пшеница происходит из юго-западной Азии, региона, известного как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плодородный полумесяц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Судя по сравнению генетики культурной и дикой пшеницы, наиболее вероятная область происхождения культурной пшеницы расположена близ современного города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Диярбакыр"/>
              </a:rPr>
              <a:t>Диярбакыр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юго-восточной Турции.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Пшеница была одним из первых одомашненных злаков, её культивировали ещё в самом начале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неолитической революции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Можно с уверенностью утверждать, что древние люди могли использовать в пищу дикорастущую пшеницу, однако особенностью дикой пшеницы является тот факт, что зёрна сразу же осыпаются после созревания, и их невозможно собрать. Вероятно, по этой причине древние люди использовали в пищу незрелые зёрна. Напротив, зёрна культурной пшеницы держатся в колосе до тех пор, пока не будут выбиты при обмолоте. Анализ древних колосков, найденных археологами, показывает, что в период от 10200 до 6500 лет назад пшеница была постепенно одомашнена — постепенно повышался процент зёрен, несущих ген, дающий устойчивость к осыпанию.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видно, процесс одомашнивания занимал очень длительное время и переход к современному состоянию происходил скорее под влиянием случайных факторов, а не был результатом целенаправленной селекции. Другими исследователями отмечается, что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елекция"/>
              </a:rPr>
              <a:t>селекция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первых сортов осуществлялась по прочности колоса, который должен выдерживать жатву, по устойчивости к полеганию и по размеру зерна. Это вскоре привело к утрате культурной пшеницей способности размножаться без помощи человека, так как её способность к распространению зерен в диких условиях была сильно ограничена.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Исследователи выделяют три местности в северном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Левант"/>
              </a:rPr>
              <a:t>Леванте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где наиболее вероятно произошло появления культурной пшеницы: близ населённых пунктов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Иерихон"/>
              </a:rPr>
              <a:t>Иерихон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Ирак-эд-Дубб (страница отсутствует)"/>
              </a:rPr>
              <a:t>Ирак-эд-Дубб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Тель-Асвад (страница отсутствует)"/>
              </a:rPr>
              <a:t>Тель-Асвад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несколько позже и в юго-восточной Турции.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Распространение культурной пшеницы из региона её происхождения отмечается уже в 9 тысячелетии до н. э., когда она появилась в районе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Эгейское море"/>
              </a:rPr>
              <a:t>Эгейского моря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Индия"/>
              </a:rPr>
              <a:t>Индии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пшеница достигла не позже 6000 г до н. э., 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Эфиопия"/>
              </a:rPr>
              <a:t>Эфиопии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Пиренейский полуостров"/>
              </a:rPr>
              <a:t>Пиренейского полуострова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Британские острова"/>
              </a:rPr>
              <a:t>Британских островов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не позже 5000 г до н. э. Ещё через тысячу лет пшеница появилась 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Китай"/>
              </a:rPr>
              <a:t>Китае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Предполагают, что одомашнивание пшеницы могло происходить в разных регионах, но дикая пшеница произрастает далеко не везде, и археологические доказательства её раннего одомашнивания где-либо кроме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Ближний Восток"/>
              </a:rPr>
              <a:t>Ближнего Востока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отсутствуют.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3C8E-CC9C-40A6-A0B3-2AD5933A25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8EB9-BF97-4861-8E7E-6DD6F5081B9C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7217-0615-4179-A9DF-5A439DE6A64C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9BBE-A397-404D-A538-22D30CFD91AB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7BF4-D145-4FC8-B038-873359DEEA80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E9C9-6B8B-461E-BED1-253017BCC2CB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D45E-140A-4182-9128-95C1DE9341CA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C03E-4C5A-4549-9386-A509BC59FC91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EF7-0AE0-4FE8-BD98-51A44C1AAF5D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44EC-FC43-4F8C-9E63-903B021C266A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2AB-6E65-449A-8A31-950370B3CFF8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9461-2997-4AF2-A12C-C6185364ECD9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C07E-67BF-4E17-9E23-07D8E75CD695}" type="datetime1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Wheat-chart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43240" y="4071942"/>
            <a:ext cx="5715040" cy="228601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Презентацию выполнила преподаватель ГБОУ СПО «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Баймакский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сельскохозяйственный техникум»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Мусина Ж.М.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714744" y="1285861"/>
            <a:ext cx="5429256" cy="231459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Пшеница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Пшеница\85_1_im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4518420"/>
            <a:ext cx="4214810" cy="233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Пшеница\1256053357_koloski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0"/>
            <a:ext cx="421481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Пшеница\8e6d1a8c6c46880471a9ef5ef12a648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2357430"/>
            <a:ext cx="42148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мир\Desktop\5 апреля 2012\Пшеница\wheat_w_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5 апреля 2012\Пшеница\Soft%20White%20Whea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5 апреля 2012\Пшеница\ris_v_meshkah-16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5 апреля 2012\Пшеница\932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Пшеница\8e6d1a8c6c46880471a9ef5ef12a64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0496" y="3000372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85728"/>
          <a:ext cx="8643973" cy="6143671"/>
        </p:xfrm>
        <a:graphic>
          <a:graphicData uri="http://schemas.openxmlformats.org/drawingml/2006/table">
            <a:tbl>
              <a:tblPr/>
              <a:tblGrid>
                <a:gridCol w="517164"/>
                <a:gridCol w="812678"/>
                <a:gridCol w="664921"/>
                <a:gridCol w="664921"/>
                <a:gridCol w="664921"/>
                <a:gridCol w="664921"/>
                <a:gridCol w="664921"/>
                <a:gridCol w="664921"/>
                <a:gridCol w="664921"/>
                <a:gridCol w="664921"/>
                <a:gridCol w="664921"/>
                <a:gridCol w="664921"/>
                <a:gridCol w="664921"/>
              </a:tblGrid>
              <a:tr h="460313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Производство пшеницы по странам в 2000—2010 годах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Произведено (тыс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 тонн)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2000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2001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2002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2003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2004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2005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2006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2007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2008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2009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2010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КНР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99 636,13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93 873,23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90 290,26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86 488,26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91 952,24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97 445,20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108 466,27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109 298,30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112 463,30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115 115,36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115 180,30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Индия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76 368,90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69 680,90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72 766,30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65 760,80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72 156,20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68 636,90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69 354,50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75 806,70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78 570,20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80 680,00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80 710,00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США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60 757,49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53 001,00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43 705,00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63 813,91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58 737,80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57 280,26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49 489,60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55 822,70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68 026,40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60 365,70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60 102,60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34 455,49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46 982,12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50 609,10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34 104,29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45 412,71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47 697,52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44 926,88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49 367,97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63 765,14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61 739,80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41 507,60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37 353,40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31 540,33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38 939,20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30 474,74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39 692,94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36 885,50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35 363,60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32 763,50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39 001,70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38 332,20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38 207,00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Германия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21 621,55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22 837,84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20 817,74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19 259,81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25 427,21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23 692,70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22 427,90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20 828,08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25 988,60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25 192,40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24 106,70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Пакистан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21 078,60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19 023,70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18 226,50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19 183,30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19 499,80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21 612,30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21 276,80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23 294,70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20 958,80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24 033,00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23 310,80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Канада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26 535,50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20 630,20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15 961,30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23 048,60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24 795,50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25 748,10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25 265,40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20 054,00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28 611,10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26 847,60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23 166,80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Прочие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40 502,30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45 311,65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46 908,68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45 458,32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52 154,75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50 139,51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48 148,53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47 458,31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49 881,40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53 823,32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50 577,27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585 809,07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589 824,43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574 746,71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560 138,47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632 710,10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626 876,13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605 069,29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611 101,66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689 945,71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686 956,56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651 397,90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7" marR="2497" marT="2497" marB="24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5" y="285730"/>
          <a:ext cx="8643997" cy="6072223"/>
        </p:xfrm>
        <a:graphic>
          <a:graphicData uri="http://schemas.openxmlformats.org/drawingml/2006/table">
            <a:tbl>
              <a:tblPr/>
              <a:tblGrid>
                <a:gridCol w="664921"/>
                <a:gridCol w="1255968"/>
                <a:gridCol w="960444"/>
                <a:gridCol w="960444"/>
                <a:gridCol w="960444"/>
                <a:gridCol w="960444"/>
                <a:gridCol w="960444"/>
                <a:gridCol w="960444"/>
                <a:gridCol w="960444"/>
              </a:tblGrid>
              <a:tr h="31077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Конечные запасы пшеницы по странам в 2005—2011 годах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0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Запасы (тыс. тонн)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2005/06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2006/07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2007/08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2008/09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2009/10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2010/11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2011/12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КНР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34 387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38 450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39 081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45 803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54 425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60 091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65 011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США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15 545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12 414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8 323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17 867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26 552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23 466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23 677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4 500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5 800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13 430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16 120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15 360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15 615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Европейский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союз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23 384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14 075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12 429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18 937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16 157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11 693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12 679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3 454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2 231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4 068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10 743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14 521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13 535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11 866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Австралия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н/д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н/д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3 851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3 389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5 593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8 823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9 123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Казахстан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н/д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н/д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3 901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3 357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4 795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2 283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6 408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Канада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9 698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6 865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4 406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6 547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7 829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7 189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6 049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Египет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4 006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4 012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4 012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5 343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н/д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Иран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3 257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3 507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3 157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3 907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н/д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Прочие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51 744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41 432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37 869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41 078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56 148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подсчитано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 подсчитано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147 475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127 594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126 897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167 044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202 140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199 944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210 019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8" marR="7838" marT="7838" marB="78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f/f2/Wheat-chart.png/650px-Wheat-chart.png">
            <a:hlinkClick r:id="rId3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285860"/>
            <a:ext cx="83582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Статистика мирового производства пшеницы, 1961—2008 гг. (по данным ФАО)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643050"/>
            <a:ext cx="5372080" cy="30003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Пшеница\zemledeli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300036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Пшеница\yahme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214554"/>
            <a:ext cx="300036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Пшеница\k7577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2214554"/>
            <a:ext cx="3214710" cy="46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Пшеница\centerImageMain_3845b51af53c4ee82afca8c5b9bacad04d0a1dcf25d3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643445"/>
            <a:ext cx="3000364" cy="221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Пшеница\Various_grain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4719642"/>
            <a:ext cx="2928926" cy="213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Пшеница\AKA3_ir-Wheat-Fields-Wallpapers-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15074" y="0"/>
            <a:ext cx="2928925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Пшеница\161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00364" y="0"/>
            <a:ext cx="321471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Амир\Desktop\5 апреля 2012\Пшеница\02_3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215074" y="2214554"/>
            <a:ext cx="292892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Пшеница\974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3143240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Пшеница\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4643446"/>
            <a:ext cx="292892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Пшеница\e9dbf32795c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0"/>
            <a:ext cx="307183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Пшеница\ble_david-monniaux-CC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572008"/>
            <a:ext cx="314324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Пшеница\3fYizOmm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2143116"/>
            <a:ext cx="3071834" cy="256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Пшеница\main_bi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15074" y="2143116"/>
            <a:ext cx="292892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Пшеница\ipastapennerigat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43240" y="4643445"/>
            <a:ext cx="3071834" cy="221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Амир\Desktop\5 апреля 2012\Пшеница\wallpaper-1920x1200-01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215075" y="0"/>
            <a:ext cx="292892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Амир\Desktop\5 апреля 2012\Пшеница\mazareye_gandom-9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2143116"/>
            <a:ext cx="314324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мир\Desktop\5 апреля 2012\Пшеница\wheat5454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2214554"/>
            <a:ext cx="3071834" cy="233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5 апреля 2012\Пшеница\Plenty_of_whea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214554"/>
            <a:ext cx="3000364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5 апреля 2012\Пшеница\Various_grain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4559568"/>
            <a:ext cx="3071834" cy="229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5 апреля 2012\Пшеница\wheat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98" y="4572008"/>
            <a:ext cx="307180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5 апреля 2012\Пшеница\Pirin___Resimleri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300036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мир\Desktop\5 апреля 2012\Пшеница\1231692639_1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72198" y="0"/>
            <a:ext cx="307180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Амир\Desktop\5 апреля 2012\Пшеница\255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72198" y="2214554"/>
            <a:ext cx="3071802" cy="234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Амир\Desktop\5 апреля 2012\Пшеница\8450_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00364" y="0"/>
            <a:ext cx="307183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мир\Desktop\5 апреля 2012\Пшеница\390703_photoshopia_ru_377_khleb_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57166"/>
            <a:ext cx="8286808" cy="612511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428992" y="1357298"/>
            <a:ext cx="5357850" cy="42815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Хлеб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Мука пшеничная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Макаронные изделия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Крупы : манная крупа, кус-кус ,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булгур</a:t>
            </a: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ru-RU" sz="3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др</a:t>
            </a:r>
            <a:r>
              <a:rPr kumimoji="0" lang="ru-RU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86116" y="428604"/>
            <a:ext cx="5357850" cy="135732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Продукты из пшеницы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2368544"/>
          </a:xfrm>
        </p:spPr>
        <p:txBody>
          <a:bodyPr>
            <a:normAutofit/>
          </a:bodyPr>
          <a:lstStyle/>
          <a:p>
            <a:r>
              <a:rPr lang="ru-RU" sz="1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</a:t>
            </a:r>
            <a:endParaRPr lang="ru-RU" sz="1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мир\Desktop\5 апреля 2012\Пшеница\photoshop_wheat_0177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00036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5 апреля 2012\Пшеница\1183480950468a7c769ea8c8_903867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2357431"/>
            <a:ext cx="614363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5 апреля 2012\Пшеница\AB06255A-A51F-4229-85F9-C021E7EFD830_mw800_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0"/>
            <a:ext cx="321471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5 апреля 2012\Пшеница\cicek_29_800x6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357430"/>
            <a:ext cx="300036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мир\Desktop\5 апреля 2012\Пшеница\wheat_flour_stock_smal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0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Амир\Desktop\5 апреля 2012\Пшеница\1272923349BqrFiFu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500570"/>
            <a:ext cx="3000363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Пшеница\02_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6000760" cy="450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Пшеница\23095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1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Пшеница\bakaleyagfukgdfip2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1" y="2357430"/>
            <a:ext cx="3143240" cy="212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Пшеница\fotosbornik_ru_134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4500570"/>
            <a:ext cx="300036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Пшеница\f_1734568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00364" y="4500571"/>
            <a:ext cx="300039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Пшеница\1280951180_2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1403</Words>
  <Application>Microsoft Office PowerPoint</Application>
  <PresentationFormat>Экран (4:3)</PresentationFormat>
  <Paragraphs>320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Пшеница</vt:lpstr>
      <vt:lpstr>Слайд 2</vt:lpstr>
      <vt:lpstr>Слайд 3</vt:lpstr>
      <vt:lpstr>Слайд 4</vt:lpstr>
      <vt:lpstr>Слайд 5</vt:lpstr>
      <vt:lpstr>Слайд 6</vt:lpstr>
      <vt:lpstr>История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Статистика мирового производства пшеницы, 1961—2008 гг. (по данным ФАО) 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Амир</dc:creator>
  <cp:lastModifiedBy>БСХТ</cp:lastModifiedBy>
  <cp:revision>27</cp:revision>
  <dcterms:created xsi:type="dcterms:W3CDTF">2012-06-07T17:17:01Z</dcterms:created>
  <dcterms:modified xsi:type="dcterms:W3CDTF">2012-08-23T18:04:49Z</dcterms:modified>
</cp:coreProperties>
</file>