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83" r:id="rId3"/>
    <p:sldId id="294" r:id="rId4"/>
    <p:sldId id="295" r:id="rId5"/>
    <p:sldId id="296" r:id="rId6"/>
    <p:sldId id="293" r:id="rId7"/>
    <p:sldId id="327" r:id="rId8"/>
    <p:sldId id="290" r:id="rId9"/>
    <p:sldId id="333" r:id="rId10"/>
    <p:sldId id="275" r:id="rId11"/>
    <p:sldId id="328" r:id="rId12"/>
    <p:sldId id="261" r:id="rId13"/>
    <p:sldId id="262" r:id="rId14"/>
    <p:sldId id="329" r:id="rId15"/>
    <p:sldId id="264" r:id="rId16"/>
    <p:sldId id="316" r:id="rId17"/>
    <p:sldId id="278" r:id="rId18"/>
    <p:sldId id="280" r:id="rId19"/>
    <p:sldId id="266" r:id="rId20"/>
    <p:sldId id="33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B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78" autoAdjust="0"/>
    <p:restoredTop sz="86420" autoAdjust="0"/>
  </p:normalViewPr>
  <p:slideViewPr>
    <p:cSldViewPr>
      <p:cViewPr varScale="1">
        <p:scale>
          <a:sx n="37" d="100"/>
          <a:sy n="37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B866F-935D-4612-8B79-7B9C50F77AD9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7E216-C75B-4221-9AD1-60526E2F38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7E216-C75B-4221-9AD1-60526E2F382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7E216-C75B-4221-9AD1-60526E2F382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7E216-C75B-4221-9AD1-60526E2F382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7E216-C75B-4221-9AD1-60526E2F382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7E216-C75B-4221-9AD1-60526E2F382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7E216-C75B-4221-9AD1-60526E2F382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daf.ru/albums/userpics/10001/250153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g-fotki.yandex.ru/get/3002/lenuschkam.121/0_29076_8ab2d609_X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pinn.ru/Galerey.files/zima.jp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img-fotki.yandex.ru/get/3112/dim080.1/0_36dc_ed7bbec7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3.nnm.ru/3/4/6/8/8/34688ad0ea2033f1ca370adac5ce3ec0_full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dreamscreen.ru/ShowImage.ashx?wh=640x480&amp;id=875.jpg" TargetMode="External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tat8.blog.ru/lr/092837f0b6b44cd1f522e2ba63c6ad5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ustrators.ru/projects/15115/original.jpg?125538822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laycast.fanstudio.ru/archive/20080116/U5Awxboy.jpg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russian-souvenirs.ru/foto/product/foto859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214554"/>
            <a:ext cx="8229600" cy="328614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5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Тема «Умножение и деление на 2. Половина числа».</a:t>
            </a:r>
            <a:endParaRPr lang="ru-RU" sz="54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3429024"/>
          </a:xfrm>
        </p:spPr>
        <p:txBody>
          <a:bodyPr/>
          <a:lstStyle/>
          <a:p>
            <a:pPr lvl="8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lvl="8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lvl="8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lvl="8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lvl="8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lvl="8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lvl="8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lvl="8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lvl="8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lvl="8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lvl="8">
              <a:buNone/>
            </a:pP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8434" name="Picture 2" descr="http://im7-tub.yandex.net/i?id=155999110&amp;tov=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928670"/>
            <a:ext cx="1928826" cy="19288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5429265"/>
            <a:ext cx="4714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dirty="0" smtClean="0"/>
              <a:t>    Работа  учителя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dirty="0" smtClean="0"/>
              <a:t>    МБОУ «Средняя  школа № 26» г. Балаково         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dirty="0" smtClean="0"/>
              <a:t>    Саратовской области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dirty="0" smtClean="0"/>
              <a:t>    </a:t>
            </a:r>
            <a:r>
              <a:rPr lang="ru-RU" sz="1600" dirty="0" err="1" smtClean="0"/>
              <a:t>Котенёвой</a:t>
            </a:r>
            <a:r>
              <a:rPr lang="ru-RU" sz="1600" dirty="0" smtClean="0"/>
              <a:t>   Надежды  Николаевны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4857760"/>
            <a:ext cx="528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Урок математики во 2  </a:t>
            </a:r>
            <a:r>
              <a:rPr lang="ru-RU" sz="1400" b="1" dirty="0" err="1" smtClean="0"/>
              <a:t>ом</a:t>
            </a:r>
            <a:r>
              <a:rPr lang="ru-RU" sz="1400" b="1" dirty="0" smtClean="0"/>
              <a:t>  классе по </a:t>
            </a:r>
            <a:r>
              <a:rPr lang="ru-RU" sz="1400" b="1" smtClean="0"/>
              <a:t>программе </a:t>
            </a:r>
          </a:p>
          <a:p>
            <a:r>
              <a:rPr lang="ru-RU" sz="1400" b="1" smtClean="0"/>
              <a:t>Н</a:t>
            </a:r>
            <a:r>
              <a:rPr lang="ru-RU" sz="1400" b="1" dirty="0" smtClean="0"/>
              <a:t>. Ф.Виноградовой УМК «Школа 21 века»,</a:t>
            </a:r>
            <a:endParaRPr lang="ru-RU" sz="14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357166"/>
            <a:ext cx="3500462" cy="2357454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проверка</a:t>
            </a:r>
            <a:r>
              <a:rPr lang="ru-RU" sz="4800" dirty="0" smtClean="0">
                <a:solidFill>
                  <a:srgbClr val="00B0F0"/>
                </a:solidFill>
              </a:rPr>
              <a:t/>
            </a:r>
            <a:br>
              <a:rPr lang="ru-RU" sz="4800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7758138" cy="438627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/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5 + 5 = 10(с).</a:t>
            </a:r>
          </a:p>
          <a:p>
            <a:pPr>
              <a:buNone/>
            </a:pPr>
            <a:r>
              <a:rPr lang="ru-RU" sz="4000" dirty="0" smtClean="0"/>
              <a:t>5</a:t>
            </a:r>
            <a:r>
              <a:rPr lang="en-US" sz="4000" dirty="0" smtClean="0"/>
              <a:t> x</a:t>
            </a:r>
            <a:r>
              <a:rPr lang="ru-RU" sz="4000" dirty="0" smtClean="0"/>
              <a:t> 2 = 10(с).</a:t>
            </a:r>
          </a:p>
          <a:p>
            <a:pPr>
              <a:buNone/>
            </a:pPr>
            <a:r>
              <a:rPr lang="ru-RU" sz="4000" dirty="0" smtClean="0"/>
              <a:t>Ответ. 10 снеговиков.</a:t>
            </a:r>
            <a:endParaRPr lang="ru-RU" sz="40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8143874" y="3889907"/>
          <a:ext cx="542927" cy="38624"/>
        </p:xfrm>
        <a:graphic>
          <a:graphicData uri="http://schemas.openxmlformats.org/drawingml/2006/table">
            <a:tbl>
              <a:tblPr/>
              <a:tblGrid>
                <a:gridCol w="77561"/>
                <a:gridCol w="77561"/>
                <a:gridCol w="77561"/>
                <a:gridCol w="77561"/>
                <a:gridCol w="77561"/>
                <a:gridCol w="77561"/>
                <a:gridCol w="77561"/>
              </a:tblGrid>
              <a:tr h="0">
                <a:tc>
                  <a:txBody>
                    <a:bodyPr/>
                    <a:lstStyle/>
                    <a:p>
                      <a:endParaRPr lang="ru-RU" sz="200"/>
                    </a:p>
                  </a:txBody>
                  <a:tcPr marL="8144" marR="8144" marT="4072" marB="4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"/>
                    </a:p>
                  </a:txBody>
                  <a:tcPr marL="8144" marR="8144" marT="4072" marB="4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"/>
                    </a:p>
                  </a:txBody>
                  <a:tcPr marL="8144" marR="8144" marT="4072" marB="4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"/>
                    </a:p>
                  </a:txBody>
                  <a:tcPr marL="8144" marR="8144" marT="4072" marB="4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"/>
                    </a:p>
                  </a:txBody>
                  <a:tcPr marL="8144" marR="8144" marT="4072" marB="4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"/>
                    </a:p>
                  </a:txBody>
                  <a:tcPr marL="8144" marR="8144" marT="4072" marB="4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" dirty="0"/>
                    </a:p>
                  </a:txBody>
                  <a:tcPr marL="8144" marR="8144" marT="4072" marB="40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267" name="Picture 3" descr="http://im7-tub.yandex.net/i?id=155999110&amp;tov=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428736"/>
            <a:ext cx="970492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704088"/>
            <a:ext cx="6758006" cy="1143000"/>
          </a:xfrm>
        </p:spPr>
        <p:txBody>
          <a:bodyPr/>
          <a:lstStyle/>
          <a:p>
            <a:r>
              <a:rPr lang="ru-RU" sz="48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ЗИМНИЕ ЗАБАВЫ</a:t>
            </a:r>
            <a:endParaRPr lang="ru-RU" dirty="0"/>
          </a:p>
        </p:txBody>
      </p:sp>
      <p:pic>
        <p:nvPicPr>
          <p:cNvPr id="8" name="Picture 4" descr="http://bigpics.gorbushka.ru/intermag-shop.ruKVQws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56812" flipH="1">
            <a:off x="384335" y="3483239"/>
            <a:ext cx="3659456" cy="291988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4143380"/>
            <a:ext cx="3686172" cy="2211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Картинка 30 из 277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9823">
            <a:off x="5643570" y="3857628"/>
            <a:ext cx="3043230" cy="2253720"/>
          </a:xfrm>
          <a:prstGeom prst="rect">
            <a:avLst/>
          </a:prstGeom>
          <a:noFill/>
        </p:spPr>
      </p:pic>
      <p:pic>
        <p:nvPicPr>
          <p:cNvPr id="7" name="Picture 4" descr="http://www.next-vl.ru/published/publicdata/A24312/attachments/SC/products_pictures/L-2_en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8462">
            <a:off x="4203565" y="1921728"/>
            <a:ext cx="1138170" cy="4297622"/>
          </a:xfrm>
          <a:prstGeom prst="rect">
            <a:avLst/>
          </a:prstGeom>
          <a:noFill/>
        </p:spPr>
      </p:pic>
      <p:pic>
        <p:nvPicPr>
          <p:cNvPr id="9" name="Picture 3" descr="http://im7-tub.yandex.net/i?id=155999110&amp;tov=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2143116"/>
            <a:ext cx="970492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428604"/>
            <a:ext cx="4643470" cy="896494"/>
          </a:xfrm>
        </p:spPr>
        <p:txBody>
          <a:bodyPr>
            <a:normAutofit/>
          </a:bodyPr>
          <a:lstStyle/>
          <a:p>
            <a:r>
              <a:rPr lang="ru-RU" sz="48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Решаю сам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2114536" cy="52149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400" b="1" dirty="0" smtClean="0"/>
              <a:t>2 </a:t>
            </a:r>
            <a:r>
              <a:rPr lang="en-US" sz="4400" b="1" dirty="0" smtClean="0"/>
              <a:t>x 4=</a:t>
            </a:r>
          </a:p>
          <a:p>
            <a:pPr>
              <a:buNone/>
            </a:pPr>
            <a:r>
              <a:rPr lang="en-US" sz="4400" b="1" dirty="0" smtClean="0"/>
              <a:t>6 x 2=</a:t>
            </a:r>
          </a:p>
          <a:p>
            <a:pPr>
              <a:buNone/>
            </a:pPr>
            <a:r>
              <a:rPr lang="en-US" sz="4400" b="1" dirty="0" smtClean="0"/>
              <a:t>2 x 9=</a:t>
            </a:r>
          </a:p>
          <a:p>
            <a:pPr>
              <a:buNone/>
            </a:pPr>
            <a:r>
              <a:rPr lang="en-US" sz="4400" b="1" dirty="0" smtClean="0"/>
              <a:t>2 x 2=</a:t>
            </a:r>
          </a:p>
          <a:p>
            <a:pPr>
              <a:buNone/>
            </a:pPr>
            <a:r>
              <a:rPr lang="en-US" sz="4400" b="1" dirty="0" smtClean="0"/>
              <a:t>8 x 2=</a:t>
            </a:r>
          </a:p>
          <a:p>
            <a:pPr>
              <a:buNone/>
            </a:pPr>
            <a:r>
              <a:rPr lang="en-US" sz="4400" b="1" dirty="0" smtClean="0"/>
              <a:t>3 x 2=</a:t>
            </a:r>
          </a:p>
          <a:p>
            <a:pPr>
              <a:buNone/>
            </a:pPr>
            <a:r>
              <a:rPr lang="en-US" sz="4400" b="1" dirty="0" smtClean="0"/>
              <a:t>7 x 2=</a:t>
            </a:r>
          </a:p>
          <a:p>
            <a:pPr>
              <a:buNone/>
            </a:pPr>
            <a:r>
              <a:rPr lang="en-US" sz="4400" b="1" dirty="0" smtClean="0"/>
              <a:t>2 x 5=</a:t>
            </a:r>
          </a:p>
          <a:p>
            <a:pPr>
              <a:buNone/>
            </a:pPr>
            <a:r>
              <a:rPr lang="en-US" sz="4400" b="1" dirty="0" smtClean="0"/>
              <a:t> </a:t>
            </a:r>
            <a:endParaRPr lang="ru-RU" sz="4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00364" y="1428736"/>
            <a:ext cx="5929354" cy="46691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400" b="1" dirty="0" smtClean="0"/>
              <a:t>4 : 2</a:t>
            </a:r>
            <a:r>
              <a:rPr lang="en-US" sz="4400" b="1" dirty="0" smtClean="0"/>
              <a:t> =            </a:t>
            </a:r>
            <a:r>
              <a:rPr lang="ru-RU" sz="4400" b="1" dirty="0" smtClean="0"/>
              <a:t> </a:t>
            </a:r>
            <a:r>
              <a:rPr lang="en-US" sz="4400" b="1" dirty="0" smtClean="0"/>
              <a:t> 2 x 7=</a:t>
            </a: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8 </a:t>
            </a:r>
            <a:r>
              <a:rPr lang="en-US" sz="4400" b="1" dirty="0" smtClean="0"/>
              <a:t>x</a:t>
            </a:r>
            <a:r>
              <a:rPr lang="ru-RU" sz="4400" b="1" dirty="0" smtClean="0"/>
              <a:t> 2</a:t>
            </a:r>
            <a:r>
              <a:rPr lang="en-US" sz="4400" b="1" dirty="0" smtClean="0"/>
              <a:t>=              18 </a:t>
            </a:r>
            <a:r>
              <a:rPr lang="ru-RU" sz="4400" b="1" dirty="0" smtClean="0"/>
              <a:t>: 2</a:t>
            </a:r>
            <a:r>
              <a:rPr lang="en-US" sz="4400" b="1" dirty="0" smtClean="0"/>
              <a:t>=</a:t>
            </a: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16 : 8=           </a:t>
            </a:r>
            <a:r>
              <a:rPr lang="en-US" sz="4400" b="1" dirty="0" smtClean="0"/>
              <a:t>  </a:t>
            </a:r>
            <a:r>
              <a:rPr lang="ru-RU" sz="4400" b="1" dirty="0" smtClean="0"/>
              <a:t>5 </a:t>
            </a:r>
            <a:r>
              <a:rPr lang="en-US" sz="4400" b="1" dirty="0" smtClean="0"/>
              <a:t>x</a:t>
            </a:r>
            <a:r>
              <a:rPr lang="ru-RU" sz="4400" b="1" dirty="0" smtClean="0"/>
              <a:t> 2</a:t>
            </a:r>
            <a:r>
              <a:rPr lang="en-US" sz="4400" b="1" dirty="0" smtClean="0"/>
              <a:t>=</a:t>
            </a: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2 </a:t>
            </a:r>
            <a:r>
              <a:rPr lang="en-US" sz="4400" b="1" dirty="0" smtClean="0"/>
              <a:t>x</a:t>
            </a:r>
            <a:r>
              <a:rPr lang="ru-RU" sz="4400" b="1" dirty="0" smtClean="0"/>
              <a:t> 5=           </a:t>
            </a:r>
            <a:r>
              <a:rPr lang="en-US" sz="4400" b="1" dirty="0" smtClean="0"/>
              <a:t>   </a:t>
            </a:r>
            <a:r>
              <a:rPr lang="ru-RU" sz="4400" b="1" dirty="0" smtClean="0"/>
              <a:t>14 : 7</a:t>
            </a:r>
            <a:r>
              <a:rPr lang="en-US" sz="4400" b="1" dirty="0" smtClean="0"/>
              <a:t>=</a:t>
            </a: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10 : 2=            </a:t>
            </a:r>
            <a:r>
              <a:rPr lang="en-US" sz="4400" b="1" dirty="0" smtClean="0"/>
              <a:t> </a:t>
            </a:r>
            <a:r>
              <a:rPr lang="ru-RU" sz="4400" b="1" dirty="0" smtClean="0"/>
              <a:t>2</a:t>
            </a:r>
            <a:r>
              <a:rPr lang="en-US" sz="4400" b="1" dirty="0" smtClean="0"/>
              <a:t> x</a:t>
            </a:r>
            <a:r>
              <a:rPr lang="ru-RU" sz="4400" b="1" dirty="0" smtClean="0"/>
              <a:t> 6</a:t>
            </a:r>
            <a:r>
              <a:rPr lang="en-US" sz="4400" b="1" dirty="0" smtClean="0"/>
              <a:t>=</a:t>
            </a: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7 </a:t>
            </a:r>
            <a:r>
              <a:rPr lang="en-US" sz="4400" b="1" dirty="0" smtClean="0"/>
              <a:t>x</a:t>
            </a:r>
            <a:r>
              <a:rPr lang="ru-RU" sz="4400" b="1" dirty="0" smtClean="0"/>
              <a:t> 2=           </a:t>
            </a:r>
            <a:r>
              <a:rPr lang="en-US" sz="4400" b="1" dirty="0" smtClean="0"/>
              <a:t>   </a:t>
            </a:r>
            <a:r>
              <a:rPr lang="ru-RU" sz="4400" b="1" dirty="0" smtClean="0"/>
              <a:t>12 : 2</a:t>
            </a:r>
            <a:r>
              <a:rPr lang="en-US" sz="4400" b="1" dirty="0" smtClean="0"/>
              <a:t>=</a:t>
            </a: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12 : 2=            </a:t>
            </a:r>
            <a:r>
              <a:rPr lang="en-US" sz="4400" b="1" dirty="0" smtClean="0"/>
              <a:t> </a:t>
            </a:r>
            <a:r>
              <a:rPr lang="ru-RU" sz="4400" b="1" dirty="0" smtClean="0"/>
              <a:t>3 </a:t>
            </a:r>
            <a:r>
              <a:rPr lang="en-US" sz="4400" b="1" dirty="0" smtClean="0"/>
              <a:t>x</a:t>
            </a:r>
            <a:r>
              <a:rPr lang="ru-RU" sz="4400" b="1" dirty="0" smtClean="0"/>
              <a:t> 2 </a:t>
            </a:r>
            <a:r>
              <a:rPr lang="en-US" sz="4400" b="1" dirty="0" smtClean="0"/>
              <a:t>=</a:t>
            </a:r>
            <a:r>
              <a:rPr lang="ru-RU" sz="4400" b="1" dirty="0" smtClean="0"/>
              <a:t>          </a:t>
            </a:r>
          </a:p>
          <a:p>
            <a:pPr>
              <a:buNone/>
            </a:pPr>
            <a:r>
              <a:rPr lang="ru-RU" sz="4400" b="1" dirty="0" smtClean="0"/>
              <a:t>2 </a:t>
            </a:r>
            <a:r>
              <a:rPr lang="en-US" sz="4400" b="1" dirty="0" smtClean="0"/>
              <a:t>x</a:t>
            </a:r>
            <a:r>
              <a:rPr lang="ru-RU" sz="4400" b="1" dirty="0" smtClean="0"/>
              <a:t> 3=             </a:t>
            </a:r>
            <a:r>
              <a:rPr lang="en-US" sz="4400" b="1" dirty="0" smtClean="0"/>
              <a:t> </a:t>
            </a:r>
            <a:r>
              <a:rPr lang="ru-RU" sz="4400" b="1" dirty="0" smtClean="0"/>
              <a:t>16 : 2</a:t>
            </a:r>
            <a:r>
              <a:rPr lang="en-US" sz="4400" b="1" dirty="0" smtClean="0"/>
              <a:t>=</a:t>
            </a: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10 : 5=           </a:t>
            </a:r>
            <a:r>
              <a:rPr lang="en-US" sz="4400" b="1" dirty="0" smtClean="0"/>
              <a:t>  </a:t>
            </a:r>
            <a:r>
              <a:rPr lang="ru-RU" sz="4400" b="1" dirty="0" smtClean="0"/>
              <a:t>4</a:t>
            </a:r>
            <a:r>
              <a:rPr lang="en-US" sz="4400" b="1" dirty="0" smtClean="0"/>
              <a:t> x</a:t>
            </a:r>
            <a:r>
              <a:rPr lang="ru-RU" sz="4400" b="1" dirty="0" smtClean="0"/>
              <a:t> 2</a:t>
            </a:r>
            <a:r>
              <a:rPr lang="en-US" sz="4400" b="1" dirty="0" smtClean="0"/>
              <a:t>=</a:t>
            </a: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4</a:t>
            </a:r>
            <a:r>
              <a:rPr lang="en-US" sz="4400" b="1" dirty="0" smtClean="0"/>
              <a:t> x</a:t>
            </a:r>
            <a:r>
              <a:rPr lang="ru-RU" sz="4400" b="1" dirty="0" smtClean="0"/>
              <a:t> 2=            </a:t>
            </a:r>
            <a:r>
              <a:rPr lang="en-US" sz="4400" b="1" dirty="0" smtClean="0"/>
              <a:t>  </a:t>
            </a:r>
            <a:r>
              <a:rPr lang="ru-RU" sz="4400" b="1" dirty="0" smtClean="0"/>
              <a:t>4 : 2</a:t>
            </a:r>
            <a:r>
              <a:rPr lang="en-US" sz="4400" b="1" dirty="0" smtClean="0"/>
              <a:t>=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-500090"/>
            <a:ext cx="36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     </a:t>
            </a:r>
            <a:endParaRPr lang="ru-RU" sz="40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714348" y="6143644"/>
            <a:ext cx="500066" cy="50006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286116" y="6143644"/>
            <a:ext cx="500066" cy="500066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429256" y="6143644"/>
            <a:ext cx="500066" cy="500066"/>
          </a:xfrm>
          <a:prstGeom prst="flowChartAlternateProces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AB57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857364"/>
            <a:ext cx="1428760" cy="40005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4300" b="1" i="1" dirty="0" smtClean="0"/>
              <a:t>8</a:t>
            </a:r>
          </a:p>
          <a:p>
            <a:pPr>
              <a:buNone/>
            </a:pPr>
            <a:r>
              <a:rPr lang="ru-RU" sz="4300" b="1" i="1" dirty="0" smtClean="0"/>
              <a:t>12</a:t>
            </a:r>
          </a:p>
          <a:p>
            <a:pPr>
              <a:buNone/>
            </a:pPr>
            <a:r>
              <a:rPr lang="ru-RU" sz="4300" b="1" i="1" dirty="0" smtClean="0"/>
              <a:t>18</a:t>
            </a:r>
          </a:p>
          <a:p>
            <a:pPr>
              <a:buNone/>
            </a:pPr>
            <a:r>
              <a:rPr lang="ru-RU" sz="4300" b="1" i="1" dirty="0" smtClean="0"/>
              <a:t>4</a:t>
            </a:r>
          </a:p>
          <a:p>
            <a:pPr>
              <a:buNone/>
            </a:pPr>
            <a:r>
              <a:rPr lang="ru-RU" sz="4300" b="1" i="1" dirty="0" smtClean="0"/>
              <a:t>16</a:t>
            </a:r>
          </a:p>
          <a:p>
            <a:pPr>
              <a:buNone/>
            </a:pPr>
            <a:r>
              <a:rPr lang="ru-RU" sz="4300" b="1" i="1" dirty="0" smtClean="0"/>
              <a:t>6</a:t>
            </a:r>
          </a:p>
          <a:p>
            <a:pPr>
              <a:buNone/>
            </a:pPr>
            <a:r>
              <a:rPr lang="ru-RU" sz="4300" b="1" i="1" dirty="0" smtClean="0"/>
              <a:t>14</a:t>
            </a:r>
          </a:p>
          <a:p>
            <a:pPr>
              <a:buNone/>
            </a:pPr>
            <a:r>
              <a:rPr lang="ru-RU" sz="4300" b="1" i="1" dirty="0" smtClean="0"/>
              <a:t>10</a:t>
            </a:r>
            <a:endParaRPr lang="ru-RU" sz="4300" b="1" i="1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957638" y="1500188"/>
            <a:ext cx="5186362" cy="4572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000" b="1" dirty="0" smtClean="0"/>
              <a:t>2                       14               </a:t>
            </a:r>
          </a:p>
          <a:p>
            <a:pPr>
              <a:buNone/>
            </a:pPr>
            <a:r>
              <a:rPr lang="ru-RU" sz="4000" b="1" dirty="0" smtClean="0"/>
              <a:t>16                     9</a:t>
            </a:r>
          </a:p>
          <a:p>
            <a:pPr>
              <a:buNone/>
            </a:pPr>
            <a:r>
              <a:rPr lang="ru-RU" sz="4000" b="1" dirty="0" smtClean="0"/>
              <a:t>2                       10</a:t>
            </a:r>
          </a:p>
          <a:p>
            <a:pPr>
              <a:buNone/>
            </a:pPr>
            <a:r>
              <a:rPr lang="ru-RU" sz="4000" b="1" dirty="0" smtClean="0"/>
              <a:t>10                     2</a:t>
            </a:r>
          </a:p>
          <a:p>
            <a:pPr>
              <a:buNone/>
            </a:pPr>
            <a:r>
              <a:rPr lang="ru-RU" sz="4000" b="1" dirty="0" smtClean="0"/>
              <a:t>5                       12</a:t>
            </a:r>
          </a:p>
          <a:p>
            <a:pPr>
              <a:buNone/>
            </a:pPr>
            <a:r>
              <a:rPr lang="ru-RU" sz="4000" b="1" dirty="0" smtClean="0"/>
              <a:t>14                     6</a:t>
            </a:r>
          </a:p>
          <a:p>
            <a:pPr>
              <a:buNone/>
            </a:pPr>
            <a:r>
              <a:rPr lang="ru-RU" sz="4000" b="1" dirty="0" smtClean="0"/>
              <a:t>6                       6</a:t>
            </a:r>
          </a:p>
          <a:p>
            <a:pPr>
              <a:buNone/>
            </a:pPr>
            <a:r>
              <a:rPr lang="ru-RU" sz="4000" b="1" dirty="0" smtClean="0"/>
              <a:t>6                       8</a:t>
            </a:r>
          </a:p>
          <a:p>
            <a:pPr>
              <a:buNone/>
            </a:pPr>
            <a:r>
              <a:rPr lang="ru-RU" sz="4000" b="1" dirty="0" smtClean="0"/>
              <a:t>2                       8</a:t>
            </a:r>
          </a:p>
          <a:p>
            <a:pPr>
              <a:buNone/>
            </a:pPr>
            <a:r>
              <a:rPr lang="ru-RU" sz="4000" b="1" dirty="0" smtClean="0"/>
              <a:t>8                       2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714356"/>
            <a:ext cx="36433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проверка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57158" y="6143644"/>
            <a:ext cx="500066" cy="50006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29058" y="6143644"/>
            <a:ext cx="500066" cy="500066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000760" y="6143644"/>
            <a:ext cx="500066" cy="500066"/>
          </a:xfrm>
          <a:prstGeom prst="flowChartAlternateProcess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AB57"/>
              </a:solidFill>
            </a:endParaRPr>
          </a:p>
        </p:txBody>
      </p:sp>
      <p:pic>
        <p:nvPicPr>
          <p:cNvPr id="11" name="Picture 2" descr="http://im7-tub.yandex.net/i?id=155999110&amp;tov=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928670"/>
            <a:ext cx="928694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04088"/>
            <a:ext cx="6972320" cy="1143000"/>
          </a:xfrm>
        </p:spPr>
        <p:txBody>
          <a:bodyPr/>
          <a:lstStyle/>
          <a:p>
            <a:r>
              <a:rPr lang="ru-RU" sz="5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ЗИМНИЕ ЗАБАВЫ</a:t>
            </a:r>
            <a:endParaRPr lang="ru-RU" dirty="0"/>
          </a:p>
        </p:txBody>
      </p:sp>
      <p:pic>
        <p:nvPicPr>
          <p:cNvPr id="5" name="Picture 4" descr="http://www.lovetime.ru/images/love_cards/25505_b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14554"/>
            <a:ext cx="3810000" cy="3810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215074" y="2714619"/>
            <a:ext cx="2471726" cy="36403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3" descr="http://im7-tub.yandex.net/i?id=155999110&amp;tov=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357298"/>
            <a:ext cx="970492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785794"/>
            <a:ext cx="4829180" cy="1143000"/>
          </a:xfrm>
        </p:spPr>
        <p:txBody>
          <a:bodyPr/>
          <a:lstStyle/>
          <a:p>
            <a:r>
              <a:rPr lang="ru-RU" sz="4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Поле чудес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Picture 2" descr="http://i019.radikal.ru/0904/50/708211deff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7" name="Picture 2" descr="http://im7-tub.yandex.net/i?id=155999110&amp;tov=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857364"/>
            <a:ext cx="928694" cy="85725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04088"/>
            <a:ext cx="7258072" cy="1143000"/>
          </a:xfrm>
        </p:spPr>
        <p:txBody>
          <a:bodyPr/>
          <a:lstStyle/>
          <a:p>
            <a:r>
              <a:rPr lang="ru-RU" sz="5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 ПОСЛЕ СНЕГОПАДА</a:t>
            </a:r>
            <a:endParaRPr lang="ru-RU" dirty="0"/>
          </a:p>
        </p:txBody>
      </p:sp>
      <p:pic>
        <p:nvPicPr>
          <p:cNvPr id="4" name="Picture 2" descr="Картинка 1256 из 36445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39144"/>
            <a:ext cx="8001056" cy="41814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557 из 36445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58" y="1643050"/>
            <a:ext cx="3857684" cy="2428892"/>
          </a:xfrm>
          <a:prstGeom prst="rect">
            <a:avLst/>
          </a:prstGeom>
          <a:noFill/>
        </p:spPr>
      </p:pic>
      <p:pic>
        <p:nvPicPr>
          <p:cNvPr id="6" name="Picture 6" descr="Картинка 723 из 36445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214818"/>
            <a:ext cx="3786214" cy="2357454"/>
          </a:xfrm>
          <a:prstGeom prst="rect">
            <a:avLst/>
          </a:prstGeom>
          <a:noFill/>
        </p:spPr>
      </p:pic>
      <p:pic>
        <p:nvPicPr>
          <p:cNvPr id="7" name="Picture 10" descr="Картинка 748 из 36445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1643050"/>
            <a:ext cx="4000528" cy="2357454"/>
          </a:xfrm>
          <a:prstGeom prst="rect">
            <a:avLst/>
          </a:prstGeom>
          <a:noFill/>
        </p:spPr>
      </p:pic>
      <p:pic>
        <p:nvPicPr>
          <p:cNvPr id="8" name="Picture 4" descr="Картинка 623 из 36445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4143380"/>
            <a:ext cx="4071966" cy="24289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488" y="857232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ЗИМА КРАСОК</a:t>
            </a:r>
            <a:endParaRPr lang="ru-RU" sz="40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Картинка 1574 из 36445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0"/>
            <a:ext cx="8501122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358246" cy="150019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6" descr="Картинка 1721 из 16257">
            <a:hlinkClick r:id="rId3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606040"/>
            <a:ext cx="3657600" cy="42519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1000108"/>
            <a:ext cx="707236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МОЛОДЦЫ!</a:t>
            </a:r>
            <a:endParaRPr lang="ru-RU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Picture 3" descr="http://im7-tub.yandex.net/i?id=155999110&amp;tov=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214686"/>
            <a:ext cx="2357454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785794"/>
            <a:ext cx="5715040" cy="785818"/>
          </a:xfrm>
        </p:spPr>
        <p:txBody>
          <a:bodyPr>
            <a:normAutofit fontScale="90000"/>
          </a:bodyPr>
          <a:lstStyle/>
          <a:p>
            <a:r>
              <a:rPr lang="ru-RU" sz="48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ЗИМУШКА - ЗИМА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6866" name="Picture 2" descr="Картинка 1011 из 36445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3429024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105835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http://tracker.starlink.ru/forums.php?action=viewtopic&amp;topicid=71806&amp;page=p1725394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714752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http://forum.forumok.ru/lofiversion/index.php?t45712-400.html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14818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http://forum.forumok.ru/lofiversion/index.php?t45712-400.html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64344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http://qiq.ws/showim/834648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571744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http://www.proshkolu.ru/user/khmelenok/file/733985/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143512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http://babiki.ru/blog/interesting/1843.html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715016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http://www.xrest.ru/preview/145837/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785926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http://aceler.athea.ru/forum/viewtopic.php?p=3096237&amp;sid=648a4c7c9fa84baa180e72531825c891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43240" y="1000108"/>
            <a:ext cx="535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Ссылки на сайты.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53536"/>
            <a:ext cx="6357982" cy="1389514"/>
          </a:xfrm>
        </p:spPr>
        <p:txBody>
          <a:bodyPr>
            <a:normAutofit/>
          </a:bodyPr>
          <a:lstStyle/>
          <a:p>
            <a:r>
              <a:rPr lang="ru-RU" sz="4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ПРОБЛЕМНОЕ</a:t>
            </a:r>
            <a:r>
              <a:rPr lang="ru-RU" sz="4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ЗАДАНИЕ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Picture 2" descr="http://www.dou1752.edusite.ru/images/1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3952875" cy="4448175"/>
          </a:xfrm>
          <a:prstGeom prst="rect">
            <a:avLst/>
          </a:prstGeom>
          <a:noFill/>
        </p:spPr>
      </p:pic>
      <p:pic>
        <p:nvPicPr>
          <p:cNvPr id="5" name="Picture 4" descr="http://inchgirl.edu.mhost.ru/images/vopros_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714620"/>
            <a:ext cx="2357454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501122" cy="257176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>ЗАМЕНИТЕ СУММУ ОДИНАКОВЫХ СЛАГАЕМЫХ ПРОИЗВЕДЕНИЕМ ДВУХ ЧИСЕЛ</a:t>
            </a:r>
            <a:endParaRPr lang="ru-RU" sz="48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643314"/>
            <a:ext cx="5429288" cy="25288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/>
              <a:t>2+ 2 + 2 + 2 + 2  </a:t>
            </a:r>
            <a:endParaRPr lang="ru-RU" sz="6000" dirty="0" smtClean="0"/>
          </a:p>
          <a:p>
            <a:pPr>
              <a:buNone/>
            </a:pPr>
            <a:r>
              <a:rPr lang="ru-RU" sz="6000" b="1" dirty="0" smtClean="0"/>
              <a:t>5 + 5 + 5 + 4</a:t>
            </a:r>
            <a:endParaRPr lang="ru-RU" sz="6000" dirty="0" smtClean="0"/>
          </a:p>
          <a:p>
            <a:pPr>
              <a:buNone/>
            </a:pPr>
            <a:endParaRPr lang="ru-RU" sz="8700" dirty="0" smtClean="0"/>
          </a:p>
          <a:p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3643314"/>
            <a:ext cx="3467096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000" dirty="0" smtClean="0"/>
              <a:t>  </a:t>
            </a:r>
            <a:r>
              <a:rPr lang="ru-RU" sz="6000" b="1" dirty="0" smtClean="0"/>
              <a:t>2 </a:t>
            </a:r>
            <a:r>
              <a:rPr lang="en-US" sz="6000" b="1" dirty="0" smtClean="0"/>
              <a:t>x 5</a:t>
            </a:r>
            <a:r>
              <a:rPr lang="ru-RU" sz="6000" b="1" dirty="0" smtClean="0"/>
              <a:t>=10</a:t>
            </a:r>
            <a:endParaRPr lang="en-US" sz="6000" b="1" dirty="0" smtClean="0"/>
          </a:p>
          <a:p>
            <a:pPr>
              <a:buNone/>
            </a:pPr>
            <a:endParaRPr lang="ru-RU" sz="8000" b="1" dirty="0" smtClean="0"/>
          </a:p>
          <a:p>
            <a:pPr>
              <a:buNone/>
            </a:pPr>
            <a:endParaRPr lang="ru-RU" sz="8000" b="1" dirty="0" smtClean="0"/>
          </a:p>
          <a:p>
            <a:pPr>
              <a:buNone/>
            </a:pPr>
            <a:endParaRPr lang="ru-RU" sz="8000" b="1" dirty="0"/>
          </a:p>
        </p:txBody>
      </p:sp>
      <p:pic>
        <p:nvPicPr>
          <p:cNvPr id="8" name="Picture 2" descr="http://im7-tub.yandex.net/i?id=155999110&amp;tov=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1142984"/>
            <a:ext cx="1071570" cy="92869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000108"/>
            <a:ext cx="6143668" cy="1857388"/>
          </a:xfrm>
        </p:spPr>
        <p:txBody>
          <a:bodyPr>
            <a:normAutofit fontScale="90000"/>
          </a:bodyPr>
          <a:lstStyle/>
          <a:p>
            <a:r>
              <a:rPr lang="ru-RU" sz="4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ПРИМЕР НА УМНОЖЕНИЕ ЗАМЕНИТЕ ПРИМЕРОМ НА СЛОЖЕНИЕ</a:t>
            </a:r>
            <a:r>
              <a:rPr lang="ru-RU" dirty="0" smtClean="0">
                <a:solidFill>
                  <a:srgbClr val="00B0F0"/>
                </a:solidFill>
              </a:rPr>
              <a:t> 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3643314"/>
            <a:ext cx="2286016" cy="2286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b="1" dirty="0" smtClean="0"/>
              <a:t>4 </a:t>
            </a:r>
            <a:r>
              <a:rPr lang="en-US" sz="6000" b="1" dirty="0" smtClean="0"/>
              <a:t>x 4</a:t>
            </a:r>
            <a:endParaRPr lang="ru-RU" sz="6000" b="1" dirty="0" smtClean="0"/>
          </a:p>
          <a:p>
            <a:pPr>
              <a:buNone/>
            </a:pPr>
            <a:r>
              <a:rPr lang="ru-RU" sz="6000" b="1" dirty="0" smtClean="0"/>
              <a:t>3</a:t>
            </a:r>
            <a:r>
              <a:rPr lang="en-US" sz="6000" b="1" dirty="0" smtClean="0"/>
              <a:t> x 2</a:t>
            </a:r>
            <a:endParaRPr lang="ru-RU" sz="6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3643314"/>
            <a:ext cx="5500726" cy="28860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/>
              <a:t>4 + 4 + 4 +</a:t>
            </a:r>
            <a:r>
              <a:rPr lang="ru-RU" sz="6000" b="1" dirty="0" smtClean="0"/>
              <a:t> </a:t>
            </a:r>
            <a:r>
              <a:rPr lang="en-US" sz="6000" b="1" dirty="0" smtClean="0"/>
              <a:t>4</a:t>
            </a:r>
            <a:r>
              <a:rPr lang="ru-RU" sz="6000" b="1" dirty="0" smtClean="0"/>
              <a:t> = 16</a:t>
            </a:r>
            <a:endParaRPr lang="en-US" sz="6000" b="1" dirty="0" smtClean="0"/>
          </a:p>
          <a:p>
            <a:pPr>
              <a:buNone/>
            </a:pPr>
            <a:r>
              <a:rPr lang="ru-RU" sz="6000" b="1" dirty="0" smtClean="0"/>
              <a:t>3</a:t>
            </a:r>
            <a:r>
              <a:rPr lang="en-US" sz="6000" b="1" dirty="0" smtClean="0"/>
              <a:t> + </a:t>
            </a:r>
            <a:r>
              <a:rPr lang="ru-RU" sz="6000" b="1" dirty="0" smtClean="0"/>
              <a:t>3 = 6</a:t>
            </a:r>
            <a:r>
              <a:rPr lang="en-US" sz="6000" b="1" dirty="0" smtClean="0"/>
              <a:t> </a:t>
            </a:r>
          </a:p>
        </p:txBody>
      </p:sp>
      <p:pic>
        <p:nvPicPr>
          <p:cNvPr id="9" name="Picture 2" descr="http://im7-tub.yandex.net/i?id=155999110&amp;tov=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285860"/>
            <a:ext cx="928694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8143932" cy="1428760"/>
          </a:xfrm>
        </p:spPr>
        <p:txBody>
          <a:bodyPr>
            <a:normAutofit fontScale="90000"/>
          </a:bodyPr>
          <a:lstStyle/>
          <a:p>
            <a:r>
              <a:rPr lang="ru-RU" sz="48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НАЙДИ ЗАКОНОМЕРНОСТЬ И	 ПРОДОЛЖИ РЯД ЧИСЕЛ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2786058"/>
            <a:ext cx="8072494" cy="171451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 smtClean="0"/>
              <a:t>18, 16, 14,  …,  …,  …,  …,  …,  2.</a:t>
            </a:r>
            <a:endParaRPr lang="ru-RU" sz="4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H="1">
            <a:off x="785786" y="4857760"/>
            <a:ext cx="8072494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smtClean="0"/>
              <a:t>18, 16, 14,  12,  </a:t>
            </a:r>
            <a:r>
              <a:rPr lang="ru-RU" sz="4400" b="1" dirty="0" smtClean="0"/>
              <a:t>10</a:t>
            </a:r>
            <a:r>
              <a:rPr lang="ru-RU" sz="4400" b="1" smtClean="0"/>
              <a:t>,   8,  6,  4,  2.</a:t>
            </a:r>
            <a:endParaRPr lang="ru-RU" sz="4400" b="1" dirty="0"/>
          </a:p>
        </p:txBody>
      </p:sp>
      <p:pic>
        <p:nvPicPr>
          <p:cNvPr id="8" name="Picture 3" descr="http://im7-tub.yandex.net/i?id=155999110&amp;tov=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571612"/>
            <a:ext cx="970492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ЗИМНИЕ МЕСЯЦЫ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357430"/>
            <a:ext cx="4040188" cy="1016542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   ДЕКАБРЬ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00628" y="5286388"/>
            <a:ext cx="3643338" cy="654843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ФЕВРАЛЬ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285852" y="3786190"/>
            <a:ext cx="5143536" cy="1000132"/>
          </a:xfrm>
        </p:spPr>
        <p:txBody>
          <a:bodyPr>
            <a:noAutofit/>
          </a:bodyPr>
          <a:lstStyle/>
          <a:p>
            <a:pPr lvl="5">
              <a:buNone/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ЯНВАРЬ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842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3" descr="http://im7-tub.yandex.net/i?id=155999110&amp;tov=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1571612"/>
            <a:ext cx="970492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53536"/>
            <a:ext cx="5643602" cy="1889580"/>
          </a:xfrm>
        </p:spPr>
        <p:txBody>
          <a:bodyPr/>
          <a:lstStyle/>
          <a:p>
            <a:r>
              <a:rPr lang="ru-RU" sz="48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СОСТАВЬ ЗАДАЧУ НА УМНОЖЕНИЕ</a:t>
            </a:r>
            <a:endParaRPr lang="ru-RU" dirty="0"/>
          </a:p>
        </p:txBody>
      </p:sp>
      <p:pic>
        <p:nvPicPr>
          <p:cNvPr id="5" name="Picture 2" descr="Картинка 720 из 16257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880264"/>
            <a:ext cx="4038600" cy="2515110"/>
          </a:xfrm>
          <a:prstGeom prst="rect">
            <a:avLst/>
          </a:prstGeom>
          <a:noFill/>
        </p:spPr>
      </p:pic>
      <p:pic>
        <p:nvPicPr>
          <p:cNvPr id="6" name="Picture 2" descr="Картинка 720 из 16257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880264"/>
            <a:ext cx="4038600" cy="251511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704088"/>
            <a:ext cx="361949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b="1" dirty="0" smtClean="0"/>
              <a:t>Проверяем:</a:t>
            </a:r>
            <a:r>
              <a:rPr lang="ru-RU" dirty="0" smtClean="0"/>
              <a:t>                </a:t>
            </a:r>
            <a:endParaRPr lang="ru-RU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85786" y="2428868"/>
            <a:ext cx="3786214" cy="9429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5400" dirty="0" smtClean="0"/>
              <a:t>  </a:t>
            </a:r>
            <a:r>
              <a:rPr lang="ru-RU" sz="5400" b="1" dirty="0" smtClean="0"/>
              <a:t>РЕШЕНИЕ</a:t>
            </a:r>
            <a:endParaRPr lang="ru-RU" sz="54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72066" y="4286256"/>
            <a:ext cx="3786214" cy="8715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3600" dirty="0" smtClean="0"/>
              <a:t> </a:t>
            </a:r>
            <a:r>
              <a:rPr lang="ru-RU" sz="3600" b="1" dirty="0" smtClean="0"/>
              <a:t>КРАТКАЯ ЗАПИСЬ</a:t>
            </a:r>
            <a:endParaRPr lang="ru-RU" sz="36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143504" y="5500702"/>
            <a:ext cx="3786214" cy="8715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 dirty="0" smtClean="0"/>
              <a:t>            </a:t>
            </a:r>
            <a:r>
              <a:rPr lang="ru-RU" sz="5400" b="1" dirty="0" smtClean="0"/>
              <a:t>ЧЕРТЁЖ</a:t>
            </a:r>
            <a:endParaRPr lang="ru-RU" sz="5400" b="1" dirty="0">
              <a:latin typeface="Constantia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85786" y="3429000"/>
            <a:ext cx="3786214" cy="9429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5400" b="1" dirty="0" smtClean="0"/>
              <a:t>  РИСУНОК</a:t>
            </a:r>
            <a:endParaRPr lang="ru-RU" sz="5400" b="1" dirty="0">
              <a:latin typeface="Constantia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85786" y="4429132"/>
            <a:ext cx="3786214" cy="9429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 dirty="0" smtClean="0"/>
              <a:t>         </a:t>
            </a:r>
            <a:r>
              <a:rPr lang="ru-RU" sz="5400" b="1" dirty="0" smtClean="0"/>
              <a:t>ВОПРОС</a:t>
            </a:r>
            <a:endParaRPr lang="ru-RU" sz="5400" b="1" dirty="0">
              <a:latin typeface="Constantia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85786" y="5357826"/>
            <a:ext cx="3786214" cy="9429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5400" b="1" dirty="0" smtClean="0"/>
              <a:t>  УСЛОВИЕ</a:t>
            </a:r>
            <a:endParaRPr lang="ru-RU" sz="5400" b="1" dirty="0">
              <a:latin typeface="Constantia" pitchFamily="18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14348" y="1214422"/>
            <a:ext cx="3786214" cy="1143008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4800" dirty="0" smtClean="0">
                <a:solidFill>
                  <a:schemeClr val="tx1"/>
                </a:solidFill>
              </a:rPr>
              <a:t>ОТВЕТ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1197</TotalTime>
  <Words>387</Words>
  <Application>Microsoft Office PowerPoint</Application>
  <PresentationFormat>Экран (4:3)</PresentationFormat>
  <Paragraphs>114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Тема «Умножение и деление на 2. Половина числа».</vt:lpstr>
      <vt:lpstr>ЗИМУШКА - ЗИМА </vt:lpstr>
      <vt:lpstr>ПРОБЛЕМНОЕ ЗАДАНИЕ</vt:lpstr>
      <vt:lpstr>ЗАМЕНИТЕ СУММУ ОДИНАКОВЫХ СЛАГАЕМЫХ ПРОИЗВЕДЕНИЕМ ДВУХ ЧИСЕЛ</vt:lpstr>
      <vt:lpstr>ПРИМЕР НА УМНОЖЕНИЕ ЗАМЕНИТЕ ПРИМЕРОМ НА СЛОЖЕНИЕ .</vt:lpstr>
      <vt:lpstr>НАЙДИ ЗАКОНОМЕРНОСТЬ И  ПРОДОЛЖИ РЯД ЧИСЕЛ</vt:lpstr>
      <vt:lpstr>            ЗИМНИЕ МЕСЯЦЫ</vt:lpstr>
      <vt:lpstr>СОСТАВЬ ЗАДАЧУ НА УМНОЖЕНИЕ</vt:lpstr>
      <vt:lpstr>  Проверяем:                </vt:lpstr>
      <vt:lpstr>проверка </vt:lpstr>
      <vt:lpstr>ЗИМНИЕ ЗАБАВЫ</vt:lpstr>
      <vt:lpstr>Решаю сам</vt:lpstr>
      <vt:lpstr>Слайд 13</vt:lpstr>
      <vt:lpstr>ЗИМНИЕ ЗАБАВЫ</vt:lpstr>
      <vt:lpstr>Поле чудес</vt:lpstr>
      <vt:lpstr> ПОСЛЕ СНЕГОПАДА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«Умножение и деление на 2. Половина числа.</dc:title>
  <cp:lastModifiedBy>Ирина</cp:lastModifiedBy>
  <cp:revision>174</cp:revision>
  <dcterms:modified xsi:type="dcterms:W3CDTF">2002-12-31T21:31:49Z</dcterms:modified>
</cp:coreProperties>
</file>