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56CB6-A44B-4D5A-BD26-6CDC6CC961FB}" type="datetimeFigureOut">
              <a:rPr lang="ru-RU" smtClean="0"/>
              <a:t>20.06.2012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6E792-D4C9-400B-AEE4-9A290D9E39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B55B-8300-45DF-84DE-A5F168ECB468}" type="datetime1">
              <a:rPr lang="ru-RU" smtClean="0"/>
              <a:t>20.06.2012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B7FD-E513-4A3A-A20C-AAEBF12D7385}" type="datetime1">
              <a:rPr lang="ru-RU" smtClean="0"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4480-A6D2-44E7-8D8C-CB57AAD68EEE}" type="datetime1">
              <a:rPr lang="ru-RU" smtClean="0"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9DC2-2388-4F59-9260-D8BC3BDB5603}" type="datetime1">
              <a:rPr lang="ru-RU" smtClean="0"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3EDF-DABD-4F97-AE8A-9017E785683D}" type="datetime1">
              <a:rPr lang="ru-RU" smtClean="0"/>
              <a:t>20.06.2012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59F1-54BA-4542-883C-1178D3941A98}" type="datetime1">
              <a:rPr lang="ru-RU" smtClean="0"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F724-1EB6-476D-9665-4B15414EF5B9}" type="datetime1">
              <a:rPr lang="ru-RU" smtClean="0"/>
              <a:t>20.06.2012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E880-CF25-4AE3-B8FD-F8B438593987}" type="datetime1">
              <a:rPr lang="ru-RU" smtClean="0"/>
              <a:t>20.06.2012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5516-BFAA-4FAB-BA89-3D4AD9CCD822}" type="datetime1">
              <a:rPr lang="ru-RU" smtClean="0"/>
              <a:t>20.06.2012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7F04C-96FA-4AF9-A623-31D30057E63B}" type="datetime1">
              <a:rPr lang="ru-RU" smtClean="0"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51D2-38C8-4344-8ADC-E24612B96A03}" type="datetime1">
              <a:rPr lang="ru-RU" smtClean="0"/>
              <a:t>20.06.2012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2B9249-B43F-41F9-BFB0-46C589FEF5B8}" type="datetime1">
              <a:rPr lang="ru-RU" smtClean="0"/>
              <a:t>20.06.2012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Bar dir="vert"/>
  </p:transition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Глобальное загрязнение пресной воды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4572008"/>
            <a:ext cx="5286412" cy="150019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Выполнила студентка </a:t>
            </a:r>
            <a:r>
              <a:rPr lang="en-US" dirty="0" smtClean="0"/>
              <a:t>III</a:t>
            </a:r>
            <a:r>
              <a:rPr lang="ru-RU" dirty="0" smtClean="0"/>
              <a:t> курса </a:t>
            </a:r>
          </a:p>
          <a:p>
            <a:r>
              <a:rPr lang="ru-RU" dirty="0" smtClean="0"/>
              <a:t>ГБОУ СПО </a:t>
            </a:r>
            <a:r>
              <a:rPr lang="ru-RU" dirty="0" err="1" smtClean="0"/>
              <a:t>Баймакский</a:t>
            </a:r>
            <a:r>
              <a:rPr lang="ru-RU" dirty="0" smtClean="0"/>
              <a:t> сельскохозяйственный техникум </a:t>
            </a:r>
            <a:r>
              <a:rPr lang="ru-RU" b="1" i="1" dirty="0" smtClean="0"/>
              <a:t>Салихова Зиля</a:t>
            </a:r>
            <a:endParaRPr lang="ru-RU" b="1" i="1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29058" y="273050"/>
            <a:ext cx="4929222" cy="6299222"/>
          </a:xfrm>
        </p:spPr>
        <p:txBody>
          <a:bodyPr>
            <a:normAutofit fontScale="85000" lnSpcReduction="10000"/>
          </a:bodyPr>
          <a:lstStyle/>
          <a:p>
            <a:pPr marL="179388" indent="360363">
              <a:buNone/>
            </a:pPr>
            <a:r>
              <a:rPr lang="ru-RU" dirty="0" smtClean="0"/>
              <a:t>Твёрдые и жидкие загрязняющие вещества попадают из почвы в источники водоснабжения в результате т. н. выщелачивания. </a:t>
            </a:r>
            <a:endParaRPr lang="ru-RU" dirty="0" smtClean="0"/>
          </a:p>
          <a:p>
            <a:pPr marL="179388" indent="360363">
              <a:buNone/>
            </a:pPr>
            <a:r>
              <a:rPr lang="ru-RU" dirty="0" smtClean="0"/>
              <a:t>Небольшие </a:t>
            </a:r>
            <a:r>
              <a:rPr lang="ru-RU" dirty="0" smtClean="0"/>
              <a:t>количества сваленных на землю отходов растворяются дождём и попадают в грунтовые воды, а затем в местные ручьи и реки</a:t>
            </a:r>
            <a:r>
              <a:rPr lang="ru-RU" dirty="0" smtClean="0"/>
              <a:t>.</a:t>
            </a:r>
          </a:p>
          <a:p>
            <a:pPr marL="179388" indent="360363">
              <a:buNone/>
            </a:pPr>
            <a:r>
              <a:rPr lang="ru-RU" dirty="0" smtClean="0"/>
              <a:t> </a:t>
            </a:r>
            <a:r>
              <a:rPr lang="ru-RU" dirty="0" smtClean="0"/>
              <a:t>Жидкие отходы быстрее проникают в источники пресной воды. Растворы для опрыскивания сельскохозяйственных культур либо теряют свою активность при контакте с почвой, либо попадают в местные реки, либо выщелачиваются в земле и проникают в грунтовые воды. До 80 % таких растворов тратятся впустую, так как попадают не на объект опрыскивания, а в почву.</a:t>
            </a:r>
            <a:endParaRPr lang="ru-RU" dirty="0"/>
          </a:p>
        </p:txBody>
      </p:sp>
      <p:pic>
        <p:nvPicPr>
          <p:cNvPr id="5122" name="Picture 2" descr="D:\учеба\дефицит пресной воды\800px-101020_Müll_Ballon_Reuss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3786213" cy="564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714744" y="273050"/>
            <a:ext cx="5143536" cy="6299222"/>
          </a:xfrm>
        </p:spPr>
        <p:txBody>
          <a:bodyPr>
            <a:normAutofit fontScale="85000" lnSpcReduction="10000"/>
          </a:bodyPr>
          <a:lstStyle/>
          <a:p>
            <a:pPr marL="90488" indent="449263">
              <a:buNone/>
            </a:pPr>
            <a:r>
              <a:rPr lang="ru-RU" dirty="0" smtClean="0"/>
              <a:t>Все большую актуальность приобретает загрязнение подземных вод. </a:t>
            </a:r>
            <a:endParaRPr lang="ru-RU" dirty="0" smtClean="0"/>
          </a:p>
          <a:p>
            <a:pPr marL="90488" indent="449263">
              <a:buNone/>
            </a:pPr>
            <a:r>
              <a:rPr lang="ru-RU" dirty="0" smtClean="0"/>
              <a:t>С </a:t>
            </a:r>
            <a:r>
              <a:rPr lang="ru-RU" dirty="0" smtClean="0"/>
              <a:t>помощью современных технологий человек все интенсивнее использует подземные воды, истощая и загрязняя их. </a:t>
            </a:r>
            <a:endParaRPr lang="ru-RU" dirty="0" smtClean="0"/>
          </a:p>
          <a:p>
            <a:pPr marL="90488" indent="449263">
              <a:buNone/>
            </a:pPr>
            <a:r>
              <a:rPr lang="ru-RU" dirty="0" smtClean="0"/>
              <a:t>Вокруг </a:t>
            </a:r>
            <a:r>
              <a:rPr lang="ru-RU" dirty="0" smtClean="0"/>
              <a:t>городов бурно развивается частное строительство жилья и мелких предприятий, с автономным водоснабжением. Например, в Подмосковье ежедневно бурится от 50 до 200 скважин разной глубины. По разным причинам (незнанию например), подавляющее большинство скважин, эксплуатируется без соблюдения правил пользования такими источниками воды</a:t>
            </a:r>
            <a:r>
              <a:rPr lang="ru-RU" dirty="0" smtClean="0"/>
              <a:t>. Это </a:t>
            </a:r>
            <a:r>
              <a:rPr lang="ru-RU" dirty="0" smtClean="0"/>
              <a:t>приводит к быстрому локальному загрязнению подземных вод этого региона.</a:t>
            </a:r>
            <a:endParaRPr lang="ru-RU" dirty="0"/>
          </a:p>
        </p:txBody>
      </p:sp>
      <p:pic>
        <p:nvPicPr>
          <p:cNvPr id="6146" name="Picture 2" descr="D:\учеба\дефицит пресной воды\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678" y="857232"/>
            <a:ext cx="3089016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2000264"/>
          </a:xfrm>
        </p:spPr>
        <p:txBody>
          <a:bodyPr>
            <a:normAutofit/>
          </a:bodyPr>
          <a:lstStyle/>
          <a:p>
            <a:pPr marL="0" indent="360363">
              <a:buNone/>
            </a:pPr>
            <a:r>
              <a:rPr lang="ru-RU" dirty="0" smtClean="0"/>
              <a:t>Загрязнители попадают в пресную воду различными путями: в результате несчастных случаев, намеренных сбросов отходов, проливов и утечек.</a:t>
            </a:r>
            <a:endParaRPr lang="ru-RU" dirty="0"/>
          </a:p>
        </p:txBody>
      </p:sp>
      <p:pic>
        <p:nvPicPr>
          <p:cNvPr id="7170" name="Picture 2" descr="D:\учеба\дефицит пресной воды\img-128849094983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23987">
            <a:off x="327569" y="2271777"/>
            <a:ext cx="3882643" cy="2694079"/>
          </a:xfrm>
          <a:prstGeom prst="rect">
            <a:avLst/>
          </a:prstGeom>
          <a:noFill/>
        </p:spPr>
      </p:pic>
      <p:pic>
        <p:nvPicPr>
          <p:cNvPr id="7171" name="Picture 3" descr="D:\учеба\дефицит пресной воды\o_427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93179">
            <a:off x="4663125" y="2272059"/>
            <a:ext cx="3916513" cy="2500330"/>
          </a:xfrm>
          <a:prstGeom prst="rect">
            <a:avLst/>
          </a:prstGeom>
          <a:noFill/>
        </p:spPr>
      </p:pic>
      <p:pic>
        <p:nvPicPr>
          <p:cNvPr id="7172" name="Picture 4" descr="D:\учеба\дефицит пресной воды\i-1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786190"/>
            <a:ext cx="3929090" cy="2714628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8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8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3714776" cy="5572164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Давайте </a:t>
            </a:r>
            <a:r>
              <a:rPr lang="ru-RU" dirty="0" smtClean="0"/>
              <a:t>остановим загрязнение!</a:t>
            </a:r>
          </a:p>
          <a:p>
            <a:pPr algn="ctr">
              <a:buNone/>
            </a:pPr>
            <a:r>
              <a:rPr lang="ru-RU" dirty="0" smtClean="0"/>
              <a:t>Начни с себя!</a:t>
            </a:r>
            <a:endParaRPr lang="ru-RU" dirty="0"/>
          </a:p>
        </p:txBody>
      </p:sp>
      <p:pic>
        <p:nvPicPr>
          <p:cNvPr id="8195" name="Picture 3" descr="D:\учеба\дефицит пресной воды\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500042"/>
            <a:ext cx="4500594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071942"/>
            <a:ext cx="8229600" cy="221457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Благодарю </a:t>
            </a:r>
            <a:r>
              <a:rPr lang="ru-RU" sz="4400" dirty="0" smtClean="0">
                <a:solidFill>
                  <a:srgbClr val="FFFF00"/>
                </a:solidFill>
              </a:rPr>
              <a:t>за внимание …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286248" y="500042"/>
            <a:ext cx="4572032" cy="564360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179388" indent="360363">
              <a:buNone/>
            </a:pPr>
            <a:r>
              <a:rPr lang="ru-RU" sz="3200" dirty="0" smtClean="0"/>
              <a:t>Дефицит </a:t>
            </a:r>
            <a:r>
              <a:rPr lang="ru-RU" sz="3200" dirty="0" smtClean="0"/>
              <a:t>пресной воды – явление, знакомое человечеству с древнейших времен. Не раз он становился причиной кризисов и социальных </a:t>
            </a:r>
            <a:r>
              <a:rPr lang="ru-RU" sz="3200" dirty="0" smtClean="0"/>
              <a:t>катастроф.</a:t>
            </a:r>
            <a:endParaRPr lang="ru-RU" sz="3200" dirty="0"/>
          </a:p>
        </p:txBody>
      </p:sp>
      <p:pic>
        <p:nvPicPr>
          <p:cNvPr id="1026" name="Picture 2" descr="D:\учеба\дефицит пресной воды\shop_items_catalog_image39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3762703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357554" y="273050"/>
            <a:ext cx="5643602" cy="6370660"/>
          </a:xfrm>
        </p:spPr>
        <p:txBody>
          <a:bodyPr>
            <a:normAutofit fontScale="85000" lnSpcReduction="10000"/>
          </a:bodyPr>
          <a:lstStyle/>
          <a:p>
            <a:pPr marL="0" indent="360363">
              <a:buNone/>
            </a:pPr>
            <a:r>
              <a:rPr lang="ru-RU" dirty="0" smtClean="0"/>
              <a:t>В </a:t>
            </a:r>
            <a:r>
              <a:rPr lang="ru-RU" dirty="0" smtClean="0"/>
              <a:t>традиционном обществе дефицит воды случался в локальных масштабах, и обусловленные им кризисы тоже оставались локальными. </a:t>
            </a:r>
            <a:endParaRPr lang="ru-RU" dirty="0" smtClean="0"/>
          </a:p>
          <a:p>
            <a:pPr marL="0" indent="360363">
              <a:buNone/>
            </a:pPr>
            <a:r>
              <a:rPr lang="ru-RU" dirty="0" smtClean="0"/>
              <a:t>Но </a:t>
            </a:r>
            <a:r>
              <a:rPr lang="ru-RU" dirty="0" smtClean="0"/>
              <a:t>по мере развития человечества увеличивались масштабы и </a:t>
            </a:r>
            <a:r>
              <a:rPr lang="ru-RU" dirty="0" err="1" smtClean="0"/>
              <a:t>вододефицита</a:t>
            </a:r>
            <a:r>
              <a:rPr lang="ru-RU" dirty="0" smtClean="0"/>
              <a:t>, </a:t>
            </a:r>
            <a:r>
              <a:rPr lang="ru-RU" dirty="0" err="1" smtClean="0"/>
              <a:t>и</a:t>
            </a:r>
            <a:r>
              <a:rPr lang="ru-RU" dirty="0" smtClean="0"/>
              <a:t> кризисов. Именно водный кризис, обусловленный последствиями грандиозных работ по гидромелиорации (а именно – вторичным засолением почвы), стал причиной гибели цивилизации Древнего </a:t>
            </a:r>
            <a:r>
              <a:rPr lang="ru-RU" dirty="0" err="1" smtClean="0"/>
              <a:t>Двуречья</a:t>
            </a:r>
            <a:r>
              <a:rPr lang="ru-RU" dirty="0" smtClean="0"/>
              <a:t>.</a:t>
            </a:r>
          </a:p>
          <a:p>
            <a:pPr marL="0" indent="360363">
              <a:buNone/>
            </a:pPr>
            <a:r>
              <a:rPr lang="ru-RU" dirty="0" smtClean="0"/>
              <a:t>Аналогичные </a:t>
            </a:r>
            <a:r>
              <a:rPr lang="ru-RU" dirty="0" smtClean="0"/>
              <a:t>проявления неумелого водопользования привели к экономическому ослаблению Карфагена, последовавшему затем его поражению в войнах с Римом и фактическому исчезновению с карты Древнего Средиземноморья. </a:t>
            </a:r>
            <a:endParaRPr lang="ru-RU" dirty="0" smtClean="0"/>
          </a:p>
          <a:p>
            <a:pPr marL="0" indent="360363">
              <a:buNone/>
            </a:pPr>
            <a:r>
              <a:rPr lang="ru-RU" dirty="0" smtClean="0"/>
              <a:t>В </a:t>
            </a:r>
            <a:r>
              <a:rPr lang="ru-RU" dirty="0" smtClean="0"/>
              <a:t>наши дни водный кризис приобретает глобальные масштабы.</a:t>
            </a:r>
          </a:p>
          <a:p>
            <a:endParaRPr lang="ru-RU" dirty="0"/>
          </a:p>
        </p:txBody>
      </p:sp>
      <p:pic>
        <p:nvPicPr>
          <p:cNvPr id="2050" name="Picture 2" descr="D:\учеба\дефицит пресной воды\yegaz3faef1e594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2786082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143372" y="857232"/>
            <a:ext cx="4786346" cy="5143536"/>
          </a:xfrm>
        </p:spPr>
        <p:txBody>
          <a:bodyPr>
            <a:normAutofit/>
          </a:bodyPr>
          <a:lstStyle/>
          <a:p>
            <a:pPr marL="179388" indent="360363">
              <a:buNone/>
            </a:pPr>
            <a:r>
              <a:rPr lang="ru-RU" dirty="0" smtClean="0"/>
              <a:t>По данным ООН, уже сейчас более 1,2 </a:t>
            </a:r>
            <a:r>
              <a:rPr lang="ru-RU" dirty="0" err="1" smtClean="0"/>
              <a:t>млрд</a:t>
            </a:r>
            <a:r>
              <a:rPr lang="ru-RU" dirty="0" smtClean="0"/>
              <a:t> людей живут в условиях постоянного дефицита пресной воды, около 2 </a:t>
            </a:r>
            <a:r>
              <a:rPr lang="ru-RU" dirty="0" err="1" smtClean="0"/>
              <a:t>млрд</a:t>
            </a:r>
            <a:r>
              <a:rPr lang="ru-RU" dirty="0" smtClean="0"/>
              <a:t> страдают от него регулярно (в сухой сезон и т. п.). </a:t>
            </a:r>
            <a:endParaRPr lang="ru-RU" dirty="0" smtClean="0"/>
          </a:p>
          <a:p>
            <a:pPr marL="179388" indent="360363">
              <a:buNone/>
            </a:pPr>
            <a:r>
              <a:rPr lang="ru-RU" dirty="0" smtClean="0"/>
              <a:t>По </a:t>
            </a:r>
            <a:r>
              <a:rPr lang="ru-RU" dirty="0" smtClean="0"/>
              <a:t>прогнозам ФАО, к середине третьего десятилетия XXI в. численность живущих при перманентной нехватке воды превысит 4 </a:t>
            </a:r>
            <a:r>
              <a:rPr lang="ru-RU" dirty="0" err="1" smtClean="0"/>
              <a:t>млрд</a:t>
            </a:r>
            <a:r>
              <a:rPr lang="ru-RU" dirty="0" smtClean="0"/>
              <a:t> </a:t>
            </a:r>
            <a:r>
              <a:rPr lang="ru-RU" dirty="0" smtClean="0"/>
              <a:t>человек.</a:t>
            </a:r>
            <a:endParaRPr lang="ru-RU" dirty="0"/>
          </a:p>
        </p:txBody>
      </p:sp>
      <p:pic>
        <p:nvPicPr>
          <p:cNvPr id="3074" name="Picture 2" descr="D:\учеба\дефицит пресной воды\826130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3857652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857752" y="500042"/>
            <a:ext cx="4071998" cy="5786478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 marL="179388" indent="360363" algn="ctr">
              <a:buNone/>
            </a:pPr>
            <a:r>
              <a:rPr lang="ru-RU" sz="3600" dirty="0" smtClean="0"/>
              <a:t>Самый </a:t>
            </a:r>
            <a:r>
              <a:rPr lang="ru-RU" sz="3600" dirty="0" smtClean="0"/>
              <a:t>главный признак дефицита пресной воды является ее загрязнение!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/>
          </a:p>
        </p:txBody>
      </p:sp>
      <p:pic>
        <p:nvPicPr>
          <p:cNvPr id="4098" name="Picture 2" descr="D:\учеба\дефицит пресной воды\stochnye_vo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4357719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429124" y="1142984"/>
            <a:ext cx="4500594" cy="4000528"/>
          </a:xfrm>
        </p:spPr>
        <p:txBody>
          <a:bodyPr>
            <a:normAutofit lnSpcReduction="10000"/>
          </a:bodyPr>
          <a:lstStyle/>
          <a:p>
            <a:pPr marL="179388" indent="539750">
              <a:buNone/>
            </a:pPr>
            <a:r>
              <a:rPr lang="ru-RU" dirty="0" smtClean="0"/>
              <a:t>Загрязнение пресных вод </a:t>
            </a:r>
            <a:r>
              <a:rPr lang="ru-RU" dirty="0" smtClean="0"/>
              <a:t>- </a:t>
            </a:r>
            <a:r>
              <a:rPr lang="ru-RU" dirty="0" smtClean="0"/>
              <a:t>попадание различных загрязнителей в воды рек, озер, подземные воды. </a:t>
            </a:r>
            <a:endParaRPr lang="ru-RU" dirty="0" smtClean="0"/>
          </a:p>
          <a:p>
            <a:pPr marL="179388" indent="539750">
              <a:buNone/>
            </a:pPr>
            <a:r>
              <a:rPr lang="ru-RU" dirty="0" smtClean="0"/>
              <a:t>Происходит </a:t>
            </a:r>
            <a:r>
              <a:rPr lang="ru-RU" dirty="0" smtClean="0"/>
              <a:t>при прямом или непрямом попадании загрязнителей в воду в отсутствие адекватных мер по очистке и удалению вредных веществ.</a:t>
            </a:r>
            <a:endParaRPr lang="ru-RU" dirty="0"/>
          </a:p>
        </p:txBody>
      </p:sp>
      <p:pic>
        <p:nvPicPr>
          <p:cNvPr id="1026" name="Picture 2" descr="D:\учеба\дефицит пресной воды\1124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286250" cy="6029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071934" y="273050"/>
            <a:ext cx="4786346" cy="6370660"/>
          </a:xfrm>
        </p:spPr>
        <p:txBody>
          <a:bodyPr>
            <a:normAutofit fontScale="85000" lnSpcReduction="20000"/>
          </a:bodyPr>
          <a:lstStyle/>
          <a:p>
            <a:pPr marL="179388" indent="539750">
              <a:buNone/>
            </a:pPr>
            <a:r>
              <a:rPr lang="ru-RU" dirty="0" smtClean="0"/>
              <a:t>В большинстве случаев загрязнение пресных вод остаётся невидимым, поскольку загрязнители растворены в воде. </a:t>
            </a:r>
            <a:endParaRPr lang="ru-RU" dirty="0" smtClean="0"/>
          </a:p>
          <a:p>
            <a:pPr marL="179388" indent="539750">
              <a:buNone/>
            </a:pPr>
            <a:r>
              <a:rPr lang="ru-RU" dirty="0" smtClean="0"/>
              <a:t>Но </a:t>
            </a:r>
            <a:r>
              <a:rPr lang="ru-RU" dirty="0" smtClean="0"/>
              <a:t>есть и исключения: пенящиеся моющие средства, а также плавающие на поверхности нефтепродукты и неочищенные стоки. </a:t>
            </a:r>
            <a:endParaRPr lang="ru-RU" dirty="0" smtClean="0"/>
          </a:p>
          <a:p>
            <a:pPr marL="179388" indent="539750">
              <a:buNone/>
            </a:pPr>
            <a:r>
              <a:rPr lang="ru-RU" dirty="0" smtClean="0"/>
              <a:t>Есть </a:t>
            </a:r>
            <a:r>
              <a:rPr lang="ru-RU" dirty="0" smtClean="0"/>
              <a:t>несколько природных загрязнителей. Находящиеся в земле соединения алюминия попадают в систему пресных водоёмов в результате химических реакций. </a:t>
            </a:r>
            <a:endParaRPr lang="ru-RU" dirty="0" smtClean="0"/>
          </a:p>
          <a:p>
            <a:pPr marL="179388" indent="539750">
              <a:buNone/>
            </a:pPr>
            <a:r>
              <a:rPr lang="ru-RU" dirty="0" smtClean="0"/>
              <a:t>Паводки </a:t>
            </a:r>
            <a:r>
              <a:rPr lang="ru-RU" dirty="0" smtClean="0"/>
              <a:t>вымывают из почвы лугов соединения магния, которые наносят огромный ущерб рыбным запасам. Однако объём естественных загрязняющих веществ ничтожен по сравнению с производимыми человеком.</a:t>
            </a:r>
            <a:endParaRPr lang="ru-RU" dirty="0"/>
          </a:p>
        </p:txBody>
      </p:sp>
      <p:pic>
        <p:nvPicPr>
          <p:cNvPr id="2050" name="Picture 2" descr="D:\учеба\дефицит пресной воды\istochniki-zagryazneniya-vo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3929090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000496" y="214290"/>
            <a:ext cx="4857784" cy="6357982"/>
          </a:xfrm>
        </p:spPr>
        <p:txBody>
          <a:bodyPr>
            <a:noAutofit/>
          </a:bodyPr>
          <a:lstStyle/>
          <a:p>
            <a:pPr marL="179388" indent="360363">
              <a:buNone/>
            </a:pPr>
            <a:r>
              <a:rPr lang="ru-RU" sz="1800" dirty="0" smtClean="0"/>
              <a:t>Ежегодно в водные бассейны попадают тысячи химических веществ с непредсказуемым действием, многие из которых представляют собой новые химические соединения. </a:t>
            </a:r>
            <a:endParaRPr lang="ru-RU" sz="1800" dirty="0" smtClean="0"/>
          </a:p>
          <a:p>
            <a:pPr marL="179388" indent="360363">
              <a:buNone/>
            </a:pPr>
            <a:r>
              <a:rPr lang="ru-RU" sz="1800" dirty="0" smtClean="0"/>
              <a:t>В </a:t>
            </a:r>
            <a:r>
              <a:rPr lang="ru-RU" sz="1800" dirty="0" smtClean="0"/>
              <a:t>воде могут быть обнаружены повышенные концентрации токсичных тяжелых металлов (как кадмия, ртути, свинца, хрома), пестициды, нитраты и фосфаты, нефтепродукты, поверхностно-активные вещества (</a:t>
            </a:r>
            <a:r>
              <a:rPr lang="ru-RU" sz="1800" dirty="0" err="1" smtClean="0"/>
              <a:t>ПАВы</a:t>
            </a:r>
            <a:r>
              <a:rPr lang="ru-RU" sz="1800" dirty="0" smtClean="0"/>
              <a:t>). Как известно, ежегодно в моря и океаны попадает до 12 </a:t>
            </a:r>
            <a:r>
              <a:rPr lang="ru-RU" sz="1800" dirty="0" err="1" smtClean="0"/>
              <a:t>млн</a:t>
            </a:r>
            <a:r>
              <a:rPr lang="ru-RU" sz="1800" dirty="0" smtClean="0"/>
              <a:t> тонн нефти. </a:t>
            </a:r>
            <a:endParaRPr lang="ru-RU" sz="1800" dirty="0" smtClean="0"/>
          </a:p>
          <a:p>
            <a:pPr marL="179388" indent="360363">
              <a:buNone/>
            </a:pPr>
            <a:r>
              <a:rPr lang="ru-RU" sz="1800" dirty="0" smtClean="0"/>
              <a:t>Определенный </a:t>
            </a:r>
            <a:r>
              <a:rPr lang="ru-RU" sz="1800" dirty="0" smtClean="0"/>
              <a:t>вклад в повышение концентрации тяжелых металлов в воде вносят и кислотные дожди. Они способны растворять в грунте минералы, что приводит к увеличению содержания в воде ионов тяжелых металлов. </a:t>
            </a:r>
            <a:endParaRPr lang="ru-RU" sz="1800" dirty="0" smtClean="0"/>
          </a:p>
          <a:p>
            <a:pPr marL="179388" indent="360363">
              <a:buNone/>
            </a:pPr>
            <a:r>
              <a:rPr lang="ru-RU" sz="1800" dirty="0" smtClean="0"/>
              <a:t>С </a:t>
            </a:r>
            <a:r>
              <a:rPr lang="ru-RU" sz="1800" dirty="0" smtClean="0"/>
              <a:t>атомных электростанций в круговорот воды в природе попадают радиоактивные отходы.</a:t>
            </a:r>
            <a:endParaRPr lang="ru-RU" sz="1800" dirty="0"/>
          </a:p>
        </p:txBody>
      </p:sp>
      <p:pic>
        <p:nvPicPr>
          <p:cNvPr id="3074" name="Picture 2" descr="D:\учеба\дефицит пресной воды\0029-041-Beregite-vod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3571900" cy="5887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29058" y="142852"/>
            <a:ext cx="5000660" cy="6429420"/>
          </a:xfrm>
        </p:spPr>
        <p:txBody>
          <a:bodyPr>
            <a:normAutofit lnSpcReduction="10000"/>
          </a:bodyPr>
          <a:lstStyle/>
          <a:p>
            <a:pPr marL="179388" indent="360363">
              <a:buNone/>
            </a:pPr>
            <a:r>
              <a:rPr lang="ru-RU" dirty="0" smtClean="0"/>
              <a:t>Сброс неочищенных сточных вод в водные источники приводит к микробиологическим загрязнениям воды. </a:t>
            </a:r>
            <a:endParaRPr lang="ru-RU" dirty="0" smtClean="0"/>
          </a:p>
          <a:p>
            <a:pPr marL="179388" indent="360363">
              <a:buNone/>
            </a:pPr>
            <a:r>
              <a:rPr lang="ru-RU" dirty="0" smtClean="0"/>
              <a:t>По </a:t>
            </a:r>
            <a:r>
              <a:rPr lang="ru-RU" dirty="0" smtClean="0"/>
              <a:t>оценкам Всемирной организации здравоохранения (ВОЗ) 80 % заболеваний в мире вызваны неподобающим качеством и антисанитарным состоянием воды. </a:t>
            </a:r>
            <a:endParaRPr lang="ru-RU" dirty="0" smtClean="0"/>
          </a:p>
          <a:p>
            <a:pPr marL="179388" indent="360363">
              <a:buNone/>
            </a:pPr>
            <a:r>
              <a:rPr lang="ru-RU" dirty="0" smtClean="0"/>
              <a:t>В </a:t>
            </a:r>
            <a:r>
              <a:rPr lang="ru-RU" dirty="0" smtClean="0"/>
              <a:t>сельской местности проблема качества воды стоит особенно остро — около 90 % всех сельских жителей в мире постоянно пользуются для питья и купания загрязненной водой.</a:t>
            </a:r>
            <a:endParaRPr lang="ru-RU" dirty="0"/>
          </a:p>
        </p:txBody>
      </p:sp>
      <p:pic>
        <p:nvPicPr>
          <p:cNvPr id="4098" name="Picture 2" descr="D:\учеба\дефицит пресной воды\149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786214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D7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156</TotalTime>
  <Words>716</Words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Глобальное загрязнение пресной воды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Благодарю за внимание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дефицит пресной воды</dc:title>
  <dc:creator>Тимур</dc:creator>
  <cp:lastModifiedBy>Амир</cp:lastModifiedBy>
  <cp:revision>17</cp:revision>
  <dcterms:created xsi:type="dcterms:W3CDTF">2012-02-03T14:33:29Z</dcterms:created>
  <dcterms:modified xsi:type="dcterms:W3CDTF">2012-06-20T16:00:12Z</dcterms:modified>
</cp:coreProperties>
</file>