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69AD-51B5-4EDD-98E6-DDEA1DB10C9B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4DA1DC-2B27-4589-96BD-18F4CD0FB4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17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69AD-51B5-4EDD-98E6-DDEA1DB10C9B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DA1DC-2B27-4589-96BD-18F4CD0FB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7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69AD-51B5-4EDD-98E6-DDEA1DB10C9B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DA1DC-2B27-4589-96BD-18F4CD0FB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7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D4A69AD-51B5-4EDD-98E6-DDEA1DB10C9B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F4DA1DC-2B27-4589-96BD-18F4CD0FB4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advClick="0" advTm="17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69AD-51B5-4EDD-98E6-DDEA1DB10C9B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DA1DC-2B27-4589-96BD-18F4CD0FB4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7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69AD-51B5-4EDD-98E6-DDEA1DB10C9B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DA1DC-2B27-4589-96BD-18F4CD0FB4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Click="0" advTm="17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DA1DC-2B27-4589-96BD-18F4CD0FB4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69AD-51B5-4EDD-98E6-DDEA1DB10C9B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7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69AD-51B5-4EDD-98E6-DDEA1DB10C9B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DA1DC-2B27-4589-96BD-18F4CD0FB4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advClick="0" advTm="17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69AD-51B5-4EDD-98E6-DDEA1DB10C9B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DA1DC-2B27-4589-96BD-18F4CD0FB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7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D4A69AD-51B5-4EDD-98E6-DDEA1DB10C9B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F4DA1DC-2B27-4589-96BD-18F4CD0FB4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17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69AD-51B5-4EDD-98E6-DDEA1DB10C9B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4DA1DC-2B27-4589-96BD-18F4CD0FB4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17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4A69AD-51B5-4EDD-98E6-DDEA1DB10C9B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F4DA1DC-2B27-4589-96BD-18F4CD0FB4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 advTm="1700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4214818"/>
            <a:ext cx="4886300" cy="2000264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Выполнил студент </a:t>
            </a:r>
            <a:r>
              <a:rPr lang="en-US" b="1" dirty="0" smtClean="0">
                <a:solidFill>
                  <a:schemeClr val="tx1"/>
                </a:solidFill>
              </a:rPr>
              <a:t>III</a:t>
            </a:r>
            <a:r>
              <a:rPr lang="ru-RU" b="1" dirty="0" smtClean="0">
                <a:solidFill>
                  <a:schemeClr val="tx1"/>
                </a:solidFill>
              </a:rPr>
              <a:t> курса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ГБОУ СПО </a:t>
            </a:r>
            <a:r>
              <a:rPr lang="ru-RU" b="1" dirty="0" err="1" smtClean="0">
                <a:solidFill>
                  <a:schemeClr val="tx1"/>
                </a:solidFill>
              </a:rPr>
              <a:t>Баймакский</a:t>
            </a:r>
            <a:r>
              <a:rPr lang="ru-RU" b="1" dirty="0" smtClean="0">
                <a:solidFill>
                  <a:schemeClr val="tx1"/>
                </a:solidFill>
              </a:rPr>
              <a:t> сельскохозяйственный техникум</a:t>
            </a:r>
          </a:p>
          <a:p>
            <a:r>
              <a:rPr lang="ru-RU" b="1" dirty="0" err="1" smtClean="0">
                <a:solidFill>
                  <a:schemeClr val="tx1"/>
                </a:solidFill>
              </a:rPr>
              <a:t>Нигматуллин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А.Н.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285861"/>
            <a:ext cx="8458200" cy="1785950"/>
          </a:xfrm>
        </p:spPr>
        <p:txBody>
          <a:bodyPr/>
          <a:lstStyle/>
          <a:p>
            <a:r>
              <a:rPr lang="ru-RU" sz="50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Из истории русского языка</a:t>
            </a:r>
            <a:endParaRPr lang="ru-RU" sz="500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24520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r>
              <a:rPr lang="ru-RU" sz="2000" dirty="0" smtClean="0"/>
              <a:t>Происходит  разрушение двух лексических систем, сформировавшихся в советскую эпоху и вызванных стремлением советских идеологов подчеркнуть полярность капиталистической и социалистической действительности.</a:t>
            </a:r>
          </a:p>
          <a:p>
            <a:pPr marL="0" indent="360363">
              <a:buNone/>
            </a:pPr>
            <a:r>
              <a:rPr lang="ru-RU" sz="2000" dirty="0" smtClean="0"/>
              <a:t>Такие изменения не могли остаться незамеченными. В толковых словарях слова из лексической системы, отражающей понятия капиталистического мира, чаще всего  имели отрицательный оценочный компонент, социально-ограничительную коннотацию, определяющую их прежнее восприятие.</a:t>
            </a:r>
          </a:p>
          <a:p>
            <a:pPr marL="0" indent="360363">
              <a:buNone/>
            </a:pPr>
            <a:r>
              <a:rPr lang="ru-RU" sz="2000" dirty="0" smtClean="0"/>
              <a:t>Следовательно, изменения происходят не только в языке, но изменяется и отношение к языку как средству выражения мысли, к слову как содержательной единице, несущей информацию.</a:t>
            </a:r>
            <a:endParaRPr lang="ru-RU" sz="2000" dirty="0"/>
          </a:p>
        </p:txBody>
      </p:sp>
    </p:spTree>
  </p:cSld>
  <p:clrMapOvr>
    <a:masterClrMapping/>
  </p:clrMapOvr>
  <p:transition advClick="0" advTm="1700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4786346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r>
              <a:rPr lang="ru-RU" sz="2000" dirty="0" smtClean="0"/>
              <a:t>В настоящее время  в связи со значительными изменениями условий функционирования языка актуальной становится еще одна проблема, проблема языка как средства общения, языка его реализации, </a:t>
            </a:r>
            <a:r>
              <a:rPr lang="ru-RU" sz="2000" b="1" dirty="0" smtClean="0"/>
              <a:t>проблема речи</a:t>
            </a:r>
            <a:r>
              <a:rPr lang="ru-RU" sz="2000" dirty="0" smtClean="0"/>
              <a:t>.</a:t>
            </a:r>
          </a:p>
          <a:p>
            <a:pPr marL="0" indent="360363">
              <a:buNone/>
            </a:pPr>
            <a:endParaRPr lang="ru-RU" sz="2000" u="sng" dirty="0" smtClean="0"/>
          </a:p>
          <a:p>
            <a:pPr marL="0" indent="360363">
              <a:buNone/>
            </a:pPr>
            <a:r>
              <a:rPr lang="ru-RU" sz="2000" u="sng" dirty="0" smtClean="0"/>
              <a:t>Во-первых, </a:t>
            </a:r>
            <a:r>
              <a:rPr lang="ru-RU" sz="2000" dirty="0" smtClean="0"/>
              <a:t>никогда не был так многочислен и разнообразен(по возрасту, образованию, служебному положению, политическим, религиозным, общественным взглядам) состав участников массовой коммуникации.</a:t>
            </a:r>
          </a:p>
          <a:p>
            <a:pPr marL="0" indent="360363">
              <a:buNone/>
            </a:pPr>
            <a:r>
              <a:rPr lang="ru-RU" sz="2000" u="sng" dirty="0" smtClean="0"/>
              <a:t>Во-вторых, </a:t>
            </a:r>
            <a:r>
              <a:rPr lang="ru-RU" sz="2000" dirty="0" smtClean="0"/>
              <a:t>почти исчезла официальная цензура, поэтому люди более свободно выражают свои мысли, их речь становится более открытой, доверительной, непринужденной.</a:t>
            </a:r>
          </a:p>
          <a:p>
            <a:pPr marL="0" indent="360363">
              <a:buNone/>
            </a:pPr>
            <a:r>
              <a:rPr lang="ru-RU" sz="2000" u="sng" dirty="0" smtClean="0"/>
              <a:t>В-третьих, </a:t>
            </a:r>
            <a:r>
              <a:rPr lang="ru-RU" sz="2000" dirty="0" smtClean="0"/>
              <a:t>начинает преобладать речь спонтанная, самопроизвольная, заранее не подготовленная.</a:t>
            </a:r>
          </a:p>
        </p:txBody>
      </p:sp>
    </p:spTree>
  </p:cSld>
  <p:clrMapOvr>
    <a:masterClrMapping/>
  </p:clrMapOvr>
  <p:transition advClick="0" advTm="17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>
              <a:buNone/>
            </a:pPr>
            <a:r>
              <a:rPr lang="ru-RU" sz="2000" dirty="0" smtClean="0"/>
              <a:t>«</a:t>
            </a:r>
            <a:r>
              <a:rPr lang="ru-RU" sz="2000" dirty="0" err="1" smtClean="0"/>
              <a:t>Иностранизация</a:t>
            </a:r>
            <a:r>
              <a:rPr lang="ru-RU" sz="2000" dirty="0" smtClean="0"/>
              <a:t>» русского языка вызывает обеспокоенность у многих россиян. Время от времени газеты печатают письма, запросы читателей, в которых с юмором, а в некоторых и не без ехидства затрагивают эту проблему.</a:t>
            </a:r>
          </a:p>
          <a:p>
            <a:pPr marL="0" indent="360363">
              <a:buNone/>
            </a:pPr>
            <a:r>
              <a:rPr lang="ru-RU" sz="2000" dirty="0" smtClean="0"/>
              <a:t>Действительно, русский язык на всем протяжении своей истории обогащался не только за счет внутренних ресурсов, но и за счет других языков. Еще нужно добавить, что значительное влияние на наш язык оказали латинский и старославянский языки. Но в какие-то периоды это влияние, особенно заимствование слов, было чрезмерным, казалось, что оно захлестывает русский язык, переполняет его.</a:t>
            </a:r>
            <a:endParaRPr lang="ru-RU" sz="2000" dirty="0"/>
          </a:p>
        </p:txBody>
      </p:sp>
    </p:spTree>
  </p:cSld>
  <p:clrMapOvr>
    <a:masterClrMapping/>
  </p:clrMapOvr>
  <p:transition spd="med" advClick="0" advTm="1700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>
              <a:buNone/>
            </a:pPr>
            <a:r>
              <a:rPr lang="ru-RU" sz="2000" dirty="0" smtClean="0"/>
              <a:t>Русский язык – это национальный язык  русского народа, государственный язык Российской Федерации.</a:t>
            </a:r>
          </a:p>
          <a:p>
            <a:pPr marL="0" indent="360363">
              <a:buNone/>
            </a:pPr>
            <a:r>
              <a:rPr lang="ru-RU" sz="2000" dirty="0" smtClean="0"/>
              <a:t>Он используется как средство общения межнационального общения в самой России и в ближайшем зарубежье.</a:t>
            </a:r>
          </a:p>
          <a:p>
            <a:pPr marL="0" indent="360363">
              <a:buNone/>
            </a:pPr>
            <a:r>
              <a:rPr lang="ru-RU" sz="2000" dirty="0" smtClean="0"/>
              <a:t>В настоящее время русский язык – один из языков европейского и мирового значения. Он входит наряду с английским, французским, испанским, китайским в число официальных международных языков. Он звучит с трибуны ООН.</a:t>
            </a:r>
          </a:p>
          <a:p>
            <a:pPr marL="0" indent="360363">
              <a:buNone/>
            </a:pPr>
            <a:r>
              <a:rPr lang="ru-RU" sz="2000" dirty="0" smtClean="0"/>
              <a:t>За свою многовековую историю русский язык никогда не испытывал таких значительных преобразований, как в </a:t>
            </a:r>
            <a:r>
              <a:rPr lang="en-US" sz="2000" dirty="0" smtClean="0"/>
              <a:t>XX </a:t>
            </a:r>
            <a:r>
              <a:rPr lang="ru-RU" sz="2000" dirty="0" smtClean="0"/>
              <a:t>столетии.</a:t>
            </a:r>
          </a:p>
          <a:p>
            <a:pPr marL="0" indent="360363">
              <a:buNone/>
            </a:pPr>
            <a:r>
              <a:rPr lang="ru-RU" sz="2000" dirty="0" smtClean="0"/>
              <a:t>Это связано с коренными политическими, экономическими, культурными изменениями, которые происходили в государстве.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5</a:t>
            </a:r>
            <a:r>
              <a:rPr lang="ru-RU" dirty="0" smtClean="0"/>
              <a:t>. Русский язык в современном мире.</a:t>
            </a:r>
            <a:endParaRPr lang="ru-RU" dirty="0"/>
          </a:p>
        </p:txBody>
      </p:sp>
    </p:spTree>
  </p:cSld>
  <p:clrMapOvr>
    <a:masterClrMapping/>
  </p:clrMapOvr>
  <p:transition spd="med" advClick="0" advTm="20000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53082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r>
              <a:rPr lang="ru-RU" sz="2000" dirty="0" smtClean="0"/>
              <a:t>Русский язык продолжает вызывать интерес в современном мире. По свидетельству публикаций в российской прессе, число граждан США, Франции, Испании, Швеции, Финляндии, Австрии, Кореи, начавших изучать русский язык и литературу, в последнее время увеличилось в несколько раз.</a:t>
            </a:r>
          </a:p>
          <a:p>
            <a:pPr marL="0" indent="360363">
              <a:buNone/>
            </a:pPr>
            <a:r>
              <a:rPr lang="ru-RU" sz="2000" dirty="0" smtClean="0"/>
              <a:t>Русский язык, сохраняя свою уникальность и идентичность на протяжении громадного пространства и длительного времени, вобрал в себя богатства языков Запада и Востока, освоил греко-византийское, латинское, восточное и старославянское наследие.</a:t>
            </a:r>
          </a:p>
          <a:p>
            <a:pPr marL="0" indent="360363">
              <a:buNone/>
            </a:pPr>
            <a:r>
              <a:rPr lang="ru-RU" sz="2000" dirty="0" smtClean="0"/>
              <a:t>Он воспринял достижения новых языков романского и германского ареалов Европы.</a:t>
            </a:r>
          </a:p>
          <a:p>
            <a:pPr marL="0" indent="360363">
              <a:buNone/>
            </a:pPr>
            <a:r>
              <a:rPr lang="ru-RU" sz="2000" dirty="0" smtClean="0"/>
              <a:t>Русский язык стал высокоразвитым, богатым, раскрытым в своих потенциях, упорядоченным, стилистически дифференцированным, исторически сбалансированным языком, способным обслуживать все потребности – не только национальные, но и общечеловеческие. </a:t>
            </a:r>
          </a:p>
        </p:txBody>
      </p:sp>
    </p:spTree>
  </p:cSld>
  <p:clrMapOvr>
    <a:masterClrMapping/>
  </p:clrMapOvr>
  <p:transition advClick="0" advTm="28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200026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«Русский язык и культура речи» Л.А.Введенская, Л.Г.Павлова, </a:t>
            </a:r>
            <a:r>
              <a:rPr lang="ru-RU" dirty="0" err="1" smtClean="0"/>
              <a:t>Е.Ю.Кашаева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используемой литературы:</a:t>
            </a:r>
            <a:endParaRPr lang="ru-RU" dirty="0"/>
          </a:p>
        </p:txBody>
      </p:sp>
    </p:spTree>
  </p:cSld>
  <p:clrMapOvr>
    <a:masterClrMapping/>
  </p:clrMapOvr>
  <p:transition advClick="0" advTm="500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357430"/>
            <a:ext cx="800105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Благодарю за внимание!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 advTm="2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29765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Происхождение </a:t>
            </a:r>
            <a:r>
              <a:rPr lang="ru-RU" dirty="0" smtClean="0"/>
              <a:t>русского языка.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Русский </a:t>
            </a:r>
            <a:r>
              <a:rPr lang="ru-RU" dirty="0" smtClean="0"/>
              <a:t>национальный язык </a:t>
            </a:r>
            <a:r>
              <a:rPr lang="en-US" dirty="0" smtClean="0"/>
              <a:t>XVIII-XIX</a:t>
            </a:r>
            <a:r>
              <a:rPr lang="ru-RU" dirty="0" smtClean="0"/>
              <a:t> вв.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Русский </a:t>
            </a:r>
            <a:r>
              <a:rPr lang="ru-RU" dirty="0" smtClean="0"/>
              <a:t>язык советского периода.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Русский </a:t>
            </a:r>
            <a:r>
              <a:rPr lang="ru-RU" dirty="0" smtClean="0"/>
              <a:t>язык конца </a:t>
            </a:r>
            <a:r>
              <a:rPr lang="en-US" dirty="0" smtClean="0"/>
              <a:t>XX </a:t>
            </a:r>
            <a:r>
              <a:rPr lang="ru-RU" dirty="0" smtClean="0"/>
              <a:t>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Русский </a:t>
            </a:r>
            <a:r>
              <a:rPr lang="ru-RU" dirty="0" smtClean="0"/>
              <a:t>язык в современном мире.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План</a:t>
            </a:r>
            <a:endParaRPr lang="ru-RU" u="sng" dirty="0"/>
          </a:p>
        </p:txBody>
      </p:sp>
    </p:spTree>
  </p:cSld>
  <p:clrMapOvr>
    <a:masterClrMapping/>
  </p:clrMapOvr>
  <p:transition advClick="0" advTm="7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719138">
              <a:buNone/>
            </a:pPr>
            <a:r>
              <a:rPr lang="ru-RU" sz="2000" dirty="0" smtClean="0"/>
              <a:t>Современный русский язык по происхождению связан с общеславянским, который выделился несколько тысячелетий назад из индоевропейского языка – основы и служил средством общения славянских племен до </a:t>
            </a:r>
            <a:r>
              <a:rPr lang="en-US" sz="2000" dirty="0" smtClean="0"/>
              <a:t>V-VI</a:t>
            </a:r>
            <a:r>
              <a:rPr lang="ru-RU" sz="2000" dirty="0" smtClean="0"/>
              <a:t> веков н.э.</a:t>
            </a:r>
          </a:p>
          <a:p>
            <a:pPr marL="0" indent="719138">
              <a:buNone/>
            </a:pPr>
            <a:r>
              <a:rPr lang="ru-RU" sz="2000" dirty="0" smtClean="0"/>
              <a:t>На основе общеславянского языка образовались восточнославянский(древнерусский) язык, а также языки южнославянской группы(болгарский, сербский и др.) и западнославянской(польский, словацкий, чешский и др.)</a:t>
            </a:r>
          </a:p>
          <a:p>
            <a:pPr marL="0" indent="719138">
              <a:buNone/>
            </a:pPr>
            <a:r>
              <a:rPr lang="ru-RU" sz="2000" dirty="0" smtClean="0"/>
              <a:t>На древнерусском языке говорили восточнославянские племена, образовавшие в </a:t>
            </a:r>
            <a:r>
              <a:rPr lang="en-US" sz="2000" dirty="0" smtClean="0"/>
              <a:t>IX </a:t>
            </a:r>
            <a:r>
              <a:rPr lang="ru-RU" sz="2000" dirty="0" smtClean="0"/>
              <a:t>веке древнерусскую народность в пределах Киевского государства. В </a:t>
            </a:r>
            <a:r>
              <a:rPr lang="en-US" sz="2000" dirty="0" smtClean="0"/>
              <a:t>XIV –</a:t>
            </a:r>
            <a:r>
              <a:rPr lang="ru-RU" sz="2000" dirty="0" smtClean="0"/>
              <a:t> </a:t>
            </a:r>
            <a:r>
              <a:rPr lang="en-US" sz="2000" dirty="0" smtClean="0"/>
              <a:t>XV </a:t>
            </a:r>
            <a:r>
              <a:rPr lang="ru-RU" sz="2000" dirty="0" smtClean="0"/>
              <a:t>веках в результате распада Киевского государства на основе единого языка возникло 3 самостоятельных языка: русский, украинский и белорусский.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202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1. </a:t>
            </a:r>
            <a:r>
              <a:rPr lang="ru-RU" sz="4000" dirty="0" smtClean="0"/>
              <a:t>Происхождение русского языка</a:t>
            </a:r>
            <a:endParaRPr lang="ru-RU" sz="4000" dirty="0"/>
          </a:p>
        </p:txBody>
      </p:sp>
    </p:spTree>
  </p:cSld>
  <p:clrMapOvr>
    <a:masterClrMapping/>
  </p:clrMapOvr>
  <p:transition advClick="0" advTm="26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81512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r>
              <a:rPr lang="ru-RU" sz="2000" dirty="0" smtClean="0"/>
              <a:t>Состояние русского языка в настоящее время представляет собой острейшую проблему для государства, для всего общества. Это объясняется тем, что в языке сосредоточен и представлен весь исторический опыт народа: состояние языка свидетельствует о состоянии самого общества, его культуры, его менталитета. </a:t>
            </a:r>
          </a:p>
          <a:p>
            <a:pPr marL="0" indent="360363">
              <a:buNone/>
            </a:pPr>
            <a:r>
              <a:rPr lang="ru-RU" sz="2000" dirty="0" smtClean="0"/>
              <a:t>Разброд и шатание в обществе, падение нравственности, утрата характерных национальных черт – все это сказывается и на языке, ведет к его упадку.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35732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 </a:t>
            </a:r>
            <a:r>
              <a:rPr lang="ru-RU" sz="4000" dirty="0" smtClean="0"/>
              <a:t>2</a:t>
            </a:r>
            <a:r>
              <a:rPr lang="ru-RU" sz="4000" dirty="0" smtClean="0"/>
              <a:t>. Русский национальный язык </a:t>
            </a:r>
            <a:r>
              <a:rPr sz="4000" smtClean="0"/>
              <a:t>XVIII </a:t>
            </a:r>
            <a:r>
              <a:rPr lang="ru-RU" sz="4000" dirty="0" smtClean="0"/>
              <a:t>–</a:t>
            </a:r>
            <a:r>
              <a:rPr sz="4000" smtClean="0"/>
              <a:t> XIX </a:t>
            </a:r>
            <a:r>
              <a:rPr lang="ru-RU" sz="4000" dirty="0" smtClean="0"/>
              <a:t>веков</a:t>
            </a:r>
            <a:endParaRPr lang="ru-RU" sz="4000" dirty="0"/>
          </a:p>
        </p:txBody>
      </p:sp>
    </p:spTree>
  </p:cSld>
  <p:clrMapOvr>
    <a:masterClrMapping/>
  </p:clrMapOvr>
  <p:transition advClick="0" advTm="20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357850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r>
              <a:rPr lang="ru-RU" sz="2000" dirty="0" smtClean="0"/>
              <a:t>Сохранение языка, забота о его дальнейшем развитии и обогащении – гарантия сохранения и развития русской культуры. Поэтому каждый гражданин РФ, кем бы он ни работал, какую бы должность ни занимал, несет ответственность за состояние языка </a:t>
            </a:r>
            <a:r>
              <a:rPr lang="ru-RU" sz="2000" dirty="0" smtClean="0"/>
              <a:t>своей </a:t>
            </a:r>
            <a:r>
              <a:rPr lang="ru-RU" sz="2000" dirty="0" smtClean="0"/>
              <a:t>страны, своего народа. </a:t>
            </a:r>
          </a:p>
          <a:p>
            <a:pPr marL="0" indent="360363">
              <a:buNone/>
            </a:pPr>
            <a:r>
              <a:rPr lang="ru-RU" sz="2000" dirty="0" smtClean="0"/>
              <a:t>Чтобы выполнить этот гражданский долг, осознанно принимать участие в языковой политике, необходимо иметь представление о развитии и положении русского языка в разные периоды его существования, поскольку настоящее глубоко и всесторонне осмысливается, познается только в сравнении с прошлым.</a:t>
            </a:r>
          </a:p>
          <a:p>
            <a:pPr marL="0" indent="360363">
              <a:buNone/>
            </a:pPr>
            <a:r>
              <a:rPr lang="ru-RU" sz="2000" dirty="0" smtClean="0"/>
              <a:t>Начнем с положения русского языка в </a:t>
            </a:r>
            <a:r>
              <a:rPr lang="en-US" sz="2000" dirty="0" smtClean="0"/>
              <a:t>XVIII </a:t>
            </a:r>
            <a:r>
              <a:rPr lang="ru-RU" sz="2000" dirty="0" smtClean="0"/>
              <a:t>веке, когда прогрессивно настроенные круги общества старались поднять  авторитет русского языка, доказать его состоятельность как языка науки и искусства. Особую роль в укреплении и распространении русского языка в этот период сыграл М.В. Ломоносов.</a:t>
            </a:r>
            <a:endParaRPr lang="ru-RU" sz="2000" dirty="0"/>
          </a:p>
        </p:txBody>
      </p:sp>
    </p:spTree>
  </p:cSld>
  <p:clrMapOvr>
    <a:masterClrMapping/>
  </p:clrMapOvr>
  <p:transition advClick="0" advTm="2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5429288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r>
              <a:rPr lang="ru-RU" sz="2000" dirty="0" smtClean="0"/>
              <a:t>В </a:t>
            </a:r>
            <a:r>
              <a:rPr lang="en-US" sz="2000" dirty="0" smtClean="0"/>
              <a:t>XVIII </a:t>
            </a:r>
            <a:r>
              <a:rPr lang="ru-RU" sz="2000" dirty="0" smtClean="0"/>
              <a:t>веке происходит обновление, обогащение русского языка за счет западноевропейских языков: польского, французского, голландского, итальянского, немецкого. Особенно это проявилось при формировании научного языка, его терминологии: философской, научно-политической, юридической, технической.</a:t>
            </a:r>
          </a:p>
          <a:p>
            <a:pPr marL="0" indent="360363">
              <a:buNone/>
            </a:pPr>
            <a:r>
              <a:rPr lang="ru-RU" sz="2000" dirty="0" smtClean="0"/>
              <a:t>К концу  </a:t>
            </a:r>
            <a:r>
              <a:rPr lang="en-US" sz="2000" dirty="0" smtClean="0"/>
              <a:t>XVIII </a:t>
            </a:r>
            <a:r>
              <a:rPr lang="ru-RU" sz="2000" dirty="0" smtClean="0"/>
              <a:t>века предпочтительное использование в устной и письменной речи русского языка становится признаком патриотизма, уважительного отношения к своей нации, своей культуре.</a:t>
            </a:r>
          </a:p>
          <a:p>
            <a:pPr marL="0" indent="360363">
              <a:buNone/>
            </a:pPr>
            <a:r>
              <a:rPr lang="ru-RU" sz="2000" dirty="0" smtClean="0"/>
              <a:t>В </a:t>
            </a:r>
            <a:r>
              <a:rPr lang="en-US" sz="2000" dirty="0" smtClean="0"/>
              <a:t>XIX </a:t>
            </a:r>
            <a:r>
              <a:rPr lang="ru-RU" sz="2000" dirty="0" smtClean="0"/>
              <a:t>веке на всем протяжении столетия продолжаются споры о том, что считать основой русского национального языка, какую роль должен играть церковнославянский язык в развитии его стилей, как относится к простонародному языку и просторечию.</a:t>
            </a:r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  <p:transition advClick="0" advTm="25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38702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r>
              <a:rPr lang="ru-RU" sz="2000" dirty="0" smtClean="0"/>
              <a:t>При характеристике русского языка </a:t>
            </a:r>
            <a:r>
              <a:rPr lang="en-US" sz="2000" dirty="0" smtClean="0"/>
              <a:t>XX </a:t>
            </a:r>
            <a:r>
              <a:rPr lang="ru-RU" sz="2000" dirty="0" smtClean="0"/>
              <a:t>века следует разграничивать два хронологических периода: </a:t>
            </a:r>
            <a:r>
              <a:rPr lang="en-US" sz="2000" dirty="0" smtClean="0"/>
              <a:t>I </a:t>
            </a:r>
            <a:r>
              <a:rPr lang="ru-RU" sz="2000" dirty="0" smtClean="0"/>
              <a:t>– с октября 1917 г. по апрель 1985 и </a:t>
            </a:r>
            <a:r>
              <a:rPr lang="en-US" sz="2000" dirty="0" smtClean="0"/>
              <a:t>II</a:t>
            </a:r>
            <a:r>
              <a:rPr lang="ru-RU" sz="2000" dirty="0" smtClean="0"/>
              <a:t> – с апреля 1985 г. по настоящее время.</a:t>
            </a:r>
          </a:p>
          <a:p>
            <a:pPr marL="0" indent="360363">
              <a:buNone/>
            </a:pPr>
            <a:r>
              <a:rPr lang="ru-RU" sz="2000" dirty="0" smtClean="0"/>
              <a:t>Октябрьская революция 1917 г. приводит к ломке всего старого, происходят коренные преобразования в государственном, политическом, экономическом устройстве страны. Этим обусловлены два процесса в русском языке.</a:t>
            </a:r>
          </a:p>
          <a:p>
            <a:pPr marL="0" indent="360363">
              <a:buNone/>
            </a:pPr>
            <a:r>
              <a:rPr lang="ru-RU" sz="2000" dirty="0" smtClean="0"/>
              <a:t>С одной стороны, многие слова, обозначавшие вчера еще значимые, важные понятия, сегодня становятся ненужными, уходят в пассив, исчезают или становятся неактуальными их денотаты , понятия.</a:t>
            </a:r>
          </a:p>
          <a:p>
            <a:pPr marL="0" indent="360363">
              <a:buNone/>
            </a:pPr>
            <a:r>
              <a:rPr lang="ru-RU" sz="2000" dirty="0" smtClean="0"/>
              <a:t>С другой стороны, появление новых органов власти, создание новых общественных организаций, изменения в экономике, культуре.</a:t>
            </a:r>
            <a:endParaRPr lang="ru-RU" sz="2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</a:t>
            </a:r>
            <a:r>
              <a:rPr lang="ru-RU" dirty="0" smtClean="0"/>
              <a:t>. Русский язык советского периода</a:t>
            </a:r>
            <a:endParaRPr lang="ru-RU" dirty="0"/>
          </a:p>
        </p:txBody>
      </p:sp>
    </p:spTree>
  </p:cSld>
  <p:clrMapOvr>
    <a:masterClrMapping/>
  </p:clrMapOvr>
  <p:transition advClick="0" advTm="2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>
              <a:buNone/>
            </a:pPr>
            <a:r>
              <a:rPr lang="ru-RU" sz="2000" dirty="0" smtClean="0"/>
              <a:t>Отличительной чертой русского языка этого периода считается наводнение казенными сокращениями слов и словосочетаний: </a:t>
            </a:r>
            <a:r>
              <a:rPr lang="ru-RU" sz="2000" i="1" dirty="0" smtClean="0"/>
              <a:t>ЦК, ВКП(б), ВЦИК, ВОХР(внутренняя </a:t>
            </a:r>
            <a:r>
              <a:rPr lang="ru-RU" sz="2000" dirty="0" smtClean="0"/>
              <a:t>охрана), </a:t>
            </a:r>
            <a:r>
              <a:rPr lang="ru-RU" sz="2000" i="1" dirty="0" smtClean="0"/>
              <a:t>ВРШ</a:t>
            </a:r>
            <a:r>
              <a:rPr lang="ru-RU" sz="2000" dirty="0" smtClean="0"/>
              <a:t>(вечерняя рабочая школа), </a:t>
            </a:r>
            <a:r>
              <a:rPr lang="ru-RU" sz="2000" i="1" dirty="0" smtClean="0"/>
              <a:t>ГОМЗА(</a:t>
            </a:r>
            <a:r>
              <a:rPr lang="ru-RU" sz="2000" dirty="0" smtClean="0"/>
              <a:t>государственное объединение машиностроительных заводов), </a:t>
            </a:r>
            <a:r>
              <a:rPr lang="ru-RU" sz="2000" i="1" dirty="0" smtClean="0"/>
              <a:t>горком</a:t>
            </a:r>
            <a:r>
              <a:rPr lang="ru-RU" sz="2000" dirty="0" smtClean="0"/>
              <a:t>(городской комитет), </a:t>
            </a:r>
            <a:r>
              <a:rPr lang="ru-RU" sz="2000" i="1" dirty="0" smtClean="0"/>
              <a:t>ГОРОНО(</a:t>
            </a:r>
            <a:r>
              <a:rPr lang="ru-RU" sz="2000" dirty="0" smtClean="0"/>
              <a:t>городской отдел народного образования), </a:t>
            </a:r>
            <a:r>
              <a:rPr lang="ru-RU" sz="2000" i="1" dirty="0" smtClean="0"/>
              <a:t>Совнарком, партком, домком, НКВД, КГБ, ОСОАВИАХИМ, РСДРП, ШКРАБ(школьный </a:t>
            </a:r>
            <a:r>
              <a:rPr lang="ru-RU" sz="2000" dirty="0" smtClean="0"/>
              <a:t>работник) и мн.др.</a:t>
            </a:r>
            <a:endParaRPr lang="ru-RU" sz="2000" dirty="0"/>
          </a:p>
        </p:txBody>
      </p:sp>
    </p:spTree>
  </p:cSld>
  <p:clrMapOvr>
    <a:masterClrMapping/>
  </p:clrMapOvr>
  <p:transition advClick="0" advTm="18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>
              <a:buNone/>
            </a:pPr>
            <a:r>
              <a:rPr lang="ru-RU" sz="2000" b="1" dirty="0" smtClean="0"/>
              <a:t>Период перестройки </a:t>
            </a:r>
            <a:r>
              <a:rPr lang="ru-RU" sz="2000" dirty="0" smtClean="0"/>
              <a:t>придал особое значение тем процессам, которые сопровождают развитие языка на всех этапах его существования, сделал их более значимыми, четче выраженными, ярче, нагляднее представленными.</a:t>
            </a:r>
          </a:p>
          <a:p>
            <a:pPr marL="0" indent="360363">
              <a:buNone/>
            </a:pPr>
            <a:r>
              <a:rPr lang="ru-RU" sz="2000" dirty="0" smtClean="0"/>
              <a:t>Существование языка немыслимо без постоянного обогащения, развития словарного состава, самой его подвижной части. Но особенно возрастет пополнение словаря в периоды коренных социальных изменений. Однако каждый такой период имеет свои особенности.</a:t>
            </a:r>
          </a:p>
          <a:p>
            <a:pPr marL="0" indent="360363">
              <a:buNone/>
            </a:pPr>
            <a:r>
              <a:rPr lang="ru-RU" sz="2000" dirty="0" smtClean="0"/>
              <a:t>Отличительная черта современного состояния лексики русского языка – переориентировка слов из характеризующих социальные явления капиталистического строя в наименование явлений российской действительности последних десятилетий.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pPr algn="ctr"/>
            <a:r>
              <a:rPr lang="ru-RU" dirty="0" smtClean="0"/>
              <a:t>4</a:t>
            </a:r>
            <a:r>
              <a:rPr lang="ru-RU" dirty="0" smtClean="0"/>
              <a:t>. Русский язык конца </a:t>
            </a:r>
            <a:r>
              <a:rPr smtClean="0"/>
              <a:t>XX</a:t>
            </a:r>
            <a:r>
              <a:rPr lang="ru-RU" dirty="0" smtClean="0"/>
              <a:t> века</a:t>
            </a:r>
            <a:endParaRPr lang="ru-RU" dirty="0"/>
          </a:p>
        </p:txBody>
      </p:sp>
    </p:spTree>
  </p:cSld>
  <p:clrMapOvr>
    <a:masterClrMapping/>
  </p:clrMapOvr>
  <p:transition advClick="0" advTm="17000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163</TotalTime>
  <Words>1291</Words>
  <Application>Microsoft Office PowerPoint</Application>
  <PresentationFormat>Экран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Из истории русского языка</vt:lpstr>
      <vt:lpstr>План</vt:lpstr>
      <vt:lpstr>1. Происхождение русского языка</vt:lpstr>
      <vt:lpstr> 2. Русский национальный язык XVIII – XIX веков</vt:lpstr>
      <vt:lpstr>Слайд 5</vt:lpstr>
      <vt:lpstr>Слайд 6</vt:lpstr>
      <vt:lpstr>3. Русский язык советского периода</vt:lpstr>
      <vt:lpstr>Слайд 8</vt:lpstr>
      <vt:lpstr>4. Русский язык конца XX века</vt:lpstr>
      <vt:lpstr>Слайд 10</vt:lpstr>
      <vt:lpstr>Слайд 11</vt:lpstr>
      <vt:lpstr>Слайд 12</vt:lpstr>
      <vt:lpstr>5. Русский язык в современном мире.</vt:lpstr>
      <vt:lpstr>Слайд 14</vt:lpstr>
      <vt:lpstr>Список используемой литературы: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</dc:title>
  <dc:creator>Нураева</dc:creator>
  <cp:lastModifiedBy>Амир</cp:lastModifiedBy>
  <cp:revision>30</cp:revision>
  <dcterms:created xsi:type="dcterms:W3CDTF">2012-06-14T02:37:14Z</dcterms:created>
  <dcterms:modified xsi:type="dcterms:W3CDTF">2012-06-18T07:17:13Z</dcterms:modified>
</cp:coreProperties>
</file>