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E78F0-FA1B-49D9-8A47-1A54EF6F5969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07FCD-F410-41B2-A996-4FF2A17BA8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0161-96F6-471D-941E-11B14B7F45B2}" type="datetime1">
              <a:rPr lang="ru-RU" smtClean="0"/>
              <a:t>18.06.2012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01BF-FABF-44A5-92A6-5436AE4D0994}" type="datetime1">
              <a:rPr lang="ru-RU" smtClean="0"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0FE8-AEBA-46C4-9199-255B9CB5A31B}" type="datetime1">
              <a:rPr lang="ru-RU" smtClean="0"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AA24-FE97-408D-8FA9-18789419FC57}" type="datetime1">
              <a:rPr lang="ru-RU" smtClean="0"/>
              <a:t>18.06.2012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0605-BB40-473A-BBB3-ADF833BC21ED}" type="datetime1">
              <a:rPr lang="ru-RU" smtClean="0"/>
              <a:t>18.06.2012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98B2-2834-49E9-9CD7-946F4A26646A}" type="datetime1">
              <a:rPr lang="ru-RU" smtClean="0"/>
              <a:t>18.06.2012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662C-E6F0-4950-BC9F-AC04AA82D2ED}" type="datetime1">
              <a:rPr lang="ru-RU" smtClean="0"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ECF0-319C-4182-BE49-471C08514D71}" type="datetime1">
              <a:rPr lang="ru-RU" smtClean="0"/>
              <a:t>18.06.2012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2DD2-23E4-4D3A-BC57-684BA52E29F5}" type="datetime1">
              <a:rPr lang="ru-RU" smtClean="0"/>
              <a:t>18.06.2012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6F4A-AD61-4574-B29D-C58897586B4E}" type="datetime1">
              <a:rPr lang="ru-RU" smtClean="0"/>
              <a:t>18.06.2012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29FF-966E-4FC1-8772-6C55369B5A5D}" type="datetime1">
              <a:rPr lang="ru-RU" smtClean="0"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CB7B41-B1F0-423F-BD67-B5768AF3E895}" type="datetime1">
              <a:rPr lang="ru-RU" smtClean="0"/>
              <a:t>18.06.2012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54E597-F26B-4AA6-9CC8-36FA2652C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314" y="4643446"/>
            <a:ext cx="4000528" cy="12192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Разработал студент </a:t>
            </a:r>
            <a:r>
              <a:rPr lang="en-US" dirty="0" smtClean="0">
                <a:solidFill>
                  <a:schemeClr val="tx1"/>
                </a:solidFill>
              </a:rPr>
              <a:t>III</a:t>
            </a:r>
            <a:r>
              <a:rPr lang="ru-RU" dirty="0" smtClean="0">
                <a:solidFill>
                  <a:schemeClr val="tx1"/>
                </a:solidFill>
              </a:rPr>
              <a:t> курса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ГБОУ СПО  </a:t>
            </a:r>
            <a:r>
              <a:rPr lang="ru-RU" dirty="0" err="1" smtClean="0">
                <a:solidFill>
                  <a:schemeClr val="tx1"/>
                </a:solidFill>
              </a:rPr>
              <a:t>Баймакский</a:t>
            </a:r>
            <a:r>
              <a:rPr lang="ru-RU" dirty="0" smtClean="0">
                <a:solidFill>
                  <a:schemeClr val="tx1"/>
                </a:solidFill>
              </a:rPr>
              <a:t> сельскохозяйственный техникум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err="1" smtClean="0">
                <a:solidFill>
                  <a:schemeClr val="tx1"/>
                </a:solidFill>
              </a:rPr>
              <a:t>Маннанов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Рустам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475" y="1571612"/>
            <a:ext cx="8686800" cy="2560299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Назначение речевого </a:t>
            </a:r>
            <a:r>
              <a:rPr lang="ru-RU" sz="7300" dirty="0" smtClean="0"/>
              <a:t>этикета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475" y="2285993"/>
            <a:ext cx="8686800" cy="1845918"/>
          </a:xfrm>
        </p:spPr>
        <p:txBody>
          <a:bodyPr>
            <a:normAutofit/>
          </a:bodyPr>
          <a:lstStyle/>
          <a:p>
            <a:r>
              <a:rPr lang="ru-RU" dirty="0" smtClean="0"/>
              <a:t>Благодарю за внимание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 indent="376238">
              <a:buNone/>
            </a:pPr>
            <a:r>
              <a:rPr lang="ru-RU" sz="4400" dirty="0" smtClean="0"/>
              <a:t>Этикет- по происхождению </a:t>
            </a:r>
            <a:r>
              <a:rPr lang="ru-RU" sz="4400" dirty="0" smtClean="0"/>
              <a:t>французское </a:t>
            </a:r>
            <a:r>
              <a:rPr lang="ru-RU" sz="4400" dirty="0" smtClean="0"/>
              <a:t>слово </a:t>
            </a:r>
            <a:r>
              <a:rPr lang="ru-RU" sz="4400" dirty="0" smtClean="0"/>
              <a:t>(</a:t>
            </a:r>
            <a:r>
              <a:rPr lang="en-US" sz="4400" dirty="0" smtClean="0"/>
              <a:t>etiquette). </a:t>
            </a:r>
            <a:r>
              <a:rPr lang="ru-RU" sz="4400" dirty="0" smtClean="0"/>
              <a:t>Первоначально </a:t>
            </a:r>
            <a:r>
              <a:rPr lang="ru-RU" sz="4400" dirty="0" smtClean="0"/>
              <a:t>оно обозначало </a:t>
            </a:r>
            <a:r>
              <a:rPr lang="ru-RU" sz="4400" dirty="0" smtClean="0"/>
              <a:t>товарную бирку, ярлык ( ср.этикета), а затем так стали называть придворный </a:t>
            </a:r>
            <a:r>
              <a:rPr lang="ru-RU" sz="4400" dirty="0" smtClean="0"/>
              <a:t>церемониал. 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186766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62014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</a:t>
                      </a:r>
                      <a:r>
                        <a:rPr lang="ru-RU" sz="4400" dirty="0" smtClean="0"/>
                        <a:t>вы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</a:t>
                      </a:r>
                      <a:r>
                        <a:rPr lang="ru-RU" sz="4400" dirty="0" smtClean="0"/>
                        <a:t>ты</a:t>
                      </a:r>
                      <a:endParaRPr lang="ru-RU" sz="4400" dirty="0"/>
                    </a:p>
                  </a:txBody>
                  <a:tcPr/>
                </a:tc>
              </a:tr>
              <a:tr h="343983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1.К</a:t>
                      </a:r>
                      <a:r>
                        <a:rPr lang="ru-RU" sz="2400" baseline="0" dirty="0" smtClean="0"/>
                        <a:t> незнакомому, малознакомому  адресату </a:t>
                      </a:r>
                    </a:p>
                    <a:p>
                      <a:r>
                        <a:rPr lang="ru-RU" sz="2400" baseline="0" dirty="0" smtClean="0"/>
                        <a:t>2. В официальной обстановке общения </a:t>
                      </a:r>
                    </a:p>
                    <a:p>
                      <a:r>
                        <a:rPr lang="ru-RU" sz="2400" baseline="0" dirty="0" smtClean="0"/>
                        <a:t>3.При подчеркнутом вежливом сдержанном отношении к адресату</a:t>
                      </a:r>
                    </a:p>
                    <a:p>
                      <a:r>
                        <a:rPr lang="ru-RU" sz="2400" baseline="0" dirty="0" smtClean="0"/>
                        <a:t>4.К </a:t>
                      </a:r>
                      <a:r>
                        <a:rPr lang="ru-RU" sz="2400" baseline="0" dirty="0" smtClean="0"/>
                        <a:t>равному и старшему ( по положению, возрасту ) адресату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К хорошо знакомому адресату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dirty="0" smtClean="0"/>
                        <a:t>В неофициальной обстановке общения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При дружеском, фамильярном интимном отношении к адресату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К равному и младшему ( по положению, возрасту ) адресату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283030"/>
          <a:ext cx="7858180" cy="5003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500349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Ноготок или календула.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baseline="0" dirty="0" smtClean="0"/>
                    </a:p>
                    <a:p>
                      <a:r>
                        <a:rPr lang="ru-RU" sz="2800" baseline="0" dirty="0" smtClean="0"/>
                        <a:t>Простенький  </a:t>
                      </a:r>
                      <a:r>
                        <a:rPr lang="ru-RU" sz="2800" baseline="0" dirty="0" smtClean="0"/>
                        <a:t>желтый цветок – ноготок или календула. Словом </a:t>
                      </a:r>
                      <a:r>
                        <a:rPr lang="ru-RU" sz="2800" baseline="0" dirty="0" smtClean="0"/>
                        <a:t>календы </a:t>
                      </a:r>
                      <a:r>
                        <a:rPr lang="ru-RU" sz="2800" baseline="0" dirty="0" smtClean="0"/>
                        <a:t>римляне называли первые и последние  числа месяца . От этого слова происходит и название календарь. Растение названо так потому что оно долго из месяца в месяц цветет. Семена же его изогнутые лунками напоминают состриженные ногти.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Формулы речевого этикета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76238">
              <a:buNone/>
            </a:pPr>
            <a:r>
              <a:rPr lang="ru-RU" dirty="0" smtClean="0"/>
              <a:t>Любой акт общения имеет начало, основную часть и заключительную. Если адресат незнаком субъекту речи то общение начинается со знакомства. При этом оно может происходить непосредственно и опосредованно. По правилам хорошего тона не принято вступать в разговор с незнакомым человеком и самому </a:t>
            </a:r>
            <a:r>
              <a:rPr lang="ru-RU" dirty="0" smtClean="0"/>
              <a:t>представляться.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Ворожение благодарности.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- Позвольте(разрешите</a:t>
            </a:r>
            <a:r>
              <a:rPr lang="ru-RU" sz="4000" dirty="0" smtClean="0"/>
              <a:t>) выразит(большую огромную ) благодарность  Николай Петровичу </a:t>
            </a:r>
            <a:r>
              <a:rPr lang="ru-RU" sz="4000" dirty="0" err="1" smtClean="0"/>
              <a:t>Быстрову</a:t>
            </a:r>
            <a:r>
              <a:rPr lang="ru-RU" sz="4000" dirty="0" smtClean="0"/>
              <a:t> за отлично ( прекрасно) организованную выставку.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Совет, предложение: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329642" cy="4500594"/>
          </a:xfrm>
        </p:spPr>
        <p:txBody>
          <a:bodyPr/>
          <a:lstStyle/>
          <a:p>
            <a:pPr marL="179388" indent="360363">
              <a:buNone/>
            </a:pPr>
            <a:r>
              <a:rPr lang="ru-RU" dirty="0" smtClean="0"/>
              <a:t>Нередко люди, </a:t>
            </a:r>
            <a:r>
              <a:rPr lang="ru-RU" dirty="0" smtClean="0"/>
              <a:t>особенно </a:t>
            </a:r>
            <a:r>
              <a:rPr lang="ru-RU" dirty="0" smtClean="0"/>
              <a:t>наделенные властью, считают необходимым высказывать свои предложения, советы в категорической форме:</a:t>
            </a:r>
          </a:p>
          <a:p>
            <a:pPr marL="179388" indent="360363">
              <a:buNone/>
            </a:pPr>
            <a:r>
              <a:rPr lang="ru-RU" dirty="0" smtClean="0"/>
              <a:t>-Все ( вы) обязаны (должны)…</a:t>
            </a:r>
          </a:p>
          <a:p>
            <a:pPr marL="179388" indent="360363">
              <a:buNone/>
            </a:pPr>
            <a:r>
              <a:rPr lang="ru-RU" dirty="0" smtClean="0"/>
              <a:t>-Вам непременно следует поступить так …</a:t>
            </a:r>
          </a:p>
          <a:p>
            <a:pPr marL="179388" indent="360363">
              <a:buNone/>
            </a:pPr>
            <a:r>
              <a:rPr lang="ru-RU" dirty="0" smtClean="0"/>
              <a:t>-Категорически ( настойчиво) советую (предлагаю) сделать…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Обращение в русском речевом этикете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indent="360363">
              <a:buNone/>
            </a:pPr>
            <a:r>
              <a:rPr lang="ru-RU" dirty="0" smtClean="0"/>
              <a:t>Общение предполагает наличие еще одного слагаемого, еще одного компонента, который проявляет себя на всем протяжении общения, является его неотъемлемой частью. Служит перекидным мостиком от одной реплики к другой.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4572032"/>
          </a:xfrm>
        </p:spPr>
        <p:txBody>
          <a:bodyPr>
            <a:normAutofit lnSpcReduction="10000"/>
          </a:bodyPr>
          <a:lstStyle/>
          <a:p>
            <a:pPr marL="179388" indent="360363">
              <a:buNone/>
            </a:pPr>
            <a:r>
              <a:rPr lang="ru-RU" dirty="0" smtClean="0"/>
              <a:t>Экспрессивно и эмоционально окрашенными, содержать оценку:</a:t>
            </a:r>
          </a:p>
          <a:p>
            <a:pPr marL="179388" indent="360363">
              <a:buNone/>
            </a:pPr>
            <a:r>
              <a:rPr lang="ru-RU" dirty="0" err="1" smtClean="0"/>
              <a:t>Любочка</a:t>
            </a:r>
            <a:r>
              <a:rPr lang="ru-RU" dirty="0" smtClean="0"/>
              <a:t>, </a:t>
            </a:r>
            <a:r>
              <a:rPr lang="ru-RU" dirty="0" err="1" smtClean="0"/>
              <a:t>Маринуся</a:t>
            </a:r>
            <a:r>
              <a:rPr lang="ru-RU" dirty="0" smtClean="0"/>
              <a:t>, </a:t>
            </a:r>
            <a:r>
              <a:rPr lang="ru-RU" dirty="0" err="1" smtClean="0"/>
              <a:t>болван</a:t>
            </a:r>
            <a:r>
              <a:rPr lang="ru-RU" dirty="0" smtClean="0"/>
              <a:t>, </a:t>
            </a:r>
            <a:r>
              <a:rPr lang="ru-RU" dirty="0" err="1" smtClean="0"/>
              <a:t>остолоп</a:t>
            </a:r>
            <a:r>
              <a:rPr lang="ru-RU" dirty="0" smtClean="0"/>
              <a:t>, недотепа, шалопай, умница. Особенности таких обрушений заключается в том что они характеризуется как адресат, так и самого адресата, степень его воспитанности, отношение к собеседнику, эмоциональное состояние.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597-F26B-4AA6-9CC8-36FA2652C0E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371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Назначение речевого этикета </vt:lpstr>
      <vt:lpstr>Слайд 2</vt:lpstr>
      <vt:lpstr>Слайд 3</vt:lpstr>
      <vt:lpstr>Слайд 4</vt:lpstr>
      <vt:lpstr>Формулы речевого этикета </vt:lpstr>
      <vt:lpstr>Ворожение благодарности.</vt:lpstr>
      <vt:lpstr>Совет, предложение:</vt:lpstr>
      <vt:lpstr>Обращение в русском речевом этикете</vt:lpstr>
      <vt:lpstr>Слайд 9</vt:lpstr>
      <vt:lpstr>Благодарю за внимание  </vt:lpstr>
    </vt:vector>
  </TitlesOfParts>
  <Company>Техникум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Речевой  этикет   </dc:title>
  <dc:creator>Студент</dc:creator>
  <cp:lastModifiedBy>Амир</cp:lastModifiedBy>
  <cp:revision>13</cp:revision>
  <dcterms:created xsi:type="dcterms:W3CDTF">2012-06-14T02:45:38Z</dcterms:created>
  <dcterms:modified xsi:type="dcterms:W3CDTF">2012-06-18T09:19:55Z</dcterms:modified>
</cp:coreProperties>
</file>