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68E3-A2F9-40B9-8D4B-A9E19870C441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4743-7492-497D-B7CC-37C71A2D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68E3-A2F9-40B9-8D4B-A9E19870C441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4743-7492-497D-B7CC-37C71A2D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68E3-A2F9-40B9-8D4B-A9E19870C441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4743-7492-497D-B7CC-37C71A2D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68E3-A2F9-40B9-8D4B-A9E19870C441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4743-7492-497D-B7CC-37C71A2D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68E3-A2F9-40B9-8D4B-A9E19870C441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4743-7492-497D-B7CC-37C71A2D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68E3-A2F9-40B9-8D4B-A9E19870C441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4743-7492-497D-B7CC-37C71A2D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68E3-A2F9-40B9-8D4B-A9E19870C441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4743-7492-497D-B7CC-37C71A2D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68E3-A2F9-40B9-8D4B-A9E19870C441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4743-7492-497D-B7CC-37C71A2D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68E3-A2F9-40B9-8D4B-A9E19870C441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4743-7492-497D-B7CC-37C71A2D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68E3-A2F9-40B9-8D4B-A9E19870C441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4743-7492-497D-B7CC-37C71A2D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68E3-A2F9-40B9-8D4B-A9E19870C441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4743-7492-497D-B7CC-37C71A2D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A68E3-A2F9-40B9-8D4B-A9E19870C441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4743-7492-497D-B7CC-37C71A2D4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772400" cy="147002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Моя будущая профессия-бухгалтер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500570"/>
            <a:ext cx="4200532" cy="142398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студентки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курса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СПО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Баймакский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сельскохозяйственный техникум</a:t>
            </a:r>
          </a:p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Завьяловой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5000660" cy="5857916"/>
          </a:xfrm>
        </p:spPr>
        <p:txBody>
          <a:bodyPr>
            <a:normAutofit fontScale="77500" lnSpcReduction="20000"/>
          </a:bodyPr>
          <a:lstStyle/>
          <a:p>
            <a:pPr marL="0" indent="360363">
              <a:buNone/>
            </a:pPr>
            <a:r>
              <a:rPr lang="ru-RU" dirty="0"/>
              <a:t>Люди этой профессии должны быть, прежде всего, ответственны и организованны, потому что несвоевременная сдача отчета или потеря какого-нибудь документа может дорого обойтись компании. </a:t>
            </a:r>
            <a:endParaRPr lang="ru-RU" dirty="0" smtClean="0"/>
          </a:p>
          <a:p>
            <a:pPr marL="0" indent="360363">
              <a:buNone/>
            </a:pPr>
            <a:r>
              <a:rPr lang="ru-RU" dirty="0" smtClean="0"/>
              <a:t>Кроме </a:t>
            </a:r>
            <a:r>
              <a:rPr lang="ru-RU" dirty="0"/>
              <a:t>того, он должен любить цифры с ними ему придется сталкиваться ежедневно, а ошибка может оказаться роковой. Также необходимы высокая концентрация внимания, скрупулезность и усидчивость. </a:t>
            </a:r>
            <a:endParaRPr lang="ru-RU" dirty="0" smtClean="0"/>
          </a:p>
          <a:p>
            <a:pPr marL="0" indent="360363">
              <a:buNone/>
            </a:pPr>
            <a:r>
              <a:rPr lang="ru-RU" dirty="0" smtClean="0"/>
              <a:t>Неплохо </a:t>
            </a:r>
            <a:r>
              <a:rPr lang="ru-RU" dirty="0"/>
              <a:t>иметь хорошую память и, самое главное, нужно уметь молчать (так как нередко бухгалтеру приходится хранить коммерческую тайну). </a:t>
            </a:r>
          </a:p>
        </p:txBody>
      </p:sp>
      <p:pic>
        <p:nvPicPr>
          <p:cNvPr id="12290" name="Picture 2" descr="C:\Documents and Settings\Гость\Рабочий стол\6 июня 2012 г\8531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0"/>
            <a:ext cx="3500430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Амир\Desktop\6 июня 2012 г\фото на 6 июня2012\3101sgl4_2012-02-01_14.59.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1" y="2143116"/>
            <a:ext cx="350043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мир\Desktop\6 июня 2012 г\фото на 6 июня2012\1811_f_6_394_buchgalter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1" y="4643447"/>
            <a:ext cx="350043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4757742" cy="5857916"/>
          </a:xfrm>
        </p:spPr>
        <p:txBody>
          <a:bodyPr>
            <a:normAutofit fontScale="85000" lnSpcReduction="10000"/>
          </a:bodyPr>
          <a:lstStyle/>
          <a:p>
            <a:pPr marL="0" indent="360363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Бухгалтер — это специалист, работающий по системе учёта в соответствии с действующим законодательством.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задачи: вовремя и правильно заплатить налоги, отчитаться перед государственными органами и собственниками компании, организовать работу с клиентами и партнёрами организации, следить за финансовым состоянием предприятия и так далее.</a:t>
            </a:r>
          </a:p>
          <a:p>
            <a:endParaRPr lang="ru-RU" dirty="0"/>
          </a:p>
        </p:txBody>
      </p:sp>
      <p:pic>
        <p:nvPicPr>
          <p:cNvPr id="13314" name="Picture 2" descr="C:\Documents and Settings\Гость\Рабочий стол\6 июня 2012 г\1333013307_byudzh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0"/>
            <a:ext cx="350043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Амир\Desktop\6 июня 2012 г\фото на 6 июня2012\25.11 jrygxgcckadfsmxzrq 3 +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643446"/>
            <a:ext cx="350043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мир\Desktop\6 июня 2012 г\фото на 6 июня2012\46231183_291838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1" y="2214554"/>
            <a:ext cx="350043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5214974" cy="5786477"/>
          </a:xfrm>
        </p:spPr>
        <p:txBody>
          <a:bodyPr>
            <a:normAutofit/>
          </a:bodyPr>
          <a:lstStyle/>
          <a:p>
            <a:pPr marL="0" indent="360363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«бухгалтер» возникло в конце средневековья. В 1498 г. император Священной Римской империи Максимилиан I назначил «бухгалтером»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Рамма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мир\Desktop\6 июня 2012 г\фото на 6 июня2012\65508675_1287506648_24824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0"/>
            <a:ext cx="3428993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мир\Desktop\6 июня 2012 г\фото на 6 июня2012\photos0-800x6001.jpeg"/>
          <p:cNvPicPr>
            <a:picLocks noChangeAspect="1" noChangeArrowheads="1"/>
          </p:cNvPicPr>
          <p:nvPr/>
        </p:nvPicPr>
        <p:blipFill>
          <a:blip r:embed="rId3"/>
          <a:srcRect t="6250" b="6250"/>
          <a:stretch>
            <a:fillRect/>
          </a:stretch>
        </p:blipFill>
        <p:spPr bwMode="auto">
          <a:xfrm>
            <a:off x="5715008" y="2143116"/>
            <a:ext cx="342899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мир\Desktop\6 июня 2012 г\фото на 6 июня2012\зарабаток-на-фотографи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643446"/>
            <a:ext cx="3428992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Гость\Рабочий стол\6 июня 2012 г\1243197227_13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0"/>
            <a:ext cx="350043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485778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Работа бухгалтерии строго контролируется с одной стороны работодателем, с другой указами и постановлениями Минфина и Министерством по налогам и сборам, которые, увы, часто противоречат друг другу.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нужно разбираться в перипетиях законодательства и уметь общаться к госорганами, например, налоговыми.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мир\Desktop\6 июня 2012 г\фото на 6 июня2012\24-popup-low.jpg"/>
          <p:cNvPicPr>
            <a:picLocks noChangeAspect="1" noChangeArrowheads="1"/>
          </p:cNvPicPr>
          <p:nvPr/>
        </p:nvPicPr>
        <p:blipFill>
          <a:blip r:embed="rId3"/>
          <a:srcRect l="10891" t="6962" r="9282" b="13676"/>
          <a:stretch>
            <a:fillRect/>
          </a:stretch>
        </p:blipFill>
        <p:spPr bwMode="auto">
          <a:xfrm>
            <a:off x="5643570" y="3429000"/>
            <a:ext cx="350043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Гость\Рабочий стол\6 июня 2012 г\b9a73330f80ade7a401c83ba68c_15486_p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328611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68" y="714356"/>
            <a:ext cx="52864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Квалифицированный бухгалтер, разбирающийся во всех вопросах учета и налоговой политики бесценный работник и самый уважаемый человек на предприятии.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ответственность высока он отвечает за любую ошибку в расчетах.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074" name="Picture 2" descr="C:\Users\Амир\Desktop\6 июня 2012 г\фото на 6 июня2012\1614007-the-old-tool-a-lot-of-roubles-and-a-man-h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8611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мир\Desktop\6 июня 2012 г\фото на 6 июня2012\57c47c4e38584d1b82f06f6248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7430"/>
            <a:ext cx="3286116" cy="21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500042"/>
            <a:ext cx="5329246" cy="5715039"/>
          </a:xfrm>
        </p:spPr>
        <p:txBody>
          <a:bodyPr>
            <a:normAutofit fontScale="92500" lnSpcReduction="10000"/>
          </a:bodyPr>
          <a:lstStyle/>
          <a:p>
            <a:pPr marL="0" indent="360363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чистом виде профессии бухгалтер нет.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предприятиях бухгалтеры работают по направлениям: касса, основные средства, валютные операции, расчет зарплаты, склад.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ведение всей бухгалтерии отвечает главный бухгалтер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36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небольшой фирме один бухгалтер может отвечать за все.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Documents and Settings\Гость\Рабочий стол\6 июня 2012 г\corporate_interf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143240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Амир\Desktop\6 июня 2012 г\фото на 6 июня2012\sche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314324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мир\Desktop\6 июня 2012 г\фото на 6 июня2012\business_servic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14885"/>
            <a:ext cx="3143240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12572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  </a:t>
            </a:r>
            <a:r>
              <a:rPr lang="ru-RU" sz="4400" dirty="0" smtClean="0"/>
              <a:t>БЛАГОДАРЮ ЗА ВНИМАНИЕ!!!</a:t>
            </a:r>
            <a:endParaRPr lang="ru-RU" sz="4400" dirty="0"/>
          </a:p>
        </p:txBody>
      </p:sp>
      <p:pic>
        <p:nvPicPr>
          <p:cNvPr id="4" name="Picture 4" descr="C:\Users\Амир\Desktop\6 июня 2012 г\фото на 6 июня2012\0_61ff7_fd25bacd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300036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Амир\Desktop\6 июня 2012 г\фото на 6 июня2012\People_at_Work_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429000"/>
            <a:ext cx="321471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мир\Desktop\6 июня 2012 г\фото на 6 июня2012\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429000"/>
            <a:ext cx="292892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Профессия бухгалтер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285860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400" dirty="0" smtClean="0"/>
              <a:t>В </a:t>
            </a:r>
            <a:r>
              <a:rPr lang="ru-RU" sz="2400" dirty="0"/>
              <a:t>условиях высокоразвитой системы товарно-рыночных отношений и процветания различных форм бизнеса потребность в квалифицированных работниках, специализирующихся на выполнении бухгалтерского учёта, растёт с каждым днем</a:t>
            </a:r>
            <a:r>
              <a:rPr lang="ru-RU" sz="2400" dirty="0" smtClean="0"/>
              <a:t>.</a:t>
            </a:r>
          </a:p>
        </p:txBody>
      </p:sp>
      <p:pic>
        <p:nvPicPr>
          <p:cNvPr id="6" name="Picture 7" descr="171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1"/>
            <a:ext cx="300036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1924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429001"/>
            <a:ext cx="321471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Амир\Desktop\6 июня 2012 г\фото на 6 июня2012\1811_f_6_394_buchgalter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429000"/>
            <a:ext cx="292892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4572032" cy="4929222"/>
          </a:xfrm>
        </p:spPr>
        <p:txBody>
          <a:bodyPr>
            <a:noAutofit/>
          </a:bodyPr>
          <a:lstStyle/>
          <a:p>
            <a:pPr marL="0" indent="360363">
              <a:buNone/>
            </a:pPr>
            <a:r>
              <a:rPr lang="ru-RU" sz="2000" dirty="0"/>
              <a:t>Краткое описание: </a:t>
            </a:r>
            <a:r>
              <a:rPr lang="ru-RU" sz="2000" dirty="0" smtClean="0"/>
              <a:t> В </a:t>
            </a:r>
            <a:r>
              <a:rPr lang="ru-RU" sz="2000" dirty="0"/>
              <a:t>условиях высокоразвитой системы товарно-рыночных отношений и процветания различных форм бизнеса потребность в квалифицированных работниках, специализирующихся на выполнении бухгалтерского учёта, растёт с каждым днем. </a:t>
            </a:r>
            <a:endParaRPr lang="ru-RU" sz="2000" dirty="0" smtClean="0"/>
          </a:p>
          <a:p>
            <a:pPr marL="0" indent="360363">
              <a:buNone/>
            </a:pPr>
            <a:r>
              <a:rPr lang="ru-RU" sz="2000" dirty="0" smtClean="0"/>
              <a:t>Важно </a:t>
            </a:r>
            <a:r>
              <a:rPr lang="ru-RU" sz="2000" dirty="0"/>
              <a:t>отметить, что бухгалтер (нем. «</a:t>
            </a:r>
            <a:r>
              <a:rPr lang="ru-RU" sz="2000" dirty="0" err="1"/>
              <a:t>Buch</a:t>
            </a:r>
            <a:r>
              <a:rPr lang="ru-RU" sz="2000" dirty="0"/>
              <a:t>» — книга, «</a:t>
            </a:r>
            <a:r>
              <a:rPr lang="ru-RU" sz="2000" dirty="0" err="1"/>
              <a:t>Halter</a:t>
            </a:r>
            <a:r>
              <a:rPr lang="ru-RU" sz="2000" dirty="0"/>
              <a:t>» — держатель) — это не просто сотрудник финансового отдела предприятия, это важнейший элемент контролирования правильности и материальной устойчивости всего механизма вашего бизнеса. </a:t>
            </a:r>
          </a:p>
        </p:txBody>
      </p:sp>
      <p:pic>
        <p:nvPicPr>
          <p:cNvPr id="2050" name="Picture 2" descr="C:\Documents and Settings\Гость\Рабочий стол\6 июня 2012 г\73121946_3937459_fotooboibusiness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1331" y="1928802"/>
            <a:ext cx="3459725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Социальная значимость профессии в обществе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4572032" cy="4257692"/>
          </a:xfrm>
        </p:spPr>
        <p:txBody>
          <a:bodyPr>
            <a:noAutofit/>
          </a:bodyPr>
          <a:lstStyle/>
          <a:p>
            <a:pPr marL="0" indent="360363">
              <a:buNone/>
            </a:pPr>
            <a:r>
              <a:rPr lang="ru-RU" sz="1900" dirty="0" smtClean="0"/>
              <a:t>Работа </a:t>
            </a:r>
            <a:r>
              <a:rPr lang="ru-RU" sz="1900" dirty="0"/>
              <a:t>бухгалтера многогранна и требует большого спектра умений. В компетенцию такого работника входит учёт и контроль основных, хозяйственных, товарно-материальных средств предприятия, затрат на производство и реализацию выпускаемых товаров, а также различные операции в отношениях с заказчиками. </a:t>
            </a:r>
            <a:endParaRPr lang="ru-RU" sz="1900" dirty="0" smtClean="0"/>
          </a:p>
          <a:p>
            <a:pPr marL="0" indent="360363">
              <a:buNone/>
            </a:pPr>
            <a:r>
              <a:rPr lang="ru-RU" sz="1900" dirty="0" smtClean="0"/>
              <a:t>Таким </a:t>
            </a:r>
            <a:r>
              <a:rPr lang="ru-RU" sz="1900" dirty="0"/>
              <a:t>образом, бухгалтер — это своеобразный контролёр всей финансовой деятельности предприятия, призванный создавать оптимальные комбинации материальных трат с целью получения наибольшей выгоды.</a:t>
            </a:r>
            <a:br>
              <a:rPr lang="ru-RU" sz="1900" dirty="0"/>
            </a:br>
            <a:endParaRPr lang="ru-RU" sz="1900" dirty="0"/>
          </a:p>
        </p:txBody>
      </p:sp>
      <p:pic>
        <p:nvPicPr>
          <p:cNvPr id="3074" name="Picture 2" descr="C:\Documents and Settings\Гость\Рабочий стол\6 июня 2012 г\Image_Bi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643050"/>
            <a:ext cx="364333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Риски профессии</a:t>
            </a:r>
            <a:endParaRPr lang="ru-RU" dirty="0"/>
          </a:p>
        </p:txBody>
      </p:sp>
      <p:pic>
        <p:nvPicPr>
          <p:cNvPr id="5122" name="Picture 2" descr="C:\Documents and Settings\Гость\Рабочий стол\6 июня 2012 г\зарабаток-на-фотографи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71876"/>
            <a:ext cx="500512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8596" y="1214421"/>
            <a:ext cx="83582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000" dirty="0" smtClean="0"/>
              <a:t>Основной </a:t>
            </a:r>
            <a:r>
              <a:rPr lang="ru-RU" sz="2000" dirty="0"/>
              <a:t>трудностью профессии бухгалтера становится состояние постоянной концентрации, сосредоточенности, а также наличие достаточных фоновых знаний по таким дисциплинам, как математика, вычислительная техника, экономика, информатика, статистика и финансы. Более того, частые проверки отчётности перед налоговыми службами требует высокого уровня </a:t>
            </a:r>
            <a:r>
              <a:rPr lang="ru-RU" sz="2000" dirty="0" err="1"/>
              <a:t>стрессоустойчивости</a:t>
            </a:r>
            <a:r>
              <a:rPr lang="ru-RU" sz="2000" dirty="0"/>
              <a:t>, принципиальности и отменных счетно-аналитических способностей.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0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Массовость и уникальность профессии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2714645"/>
          </a:xfrm>
        </p:spPr>
        <p:txBody>
          <a:bodyPr>
            <a:normAutofit fontScale="25000" lnSpcReduction="20000"/>
          </a:bodyPr>
          <a:lstStyle/>
          <a:p>
            <a:pPr marL="0" indent="360363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Вместе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 умением оперировать финансовыми потоками, бухгалтер должен обладать знаниями в сфере обработки бухгалтерской информации с помощью ЭВМ. Особой внимательности требует также платёжные перечисления в государственный бюджет, взносы в пенсионный фонд и фонд социального страхования, начисление заработной платы и др.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 точки зрения уникальности профессия бухгалтера имеет несколько родственных специальностей.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бухгалтерского учёта также характерны для таких специалистов, как экономист, налоговый инспектор, финансист и даже преподаватель в учебном заведении.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Documents and Settings\Гость\Рабочий стол\6 июня 2012 г\b4dc8d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786190"/>
            <a:ext cx="5072098" cy="2890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4572032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Где получить профессию?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4714908" cy="4000528"/>
          </a:xfrm>
        </p:spPr>
        <p:txBody>
          <a:bodyPr>
            <a:normAutofit fontScale="92500" lnSpcReduction="10000"/>
          </a:bodyPr>
          <a:lstStyle/>
          <a:p>
            <a:pPr marL="0" indent="360363">
              <a:buNone/>
            </a:pPr>
            <a:r>
              <a:rPr lang="ru-RU" dirty="0" smtClean="0"/>
              <a:t>Научиться </a:t>
            </a:r>
            <a:r>
              <a:rPr lang="ru-RU" dirty="0"/>
              <a:t>азам профессии можно, избрав соответствующую специальность в различных техникумах, а также в высших учебных заведениях на родственных бухгалтерскому учёту специальностях.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146" name="Picture 2" descr="C:\Documents and Settings\Гость\Рабочий стол\6 июня 2012 г\buh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0"/>
            <a:ext cx="350043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Амир\Desktop\6 июня 2012 г\фото на 6 июня2012\4510680-m-oda-pi-kna-kobieta-na-biurko-pisania-notat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429001"/>
            <a:ext cx="350043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Cпецифика</a:t>
            </a:r>
            <a:r>
              <a:rPr lang="ru-RU" b="1" dirty="0" smtClean="0"/>
              <a:t> работы бухгалтером: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000108"/>
            <a:ext cx="4429156" cy="542928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Плюсы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профессии: </a:t>
            </a:r>
          </a:p>
          <a:p>
            <a:pPr marL="0" lvl="0" indent="360363">
              <a:buFont typeface="Wingdings" pitchFamily="2" charset="2"/>
              <a:buChar char="Ø"/>
            </a:pPr>
            <a:r>
              <a:rPr lang="ru-RU" sz="2400" dirty="0"/>
              <a:t>Востребованность на рынке труда,</a:t>
            </a:r>
          </a:p>
          <a:p>
            <a:pPr marL="0" lvl="0" indent="360363">
              <a:buFont typeface="Wingdings" pitchFamily="2" charset="2"/>
              <a:buChar char="Ø"/>
            </a:pPr>
            <a:r>
              <a:rPr lang="ru-RU" sz="2400" dirty="0"/>
              <a:t>Преимущественно нормированный рабочий день,</a:t>
            </a:r>
          </a:p>
          <a:p>
            <a:pPr marL="0" lvl="0" indent="360363">
              <a:buFont typeface="Wingdings" pitchFamily="2" charset="2"/>
              <a:buChar char="Ø"/>
            </a:pPr>
            <a:r>
              <a:rPr lang="ru-RU" sz="2400" dirty="0"/>
              <a:t>Можно иметь дополнительный заработок, например, помогать с ведением бухгалтерии мелким предпринимателям.</a:t>
            </a:r>
          </a:p>
          <a:p>
            <a:pPr marL="0" lvl="0" indent="360363">
              <a:buFont typeface="Wingdings" pitchFamily="2" charset="2"/>
              <a:buChar char="Ø"/>
            </a:pPr>
            <a:r>
              <a:rPr lang="ru-RU" sz="2400" dirty="0"/>
              <a:t>Большой выбор учебных заведений: финансовые вузы, курсы бухгалтеров и бухгалтерские семинары.</a:t>
            </a:r>
          </a:p>
          <a:p>
            <a:endParaRPr lang="ru-RU" dirty="0"/>
          </a:p>
        </p:txBody>
      </p:sp>
      <p:pic>
        <p:nvPicPr>
          <p:cNvPr id="10242" name="Picture 2" descr="C:\Documents and Settings\Гость\Рабочий стол\6 июня 2012 г\x_f0af1c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64333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500042"/>
            <a:ext cx="5429288" cy="600079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Минусы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профессии</a:t>
            </a:r>
            <a:endParaRPr lang="ru-RU" sz="3100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Частые изменения в законодательстве,</a:t>
            </a:r>
          </a:p>
          <a:p>
            <a:pPr lvl="0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Противоречия законодательства (например, налогового и бухгалтерского),</a:t>
            </a:r>
          </a:p>
          <a:p>
            <a:pPr lvl="0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Приходится выполнять указания вышестоящего начальства, даже если они кажутся неверными в данной ситуации,</a:t>
            </a:r>
          </a:p>
          <a:p>
            <a:pPr lvl="0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Деятельность бухгалтера жестко регламентирована и не оставляет пространства для творчества,</a:t>
            </a:r>
          </a:p>
          <a:p>
            <a:pPr lvl="0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Ошибки бухгалтера приводят к санкциям, штрафам и т.п.</a:t>
            </a:r>
          </a:p>
          <a:p>
            <a:endParaRPr lang="ru-RU" dirty="0"/>
          </a:p>
        </p:txBody>
      </p:sp>
      <p:pic>
        <p:nvPicPr>
          <p:cNvPr id="11266" name="Picture 2" descr="C:\Documents and Settings\Гость\Рабочий стол\6 июня 2012 г\x_554b1c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314327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мир\Desktop\6 июня 2012 г\фото на 6 июня2012\Image_Bi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714883"/>
            <a:ext cx="3143240" cy="2143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мир\Desktop\6 июня 2012 г\фото на 6 июня2012\bu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4324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641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Моя будущая профессия-бухгалтер</vt:lpstr>
      <vt:lpstr>Профессия бухгалтер</vt:lpstr>
      <vt:lpstr>История профессии</vt:lpstr>
      <vt:lpstr>Социальная значимость профессии в обществе</vt:lpstr>
      <vt:lpstr>Риски профессии</vt:lpstr>
      <vt:lpstr>Массовость и уникальность профессии</vt:lpstr>
      <vt:lpstr>Где получить профессию?</vt:lpstr>
      <vt:lpstr>Cпецифика работы бухгалтером: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будущая профессия-бухгалтер</dc:title>
  <dc:creator>Гость</dc:creator>
  <cp:lastModifiedBy>Амир</cp:lastModifiedBy>
  <cp:revision>23</cp:revision>
  <dcterms:created xsi:type="dcterms:W3CDTF">2012-06-06T07:44:29Z</dcterms:created>
  <dcterms:modified xsi:type="dcterms:W3CDTF">2012-06-18T17:19:57Z</dcterms:modified>
</cp:coreProperties>
</file>