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embeddings/oleObject1.bin" ContentType="application/vnd.openxmlformats-officedocument.oleObject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88" r:id="rId1"/>
  </p:sldMasterIdLst>
  <p:notesMasterIdLst>
    <p:notesMasterId r:id="rId164"/>
  </p:notesMasterIdLst>
  <p:sldIdLst>
    <p:sldId id="375" r:id="rId2"/>
    <p:sldId id="350" r:id="rId3"/>
    <p:sldId id="287" r:id="rId4"/>
    <p:sldId id="286" r:id="rId5"/>
    <p:sldId id="285" r:id="rId6"/>
    <p:sldId id="284" r:id="rId7"/>
    <p:sldId id="283" r:id="rId8"/>
    <p:sldId id="282" r:id="rId9"/>
    <p:sldId id="396" r:id="rId10"/>
    <p:sldId id="263" r:id="rId11"/>
    <p:sldId id="265" r:id="rId12"/>
    <p:sldId id="266" r:id="rId13"/>
    <p:sldId id="402" r:id="rId14"/>
    <p:sldId id="267" r:id="rId15"/>
    <p:sldId id="268" r:id="rId16"/>
    <p:sldId id="271" r:id="rId17"/>
    <p:sldId id="269" r:id="rId18"/>
    <p:sldId id="256" r:id="rId19"/>
    <p:sldId id="349" r:id="rId20"/>
    <p:sldId id="348" r:id="rId21"/>
    <p:sldId id="264" r:id="rId22"/>
    <p:sldId id="260" r:id="rId23"/>
    <p:sldId id="403" r:id="rId24"/>
    <p:sldId id="404" r:id="rId25"/>
    <p:sldId id="376" r:id="rId26"/>
    <p:sldId id="273" r:id="rId27"/>
    <p:sldId id="274" r:id="rId28"/>
    <p:sldId id="397" r:id="rId29"/>
    <p:sldId id="405" r:id="rId30"/>
    <p:sldId id="377" r:id="rId31"/>
    <p:sldId id="406" r:id="rId32"/>
    <p:sldId id="407" r:id="rId33"/>
    <p:sldId id="398" r:id="rId34"/>
    <p:sldId id="357" r:id="rId35"/>
    <p:sldId id="408" r:id="rId36"/>
    <p:sldId id="275" r:id="rId37"/>
    <p:sldId id="409" r:id="rId38"/>
    <p:sldId id="277" r:id="rId39"/>
    <p:sldId id="304" r:id="rId40"/>
    <p:sldId id="378" r:id="rId41"/>
    <p:sldId id="381" r:id="rId42"/>
    <p:sldId id="306" r:id="rId43"/>
    <p:sldId id="379" r:id="rId44"/>
    <p:sldId id="410" r:id="rId45"/>
    <p:sldId id="380" r:id="rId46"/>
    <p:sldId id="411" r:id="rId47"/>
    <p:sldId id="307" r:id="rId48"/>
    <p:sldId id="412" r:id="rId49"/>
    <p:sldId id="310" r:id="rId50"/>
    <p:sldId id="311" r:id="rId51"/>
    <p:sldId id="312" r:id="rId52"/>
    <p:sldId id="313" r:id="rId53"/>
    <p:sldId id="292" r:id="rId54"/>
    <p:sldId id="299" r:id="rId55"/>
    <p:sldId id="297" r:id="rId56"/>
    <p:sldId id="298" r:id="rId57"/>
    <p:sldId id="296" r:id="rId58"/>
    <p:sldId id="302" r:id="rId59"/>
    <p:sldId id="303" r:id="rId60"/>
    <p:sldId id="317" r:id="rId61"/>
    <p:sldId id="319" r:id="rId62"/>
    <p:sldId id="320" r:id="rId63"/>
    <p:sldId id="322" r:id="rId64"/>
    <p:sldId id="321" r:id="rId65"/>
    <p:sldId id="324" r:id="rId66"/>
    <p:sldId id="318" r:id="rId67"/>
    <p:sldId id="323" r:id="rId68"/>
    <p:sldId id="326" r:id="rId69"/>
    <p:sldId id="327" r:id="rId70"/>
    <p:sldId id="331" r:id="rId71"/>
    <p:sldId id="342" r:id="rId72"/>
    <p:sldId id="340" r:id="rId73"/>
    <p:sldId id="341" r:id="rId74"/>
    <p:sldId id="332" r:id="rId75"/>
    <p:sldId id="333" r:id="rId76"/>
    <p:sldId id="334" r:id="rId77"/>
    <p:sldId id="367" r:id="rId78"/>
    <p:sldId id="368" r:id="rId79"/>
    <p:sldId id="369" r:id="rId80"/>
    <p:sldId id="370" r:id="rId81"/>
    <p:sldId id="371" r:id="rId82"/>
    <p:sldId id="372" r:id="rId83"/>
    <p:sldId id="413" r:id="rId84"/>
    <p:sldId id="366" r:id="rId85"/>
    <p:sldId id="278" r:id="rId86"/>
    <p:sldId id="399" r:id="rId87"/>
    <p:sldId id="374" r:id="rId88"/>
    <p:sldId id="373" r:id="rId89"/>
    <p:sldId id="400" r:id="rId90"/>
    <p:sldId id="280" r:id="rId91"/>
    <p:sldId id="354" r:id="rId92"/>
    <p:sldId id="363" r:id="rId93"/>
    <p:sldId id="359" r:id="rId94"/>
    <p:sldId id="362" r:id="rId95"/>
    <p:sldId id="353" r:id="rId96"/>
    <p:sldId id="365" r:id="rId97"/>
    <p:sldId id="358" r:id="rId98"/>
    <p:sldId id="361" r:id="rId99"/>
    <p:sldId id="360" r:id="rId100"/>
    <p:sldId id="279" r:id="rId101"/>
    <p:sldId id="281" r:id="rId102"/>
    <p:sldId id="346" r:id="rId103"/>
    <p:sldId id="355" r:id="rId104"/>
    <p:sldId id="347" r:id="rId105"/>
    <p:sldId id="356" r:id="rId106"/>
    <p:sldId id="314" r:id="rId107"/>
    <p:sldId id="388" r:id="rId108"/>
    <p:sldId id="389" r:id="rId109"/>
    <p:sldId id="414" r:id="rId110"/>
    <p:sldId id="415" r:id="rId111"/>
    <p:sldId id="416" r:id="rId112"/>
    <p:sldId id="390" r:id="rId113"/>
    <p:sldId id="391" r:id="rId114"/>
    <p:sldId id="392" r:id="rId115"/>
    <p:sldId id="393" r:id="rId116"/>
    <p:sldId id="394" r:id="rId117"/>
    <p:sldId id="395" r:id="rId118"/>
    <p:sldId id="401" r:id="rId119"/>
    <p:sldId id="382" r:id="rId120"/>
    <p:sldId id="386" r:id="rId121"/>
    <p:sldId id="385" r:id="rId122"/>
    <p:sldId id="417" r:id="rId123"/>
    <p:sldId id="418" r:id="rId124"/>
    <p:sldId id="420" r:id="rId125"/>
    <p:sldId id="421" r:id="rId126"/>
    <p:sldId id="422" r:id="rId127"/>
    <p:sldId id="423" r:id="rId128"/>
    <p:sldId id="424" r:id="rId129"/>
    <p:sldId id="419" r:id="rId130"/>
    <p:sldId id="426" r:id="rId131"/>
    <p:sldId id="425" r:id="rId132"/>
    <p:sldId id="427" r:id="rId133"/>
    <p:sldId id="429" r:id="rId134"/>
    <p:sldId id="431" r:id="rId135"/>
    <p:sldId id="430" r:id="rId136"/>
    <p:sldId id="432" r:id="rId137"/>
    <p:sldId id="433" r:id="rId138"/>
    <p:sldId id="437" r:id="rId139"/>
    <p:sldId id="435" r:id="rId140"/>
    <p:sldId id="436" r:id="rId141"/>
    <p:sldId id="438" r:id="rId142"/>
    <p:sldId id="439" r:id="rId143"/>
    <p:sldId id="440" r:id="rId144"/>
    <p:sldId id="457" r:id="rId145"/>
    <p:sldId id="441" r:id="rId146"/>
    <p:sldId id="458" r:id="rId147"/>
    <p:sldId id="428" r:id="rId148"/>
    <p:sldId id="443" r:id="rId149"/>
    <p:sldId id="444" r:id="rId150"/>
    <p:sldId id="445" r:id="rId151"/>
    <p:sldId id="446" r:id="rId152"/>
    <p:sldId id="442" r:id="rId153"/>
    <p:sldId id="448" r:id="rId154"/>
    <p:sldId id="451" r:id="rId155"/>
    <p:sldId id="452" r:id="rId156"/>
    <p:sldId id="450" r:id="rId157"/>
    <p:sldId id="449" r:id="rId158"/>
    <p:sldId id="447" r:id="rId159"/>
    <p:sldId id="454" r:id="rId160"/>
    <p:sldId id="455" r:id="rId161"/>
    <p:sldId id="456" r:id="rId162"/>
    <p:sldId id="453" r:id="rId1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8902-8960-4D29-A4D1-7FB0C320EDFF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7E1B-A8E7-461E-BC5C-513CCCF4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159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161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A0117-034D-43F3-8097-0E6EEC07880C}" type="slidenum">
              <a:rPr lang="ru-RU"/>
              <a:pPr/>
              <a:t>57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100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108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151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7E1B-A8E7-461E-BC5C-513CCCF4C9C4}" type="slidenum">
              <a:rPr lang="ru-RU" smtClean="0"/>
              <a:pPr/>
              <a:t>153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0BD764-F0F8-4CB7-9B1D-60532DB2F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C80-C237-40DE-ABB6-0D22EC97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DD9983-D082-4059-9194-657455224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4987-0E24-4F53-9E28-F396CDAFBA21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CD01-4060-497F-926A-A23DF1B47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hyperlink" Target="http://i2.guns.ru/forums/icons/forum_pictures/001238/1238482.jpg" TargetMode="External"/><Relationship Id="rId4" Type="http://schemas.openxmlformats.org/officeDocument/2006/relationships/image" Target="../media/image72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8;&#1077;&#1088;&#1084;&#1086;&#1103;&#1076;&#1077;&#1088;&#1085;&#1072;&#1103;%20%20&#1088;&#1077;&#1072;&#1082;&#1094;&#1080;&#1103;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8;&#1077;&#1088;&#1084;&#1086;&#1103;&#1076;&#1077;&#1088;&#1085;&#1072;&#1103;%20%20&#1088;&#1077;&#1072;&#1082;&#1094;&#1080;&#1103;%20-%202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6;&#1072;&#1076;&#1080;&#1086;&#1072;&#1082;&#1090;&#1080;&#1074;&#1085;&#1099;&#1081;%20&#1088;&#1072;&#1089;&#1087;&#1072;&#1076;\nuclear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krugosvet.ru/uploads/enc/images/1/1235634939348d.jpg" TargetMode="Externa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3_%D0%B3%D0%BE%D0%B4" TargetMode="External"/><Relationship Id="rId13" Type="http://schemas.openxmlformats.org/officeDocument/2006/relationships/hyperlink" Target="http://ru.wikipedia.org/wiki/%D0%9B%D0%B0%D0%B2%D1%80%D0%B5%D0%BD%D1%82%D1%8C%D0%B5%D0%B2,_%D0%9E%D0%BB%D0%B5%D0%B3_%D0%90%D0%BB%D0%B5%D0%BA%D1%81%D0%B0%D0%BD%D0%B4%D1%80%D0%BE%D0%B2%D0%B8%D1%87" TargetMode="External"/><Relationship Id="rId18" Type="http://schemas.openxmlformats.org/officeDocument/2006/relationships/hyperlink" Target="http://ru.wikipedia.org/wiki/%D0%9D%D0%BE%D0%B2%D0%B0%D1%8F_%D0%97%D0%B5%D0%BC%D0%BB%D1%8F" TargetMode="External"/><Relationship Id="rId3" Type="http://schemas.openxmlformats.org/officeDocument/2006/relationships/hyperlink" Target="http://ru.wikipedia.org/wiki/1952_%D0%B3%D0%BE%D0%B4" TargetMode="External"/><Relationship Id="rId7" Type="http://schemas.openxmlformats.org/officeDocument/2006/relationships/hyperlink" Target="http://ru.wikipedia.org/wiki/12_%D0%B0%D0%B2%D0%B3%D1%83%D1%81%D1%82%D0%B0" TargetMode="External"/><Relationship Id="rId12" Type="http://schemas.openxmlformats.org/officeDocument/2006/relationships/hyperlink" Target="http://ru.wikipedia.org/wiki/%D0%A1%D0%B0%D1%85%D0%B0%D1%80%D0%BE%D0%B2,_%D0%90%D0%BD%D0%B4%D1%80%D0%B5%D0%B9_%D0%94%D0%BC%D0%B8%D1%82%D1%80%D0%B8%D0%B5%D0%B2%D0%B8%D1%87" TargetMode="External"/><Relationship Id="rId17" Type="http://schemas.openxmlformats.org/officeDocument/2006/relationships/hyperlink" Target="http://ru.wikipedia.org/wiki/%D0%92%D0%BE%D0%B5%D0%BD%D0%BD%D1%8B%D0%B9_%D0%BF%D0%BE%D0%BB%D0%B8%D0%B3%D0%BE%D0%BD" TargetMode="External"/><Relationship Id="rId2" Type="http://schemas.openxmlformats.org/officeDocument/2006/relationships/hyperlink" Target="http://ru.wikipedia.org/wiki/1_%D0%BD%D0%BE%D1%8F%D0%B1%D1%80%D1%8F" TargetMode="External"/><Relationship Id="rId16" Type="http://schemas.openxmlformats.org/officeDocument/2006/relationships/hyperlink" Target="http://ru.wikipedia.org/wiki/1961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94%D0%A1-6%D1%81" TargetMode="External"/><Relationship Id="rId11" Type="http://schemas.openxmlformats.org/officeDocument/2006/relationships/hyperlink" Target="http://ru.wikipedia.org/wiki/%D0%A2%D1%80%D0%BE%D1%82%D0%B8%D0%BB%D0%BE%D0%B2%D1%8B%D0%B9_%D1%8D%D0%BA%D0%B2%D0%B8%D0%B2%D0%B0%D0%BB%D0%B5%D0%BD%D1%82" TargetMode="External"/><Relationship Id="rId5" Type="http://schemas.openxmlformats.org/officeDocument/2006/relationships/hyperlink" Target="http://ru.wikipedia.org/wiki/%D0%AD%D0%BD%D0%B8%D0%B2%D0%B5%D1%82%D0%BE%D0%BA" TargetMode="External"/><Relationship Id="rId15" Type="http://schemas.openxmlformats.org/officeDocument/2006/relationships/hyperlink" Target="http://ru.wikipedia.org/wiki/30_%D0%BE%D0%BA%D1%82%D1%8F%D0%B1%D1%80%D1%8F" TargetMode="External"/><Relationship Id="rId10" Type="http://schemas.openxmlformats.org/officeDocument/2006/relationships/hyperlink" Target="http://ru.wikipedia.org/wiki/%D0%A1%D0%B5%D0%BC%D0%B8%D0%BF%D0%B0%D0%BB%D0%B0%D1%82%D0%B8%D0%BD%D1%81%D0%BA" TargetMode="External"/><Relationship Id="rId19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4" Type="http://schemas.openxmlformats.org/officeDocument/2006/relationships/hyperlink" Target="http://ru.wikipedia.org/wiki/%D0%A1%D0%A8%D0%90" TargetMode="External"/><Relationship Id="rId9" Type="http://schemas.openxmlformats.org/officeDocument/2006/relationships/hyperlink" Target="http://ru.wikipedia.org/wiki/%D0%A1%D0%B5%D0%BC%D0%B8%D0%BF%D0%B0%D0%BB%D0%B0%D1%82%D0%B8%D0%BD%D1%81%D0%BA%D0%B8%D0%B9_%D1%8F%D0%B4%D0%B5%D1%80%D0%BD%D1%8B%D0%B9_%D0%BF%D0%BE%D0%BB%D0%B8%D0%B3%D0%BE%D0%BD" TargetMode="External"/><Relationship Id="rId14" Type="http://schemas.openxmlformats.org/officeDocument/2006/relationships/hyperlink" Target="http://ru.wikipedia.org/wiki/%D0%A6%D0%B0%D1%80%D1%8C-%D0%B1%D0%BE%D0%BC%D0%B1%D0%B0" TargetMode="Externa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oboz.obozrevatel.com/files/NewsPhoto/2008/09/19/258988/118619_image_large.jpg" TargetMode="Externa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6;&#1072;&#1076;&#1080;&#1086;&#1072;&#1082;&#1090;&#1080;&#1074;&#1085;&#1099;&#1077;%20%20&#1080;&#1079;&#1083;&#1091;&#1095;&#1077;&#1085;&#1080;&#1103;\9_244.avi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3_%D0%B3%D0%BE%D0%B4" TargetMode="External"/><Relationship Id="rId13" Type="http://schemas.openxmlformats.org/officeDocument/2006/relationships/hyperlink" Target="http://ru.wikipedia.org/wiki/%D0%9B%D0%B0%D0%B2%D1%80%D0%B5%D0%BD%D1%82%D1%8C%D0%B5%D0%B2,_%D0%9E%D0%BB%D0%B5%D0%B3_%D0%90%D0%BB%D0%B5%D0%BA%D1%81%D0%B0%D0%BD%D0%B4%D1%80%D0%BE%D0%B2%D0%B8%D1%87" TargetMode="External"/><Relationship Id="rId18" Type="http://schemas.openxmlformats.org/officeDocument/2006/relationships/hyperlink" Target="http://ru.wikipedia.org/wiki/%D0%9D%D0%BE%D0%B2%D0%B0%D1%8F_%D0%97%D0%B5%D0%BC%D0%BB%D1%8F" TargetMode="External"/><Relationship Id="rId3" Type="http://schemas.openxmlformats.org/officeDocument/2006/relationships/hyperlink" Target="http://ru.wikipedia.org/wiki/1952_%D0%B3%D0%BE%D0%B4" TargetMode="External"/><Relationship Id="rId7" Type="http://schemas.openxmlformats.org/officeDocument/2006/relationships/hyperlink" Target="http://ru.wikipedia.org/wiki/12_%D0%B0%D0%B2%D0%B3%D1%83%D1%81%D1%82%D0%B0" TargetMode="External"/><Relationship Id="rId12" Type="http://schemas.openxmlformats.org/officeDocument/2006/relationships/hyperlink" Target="http://ru.wikipedia.org/wiki/%D0%A1%D0%B0%D1%85%D0%B0%D1%80%D0%BE%D0%B2,_%D0%90%D0%BD%D0%B4%D1%80%D0%B5%D0%B9_%D0%94%D0%BC%D0%B8%D1%82%D1%80%D0%B8%D0%B5%D0%B2%D0%B8%D1%87" TargetMode="External"/><Relationship Id="rId17" Type="http://schemas.openxmlformats.org/officeDocument/2006/relationships/hyperlink" Target="http://ru.wikipedia.org/wiki/%D0%92%D0%BE%D0%B5%D0%BD%D0%BD%D1%8B%D0%B9_%D0%BF%D0%BE%D0%BB%D0%B8%D0%B3%D0%BE%D0%BD" TargetMode="External"/><Relationship Id="rId2" Type="http://schemas.openxmlformats.org/officeDocument/2006/relationships/hyperlink" Target="http://ru.wikipedia.org/wiki/1_%D0%BD%D0%BE%D1%8F%D0%B1%D1%80%D1%8F" TargetMode="External"/><Relationship Id="rId16" Type="http://schemas.openxmlformats.org/officeDocument/2006/relationships/hyperlink" Target="http://ru.wikipedia.org/wiki/1961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94%D0%A1-6%D1%81" TargetMode="External"/><Relationship Id="rId11" Type="http://schemas.openxmlformats.org/officeDocument/2006/relationships/hyperlink" Target="http://ru.wikipedia.org/wiki/%D0%A2%D1%80%D0%BE%D1%82%D0%B8%D0%BB%D0%BE%D0%B2%D1%8B%D0%B9_%D1%8D%D0%BA%D0%B2%D0%B8%D0%B2%D0%B0%D0%BB%D0%B5%D0%BD%D1%82" TargetMode="External"/><Relationship Id="rId5" Type="http://schemas.openxmlformats.org/officeDocument/2006/relationships/hyperlink" Target="http://ru.wikipedia.org/wiki/%D0%AD%D0%BD%D0%B8%D0%B2%D0%B5%D1%82%D0%BE%D0%BA" TargetMode="External"/><Relationship Id="rId15" Type="http://schemas.openxmlformats.org/officeDocument/2006/relationships/hyperlink" Target="http://ru.wikipedia.org/wiki/30_%D0%BE%D0%BA%D1%82%D1%8F%D0%B1%D1%80%D1%8F" TargetMode="External"/><Relationship Id="rId10" Type="http://schemas.openxmlformats.org/officeDocument/2006/relationships/hyperlink" Target="http://ru.wikipedia.org/wiki/%D0%A1%D0%B5%D0%BC%D0%B8%D0%BF%D0%B0%D0%BB%D0%B0%D1%82%D0%B8%D0%BD%D1%81%D0%BA" TargetMode="External"/><Relationship Id="rId19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4" Type="http://schemas.openxmlformats.org/officeDocument/2006/relationships/hyperlink" Target="http://ru.wikipedia.org/wiki/%D0%A1%D0%A8%D0%90" TargetMode="External"/><Relationship Id="rId9" Type="http://schemas.openxmlformats.org/officeDocument/2006/relationships/hyperlink" Target="http://ru.wikipedia.org/wiki/%D0%A1%D0%B5%D0%BC%D0%B8%D0%BF%D0%B0%D0%BB%D0%B0%D1%82%D0%B8%D0%BD%D1%81%D0%BA%D0%B8%D0%B9_%D1%8F%D0%B4%D0%B5%D1%80%D0%BD%D1%8B%D0%B9_%D0%BF%D0%BE%D0%BB%D0%B8%D0%B3%D0%BE%D0%BD" TargetMode="External"/><Relationship Id="rId14" Type="http://schemas.openxmlformats.org/officeDocument/2006/relationships/hyperlink" Target="http://ru.wikipedia.org/wiki/%D0%A6%D0%B0%D1%80%D1%8C-%D0%B1%D0%BE%D0%BC%D0%B1%D0%B0" TargetMode="Externa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krugosvet.ru/uploads/enc/images/1/1235634939348d.jpg" TargetMode="Externa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://uchim.n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40;&#1085;&#1080;&#1084;&#1072;&#1094;&#1080;&#1103;%20&#1057;&#1090;&#1088;&#1086;&#1077;&#1085;&#1080;&#1077;%20&#1103;&#1076;&#1088;&#1072;\17122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7;&#1086;&#1073;&#1077;&#1088;&#1080;%20&#1103;&#1076;&#1088;&#1086;\9_258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oboz.obozrevatel.com/files/NewsPhoto/2008/09/19/258988/118619_image_large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7;&#1074;&#1086;&#1081;&#1089;&#1090;&#1074;&#1072;%20&#1103;&#1076;&#1077;&#1088;&#1085;&#1099;&#1093;%20%20&#1089;&#1080;&#1083;\9_261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44;&#1077;&#1092;&#1077;&#1082;&#1090;%20%20&#1084;&#1072;&#1089;&#1089;&#1099;%20%20&#1103;&#1076;&#1088;&#1072;\9_266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9;&#1076;&#1077;&#1083;&#1100;&#1085;&#1072;&#1103;%20&#1101;&#1085;&#1077;&#1088;&#1075;&#1080;&#1103;%20&#1089;&#1074;&#1103;&#1079;&#1080;%20&#1103;&#1076;&#1088;&#1072;\9_265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6;&#1072;&#1076;&#1080;&#1086;&#1072;&#1082;&#1090;&#1080;&#1074;&#1085;&#1099;&#1081;%20&#1088;&#1072;&#1089;&#1087;&#1072;&#1076;\nuclear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5;&#1077;&#1088;&#1080;&#1086;&#1076;%20&#1087;&#1086;&#1083;&#1091;&#1088;&#1072;&#1089;&#1087;&#1072;&#1076;&#1072;\9_245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44;&#1077;&#1083;&#1077;&#1085;&#1080;&#1077;%20%20&#1103;&#1076;&#1088;&#1072;%20%20&#1091;&#1088;&#1072;&#1085;&#1072;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62;&#1077;&#1087;&#1085;&#1072;&#1103;%20%20&#1103;&#1076;&#1077;&#1088;&#1085;&#1072;&#1103;%20%20&#1088;&#1077;&#1072;&#1082;&#1094;&#1080;&#1103;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40;&#1085;&#1080;&#1084;&#1072;&#1094;&#1080;&#1103;%20&#1071;&#1076;&#1077;&#1088;&#1085;&#1099;&#1081;%20&#1088;&#1077;&#1072;&#1082;&#1090;&#1086;&#1088;\f16.sw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newsru.com/pict/big/868862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pripyat.com/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ru.wikipedia.org/wiki/%D0%98%D0%B7%D0%BE%D0%B1%D1%80%D0%B0%D0%B6%D0%B5%D0%BD%D0%B8%D0%B5:ChernobylMIR.jpg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ru.wikipedia.org/wiki/%D0%98%D0%B7%D0%BE%D0%B1%D1%80%D0%B0%D0%B6%D0%B5%D0%BD%D0%B8%D0%B5:ChernobylPlant.jpg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5;&#1086;&#1083;&#1100;&#1079;&#1086;&#1074;&#1072;&#1090;&#1077;&#1083;&#1100;\&#1052;&#1086;&#1080;%20&#1076;&#1086;&#1082;&#1091;&#1084;&#1077;&#1085;&#1090;&#1099;\&#1052;&#1086;&#1080;%20&#1091;&#1088;&#1086;&#1082;&#1080;%20&#1074;%2011&#1082;&#1083;&#1072;&#1089;&#1089;&#1077;!\&#1071;&#1076;&#1077;&#1088;&#1085;&#1072;&#1103;%20%20&#1092;&#1080;&#1079;&#1080;&#1082;&#1072;\&#1054;&#1087;&#1088;&#1077;&#1076;&#1077;&#1083;&#1077;&#1085;&#1080;&#1077;%20%20&#1074;&#1086;&#1079;&#1088;&#1072;&#1089;&#1090;&#1072;%20%20&#1084;&#1077;&#1090;&#1086;&#1076;&#1086;&#1084;%20%20&#1091;&#1075;&#1083;&#1077;&#1088;&#1086;&#1076;&#1085;&#1086;&#1075;&#1086;%20%20&#1072;&#1085;&#1072;&#1083;&#1080;&#1079;&#1072;\9_246.avi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3581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</a:t>
            </a:r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Ядерная</a:t>
            </a:r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714356"/>
            <a:ext cx="6357982" cy="61555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.Приборы  для  регистрации  элементарных  частиц.</a:t>
            </a:r>
            <a:endParaRPr lang="en-US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.Открытие  радиоактивности. </a:t>
            </a:r>
            <a:r>
              <a:rPr lang="el-GR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α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l-GR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β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и </a:t>
            </a:r>
            <a:r>
              <a:rPr lang="el-GR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γ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–лучи.</a:t>
            </a: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.Открытие  протона  и  нейтрона. Строение  ядра. Изотопы.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.Ядерные  силы. Энергия  связи  ядра.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.Радиоактивный  распад. Виды  распада. Закон  радиоактивного  распада.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.Ядерные  реакции. Энергетический  выход  ядерной  реакции.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.Ядерная  реакция  деления  ядра. Цепная  ядерная  реакция  и  ее  виды.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Ядерный  реактор. Атомная  бомба.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.Применение  радиоактивного  излучения. Радионуклиды.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.Биологическое  действие  радиации. Поглощенная  доза  излучения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.Радиоактивное  облучение  человека. Защита  от  радиации.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endParaRPr lang="en-US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12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ru-RU" sz="1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Теомоядерные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реакции</a:t>
            </a:r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  <a:p>
            <a:r>
              <a:rPr lang="en-US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13</a:t>
            </a:r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 Элементарные  частицы   и  их  классификация</a:t>
            </a:r>
          </a:p>
          <a:p>
            <a:endParaRPr lang="ru-RU" sz="1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1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1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4500570"/>
            <a:ext cx="6786610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4572008"/>
            <a:ext cx="778674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2000" b="1" dirty="0" smtClean="0"/>
              <a:t>Явление  испускания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невидимых ,  проникающих  через  вещество лучей , получило  название </a:t>
            </a:r>
            <a:r>
              <a:rPr lang="ru-RU" sz="2000" b="1" u="sng" dirty="0" smtClean="0"/>
              <a:t>радиоактивность</a:t>
            </a:r>
            <a:r>
              <a:rPr lang="en-US" sz="2000" b="1" u="sng" dirty="0" smtClean="0"/>
              <a:t> </a:t>
            </a:r>
            <a:r>
              <a:rPr lang="ru-RU" sz="2000" b="1" dirty="0" smtClean="0"/>
              <a:t>, вещества  были  названы  </a:t>
            </a:r>
            <a:r>
              <a:rPr lang="ru-RU" sz="2000" b="1" u="sng" dirty="0" smtClean="0"/>
              <a:t>радиоактивными  </a:t>
            </a:r>
            <a:r>
              <a:rPr lang="ru-RU" sz="2000" b="1" u="sng" smtClean="0"/>
              <a:t>веществами</a:t>
            </a:r>
            <a:r>
              <a:rPr lang="ru-RU" sz="2000" b="1" smtClean="0"/>
              <a:t>,а</a:t>
            </a:r>
            <a:r>
              <a:rPr lang="ru-RU" sz="2000" b="1" dirty="0" smtClean="0"/>
              <a:t> испускаемые  лучи – р</a:t>
            </a:r>
            <a:r>
              <a:rPr lang="ru-RU" sz="2000" b="1" u="sng" dirty="0" smtClean="0"/>
              <a:t>адиоактивным </a:t>
            </a:r>
            <a:r>
              <a:rPr lang="ru-RU" sz="2000" b="1" dirty="0" smtClean="0"/>
              <a:t> </a:t>
            </a:r>
            <a:r>
              <a:rPr lang="ru-RU" sz="2000" b="1" u="sng" dirty="0" smtClean="0"/>
              <a:t>излучением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или радиацией</a:t>
            </a:r>
            <a:endParaRPr lang="ru-RU" sz="2000" b="1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Способы переноса радиации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E87F-0D0E-4FEC-9AFE-75ECFB76D176}" type="slidenum">
              <a:rPr lang="ru-RU"/>
              <a:pPr/>
              <a:t>100</a:t>
            </a:fld>
            <a:endParaRPr lang="ru-RU"/>
          </a:p>
        </p:txBody>
      </p:sp>
      <p:pic>
        <p:nvPicPr>
          <p:cNvPr id="18436" name="Picture 4" descr="Перенос радиоактивности в окружающей сре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714908" cy="4848244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53578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14311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1500174"/>
            <a:ext cx="4143372" cy="5078313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Радиоактивные  вещества  </a:t>
            </a:r>
            <a:r>
              <a:rPr lang="ru-RU" dirty="0" err="1" smtClean="0"/>
              <a:t>перено</a:t>
            </a:r>
            <a:r>
              <a:rPr lang="ru-RU" dirty="0" smtClean="0"/>
              <a:t> –</a:t>
            </a:r>
          </a:p>
          <a:p>
            <a:r>
              <a:rPr lang="ru-RU" dirty="0" err="1" smtClean="0"/>
              <a:t>сятся</a:t>
            </a:r>
            <a:r>
              <a:rPr lang="ru-RU" dirty="0" smtClean="0"/>
              <a:t>  по воздуху , выпадают на </a:t>
            </a:r>
          </a:p>
          <a:p>
            <a:r>
              <a:rPr lang="ru-RU" dirty="0" smtClean="0"/>
              <a:t>Землю  в  виде осадков (дождь , снег )</a:t>
            </a:r>
          </a:p>
          <a:p>
            <a:r>
              <a:rPr lang="ru-RU" dirty="0" smtClean="0"/>
              <a:t>и  накапливаются  в  почве , на  </a:t>
            </a:r>
          </a:p>
          <a:p>
            <a:r>
              <a:rPr lang="ru-RU" dirty="0" smtClean="0"/>
              <a:t>деревьях , растениях</a:t>
            </a:r>
            <a:r>
              <a:rPr lang="en-US" dirty="0" smtClean="0"/>
              <a:t> </a:t>
            </a:r>
            <a:r>
              <a:rPr lang="ru-RU" dirty="0" smtClean="0"/>
              <a:t> и водоемах , часть радиоактивных  веществ  попадает  </a:t>
            </a:r>
            <a:r>
              <a:rPr lang="ru-RU" smtClean="0"/>
              <a:t>в грунтовые  </a:t>
            </a:r>
            <a:r>
              <a:rPr lang="ru-RU" dirty="0" smtClean="0"/>
              <a:t>воды .Затем  радиоактивные  вещества  через  растения  попадают</a:t>
            </a:r>
            <a:r>
              <a:rPr lang="en-US" dirty="0" smtClean="0"/>
              <a:t> </a:t>
            </a:r>
            <a:r>
              <a:rPr lang="ru-RU" dirty="0" smtClean="0"/>
              <a:t>в  пищу  человека  и  животных.</a:t>
            </a:r>
          </a:p>
          <a:p>
            <a:r>
              <a:rPr lang="ru-RU" dirty="0" smtClean="0"/>
              <a:t>Радиоактивные  вещества  десяти –</a:t>
            </a:r>
          </a:p>
          <a:p>
            <a:r>
              <a:rPr lang="ru-RU" dirty="0" err="1" smtClean="0"/>
              <a:t>летиями</a:t>
            </a:r>
            <a:r>
              <a:rPr lang="ru-RU" dirty="0" smtClean="0"/>
              <a:t>  находятся  в  почве и </a:t>
            </a:r>
            <a:r>
              <a:rPr lang="ru-RU" dirty="0" err="1" smtClean="0"/>
              <a:t>пос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тоянно</a:t>
            </a:r>
            <a:r>
              <a:rPr lang="ru-RU" dirty="0" smtClean="0"/>
              <a:t>  поступают  в  организм  </a:t>
            </a:r>
          </a:p>
          <a:p>
            <a:r>
              <a:rPr lang="ru-RU" dirty="0" smtClean="0"/>
              <a:t>человека  и  животных .Механизм</a:t>
            </a:r>
          </a:p>
          <a:p>
            <a:r>
              <a:rPr lang="ru-RU" dirty="0" smtClean="0"/>
              <a:t> усвоения корнями  растений  сходен</a:t>
            </a:r>
            <a:r>
              <a:rPr lang="en-US" dirty="0" smtClean="0"/>
              <a:t> </a:t>
            </a:r>
            <a:r>
              <a:rPr lang="ru-RU" dirty="0" smtClean="0"/>
              <a:t>с  поглощением питательных</a:t>
            </a:r>
          </a:p>
          <a:p>
            <a:r>
              <a:rPr lang="ru-RU" dirty="0" smtClean="0"/>
              <a:t>веществ  из  почвы .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Методы регистрации ионизирующих излучений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CF27-DB25-4D7A-BD1B-A7801C05F60B}" type="slidenum">
              <a:rPr lang="ru-RU"/>
              <a:pPr/>
              <a:t>101</a:t>
            </a:fld>
            <a:endParaRPr lang="ru-RU"/>
          </a:p>
        </p:txBody>
      </p:sp>
      <p:pic>
        <p:nvPicPr>
          <p:cNvPr id="13316" name="Picture 4" descr="151501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5867400" cy="2362200"/>
          </a:xfrm>
          <a:prstGeom prst="rect">
            <a:avLst/>
          </a:prstGeom>
          <a:noFill/>
        </p:spPr>
      </p:pic>
      <p:pic>
        <p:nvPicPr>
          <p:cNvPr id="13320" name="Picture 8" descr="doz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5867400" cy="2389188"/>
          </a:xfrm>
          <a:prstGeom prst="rect">
            <a:avLst/>
          </a:prstGeom>
          <a:noFill/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828800" y="2362200"/>
            <a:ext cx="2057400" cy="11430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27" name="Picture 15" descr="pi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643050"/>
            <a:ext cx="1905000" cy="4953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1714488"/>
            <a:ext cx="3286148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285992"/>
            <a:ext cx="64294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2844" y="242886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Дозиметры</a:t>
            </a:r>
            <a:endParaRPr lang="ru-RU" sz="4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/>
              <a:t>Физическая противолучевая защита.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а-излучение. </a:t>
            </a:r>
            <a:r>
              <a:rPr lang="ru-RU" sz="2800"/>
              <a:t>Достаточно находиться на расстоянии не ближе 9—10 см от радиоактивного препарата; одежда, резиновые перчатки полностью защищают от внешнего облучения a-частицами.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в-излучение. </a:t>
            </a:r>
            <a:r>
              <a:rPr lang="ru-RU" sz="2800"/>
              <a:t>Манипуляции с радиоактивными веществами необходимо осуществлять за специальными экранами (ширмами) или в защитных шкафах. В качестве защитных материалов используют плексиглас, алюминий или стекло. 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рентгеновское и g-излучение.</a:t>
            </a:r>
            <a:r>
              <a:rPr lang="ru-RU" sz="2800"/>
              <a:t> Используют свинец, бетон и барит.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1523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Средства индивидуальной защиты населения </a:t>
            </a:r>
            <a:r>
              <a:rPr lang="ru-RU" dirty="0" smtClean="0"/>
              <a:t>предназначаются для защиты от попадания внутрь организма, на кожные покровы и одежду радиоактивных, отравляющих веществ и бактериальных средств. Они подразделяются на </a:t>
            </a:r>
            <a:r>
              <a:rPr lang="ru-RU" b="1" u="sng" dirty="0" smtClean="0"/>
              <a:t>средства защиты органов дыхания и средства защиты кожи</a:t>
            </a:r>
            <a:r>
              <a:rPr lang="ru-RU" dirty="0" smtClean="0"/>
              <a:t>. К первым относятся фильтрующие и изолирующие противогазы, респираторы, а также </a:t>
            </a:r>
            <a:r>
              <a:rPr lang="ru-RU" dirty="0" err="1" smtClean="0"/>
              <a:t>противопыльные</a:t>
            </a:r>
            <a:r>
              <a:rPr lang="ru-RU" dirty="0" smtClean="0"/>
              <a:t> тканевые маски (ПТМ – 1) и ватно-марлевые повязки; ко вторым – одежда специальная изолирующая защитная, защитная фильтрующая (ЗФО) и приспособленная одежда </a:t>
            </a:r>
            <a:r>
              <a:rPr lang="ru-RU" smtClean="0"/>
              <a:t>населения.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По принципу защиты средства индивидуальной защиты делятся на фильтрующие и изолирующие</a:t>
            </a:r>
            <a:r>
              <a:rPr lang="ru-RU" b="1" dirty="0" smtClean="0"/>
              <a:t>. </a:t>
            </a:r>
            <a:r>
              <a:rPr lang="ru-RU" dirty="0" smtClean="0"/>
              <a:t>Принцип фильтрации заключается в том, что воздух, необходимый для поддержания жизнедеятельности человека, очищается от вредных примесей при прохождении через средства защиты. Средства индивидуальной защиты изолирующего типа полностью изолируют организм человека от окружающей среды с помощью материалов, непроницаемых для воздуха и вредных примесей. </a:t>
            </a:r>
            <a:br>
              <a:rPr lang="ru-RU" dirty="0" smtClean="0"/>
            </a:br>
            <a:r>
              <a:rPr lang="ru-RU" b="1" u="sng" dirty="0" smtClean="0"/>
              <a:t>По способу изготовления средства индивидуальной защиты делятся на средства : изготовленные промышленностью, и простейшие, изготовленные населением из подручных материалов. </a:t>
            </a:r>
            <a:br>
              <a:rPr lang="ru-RU" b="1" u="sng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03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0"/>
            <a:ext cx="2857500" cy="5080000"/>
          </a:xfrm>
          <a:prstGeom prst="rect">
            <a:avLst/>
          </a:prstGeom>
          <a:noFill/>
        </p:spPr>
      </p:pic>
      <p:pic>
        <p:nvPicPr>
          <p:cNvPr id="37894" name="Picture 6" descr="el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402013"/>
            <a:ext cx="3024187" cy="3455987"/>
          </a:xfrm>
          <a:prstGeom prst="rect">
            <a:avLst/>
          </a:prstGeom>
          <a:noFill/>
        </p:spPr>
      </p:pic>
      <p:pic>
        <p:nvPicPr>
          <p:cNvPr id="37895" name="Picture 7" descr="img_pa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708275"/>
            <a:ext cx="2881312" cy="1995488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2430463"/>
          </a:xfrm>
        </p:spPr>
        <p:txBody>
          <a:bodyPr>
            <a:normAutofit/>
          </a:bodyPr>
          <a:lstStyle/>
          <a:p>
            <a:r>
              <a:rPr lang="ru-RU" sz="4000"/>
              <a:t>Средства индивидуальной защиты при работе с «открытыми» источниками ионизирующих излучений.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http://www.taganai-avm.ru/images/cms/content/gp_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828925" cy="3905250"/>
          </a:xfrm>
          <a:prstGeom prst="rect">
            <a:avLst/>
          </a:prstGeom>
          <a:noFill/>
        </p:spPr>
      </p:pic>
      <p:pic>
        <p:nvPicPr>
          <p:cNvPr id="95234" name="Picture 2" descr="http://copypast.ru/foto5/1621/protivogas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33872" cy="3077049"/>
          </a:xfrm>
          <a:prstGeom prst="rect">
            <a:avLst/>
          </a:prstGeom>
          <a:noFill/>
        </p:spPr>
      </p:pic>
      <p:pic>
        <p:nvPicPr>
          <p:cNvPr id="2" name="Picture 2" descr="http://www.prodayslona.ru/upload/iblock/56e/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86124"/>
            <a:ext cx="3262306" cy="3190862"/>
          </a:xfrm>
          <a:prstGeom prst="rect">
            <a:avLst/>
          </a:prstGeom>
          <a:noFill/>
        </p:spPr>
      </p:pic>
      <p:pic>
        <p:nvPicPr>
          <p:cNvPr id="3" name="Picture 2" descr="Картинка 8 из 958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3929066"/>
            <a:ext cx="4500594" cy="2738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125538"/>
            <a:ext cx="7696200" cy="4613275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</a:rPr>
              <a:t>Воздействие радиации на организм может быть различным, но почти всегда оно негативно. В малых дозах радиационное излучение может стать катализатором процессов, приводящих к раку или генетическим нарушениям, а в больших дозах часто приводит к полной или частичной гибели организма вследствие разрушения </a:t>
            </a:r>
            <a:r>
              <a:rPr lang="ru-RU" b="1" dirty="0" smtClean="0">
                <a:solidFill>
                  <a:schemeClr val="tx2"/>
                </a:solidFill>
              </a:rPr>
              <a:t>клеток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 организма (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лучевой  болезни )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714488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12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.Термоядерные  реакции</a:t>
            </a:r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179512" y="400308"/>
            <a:ext cx="878497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Реакция слияния легких ядер( водорода , гелия ) при очень высокой температуре, сопровождающаяся выделением энергии, называется термоядерной реакцией. Для слияния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ядер необходимо, чтобы расстояние между ядрами приблизительно было равно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 10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м  , только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на  таких  расстояниях  начинают  действовать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Verdana" pitchFamily="34" charset="0"/>
                <a:ea typeface="Times New Roman" pitchFamily="18" charset="0"/>
              </a:rPr>
              <a:t>ядерные  силы притяжения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Verdana" pitchFamily="34" charset="0"/>
                <a:ea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Однако этому препятствуют кулоновские силы  отталкивания . Они могут быть преодолены  только  при наличии у ядер большой кинетической энергии , а  это  возможно  при очень высокой температуре порядка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Условия</a:t>
            </a:r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для  протекания термоядерной реа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имеются  на  Солнце  и  звездах,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нергия , выделяемая  при  этом обеспе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lang="ru-RU" sz="2000" b="1" baseline="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ивает излучение  света  звездами на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миллиарды  лет.</a:t>
            </a:r>
            <a:r>
              <a:rPr lang="ru-RU" sz="2000" b="1" baseline="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0" y="2852936"/>
            <a:ext cx="36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21495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3200" dirty="0" smtClean="0"/>
              <a:t>H   +    H    =   He  +   n    +   17</a:t>
            </a:r>
            <a:r>
              <a:rPr lang="ru-RU" sz="3200" dirty="0" smtClean="0"/>
              <a:t>,6 </a:t>
            </a:r>
            <a:r>
              <a:rPr lang="ru-RU" sz="3200" dirty="0" err="1" smtClean="0"/>
              <a:t>Мэв</a:t>
            </a:r>
            <a:r>
              <a:rPr lang="en-US" sz="3200" dirty="0" smtClean="0"/>
              <a:t>    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5892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0851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589240"/>
            <a:ext cx="35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5157192"/>
            <a:ext cx="27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589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5157192"/>
            <a:ext cx="360040" cy="37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587727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dirty="0" smtClean="0"/>
              <a:t>   </a:t>
            </a:r>
            <a:r>
              <a:rPr lang="en-US" sz="4000" dirty="0" smtClean="0"/>
              <a:t>+</a:t>
            </a:r>
            <a:r>
              <a:rPr lang="en-US" dirty="0" smtClean="0"/>
              <a:t>    </a:t>
            </a:r>
            <a:r>
              <a:rPr lang="en-US" sz="4000" dirty="0" smtClean="0"/>
              <a:t>H</a:t>
            </a:r>
            <a:r>
              <a:rPr lang="en-US" dirty="0" smtClean="0"/>
              <a:t>     </a:t>
            </a:r>
            <a:r>
              <a:rPr lang="en-US" sz="4000" dirty="0" smtClean="0"/>
              <a:t> =   H</a:t>
            </a:r>
            <a:r>
              <a:rPr lang="en-US" dirty="0" smtClean="0"/>
              <a:t>    </a:t>
            </a:r>
            <a:r>
              <a:rPr lang="en-US" sz="4000" dirty="0" smtClean="0"/>
              <a:t>+</a:t>
            </a:r>
            <a:r>
              <a:rPr lang="en-US" sz="2400" dirty="0" smtClean="0"/>
              <a:t> </a:t>
            </a:r>
            <a:r>
              <a:rPr lang="en-US" dirty="0" smtClean="0"/>
              <a:t>    </a:t>
            </a:r>
            <a:r>
              <a:rPr lang="en-US" sz="4000" dirty="0" smtClean="0"/>
              <a:t>H</a:t>
            </a:r>
            <a:r>
              <a:rPr lang="en-US" dirty="0" smtClean="0"/>
              <a:t>      </a:t>
            </a:r>
            <a:r>
              <a:rPr lang="en-US" sz="4000" dirty="0" smtClean="0"/>
              <a:t>+   4 </a:t>
            </a:r>
            <a:r>
              <a:rPr lang="ru-RU" sz="4000" dirty="0" err="1" smtClean="0"/>
              <a:t>Мэв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63093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592933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587727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62373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63093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58772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67944" y="63093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5877272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99992" y="14847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-15</a:t>
            </a:r>
            <a:endParaRPr lang="ru-RU" sz="14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4400" b="1" dirty="0" smtClean="0">
                <a:solidFill>
                  <a:srgbClr val="FF0000"/>
                </a:solidFill>
              </a:rPr>
              <a:t> « Термоядерная реакция»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357422" y="2428868"/>
            <a:ext cx="3786214" cy="254261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Исследования радиоактивности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BFDE-76AC-4325-A97A-109F664B3479}" type="slidenum">
              <a:rPr lang="ru-RU"/>
              <a:pPr/>
              <a:t>11</a:t>
            </a:fld>
            <a:endParaRPr lang="ru-RU"/>
          </a:p>
        </p:txBody>
      </p:sp>
      <p:pic>
        <p:nvPicPr>
          <p:cNvPr id="27652" name="Picture 4" descr="n116"/>
          <p:cNvPicPr>
            <a:picLocks noChangeAspect="1" noChangeArrowheads="1"/>
          </p:cNvPicPr>
          <p:nvPr/>
        </p:nvPicPr>
        <p:blipFill>
          <a:blip r:embed="rId2" cstate="print"/>
          <a:srcRect l="5040" t="62363" r="6299" b="2519"/>
          <a:stretch>
            <a:fillRect/>
          </a:stretch>
        </p:blipFill>
        <p:spPr bwMode="auto">
          <a:xfrm>
            <a:off x="500034" y="5923284"/>
            <a:ext cx="93798" cy="45719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3" name="Picture 5" descr="7-1"/>
          <p:cNvPicPr>
            <a:picLocks noChangeAspect="1" noChangeArrowheads="1"/>
          </p:cNvPicPr>
          <p:nvPr/>
        </p:nvPicPr>
        <p:blipFill>
          <a:blip r:embed="rId3" cstate="print"/>
          <a:srcRect l="33646" r="35889"/>
          <a:stretch>
            <a:fillRect/>
          </a:stretch>
        </p:blipFill>
        <p:spPr bwMode="auto">
          <a:xfrm>
            <a:off x="5334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4" name="Picture 6" descr="7-1"/>
          <p:cNvPicPr>
            <a:picLocks noChangeAspect="1" noChangeArrowheads="1"/>
          </p:cNvPicPr>
          <p:nvPr/>
        </p:nvPicPr>
        <p:blipFill>
          <a:blip r:embed="rId3" cstate="print"/>
          <a:srcRect l="67291" r="2243"/>
          <a:stretch>
            <a:fillRect/>
          </a:stretch>
        </p:blipFill>
        <p:spPr bwMode="auto">
          <a:xfrm>
            <a:off x="27432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5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85860"/>
            <a:ext cx="3636963" cy="4876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143504" y="4857760"/>
            <a:ext cx="34671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66"/>
                </a:solidFill>
              </a:rPr>
              <a:t>1898 год – 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Открыты радиоактивность  тория, полония </a:t>
            </a:r>
            <a:r>
              <a:rPr lang="ru-RU" sz="2000" b="1" dirty="0">
                <a:solidFill>
                  <a:srgbClr val="FFFF66"/>
                </a:solidFill>
              </a:rPr>
              <a:t>и </a:t>
            </a:r>
            <a:r>
              <a:rPr lang="ru-RU" sz="2000" b="1" dirty="0" smtClean="0">
                <a:solidFill>
                  <a:srgbClr val="FFFF66"/>
                </a:solidFill>
              </a:rPr>
              <a:t>радия</a:t>
            </a:r>
            <a:endParaRPr lang="ru-RU" sz="2000" b="1" dirty="0">
              <a:solidFill>
                <a:srgbClr val="FFFF66"/>
              </a:solidFill>
            </a:endParaRPr>
          </a:p>
        </p:txBody>
      </p:sp>
      <p:sp>
        <p:nvSpPr>
          <p:cNvPr id="27657" name="Text Box 9" descr="Крупная сетка"/>
          <p:cNvSpPr txBox="1">
            <a:spLocks noChangeArrowheads="1"/>
          </p:cNvSpPr>
          <p:nvPr/>
        </p:nvSpPr>
        <p:spPr bwMode="auto">
          <a:xfrm>
            <a:off x="428596" y="4000504"/>
            <a:ext cx="4038600" cy="2447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Bradley Hand ITC" pitchFamily="66" charset="0"/>
              </a:rPr>
              <a:t>Все химические элементы,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начиная с номера </a:t>
            </a:r>
            <a:r>
              <a:rPr lang="ru-RU" sz="4000" b="1" i="1" dirty="0">
                <a:latin typeface="Bradley Hand ITC" pitchFamily="66" charset="0"/>
              </a:rPr>
              <a:t>83</a:t>
            </a:r>
            <a:r>
              <a:rPr lang="ru-RU" sz="2800" b="1" i="1" dirty="0">
                <a:latin typeface="Bradley Hand ITC" pitchFamily="66" charset="0"/>
              </a:rPr>
              <a:t>,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обладают радиоактивностью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5716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4800" b="1" dirty="0" smtClean="0">
                <a:solidFill>
                  <a:srgbClr val="FF0000"/>
                </a:solidFill>
              </a:rPr>
              <a:t> « Термоядерные реакции -2»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звук 3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1714480" y="2214554"/>
            <a:ext cx="4857784" cy="33284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звук 10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3143240" y="2857496"/>
            <a:ext cx="2857520" cy="239973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500042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6600CC"/>
                </a:solidFill>
              </a:rPr>
              <a:t> </a:t>
            </a:r>
            <a:r>
              <a:rPr lang="ru-RU" sz="4400" b="1" i="1" u="sng" dirty="0" smtClean="0">
                <a:solidFill>
                  <a:srgbClr val="6600CC"/>
                </a:solidFill>
              </a:rPr>
              <a:t>Анимация </a:t>
            </a:r>
            <a:r>
              <a:rPr lang="ru-RU" sz="4400" b="1" dirty="0" smtClean="0">
                <a:solidFill>
                  <a:srgbClr val="FF0000"/>
                </a:solidFill>
              </a:rPr>
              <a:t>« Радиоактивный  распад»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ass-fizika.narod.ru/9_class/41_42/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3429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ОСНОВЫ ТЕОРИИ УПРАВЛЯЕМОГО ТЕРМОЯДЕРНОГО СИНТЕЗА ЗАЛОЖИЛИ В 1950 ГОДУ </a:t>
            </a:r>
          </a:p>
          <a:p>
            <a:r>
              <a:rPr lang="ru-RU" sz="2000" b="1" dirty="0" smtClean="0"/>
              <a:t>                                       И. Е. ТАММ И А. Д. САХАРОВ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Их  идея  и  привела  к  созданию </a:t>
            </a:r>
            <a:r>
              <a:rPr lang="ru-RU" sz="1600" b="1" u="sng" dirty="0" smtClean="0"/>
              <a:t>термоядерных реакторов - </a:t>
            </a:r>
            <a:r>
              <a:rPr lang="ru-RU" sz="1600" b="1" u="sng" dirty="0" err="1" smtClean="0"/>
              <a:t>Токамаков</a:t>
            </a:r>
            <a:r>
              <a:rPr lang="ru-RU" sz="1600" dirty="0" smtClean="0"/>
              <a:t>. Требуемая высокая температура в сотни млн. градусов может быть достигнута путем создания в плазме мощных  электрических  токов  </a:t>
            </a:r>
            <a:r>
              <a:rPr lang="ru-RU" sz="1600" b="1" u="sng" dirty="0" smtClean="0"/>
              <a:t>, но  трудно  удержать   такую   плазму.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Современные 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токамаки</a:t>
            </a:r>
            <a:r>
              <a:rPr lang="ru-RU" sz="2000" u="sng" dirty="0" smtClean="0"/>
              <a:t> </a:t>
            </a:r>
            <a:r>
              <a:rPr lang="ru-RU" sz="2000" dirty="0" smtClean="0"/>
              <a:t> </a:t>
            </a:r>
            <a:r>
              <a:rPr lang="ru-RU" sz="1600" dirty="0" smtClean="0"/>
              <a:t>- не термоядерные реакторы, в  которых  можно  получить   энергию </a:t>
            </a:r>
          </a:p>
          <a:p>
            <a:r>
              <a:rPr lang="ru-RU" sz="1600" dirty="0" smtClean="0"/>
              <a:t>и  преобразовать  ее   в  электрическую  энергию   ,а исследовательские установки, в которых возможно  лишь  на  некоторое  время  создание  и   сохранение   высокотемпературной   плазмы.   Наиболее мощный современный </a:t>
            </a:r>
            <a:r>
              <a:rPr lang="ru-RU" sz="1600" b="1" u="sng" dirty="0" smtClean="0"/>
              <a:t>ТОКАМАК</a:t>
            </a:r>
            <a:r>
              <a:rPr lang="ru-RU" sz="1600" dirty="0" smtClean="0"/>
              <a:t>, служащий только лишь для исследовательских целей , находится в </a:t>
            </a:r>
            <a:r>
              <a:rPr lang="ru-RU" sz="1600" b="1" u="sng" dirty="0" smtClean="0"/>
              <a:t>городе </a:t>
            </a:r>
            <a:r>
              <a:rPr lang="ru-RU" sz="1600" b="1" u="sng" dirty="0" err="1" smtClean="0"/>
              <a:t>Абингдон</a:t>
            </a:r>
            <a:r>
              <a:rPr lang="ru-RU" sz="1600" b="1" u="sng" dirty="0" smtClean="0"/>
              <a:t> недалеко от</a:t>
            </a:r>
            <a:r>
              <a:rPr lang="ru-RU" sz="1600" u="sng" dirty="0" smtClean="0"/>
              <a:t> Оксфорда</a:t>
            </a:r>
            <a:r>
              <a:rPr lang="ru-RU" sz="1600" dirty="0" smtClean="0"/>
              <a:t>. Высотой в 10 метров, он вырабатывает плазму и</a:t>
            </a:r>
            <a:r>
              <a:rPr lang="en-US" sz="1600" dirty="0" smtClean="0"/>
              <a:t> </a:t>
            </a:r>
            <a:r>
              <a:rPr lang="ru-RU" sz="1600" dirty="0" smtClean="0"/>
              <a:t> удерживает</a:t>
            </a:r>
          </a:p>
          <a:p>
            <a:r>
              <a:rPr lang="ru-RU" sz="1600" dirty="0" smtClean="0"/>
              <a:t> ее  с  помощью  магнитного  поля 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b="1" u="sng" dirty="0" smtClean="0"/>
              <a:t>пока  всего  лишь  около 1 секунду</a:t>
            </a:r>
            <a:endParaRPr lang="ru-RU" sz="1600" b="1" u="sng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929190" y="3714752"/>
            <a:ext cx="25717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ТОКАМАК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тороидальная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магнитная камера с током)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</a:rPr>
              <a:t> 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8305" name="Рисунок 4" descr="http://class-fizika.narod.ru/9_class/41_42/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381250" cy="2219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ОРОДНАЯ БОМБА в 50 мегатонн. Макет-копия. Музей Федерального ядерного центра. Саров (Арзамас-16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00240"/>
            <a:ext cx="4095750" cy="2162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142976" y="214291"/>
            <a:ext cx="66437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66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ОДОРОДНАЯ БОМБА,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оружие большой разрушительной силы), принцип действия которого основан на реакции термоядерного синтеза легких ядер. Источником энергии взрыва являются процессы, аналогичные процессам, протекающим на Солнце и других звездах.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000232" y="5072074"/>
            <a:ext cx="6715172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ВОДОРОДНАЯ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БОМБА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50 МЕГАТОНН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071538" y="428604"/>
            <a:ext cx="7143768" cy="504753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</a:rPr>
              <a:t>ЕХАНИЗМ ДЕЙСТВИЯ ВОДОРОДНОЙ БОМБЫ</a:t>
            </a:r>
            <a:r>
              <a:rPr kumimoji="0" lang="ru-RU" sz="1600" b="0" i="1" u="none" strike="noStrike" cap="none" normalizeH="0" baseline="0" dirty="0" smtClean="0" bmk="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Последовательность процессов, происходящих при взрыве водородной бомбы, можно представить следующим образом. Сначала взрывается находящаяся внутри оболочки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небольшая атомная бомба</a:t>
            </a:r>
            <a:r>
              <a:rPr kumimoji="0" lang="en-US" sz="16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в результате чего возникает нейтронная вспышка 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создается высокая температура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необходимая для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начала  термоядерного синтеза. Нейтроны бомбардируют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соединения дейтерия  с  литием . Литий-6 под действием  нейтронов  расщепляется  на гелий и тритий. Таким образом, атомный запал создает необходимые для синтеза материалы непосредственно в самой бомбе.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Затем начинается термоядерная реакция в смеси дейтерия с тритием, температура внутри бомбы стремительно нарастает, вовлекая в синтез все большее и большее количество водорода. При дальнейшем повышении температуры начинается   реакция   между  ядрами   дейтерия, характерная для чисто водородной бомбы. Все реакции  протекают настолько быстро, что воспринимаются как мгновенные.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8306" name="Picture 2" descr="{}_3^6\mathrm{Li} + {}_0^1n \to {}_1^3\mathrm{H} + {}_2^4\mathrm{He} + 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2114550" cy="22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428596" y="857232"/>
            <a:ext cx="7643866" cy="53553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ВОДОРОДНОЙ  БОМБЫ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 ноября"/>
              </a:rPr>
              <a:t>1 ноября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952 год"/>
              </a:rPr>
              <a:t>1952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ША"/>
              </a:rPr>
              <a:t>США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взорвали первый термоядерный заряд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Эниветок"/>
              </a:rPr>
              <a:t>атолле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Эниветок"/>
              </a:rPr>
              <a:t>Эниветок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Первая в мире водородная бомба — советская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РДС-6с"/>
              </a:rPr>
              <a:t>РДС-6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была взорвана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12 августа"/>
              </a:rPr>
              <a:t>12 августа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1953 год"/>
              </a:rPr>
              <a:t>1953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Семипалатинский ядерный полигон"/>
              </a:rPr>
              <a:t>полигоне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Семипалатинск"/>
              </a:rPr>
              <a:t>Семипалатинске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 Устройство, испытанное США в 1952 году фактически не являлось «бомбой», а представляла собой лабораторный образец, «3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этажный дом, наполненный жидким дейтерием», выполненный в виде специальной конструкции. Советские же ученые разработали именно бомбу — законченное устройство, пригодное к практическому применению.. Впрочем, мощность взорванного американцами устройства составляла 10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Тротиловый эквивалент"/>
              </a:rPr>
              <a:t>мегатонн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то время как мощность бомбы конструкции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Сахаров, Андрей Дмитриевич"/>
              </a:rPr>
              <a:t>Сахарова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tooltip="Лаврентьев, Олег Александрович"/>
              </a:rPr>
              <a:t>Лаврентьева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400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Тротиловый эквивалент"/>
              </a:rPr>
              <a:t>килотонн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Самая крупная когда-либо взорванная водородная бомба — советская 50-мегатонная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Царь-бомба"/>
              </a:rPr>
              <a:t>царь-бомба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взорвана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30 октября"/>
              </a:rPr>
              <a:t>30 октября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6" tooltip="1961 год"/>
              </a:rPr>
              <a:t>1961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7" tooltip="Военный полигон"/>
              </a:rPr>
              <a:t>полигоне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архипелага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8" tooltip="Новая Земля"/>
              </a:rPr>
              <a:t>Новая Земля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9" tooltip="Хрущёв, Никита Сергеевич"/>
              </a:rPr>
              <a:t>Никита Хрущёв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впоследствии публично пошутил, что первоначально предполагалось взорвать 100-мегатонную бомбу, но заряд уменьшили, «чтобы не побить все стёкла в Москве». Бомба была взорвана на высоте 4000 метров над полигоном «Новая Земля». Ударная волна после взрыва три раза обогнула земной шар.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://www.newsland.ru/public/upload/news/slaid/bomba_istoriya_interesnofoto_1_1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5245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8929718" cy="46166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ru-RU" sz="2400" dirty="0" smtClean="0"/>
              <a:t>ВЗРЫВ  ВОДОРОДНОЙ  БОМБЫ  НА  АТОЛЛЕ  ЭНИВЕТОК</a:t>
            </a:r>
            <a:endParaRPr lang="ru-RU" sz="2400" dirty="0"/>
          </a:p>
        </p:txBody>
      </p:sp>
    </p:spTree>
  </p:cSld>
  <p:clrMapOvr>
    <a:masterClrMapping/>
  </p:clrMapOvr>
  <p:transition spd="med">
    <p:split orient="vert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mg-fotki.yandex.ru/get/3201/seryoga-nikromant.3/0_105e_3c7c440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6786610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072494" cy="46166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ru-RU" sz="2400" dirty="0" smtClean="0"/>
              <a:t>САМЫЙ  МОЩНЫЙ  ВЗРЫВ  ВОДОРОДНОЙ  БОМБЫ</a:t>
            </a:r>
            <a:endParaRPr lang="ru-RU" sz="2400" dirty="0"/>
          </a:p>
        </p:txBody>
      </p:sp>
    </p:spTree>
  </p:cSld>
  <p:clrMapOvr>
    <a:masterClrMapping/>
  </p:clrMapOvr>
  <p:transition spd="med">
    <p:split orient="vert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 Элементарные  частицы   и  их  классификация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785786" y="571480"/>
            <a:ext cx="7858180" cy="5755422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Элементарные частицы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1911году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Резерфорд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открыл  атомное ядро , он  же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1919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 продуктах расщепления ядер атомов ряда элементов обнаружил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протоны.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1932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Чедвик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открыл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нейтрон.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Стало ясно, что ядра атомов, как и сами атомы, имеют сложное строение. Возникла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протонно-нейтронная модель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строения ядер.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том же 1932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 космических лучах был открыт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позитрон.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Позитрон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положительно заряженная частица, имеющая ту же массу и тот же (по модулю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заряд, что и электрон.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Существование позитрона было предсказано П.Дираком в 1928 году.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1937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 космических лучах были обнаружены частицы с массой в 207 электронных масс, названные мюонами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μ-мезонами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). Затем в 1947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1950годах были открыты пионы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π-мезоны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), которые  осуществляют взаимодействие между нуклонами в ядре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,то есть  создают  ядерные  силы. Обмениваясь пионами ,нуклоны  удерживаются  друг  около  друга  внутри  ядра.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 последующие годы число вновь открываемых частиц стало быстро расти.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настоящее время известно около 400 элементарных  частиц. Подавляющее большинство этих частиц являются нестабильными. Исключение составляют лишь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фотон, электрон, протон и нейтрино.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Все остальные частицы через определенные промежутки времени испытывают самопроизвольные превращения в другие частицы. Нестабильные элементарные частицы сильно отличаются друг от друга по временам жизни. Наиболее долгоживущей частицей является нейтрон. Время жизни нейтрона порядка 15 мин. Другие частицы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живут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гораздо меньшее время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68" y="4143380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-6</a:t>
            </a:r>
            <a:endParaRPr lang="ru-RU" sz="900" dirty="0"/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86808" cy="222566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Природа </a:t>
            </a:r>
            <a:b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радиоактивного </a:t>
            </a:r>
            <a:r>
              <a:rPr lang="ru-RU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излучения</a:t>
            </a:r>
            <a: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/>
            </a:r>
            <a:b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/>
            </a:r>
            <a:b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endParaRPr lang="ru-RU" sz="4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0C02-EA9C-4259-8F2A-C57CB2B08E23}" type="slidenum">
              <a:rPr lang="ru-RU"/>
              <a:pPr/>
              <a:t>12</a:t>
            </a:fld>
            <a:endParaRPr lang="ru-RU"/>
          </a:p>
        </p:txBody>
      </p:sp>
      <p:pic>
        <p:nvPicPr>
          <p:cNvPr id="6148" name="Picture 4" descr="6-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067175" cy="4114800"/>
          </a:xfrm>
          <a:prstGeom prst="rect">
            <a:avLst/>
          </a:prstGeom>
          <a:noFill/>
        </p:spPr>
      </p:pic>
      <p:pic>
        <p:nvPicPr>
          <p:cNvPr id="6150" name="Picture 6" descr="p0082"/>
          <p:cNvPicPr>
            <a:picLocks noChangeAspect="1" noChangeArrowheads="1"/>
          </p:cNvPicPr>
          <p:nvPr/>
        </p:nvPicPr>
        <p:blipFill>
          <a:blip r:embed="rId3" cstate="print"/>
          <a:srcRect l="50070" t="26262" r="5653" b="20554"/>
          <a:stretch>
            <a:fillRect/>
          </a:stretch>
        </p:blipFill>
        <p:spPr bwMode="auto">
          <a:xfrm>
            <a:off x="8720696" y="6286520"/>
            <a:ext cx="118504" cy="114272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 flipV="1">
            <a:off x="8341044" y="6643709"/>
            <a:ext cx="16004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D4D4D"/>
                </a:solidFill>
              </a:rPr>
              <a:t>скорость до 1000000км/с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(опыт проведен  Резерфордом в  1899 году)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643834" y="2428868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,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4500570"/>
            <a:ext cx="19288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3286124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cs typeface="Times New Roman"/>
              </a:rPr>
              <a:t>лучи  -  поток 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ru-RU" dirty="0" smtClean="0">
                <a:latin typeface="Times New Roman"/>
                <a:cs typeface="Times New Roman"/>
              </a:rPr>
              <a:t> – частиц , двигающихся  со  скоростью  20000 км 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3214686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cs typeface="Times New Roman"/>
              </a:rPr>
              <a:t>лучи  -  поток  электронов , двигающихся  со  скоростью  100000 км</a:t>
            </a:r>
            <a:r>
              <a:rPr lang="en-US" dirty="0" smtClean="0">
                <a:latin typeface="Times New Roman"/>
                <a:cs typeface="Times New Roman"/>
              </a:rPr>
              <a:t> /c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14338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ru-RU" dirty="0" smtClean="0">
                <a:latin typeface="Times New Roman"/>
                <a:cs typeface="Times New Roman"/>
              </a:rPr>
              <a:t> – лучи  -  электромагнитные  волны  с  длиной  волны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ru-RU" dirty="0" smtClean="0">
                <a:latin typeface="Times New Roman"/>
                <a:cs typeface="Times New Roman"/>
              </a:rPr>
              <a:t>  &lt;  10 м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 скорость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300000 км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00892" y="4357694"/>
            <a:ext cx="92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-10</a:t>
            </a:r>
            <a:endParaRPr lang="ru-RU" sz="9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4643470" cy="5386090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Способность к взаимным превращениям </a:t>
            </a:r>
            <a:r>
              <a:rPr lang="ru-RU" sz="1400" b="1" u="sng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u="sng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это наиболее важное свойство всех элементарных частиц</a:t>
            </a:r>
            <a:r>
              <a:rPr lang="ru-RU" sz="1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.. </a:t>
            </a:r>
            <a:r>
              <a:rPr lang="ru-RU" sz="14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Примером может служить аннигиляция (т.е. исчезновение) электрона и позитрона, сопровождающаяся рождением фотонов большой энергии. Может протекать и обратный процесс </a:t>
            </a:r>
            <a:r>
              <a:rPr lang="ru-RU" sz="14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рождение электронно-позитронной пары, например, при столкновении фотона с достаточно большой энергией с ядром. Такой опасный двойник, каким для электрона является позитрон, есть и у протона. Он называется антипротоном. Электрический заряд антипротона отрицателен. В настоящее время античастицы найдены у всех частиц. Античастицы противопоставляются частицам потому, что при встрече любой частицы со своей античастицей происходит их аннигиляция, т.е. обе частицы исчезают, превращаясь в кванты излучения или другие частицы. Античастица обнаружена даже у нейтрона. Нейтрон и</a:t>
            </a:r>
            <a:r>
              <a:rPr lang="ru-RU" sz="16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антинейтрон отличаются только знаками магнитного момента и так называемого барионного заряда</a:t>
            </a:r>
            <a:endParaRPr lang="ru-RU" sz="1600" dirty="0"/>
          </a:p>
        </p:txBody>
      </p:sp>
      <p:pic>
        <p:nvPicPr>
          <p:cNvPr id="3" name="Picture 2" descr="http://gannalv.narod.ru/pic/annig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14620"/>
            <a:ext cx="307183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72330" y="2714620"/>
            <a:ext cx="157163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3143248"/>
            <a:ext cx="92869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990940"/>
          <a:ext cx="6357982" cy="5867060"/>
        </p:xfrm>
        <a:graphic>
          <a:graphicData uri="http://schemas.openxmlformats.org/drawingml/2006/table">
            <a:tbl>
              <a:tblPr/>
              <a:tblGrid>
                <a:gridCol w="1180893"/>
                <a:gridCol w="1267907"/>
                <a:gridCol w="1118742"/>
                <a:gridCol w="1317630"/>
                <a:gridCol w="596661"/>
                <a:gridCol w="720965"/>
                <a:gridCol w="155184"/>
              </a:tblGrid>
              <a:tr h="89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Частица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Античастица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Обозначения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Электрический заряд, Кл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Масса, МэВ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Время   жизни,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Фотон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Symbo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ептоны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Электрон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Позитрон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4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4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Нейтрино </a:t>
                      </a:r>
                      <a:r>
                        <a:rPr lang="ru-RU" sz="9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электронное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Антинейтрино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, </a:t>
                      </a:r>
                      <a:r>
                        <a:rPr lang="el-G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ν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дроны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езоны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n>
                            <a:solidFill>
                              <a:srgbClr val="002060"/>
                            </a:solidFill>
                          </a:ln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 - мезоны (пионы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Барионы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протон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антипротон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 ,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938,26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®  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нейтрон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антинейтрон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939,55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715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400" dirty="0" smtClean="0"/>
              <a:t>Классификация  элементарных  частиц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43372" y="5715016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инус 6"/>
          <p:cNvSpPr/>
          <p:nvPr/>
        </p:nvSpPr>
        <p:spPr>
          <a:xfrm>
            <a:off x="4143372" y="6215082"/>
            <a:ext cx="14287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214810" y="3071810"/>
            <a:ext cx="142876" cy="714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Ускоренный  вариант   изучения темы «Ядерная физика»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9675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9600" b="1" i="1" dirty="0" smtClean="0">
                <a:solidFill>
                  <a:srgbClr val="6600CC"/>
                </a:solidFill>
              </a:rPr>
              <a:t>1</a:t>
            </a:r>
            <a:r>
              <a:rPr lang="ru-RU" sz="9600" b="1" dirty="0" smtClean="0">
                <a:solidFill>
                  <a:srgbClr val="6600CC"/>
                </a:solidFill>
              </a:rPr>
              <a:t>.</a:t>
            </a:r>
            <a:r>
              <a:rPr lang="ru-RU" sz="9600" b="1" i="1" u="sng" dirty="0" smtClean="0">
                <a:solidFill>
                  <a:srgbClr val="6600CC"/>
                </a:solidFill>
              </a:rPr>
              <a:t>Строение  </a:t>
            </a:r>
            <a:r>
              <a:rPr lang="ru-RU" sz="9600" b="1" i="1" u="sng" dirty="0" err="1" smtClean="0">
                <a:solidFill>
                  <a:srgbClr val="6600CC"/>
                </a:solidFill>
              </a:rPr>
              <a:t>ядра.Изотопы</a:t>
            </a:r>
            <a:endParaRPr lang="ru-RU" sz="96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Строение атомного ядра.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85860"/>
            <a:ext cx="19812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2262190" cy="275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4143380"/>
            <a:ext cx="257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Вернер Карл</a:t>
            </a:r>
            <a:endParaRPr lang="en-US" b="1" dirty="0" smtClean="0"/>
          </a:p>
          <a:p>
            <a:pPr algn="ctr"/>
            <a:r>
              <a:rPr lang="ru-RU" b="1" dirty="0" smtClean="0"/>
              <a:t>Гейзенберг</a:t>
            </a:r>
            <a:endParaRPr lang="en-US" b="1" dirty="0" smtClean="0"/>
          </a:p>
          <a:p>
            <a:pPr algn="ctr"/>
            <a:r>
              <a:rPr lang="ru-RU" b="1" dirty="0" smtClean="0"/>
              <a:t>(1901-1976)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421481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Дмитрий Дмитриевич Иваненко </a:t>
            </a:r>
            <a:endParaRPr lang="en-US" b="1" dirty="0" smtClean="0"/>
          </a:p>
          <a:p>
            <a:pPr algn="ctr"/>
            <a:r>
              <a:rPr lang="ru-RU" b="1" dirty="0" smtClean="0"/>
              <a:t>(1904-1994)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285860"/>
            <a:ext cx="3929090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Советский физик Д. Д. Иваненко и </a:t>
            </a:r>
            <a:endParaRPr lang="en-US" b="1" dirty="0" smtClean="0"/>
          </a:p>
          <a:p>
            <a:r>
              <a:rPr lang="ru-RU" b="1" dirty="0" smtClean="0"/>
              <a:t>немецкий  физик В. Гейзенберг в 1932 году предложили </a:t>
            </a:r>
            <a:r>
              <a:rPr lang="ru-RU" sz="2400" b="1" dirty="0" smtClean="0">
                <a:solidFill>
                  <a:srgbClr val="002060"/>
                </a:solidFill>
              </a:rPr>
              <a:t>протонно-нейтронную модель ядра: ядра состоят из элементарных частиц двух сортов: протонов и нейтронов(нуклонов).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357694"/>
            <a:ext cx="39290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sz="2400" b="1" dirty="0" smtClean="0"/>
              <a:t>Число протонов в ядре равняется числу электронов в атомной оболочке, </a:t>
            </a:r>
            <a:r>
              <a:rPr lang="ru-RU" sz="2400" b="1" i="1" u="sng" dirty="0" smtClean="0">
                <a:solidFill>
                  <a:srgbClr val="6600CC"/>
                </a:solidFill>
              </a:rPr>
              <a:t>поэтому  атом в целом </a:t>
            </a:r>
            <a:r>
              <a:rPr lang="ru-RU" sz="2400" b="1" i="1" u="sng" dirty="0" err="1" smtClean="0">
                <a:solidFill>
                  <a:srgbClr val="6600CC"/>
                </a:solidFill>
              </a:rPr>
              <a:t>электронейтрален</a:t>
            </a:r>
            <a:r>
              <a:rPr lang="ru-RU" sz="2400" b="1" i="1" u="sng" dirty="0" smtClean="0">
                <a:solidFill>
                  <a:srgbClr val="6600CC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ru-RU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26876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X</a:t>
            </a:r>
            <a:r>
              <a:rPr lang="en-US" sz="5400" dirty="0" smtClean="0"/>
              <a:t> 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  </a:t>
            </a:r>
            <a:r>
              <a:rPr lang="ru-RU" sz="2800" b="1" dirty="0" smtClean="0">
                <a:solidFill>
                  <a:srgbClr val="C00000"/>
                </a:solidFill>
              </a:rPr>
              <a:t>условное  обозначение  ядра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z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12474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/>
              <a:t>  - </a:t>
            </a:r>
            <a:r>
              <a:rPr lang="ru-RU" sz="2400" b="1" dirty="0" smtClean="0"/>
              <a:t>символ  химического  элемента</a:t>
            </a:r>
          </a:p>
          <a:p>
            <a:r>
              <a:rPr lang="ru-RU" sz="3600" b="1" dirty="0" smtClean="0"/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z</a:t>
            </a:r>
            <a:r>
              <a:rPr lang="en-US" sz="2400" b="1" dirty="0" smtClean="0"/>
              <a:t>  - </a:t>
            </a:r>
            <a:r>
              <a:rPr lang="ru-RU" sz="2400" b="1" dirty="0" smtClean="0"/>
              <a:t>зарядовое  число ( </a:t>
            </a:r>
            <a:r>
              <a:rPr lang="ru-RU" sz="2400" b="1" dirty="0" err="1" smtClean="0"/>
              <a:t>число</a:t>
            </a:r>
            <a:r>
              <a:rPr lang="ru-RU" sz="2400" b="1" dirty="0" smtClean="0"/>
              <a:t>  протонов  внутри  ядра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или порядковый номер в системе элементов Менделеева )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N</a:t>
            </a:r>
            <a:r>
              <a:rPr lang="en-US" sz="2400" b="1" dirty="0" smtClean="0"/>
              <a:t>  - </a:t>
            </a:r>
            <a:r>
              <a:rPr lang="ru-RU" sz="2400" b="1" dirty="0" smtClean="0"/>
              <a:t>число  нейтронов  внутри  ядра </a:t>
            </a:r>
          </a:p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dirty="0" smtClean="0"/>
              <a:t> - массовое   число (</a:t>
            </a:r>
            <a:r>
              <a:rPr lang="ru-RU" sz="2400" b="1" dirty="0" err="1" smtClean="0"/>
              <a:t>число</a:t>
            </a:r>
            <a:r>
              <a:rPr lang="ru-RU" sz="2400" b="1" dirty="0" smtClean="0"/>
              <a:t>  нуклонов или протонов  и  нейтронов  внутри  ядра )   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q</a:t>
            </a:r>
            <a:r>
              <a:rPr lang="en-US" sz="2400" b="1" dirty="0" smtClean="0"/>
              <a:t>  -  </a:t>
            </a:r>
            <a:r>
              <a:rPr lang="ru-RU" sz="2400" b="1" dirty="0" smtClean="0"/>
              <a:t>заряд  ядра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30120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е</a:t>
            </a:r>
            <a:r>
              <a:rPr lang="en-US" sz="2400" b="1" dirty="0" smtClean="0"/>
              <a:t>   </a:t>
            </a:r>
            <a:r>
              <a:rPr lang="ru-RU" sz="2400" b="1" dirty="0" smtClean="0"/>
              <a:t>-элементарный заряд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3326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 Условные  обозначения  ядер</a:t>
            </a:r>
            <a:endParaRPr lang="ru-RU" sz="4000" b="1" i="1" u="sng" dirty="0">
              <a:solidFill>
                <a:srgbClr val="C00000"/>
              </a:solidFill>
            </a:endParaRPr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02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949280"/>
            <a:ext cx="2276475" cy="619125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Картинка 1 из 2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8956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04664"/>
            <a:ext cx="52565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В  1911  году  английский  ученый  Содди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высказал  предположение о том , что 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должны  существовать элементы  с  </a:t>
            </a:r>
            <a:r>
              <a:rPr lang="ru-RU" sz="2000" b="1" dirty="0" err="1" smtClean="0"/>
              <a:t>одина</a:t>
            </a:r>
            <a:r>
              <a:rPr lang="ru-RU" sz="2000" b="1" dirty="0" smtClean="0"/>
              <a:t> –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ковыми</a:t>
            </a:r>
            <a:r>
              <a:rPr lang="ru-RU" sz="2000" b="1" dirty="0" smtClean="0"/>
              <a:t> химическими  свойствами , но </a:t>
            </a:r>
          </a:p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отличающиеся  радиоактивностью.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Эти  элементы  располагаются  в  одной  и 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той  же  клетке  системы  Менделеева.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Содди  назвал  их 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изотопами.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BA3-7A1C-4184-9DCD-5C84278E08B7}" type="slidenum">
              <a:rPr lang="ru-RU"/>
              <a:pPr/>
              <a:t>127</a:t>
            </a:fld>
            <a:endParaRPr lang="ru-RU"/>
          </a:p>
        </p:txBody>
      </p:sp>
      <p:sp>
        <p:nvSpPr>
          <p:cNvPr id="36868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219200"/>
            <a:ext cx="7418185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Bradley Hand ITC" pitchFamily="66" charset="0"/>
              </a:rPr>
              <a:t>Изотопы - это  химические  элементы,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ядра  которых  имеют  одинаковое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число  протонов , но  разное число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нейтронов(разную массу).</a:t>
            </a:r>
            <a:endParaRPr lang="ru-RU" sz="3200" b="1" i="1" dirty="0">
              <a:latin typeface="Bradley Hand ITC" pitchFamily="66" charset="0"/>
            </a:endParaRP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Bradley Hand ITC" pitchFamily="66" charset="0"/>
              </a:rPr>
              <a:t>Изотопы имеют одинаковые </a:t>
            </a: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Bradley Hand ITC" pitchFamily="66" charset="0"/>
              </a:rPr>
              <a:t>химические свойства 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(обусловлены зарядом ядра),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но </a:t>
            </a:r>
            <a:r>
              <a:rPr lang="ru-RU" sz="3200" b="1" i="1" u="sng" dirty="0">
                <a:solidFill>
                  <a:srgbClr val="C00000"/>
                </a:solidFill>
                <a:latin typeface="Bradley Hand ITC" pitchFamily="66" charset="0"/>
              </a:rPr>
              <a:t>разные физические свойства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(обусловлено массой).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 водорода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D3A3-EE4A-4622-BD63-9A7C6504CF5D}" type="slidenum">
              <a:rPr lang="ru-RU"/>
              <a:pPr/>
              <a:t>128</a:t>
            </a:fld>
            <a:endParaRPr lang="ru-RU"/>
          </a:p>
        </p:txBody>
      </p:sp>
      <p:pic>
        <p:nvPicPr>
          <p:cNvPr id="29701" name="Picture 5" descr="isotopes"/>
          <p:cNvPicPr>
            <a:picLocks noChangeAspect="1" noChangeArrowheads="1"/>
          </p:cNvPicPr>
          <p:nvPr/>
        </p:nvPicPr>
        <p:blipFill>
          <a:blip r:embed="rId2" cstate="print"/>
          <a:srcRect b="28725"/>
          <a:stretch>
            <a:fillRect/>
          </a:stretch>
        </p:blipFill>
        <p:spPr bwMode="auto">
          <a:xfrm>
            <a:off x="838200" y="1219200"/>
            <a:ext cx="7848600" cy="1828800"/>
          </a:xfrm>
          <a:prstGeom prst="rect">
            <a:avLst/>
          </a:prstGeom>
          <a:noFill/>
        </p:spPr>
      </p:pic>
      <p:pic>
        <p:nvPicPr>
          <p:cNvPr id="29702" name="Picture 6" descr="isotopes"/>
          <p:cNvPicPr>
            <a:picLocks noChangeAspect="1" noChangeArrowheads="1"/>
          </p:cNvPicPr>
          <p:nvPr/>
        </p:nvPicPr>
        <p:blipFill>
          <a:blip r:embed="rId3" cstate="print"/>
          <a:srcRect t="2826" b="2826"/>
          <a:stretch>
            <a:fillRect/>
          </a:stretch>
        </p:blipFill>
        <p:spPr bwMode="auto">
          <a:xfrm>
            <a:off x="857224" y="3357562"/>
            <a:ext cx="7696200" cy="2373313"/>
          </a:xfrm>
          <a:prstGeom prst="rect">
            <a:avLst/>
          </a:prstGeom>
          <a:noFill/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7010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495800" y="20574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267200" y="22098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391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5661248"/>
            <a:ext cx="27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Доля 99,985 % ,</a:t>
            </a:r>
          </a:p>
          <a:p>
            <a:r>
              <a:rPr lang="ru-RU" sz="1400" b="1" dirty="0" smtClean="0"/>
              <a:t>Нерадиоактивен</a:t>
            </a:r>
          </a:p>
          <a:p>
            <a:r>
              <a:rPr lang="ru-RU" sz="1400" b="1" dirty="0" smtClean="0"/>
              <a:t>( стабилен ) при соединении  с  кислородом  образуется  вода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5661248"/>
            <a:ext cx="337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Доля 0,015 %,стабилен ,при соединении</a:t>
            </a:r>
          </a:p>
          <a:p>
            <a:r>
              <a:rPr lang="ru-RU" sz="1400" b="1" dirty="0" smtClean="0"/>
              <a:t>с  водой  образуется тяжелая  вода с температурой  кипения  101    С   и  температурой  плавления  3 , 8     С   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6021288"/>
            <a:ext cx="571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0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6237312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0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5688449"/>
            <a:ext cx="27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 природе  не  существует,</a:t>
            </a:r>
          </a:p>
          <a:p>
            <a:r>
              <a:rPr lang="ru-RU" sz="1400" b="1" dirty="0" smtClean="0"/>
              <a:t>получается  только искусственно  в  ходе  ядерной  реакции , радиоактивен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478632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41433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40005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46434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45720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643570" y="392906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6600CC"/>
                </a:solidFill>
              </a:rPr>
              <a:t>2.</a:t>
            </a:r>
            <a:r>
              <a:rPr lang="en-US" sz="9600" b="1" dirty="0" smtClean="0">
                <a:solidFill>
                  <a:srgbClr val="6600CC"/>
                </a:solidFill>
              </a:rPr>
              <a:t> </a:t>
            </a:r>
            <a:r>
              <a:rPr lang="ru-RU" sz="9600" b="1" i="1" u="sng" dirty="0" smtClean="0">
                <a:solidFill>
                  <a:srgbClr val="6600CC"/>
                </a:solidFill>
              </a:rPr>
              <a:t>Ядерные силы. Энергия  связи  ядра</a:t>
            </a:r>
            <a:endParaRPr lang="ru-RU" sz="96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785794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Анимация </a:t>
            </a:r>
            <a:r>
              <a:rPr lang="ru-RU" sz="4000" b="1" dirty="0" smtClean="0">
                <a:solidFill>
                  <a:srgbClr val="FF0000"/>
                </a:solidFill>
              </a:rPr>
              <a:t>«Радиоактивные  излучения»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звук 4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071670" y="2285992"/>
            <a:ext cx="4429156" cy="27146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700808"/>
            <a:ext cx="5229225" cy="676275"/>
          </a:xfrm>
          <a:prstGeom prst="rect">
            <a:avLst/>
          </a:prstGeom>
          <a:noFill/>
        </p:spPr>
      </p:pic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При  образовании ядра  из протонов  и  нейтронов  </a:t>
            </a:r>
            <a:r>
              <a:rPr lang="ru-RU" sz="3200" b="1" i="1" u="sng" dirty="0" smtClean="0">
                <a:solidFill>
                  <a:srgbClr val="6600CC"/>
                </a:solidFill>
              </a:rPr>
              <a:t>происходит  уменьшение  массы :  </a:t>
            </a:r>
            <a:endParaRPr lang="ru-RU" sz="3200" b="1" i="1" u="sng" dirty="0">
              <a:solidFill>
                <a:srgbClr val="6600CC"/>
              </a:solidFill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29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492896"/>
            <a:ext cx="4010025" cy="619125"/>
          </a:xfrm>
          <a:prstGeom prst="rect">
            <a:avLst/>
          </a:prstGeom>
          <a:noFill/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06896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Энергия, которая  выделяется при образовании ядра из протонов и нейтронов ,называется </a:t>
            </a:r>
            <a:r>
              <a:rPr lang="ru-RU" sz="2800" b="1" i="1" u="sng" dirty="0" smtClean="0">
                <a:solidFill>
                  <a:srgbClr val="6600CC"/>
                </a:solidFill>
              </a:rPr>
              <a:t>энергией связи ядра:</a:t>
            </a:r>
            <a:endParaRPr lang="ru-RU" sz="2800" b="1" i="1" u="sng" dirty="0">
              <a:solidFill>
                <a:srgbClr val="6600CC"/>
              </a:solidFill>
            </a:endParaRPr>
          </a:p>
        </p:txBody>
      </p:sp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509120"/>
            <a:ext cx="3714750" cy="857250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2883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Образование всего </a:t>
            </a:r>
            <a:r>
              <a:rPr lang="en-US" sz="2400" b="1" i="1" u="sng" dirty="0" smtClean="0">
                <a:solidFill>
                  <a:srgbClr val="6600CC"/>
                </a:solidFill>
              </a:rPr>
              <a:t>4</a:t>
            </a:r>
            <a:r>
              <a:rPr lang="ru-RU" sz="2400" b="1" i="1" u="sng" dirty="0" smtClean="0">
                <a:solidFill>
                  <a:srgbClr val="6600CC"/>
                </a:solidFill>
              </a:rPr>
              <a:t> г гелия </a:t>
            </a:r>
            <a:r>
              <a:rPr lang="ru-RU" sz="2400" b="1" i="1" dirty="0" smtClean="0">
                <a:solidFill>
                  <a:srgbClr val="FF0000"/>
                </a:solidFill>
              </a:rPr>
              <a:t>сопровождается выделением такой 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энергии,которая</a:t>
            </a:r>
            <a:r>
              <a:rPr lang="ru-RU" sz="2400" b="1" i="1" dirty="0" smtClean="0">
                <a:solidFill>
                  <a:srgbClr val="FF0000"/>
                </a:solidFill>
              </a:rPr>
              <a:t>  выделяется при сгорании почти </a:t>
            </a:r>
            <a:r>
              <a:rPr lang="ru-RU" sz="2400" b="1" i="1" u="sng" dirty="0" smtClean="0">
                <a:solidFill>
                  <a:srgbClr val="6600CC"/>
                </a:solidFill>
              </a:rPr>
              <a:t>целого вагона каменного угля</a:t>
            </a:r>
            <a:endParaRPr lang="ru-RU" sz="24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1"/>
          <p:cNvSpPr>
            <a:spLocks noChangeArrowheads="1"/>
          </p:cNvSpPr>
          <p:nvPr/>
        </p:nvSpPr>
        <p:spPr bwMode="auto">
          <a:xfrm>
            <a:off x="179512" y="188640"/>
            <a:ext cx="8748464" cy="628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Часто вместо энергии связи рассматривают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charset="0"/>
              </a:rPr>
              <a:t>удельную энергию связи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Она характеризует устойчивость (прочность) атомных ядер,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ем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она больше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тем устойчивее ядро.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charset="0"/>
              </a:rPr>
              <a:t>Удельная энергия связи зависит от массового числа А элемента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. Для легких ядер удельная энергия связи круто возрастает до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6 -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7 МэВ, для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гелия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≈ 7,1 МэВ, затем более медленно возрастает до максимальной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величины 8,7 МэВ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для средних  ядер(</a:t>
            </a:r>
            <a:r>
              <a:rPr lang="ru-RU" sz="2000" b="1" dirty="0" err="1" smtClean="0">
                <a:solidFill>
                  <a:srgbClr val="FF0000"/>
                </a:solidFill>
                <a:latin typeface="Arial" charset="0"/>
              </a:rPr>
              <a:t>железо,никель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),а потом постепенно уменьшается у тяжелых ядер(</a:t>
            </a:r>
            <a:r>
              <a:rPr lang="ru-RU" sz="2000" b="1" dirty="0" err="1" smtClean="0">
                <a:solidFill>
                  <a:srgbClr val="FF0000"/>
                </a:solidFill>
                <a:latin typeface="Arial" charset="0"/>
              </a:rPr>
              <a:t>уран,плутоний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kumimoji="0" lang="ru-RU" sz="2000" b="1" i="0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charset="0"/>
              </a:rPr>
              <a:t>Уменьшение удельной энергии связи при переходе к тяжелым элементам объясняется тем, что с возрастанием числа протонов в ядре увеличивается и энергия их 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charset="0"/>
              </a:rPr>
              <a:t>кулоновского отталкивания.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charset="0"/>
              </a:rPr>
              <a:t> Поэтому связь между нуклонами становится менее сильной, а сами ядра менее прочными.</a:t>
            </a:r>
          </a:p>
        </p:txBody>
      </p:sp>
      <p:pic>
        <p:nvPicPr>
          <p:cNvPr id="334850" name="Picture 2" descr="http://www.scriru.com/files/tehnica%20mecanica%20electronica/293_poze/image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1675" y="-90488"/>
            <a:ext cx="104775" cy="228601"/>
          </a:xfrm>
          <a:prstGeom prst="rect">
            <a:avLst/>
          </a:prstGeom>
          <a:noFill/>
        </p:spPr>
      </p:pic>
      <p:pic>
        <p:nvPicPr>
          <p:cNvPr id="334851" name="Picture 3" descr="http://www.scriru.com/files/tehnica%20mecanica%20electronica/293_poze/image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6550" y="-90488"/>
            <a:ext cx="104775" cy="228601"/>
          </a:xfrm>
          <a:prstGeom prst="rect">
            <a:avLst/>
          </a:prstGeom>
          <a:noFill/>
        </p:spPr>
      </p:pic>
      <p:pic>
        <p:nvPicPr>
          <p:cNvPr id="334852" name="Picture 4" descr="http://www.scriru.com/files/tehnica%20mecanica%20electronica/293_poze/image0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1088" y="-90488"/>
            <a:ext cx="85725" cy="238126"/>
          </a:xfrm>
          <a:prstGeom prst="rect">
            <a:avLst/>
          </a:prstGeom>
          <a:noFill/>
        </p:spPr>
      </p:pic>
      <p:pic>
        <p:nvPicPr>
          <p:cNvPr id="334853" name="Picture 5" descr="http://www.scriru.com/files/tehnica%20mecanica%20electronica/293_poze/image0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79688" y="184150"/>
            <a:ext cx="180975" cy="238125"/>
          </a:xfrm>
          <a:prstGeom prst="rect">
            <a:avLst/>
          </a:prstGeom>
          <a:noFill/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35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340768"/>
            <a:ext cx="1676400" cy="11049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Поэтому  возможны  два  процесса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      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при взаимодействии ядер:</a:t>
            </a: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1.Деления  ядер  тяжелых  элементов  на  два  </a:t>
            </a:r>
            <a:r>
              <a:rPr lang="ru-RU" sz="3200" b="1" i="1" smtClean="0">
                <a:solidFill>
                  <a:srgbClr val="FF0000"/>
                </a:solidFill>
              </a:rPr>
              <a:t>средних  ядра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2.Соединение  ядер  легких  элементов (водород,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дейтерий,протий,литий</a:t>
            </a:r>
            <a:r>
              <a:rPr lang="ru-RU" sz="3200" b="1" i="1" dirty="0" smtClean="0">
                <a:solidFill>
                  <a:srgbClr val="FF0000"/>
                </a:solidFill>
              </a:rPr>
              <a:t>)  с образованием  более устойчивых  легких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ядер,например</a:t>
            </a:r>
            <a:r>
              <a:rPr lang="ru-RU" sz="3200" b="1" i="1" dirty="0" smtClean="0">
                <a:solidFill>
                  <a:srgbClr val="FF0000"/>
                </a:solidFill>
              </a:rPr>
              <a:t> ядра  гелия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.Радиоактивный  распад. Виды  распада. Закон  радиоактивного  распада.</a:t>
            </a:r>
            <a:endParaRPr lang="ru-RU" sz="7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              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Радиоактивный  распад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6309420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6600CC"/>
                </a:solidFill>
              </a:rPr>
              <a:t>Радиоактивный  распад  </a:t>
            </a:r>
            <a:r>
              <a:rPr lang="ru-RU" sz="2400" b="1" i="1" dirty="0" smtClean="0"/>
              <a:t>-  это  самопроизвольное  превращение   одного  ядра  в  другое  ядро  с  испусканием  </a:t>
            </a:r>
            <a:r>
              <a:rPr lang="el-GR" sz="2400" b="1" i="1" dirty="0" smtClean="0">
                <a:latin typeface="Times New Roman"/>
                <a:cs typeface="Times New Roman"/>
              </a:rPr>
              <a:t>α</a:t>
            </a:r>
            <a:r>
              <a:rPr lang="ru-RU" sz="2400" b="1" i="1" dirty="0" smtClean="0">
                <a:latin typeface="Times New Roman"/>
                <a:cs typeface="Times New Roman"/>
              </a:rPr>
              <a:t> , </a:t>
            </a:r>
            <a:r>
              <a:rPr lang="el-GR" sz="2400" b="1" i="1" dirty="0" smtClean="0">
                <a:latin typeface="Times New Roman"/>
                <a:cs typeface="Times New Roman"/>
              </a:rPr>
              <a:t>β</a:t>
            </a:r>
            <a:r>
              <a:rPr lang="ru-RU" sz="2400" b="1" i="1" dirty="0" smtClean="0">
                <a:latin typeface="Times New Roman"/>
                <a:cs typeface="Times New Roman"/>
              </a:rPr>
              <a:t> , </a:t>
            </a:r>
            <a:r>
              <a:rPr lang="el-GR" sz="2400" b="1" i="1" dirty="0" smtClean="0">
                <a:latin typeface="Times New Roman"/>
                <a:cs typeface="Times New Roman"/>
              </a:rPr>
              <a:t>γ</a:t>
            </a:r>
            <a:r>
              <a:rPr lang="ru-RU" sz="2400" b="1" i="1" dirty="0" smtClean="0">
                <a:latin typeface="Times New Roman"/>
                <a:cs typeface="Times New Roman"/>
              </a:rPr>
              <a:t> </a:t>
            </a:r>
            <a:r>
              <a:rPr lang="ru-RU" sz="2400" b="1" i="1" smtClean="0">
                <a:latin typeface="Times New Roman"/>
                <a:cs typeface="Times New Roman"/>
              </a:rPr>
              <a:t>– частиц(лучей).  </a:t>
            </a:r>
            <a:endParaRPr lang="ru-RU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r>
              <a:rPr lang="ru-RU" sz="2400" b="1" i="1" dirty="0" smtClean="0">
                <a:latin typeface="Times New Roman"/>
                <a:cs typeface="Times New Roman"/>
              </a:rPr>
              <a:t> Распавшееся  ядро  называется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материнским</a:t>
            </a:r>
            <a:r>
              <a:rPr lang="ru-RU" sz="2400" b="1" i="1" dirty="0" smtClean="0">
                <a:latin typeface="Times New Roman"/>
                <a:cs typeface="Times New Roman"/>
              </a:rPr>
              <a:t> , возникшее  ядро –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дочерним. </a:t>
            </a:r>
            <a:r>
              <a:rPr lang="ru-RU" sz="2400" b="1" i="1" dirty="0" smtClean="0">
                <a:latin typeface="Times New Roman"/>
                <a:cs typeface="Times New Roman"/>
              </a:rPr>
              <a:t>При  радиоактивном  распаде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выделяется  энергия.</a:t>
            </a:r>
            <a:endParaRPr lang="en-US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endParaRPr lang="ru-RU" sz="2400" b="1" i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Механизм  излучения </a:t>
            </a:r>
            <a:r>
              <a:rPr lang="el-GR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γ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 – лучей  следующий : </a:t>
            </a:r>
            <a:endParaRPr lang="en-US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endParaRPr lang="ru-RU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  ДОЧЕРНЕЕ  ЯДРО , ПОГЛОЩАЯ  ЧАСТЬ    ЭНЕРГИИ , КОТОРАЯ  ВЫДЕЛЯЕТСЯ  ПРИ  РАДИОАКТИВНОМ  РАСПАДЕ , ПЕРЕХОДИТ  В  ВОЗБУЖДЕННОЕ  СОСТОЯНИЕ, В  ВОЗБУЖДЕННОМ  СОСТОЯНИИ  ЯДРО  НАХОДИТСЯ  ОЧЕНЬ  КОРОТКИЙ  ПРОМЕЖУТОК  ВРЕМЕНИ     10     -      10    </a:t>
            </a:r>
            <a:r>
              <a:rPr lang="en-US" sz="2000" b="1" dirty="0" smtClean="0">
                <a:latin typeface="Times New Roman"/>
                <a:cs typeface="Times New Roman"/>
              </a:rPr>
              <a:t>c   </a:t>
            </a:r>
            <a:r>
              <a:rPr lang="ru-RU" sz="2000" b="1" dirty="0" smtClean="0">
                <a:latin typeface="Times New Roman"/>
                <a:cs typeface="Times New Roman"/>
              </a:rPr>
              <a:t> И  СРАЗУ  ВОЗВРАЩАЕТСЯ  В  ОСНОВНОЕ  СОСТОЯНИЕ . ПРИ  ЭТОМ  ИЗЛУЧАЮТСЯ  </a:t>
            </a:r>
            <a:r>
              <a:rPr lang="el-GR" sz="2000" b="1" dirty="0" smtClean="0">
                <a:latin typeface="Times New Roman"/>
                <a:cs typeface="Times New Roman"/>
              </a:rPr>
              <a:t>γ</a:t>
            </a:r>
            <a:r>
              <a:rPr lang="ru-RU" sz="2000" b="1" dirty="0" smtClean="0">
                <a:latin typeface="Times New Roman"/>
                <a:cs typeface="Times New Roman"/>
              </a:rPr>
              <a:t> – ЛУЧИ.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Гамма -  лучи  излучаются  возбужденными  ядрами  вещества</a:t>
            </a: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301208"/>
            <a:ext cx="7052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-13</a:t>
            </a:r>
            <a:endParaRPr lang="ru-RU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301208"/>
            <a:ext cx="505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-</a:t>
            </a:r>
            <a:r>
              <a:rPr lang="ru-RU" sz="1050" b="1" dirty="0" smtClean="0"/>
              <a:t>14</a:t>
            </a:r>
            <a:endParaRPr lang="ru-RU" sz="105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4500570"/>
            <a:ext cx="6786610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4572008"/>
            <a:ext cx="778674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2000" b="1" dirty="0" smtClean="0"/>
              <a:t>Явление  испускания 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невидимых ,  проникающих  через  вещество лучей , получило  название </a:t>
            </a:r>
            <a:r>
              <a:rPr lang="ru-RU" sz="2000" b="1" u="sng" dirty="0" smtClean="0"/>
              <a:t>радиоактивность</a:t>
            </a:r>
            <a:r>
              <a:rPr lang="en-US" sz="2000" b="1" u="sng" dirty="0" smtClean="0"/>
              <a:t> </a:t>
            </a:r>
            <a:r>
              <a:rPr lang="ru-RU" sz="2000" b="1" dirty="0" smtClean="0"/>
              <a:t>, вещества  были  названы  </a:t>
            </a:r>
            <a:r>
              <a:rPr lang="ru-RU" sz="2000" b="1" u="sng" dirty="0" smtClean="0"/>
              <a:t>радиоактивными  </a:t>
            </a:r>
            <a:r>
              <a:rPr lang="ru-RU" sz="2000" b="1" u="sng" smtClean="0"/>
              <a:t>веществами</a:t>
            </a:r>
            <a:r>
              <a:rPr lang="ru-RU" sz="2000" b="1" smtClean="0"/>
              <a:t>,а</a:t>
            </a:r>
            <a:r>
              <a:rPr lang="ru-RU" sz="2000" b="1" dirty="0" smtClean="0"/>
              <a:t> испускаемые  лучи – р</a:t>
            </a:r>
            <a:r>
              <a:rPr lang="ru-RU" sz="2000" b="1" u="sng" dirty="0" smtClean="0"/>
              <a:t>адиоактивным </a:t>
            </a:r>
            <a:r>
              <a:rPr lang="ru-RU" sz="2000" b="1" dirty="0" smtClean="0"/>
              <a:t> </a:t>
            </a:r>
            <a:r>
              <a:rPr lang="ru-RU" sz="2000" b="1" u="sng" dirty="0" smtClean="0"/>
              <a:t>излучением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или радиацией</a:t>
            </a:r>
            <a:endParaRPr lang="ru-RU" sz="2000" b="1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Исследования радиоактивности</a:t>
            </a:r>
          </a:p>
        </p:txBody>
      </p:sp>
      <p:pic>
        <p:nvPicPr>
          <p:cNvPr id="27652" name="Picture 4" descr="n116"/>
          <p:cNvPicPr>
            <a:picLocks noChangeAspect="1" noChangeArrowheads="1"/>
          </p:cNvPicPr>
          <p:nvPr/>
        </p:nvPicPr>
        <p:blipFill>
          <a:blip r:embed="rId2" cstate="print"/>
          <a:srcRect l="5040" t="62363" r="6299" b="2519"/>
          <a:stretch>
            <a:fillRect/>
          </a:stretch>
        </p:blipFill>
        <p:spPr bwMode="auto">
          <a:xfrm>
            <a:off x="500034" y="5923284"/>
            <a:ext cx="93798" cy="45719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3" name="Picture 5" descr="7-1"/>
          <p:cNvPicPr>
            <a:picLocks noChangeAspect="1" noChangeArrowheads="1"/>
          </p:cNvPicPr>
          <p:nvPr/>
        </p:nvPicPr>
        <p:blipFill>
          <a:blip r:embed="rId3" cstate="print"/>
          <a:srcRect l="33646" r="35889"/>
          <a:stretch>
            <a:fillRect/>
          </a:stretch>
        </p:blipFill>
        <p:spPr bwMode="auto">
          <a:xfrm>
            <a:off x="5334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4" name="Picture 6" descr="7-1"/>
          <p:cNvPicPr>
            <a:picLocks noChangeAspect="1" noChangeArrowheads="1"/>
          </p:cNvPicPr>
          <p:nvPr/>
        </p:nvPicPr>
        <p:blipFill>
          <a:blip r:embed="rId3" cstate="print"/>
          <a:srcRect l="67291" r="2243"/>
          <a:stretch>
            <a:fillRect/>
          </a:stretch>
        </p:blipFill>
        <p:spPr bwMode="auto">
          <a:xfrm>
            <a:off x="27432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5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85860"/>
            <a:ext cx="3636963" cy="4876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143504" y="4857760"/>
            <a:ext cx="34671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66"/>
                </a:solidFill>
              </a:rPr>
              <a:t>1898 год – 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Открыты радиоактивность  тория, полония </a:t>
            </a:r>
            <a:r>
              <a:rPr lang="ru-RU" sz="2000" b="1" dirty="0">
                <a:solidFill>
                  <a:srgbClr val="FFFF66"/>
                </a:solidFill>
              </a:rPr>
              <a:t>и </a:t>
            </a:r>
            <a:r>
              <a:rPr lang="ru-RU" sz="2000" b="1" dirty="0" smtClean="0">
                <a:solidFill>
                  <a:srgbClr val="FFFF66"/>
                </a:solidFill>
              </a:rPr>
              <a:t>радия</a:t>
            </a:r>
            <a:endParaRPr lang="ru-RU" sz="2000" b="1" dirty="0">
              <a:solidFill>
                <a:srgbClr val="FFFF66"/>
              </a:solidFill>
            </a:endParaRPr>
          </a:p>
        </p:txBody>
      </p:sp>
      <p:sp>
        <p:nvSpPr>
          <p:cNvPr id="27657" name="Text Box 9" descr="Крупная сетка"/>
          <p:cNvSpPr txBox="1">
            <a:spLocks noChangeArrowheads="1"/>
          </p:cNvSpPr>
          <p:nvPr/>
        </p:nvSpPr>
        <p:spPr bwMode="auto">
          <a:xfrm>
            <a:off x="428596" y="4000504"/>
            <a:ext cx="4038600" cy="2447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Bradley Hand ITC" pitchFamily="66" charset="0"/>
              </a:rPr>
              <a:t>Все химические элементы,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начиная с номера </a:t>
            </a:r>
            <a:r>
              <a:rPr lang="ru-RU" sz="4000" b="1" i="1" dirty="0">
                <a:latin typeface="Bradley Hand ITC" pitchFamily="66" charset="0"/>
              </a:rPr>
              <a:t>83</a:t>
            </a:r>
            <a:r>
              <a:rPr lang="ru-RU" sz="2800" b="1" i="1" dirty="0">
                <a:latin typeface="Bradley Hand ITC" pitchFamily="66" charset="0"/>
              </a:rPr>
              <a:t>,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обладают радиоактивностью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86808" cy="222566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Природа </a:t>
            </a:r>
            <a:b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радиоактивного </a:t>
            </a:r>
            <a:r>
              <a:rPr lang="ru-RU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излучения</a:t>
            </a:r>
            <a: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/>
            </a:r>
            <a:b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/>
            </a:r>
            <a:br>
              <a:rPr lang="en-US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endParaRPr lang="ru-RU" sz="4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0C02-EA9C-4259-8F2A-C57CB2B08E23}" type="slidenum">
              <a:rPr lang="ru-RU"/>
              <a:pPr/>
              <a:t>137</a:t>
            </a:fld>
            <a:endParaRPr lang="ru-RU"/>
          </a:p>
        </p:txBody>
      </p:sp>
      <p:pic>
        <p:nvPicPr>
          <p:cNvPr id="6148" name="Picture 4" descr="6-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067175" cy="4114800"/>
          </a:xfrm>
          <a:prstGeom prst="rect">
            <a:avLst/>
          </a:prstGeom>
          <a:noFill/>
        </p:spPr>
      </p:pic>
      <p:pic>
        <p:nvPicPr>
          <p:cNvPr id="6150" name="Picture 6" descr="p0082"/>
          <p:cNvPicPr>
            <a:picLocks noChangeAspect="1" noChangeArrowheads="1"/>
          </p:cNvPicPr>
          <p:nvPr/>
        </p:nvPicPr>
        <p:blipFill>
          <a:blip r:embed="rId3" cstate="print"/>
          <a:srcRect l="50070" t="26262" r="5653" b="20554"/>
          <a:stretch>
            <a:fillRect/>
          </a:stretch>
        </p:blipFill>
        <p:spPr bwMode="auto">
          <a:xfrm>
            <a:off x="8720696" y="6286520"/>
            <a:ext cx="118504" cy="114272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 flipV="1">
            <a:off x="8341044" y="6643709"/>
            <a:ext cx="16004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D4D4D"/>
                </a:solidFill>
              </a:rPr>
              <a:t>скорость до 1000000км/с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(опыт проведен  Резерфордом в  1899 году)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643834" y="2428868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,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4500570"/>
            <a:ext cx="19288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3286124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22859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cs typeface="Times New Roman"/>
              </a:rPr>
              <a:t>лучи  -  поток 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ru-RU" dirty="0" smtClean="0">
                <a:latin typeface="Times New Roman"/>
                <a:cs typeface="Times New Roman"/>
              </a:rPr>
              <a:t> – частиц , двигающихся  со  скоростью  20000 км 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3214686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cs typeface="Times New Roman"/>
              </a:rPr>
              <a:t>лучи  -  поток  электронов , двигающихся  со  скоростью  100000 км</a:t>
            </a:r>
            <a:r>
              <a:rPr lang="en-US" dirty="0" smtClean="0">
                <a:latin typeface="Times New Roman"/>
                <a:cs typeface="Times New Roman"/>
              </a:rPr>
              <a:t> /c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14338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ru-RU" dirty="0" smtClean="0">
                <a:latin typeface="Times New Roman"/>
                <a:cs typeface="Times New Roman"/>
              </a:rPr>
              <a:t> – лучи  -  электромагнитные  волны  с  длиной  волны 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ru-RU" dirty="0" smtClean="0">
                <a:latin typeface="Times New Roman"/>
                <a:cs typeface="Times New Roman"/>
              </a:rPr>
              <a:t>  &lt;  10 м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 скорость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300000 км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00892" y="4357694"/>
            <a:ext cx="92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-10</a:t>
            </a:r>
            <a:endParaRPr lang="ru-RU" sz="9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EA0F-30EA-4812-8ABD-7155CB2D4793}" type="slidenum">
              <a:rPr lang="ru-RU"/>
              <a:pPr/>
              <a:t>138</a:t>
            </a:fld>
            <a:endParaRPr lang="ru-RU"/>
          </a:p>
        </p:txBody>
      </p:sp>
      <p:pic>
        <p:nvPicPr>
          <p:cNvPr id="8196" name="Picture 4" descr="0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34400" cy="30559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008-C699-453C-A49D-1E5DB3781335}" type="slidenum">
              <a:rPr lang="ru-RU"/>
              <a:pPr/>
              <a:t>139</a:t>
            </a:fld>
            <a:endParaRPr lang="ru-RU"/>
          </a:p>
        </p:txBody>
      </p:sp>
      <p:pic>
        <p:nvPicPr>
          <p:cNvPr id="25604" name="Picture 4" descr="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8686800" cy="304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λ</a:t>
            </a:r>
            <a:r>
              <a:rPr lang="en-US" dirty="0" smtClean="0"/>
              <a:t> –</a:t>
            </a:r>
            <a:r>
              <a:rPr lang="ru-RU" dirty="0" smtClean="0"/>
              <a:t> лучи    -   слой  бумаги  толщиной 0,1  мм.</a:t>
            </a:r>
          </a:p>
          <a:p>
            <a:r>
              <a:rPr lang="ru-RU" dirty="0" smtClean="0"/>
              <a:t> 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- </a:t>
            </a:r>
            <a:r>
              <a:rPr lang="ru-RU" dirty="0" smtClean="0">
                <a:latin typeface="Times New Roman"/>
                <a:cs typeface="Times New Roman"/>
              </a:rPr>
              <a:t>лучи   - алюминиевая  пластинка  толщиной  в  несколько  миллиметров.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ru-RU" dirty="0" smtClean="0">
                <a:latin typeface="Times New Roman"/>
                <a:cs typeface="Times New Roman"/>
              </a:rPr>
              <a:t>  - лучи   -  слой  бетона  толщиной  в  </a:t>
            </a:r>
            <a:r>
              <a:rPr lang="ru-RU" smtClean="0">
                <a:latin typeface="Times New Roman"/>
                <a:cs typeface="Times New Roman"/>
              </a:rPr>
              <a:t>несколько  метров.</a:t>
            </a:r>
            <a:r>
              <a:rPr lang="en-US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Виды радиоактивных излучений</a:t>
            </a:r>
            <a:endParaRPr lang="ru-RU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A606-96D4-4FE1-9F7D-FB7815ECEDCA}" type="slidenum">
              <a:rPr lang="ru-RU"/>
              <a:pPr/>
              <a:t>14</a:t>
            </a:fld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878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3200" b="1" i="1" dirty="0" smtClean="0">
                <a:latin typeface="Bradley Hand ITC" pitchFamily="66" charset="0"/>
              </a:rPr>
              <a:t> Естественная радиоактивность;</a:t>
            </a:r>
          </a:p>
          <a:p>
            <a:pPr>
              <a:buFont typeface="Wingdings" pitchFamily="2" charset="2"/>
              <a:buChar char="ь"/>
            </a:pPr>
            <a:r>
              <a:rPr lang="ru-RU" sz="3200" b="1" i="1" dirty="0" smtClean="0">
                <a:latin typeface="Bradley Hand ITC" pitchFamily="66" charset="0"/>
              </a:rPr>
              <a:t> Искусственная радиоактивность.</a:t>
            </a:r>
            <a:endParaRPr lang="ru-RU" sz="3200" b="1" i="1" dirty="0">
              <a:latin typeface="Bradley Hand ITC" pitchFamily="66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Свойства радиоактивных излучений</a:t>
            </a:r>
          </a:p>
        </p:txBody>
      </p:sp>
      <p:sp>
        <p:nvSpPr>
          <p:cNvPr id="28679" name="Text Box 7" descr="Крупная сетка"/>
          <p:cNvSpPr txBox="1">
            <a:spLocks noChangeArrowheads="1"/>
          </p:cNvSpPr>
          <p:nvPr/>
        </p:nvSpPr>
        <p:spPr bwMode="auto">
          <a:xfrm>
            <a:off x="304800" y="2209800"/>
            <a:ext cx="8534400" cy="4154984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400" b="1" i="1" dirty="0">
                <a:latin typeface="Bradley Hand ITC" pitchFamily="66" charset="0"/>
              </a:rPr>
              <a:t>   </a:t>
            </a:r>
            <a:r>
              <a:rPr lang="ru-RU" sz="2000" b="1" i="1" dirty="0">
                <a:latin typeface="Bradley Hand ITC" pitchFamily="66" charset="0"/>
              </a:rPr>
              <a:t>Ионизируют </a:t>
            </a:r>
            <a:r>
              <a:rPr lang="ru-RU" sz="2000" b="1" i="1" dirty="0" smtClean="0">
                <a:latin typeface="Bradley Hand ITC" pitchFamily="66" charset="0"/>
              </a:rPr>
              <a:t>воздух  ,  атомы  и  молекулы живых  организмов , особенно  костного  мозга и  пищеварительного  тракта , поражает  гены в хромосомах ,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r>
              <a:rPr lang="ru-RU" sz="2000" b="1" i="1" dirty="0" smtClean="0">
                <a:latin typeface="Bradley Hand ITC" pitchFamily="66" charset="0"/>
              </a:rPr>
              <a:t> в  </a:t>
            </a:r>
            <a:r>
              <a:rPr lang="ru-RU" sz="2000" b="1" i="1" smtClean="0">
                <a:latin typeface="Bradley Hand ITC" pitchFamily="66" charset="0"/>
              </a:rPr>
              <a:t>больших  дозах </a:t>
            </a:r>
            <a:r>
              <a:rPr lang="ru-RU" sz="2000" b="1" i="1" dirty="0" smtClean="0">
                <a:latin typeface="Bradley Hand ITC" pitchFamily="66" charset="0"/>
              </a:rPr>
              <a:t>отрицательно влияет  на  наследственность</a:t>
            </a:r>
            <a:endParaRPr lang="ru-RU" sz="2000" b="1" i="1" dirty="0">
              <a:latin typeface="Bradley Hand ITC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b="1" i="1" dirty="0">
                <a:latin typeface="Bradley Hand ITC" pitchFamily="66" charset="0"/>
              </a:rPr>
              <a:t>   Действуют на фотопластинку;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 dirty="0">
                <a:latin typeface="Bradley Hand ITC" pitchFamily="66" charset="0"/>
              </a:rPr>
              <a:t>   </a:t>
            </a:r>
            <a:r>
              <a:rPr lang="ru-RU" sz="2000" b="1" i="1" dirty="0" smtClean="0">
                <a:latin typeface="Bradley Hand ITC" pitchFamily="66" charset="0"/>
              </a:rPr>
              <a:t>Светятся  после  облучения  солнечным  светом ( соли  урана )</a:t>
            </a:r>
            <a:endParaRPr lang="ru-RU" sz="2000" b="1" i="1" dirty="0">
              <a:latin typeface="Bradley Hand ITC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b="1" i="1" dirty="0">
                <a:latin typeface="Bradley Hand ITC" pitchFamily="66" charset="0"/>
              </a:rPr>
              <a:t>   Проникают </a:t>
            </a:r>
            <a:r>
              <a:rPr lang="ru-RU" sz="2000" b="1" i="1" dirty="0" smtClean="0">
                <a:latin typeface="Bradley Hand ITC" pitchFamily="66" charset="0"/>
              </a:rPr>
              <a:t>через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r>
              <a:rPr lang="ru-RU" sz="2000" b="1" i="1" dirty="0" smtClean="0">
                <a:latin typeface="Bradley Hand ITC" pitchFamily="66" charset="0"/>
              </a:rPr>
              <a:t>непрозрачные  предметы (тело  человека )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endParaRPr lang="ru-RU" sz="2000" b="1" i="1" dirty="0">
              <a:latin typeface="Bradley Hand ITC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b="1" i="1" dirty="0">
                <a:latin typeface="Bradley Hand ITC" pitchFamily="66" charset="0"/>
              </a:rPr>
              <a:t>   Интенсивность </a:t>
            </a:r>
            <a:r>
              <a:rPr lang="ru-RU" sz="2000" b="1" i="1" dirty="0" smtClean="0">
                <a:latin typeface="Bradley Hand ITC" pitchFamily="66" charset="0"/>
              </a:rPr>
              <a:t>излучения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r>
              <a:rPr lang="ru-RU" sz="2000" b="1" i="1" dirty="0" smtClean="0">
                <a:latin typeface="Bradley Hand ITC" pitchFamily="66" charset="0"/>
              </a:rPr>
              <a:t>зависит  только  от </a:t>
            </a:r>
            <a:endParaRPr lang="ru-RU" sz="2000" b="1" i="1" dirty="0">
              <a:latin typeface="Bradley Hand ITC" pitchFamily="66" charset="0"/>
            </a:endParaRPr>
          </a:p>
          <a:p>
            <a:r>
              <a:rPr lang="ru-RU" sz="2000" b="1" i="1" dirty="0" smtClean="0">
                <a:latin typeface="Bradley Hand ITC" pitchFamily="66" charset="0"/>
              </a:rPr>
              <a:t>массы радиоактивного   вещества</a:t>
            </a:r>
            <a:r>
              <a:rPr lang="ru-RU" sz="2000" b="1" i="1" dirty="0">
                <a:latin typeface="Bradley Hand ITC" pitchFamily="66" charset="0"/>
              </a:rPr>
              <a:t>;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 dirty="0">
                <a:latin typeface="Bradley Hand ITC" pitchFamily="66" charset="0"/>
              </a:rPr>
              <a:t>   Интенсивность излучения не зависит от внешних факторов (давление, температура, освещенность, электрические разряды</a:t>
            </a:r>
            <a:r>
              <a:rPr lang="ru-RU" sz="2000" b="1" i="1" dirty="0" smtClean="0">
                <a:latin typeface="Bradley Hand ITC" pitchFamily="66" charset="0"/>
              </a:rPr>
              <a:t>).</a:t>
            </a:r>
            <a:endParaRPr lang="en-US" sz="2000" b="1" i="1" dirty="0" smtClean="0">
              <a:latin typeface="Bradley Hand ITC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b="1" i="1" dirty="0" smtClean="0">
                <a:latin typeface="Bradley Hand ITC" pitchFamily="66" charset="0"/>
              </a:rPr>
              <a:t>Излучение  сопровождается  выделением  энергии , во  много  раз  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 dirty="0" smtClean="0">
                <a:latin typeface="Bradley Hand ITC" pitchFamily="66" charset="0"/>
              </a:rPr>
              <a:t> большей  ,  чем  при  химических  реакциях</a:t>
            </a:r>
            <a:endParaRPr lang="ru-RU" sz="2000" b="1" i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7560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/>
                <a:cs typeface="Times New Roman"/>
              </a:rPr>
              <a:t>α</a:t>
            </a:r>
            <a:r>
              <a:rPr lang="ru-RU" dirty="0" smtClean="0">
                <a:latin typeface="Times New Roman"/>
                <a:cs typeface="Times New Roman"/>
              </a:rPr>
              <a:t>  -</a:t>
            </a:r>
            <a:r>
              <a:rPr lang="ru-RU" sz="2000" b="1" dirty="0" smtClean="0">
                <a:latin typeface="Times New Roman"/>
                <a:cs typeface="Times New Roman"/>
              </a:rPr>
              <a:t>Альфа–частица или ядро атома гелия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endParaRPr lang="ru-RU" sz="2000" b="1" dirty="0" smtClean="0"/>
          </a:p>
          <a:p>
            <a:r>
              <a:rPr lang="el-GR" sz="3600" b="1" dirty="0" smtClean="0">
                <a:latin typeface="Times New Roman"/>
                <a:cs typeface="Times New Roman"/>
              </a:rPr>
              <a:t>β</a:t>
            </a:r>
            <a:r>
              <a:rPr lang="ru-RU" sz="3600" b="1" dirty="0" smtClean="0">
                <a:latin typeface="Times New Roman"/>
                <a:cs typeface="Times New Roman"/>
              </a:rPr>
              <a:t> - </a:t>
            </a:r>
            <a:r>
              <a:rPr lang="ru-RU" sz="2000" b="1" dirty="0" err="1" smtClean="0">
                <a:latin typeface="Times New Roman"/>
                <a:cs typeface="Times New Roman"/>
              </a:rPr>
              <a:t>Бетта</a:t>
            </a:r>
            <a:r>
              <a:rPr lang="ru-RU" sz="2000" b="1" dirty="0" smtClean="0">
                <a:latin typeface="Times New Roman"/>
                <a:cs typeface="Times New Roman"/>
              </a:rPr>
              <a:t>–частица или электрон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3600" b="1" dirty="0" err="1" smtClean="0">
                <a:latin typeface="Times New Roman"/>
                <a:cs typeface="Times New Roman"/>
              </a:rPr>
              <a:t>γ </a:t>
            </a:r>
            <a:r>
              <a:rPr lang="ru-RU" sz="2000" b="1" dirty="0" smtClean="0">
                <a:latin typeface="Times New Roman"/>
                <a:cs typeface="Times New Roman"/>
              </a:rPr>
              <a:t>– Гамма–частица или фотон</a:t>
            </a: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endParaRPr lang="en-US" sz="2000" b="1" dirty="0" smtClean="0">
              <a:latin typeface="Times New Roman"/>
              <a:cs typeface="Times New Roman"/>
            </a:endParaRPr>
          </a:p>
          <a:p>
            <a:endParaRPr lang="en-US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/>
              <a:t>          </a:t>
            </a:r>
            <a:r>
              <a:rPr lang="ru-RU" sz="2400" b="1" dirty="0" smtClean="0"/>
              <a:t>-     Протон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</a:t>
            </a:r>
            <a:r>
              <a:rPr lang="ru-RU" sz="2400" b="1" dirty="0" smtClean="0"/>
              <a:t>-     Нейтрон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92696"/>
            <a:ext cx="828675" cy="657225"/>
          </a:xfrm>
          <a:prstGeom prst="rect">
            <a:avLst/>
          </a:prstGeom>
          <a:noFill/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28800"/>
            <a:ext cx="704850" cy="666750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348880"/>
            <a:ext cx="495300" cy="666750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17032"/>
            <a:ext cx="504825" cy="657225"/>
          </a:xfrm>
          <a:prstGeom prst="rect">
            <a:avLst/>
          </a:prstGeom>
          <a:noFill/>
        </p:spPr>
      </p:pic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292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25144"/>
            <a:ext cx="514350" cy="666750"/>
          </a:xfrm>
          <a:prstGeom prst="rect">
            <a:avLst/>
          </a:prstGeom>
          <a:noFill/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Закон радиоактивного распада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E15C-A875-482A-89EF-DCC0A11FC581}" type="slidenum">
              <a:rPr lang="ru-RU"/>
              <a:pPr/>
              <a:t>141</a:t>
            </a:fld>
            <a:endParaRPr lang="ru-RU"/>
          </a:p>
        </p:txBody>
      </p:sp>
      <p:sp>
        <p:nvSpPr>
          <p:cNvPr id="21509" name="Text Box 5" descr="Крупная сетка"/>
          <p:cNvSpPr txBox="1">
            <a:spLocks noChangeArrowheads="1"/>
          </p:cNvSpPr>
          <p:nvPr/>
        </p:nvSpPr>
        <p:spPr bwMode="auto">
          <a:xfrm>
            <a:off x="685800" y="1371600"/>
            <a:ext cx="7778750" cy="329088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C0000"/>
                </a:solidFill>
                <a:latin typeface="Bradley Hand ITC" pitchFamily="66" charset="0"/>
              </a:rPr>
              <a:t>Период полураспада</a:t>
            </a:r>
            <a:r>
              <a:rPr lang="ru-RU" sz="4000" b="1" i="1">
                <a:latin typeface="Bradley Hand ITC" pitchFamily="66" charset="0"/>
              </a:rPr>
              <a:t> </a:t>
            </a:r>
            <a:r>
              <a:rPr lang="ru-RU" sz="4800" b="1" i="1">
                <a:solidFill>
                  <a:srgbClr val="CC0000"/>
                </a:solidFill>
                <a:latin typeface="Bradley Hand ITC" pitchFamily="66" charset="0"/>
              </a:rPr>
              <a:t>Т </a:t>
            </a:r>
            <a:r>
              <a:rPr lang="ru-RU" sz="4000" b="1" i="1">
                <a:latin typeface="Bradley Hand ITC" pitchFamily="66" charset="0"/>
              </a:rPr>
              <a:t>–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интервал времени,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в течение которого активность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радиоактивного элемента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убывает в два раза.</a:t>
            </a:r>
          </a:p>
        </p:txBody>
      </p:sp>
      <p:pic>
        <p:nvPicPr>
          <p:cNvPr id="21510" name="Picture 6" descr="raspad"/>
          <p:cNvPicPr>
            <a:picLocks noChangeAspect="1" noChangeArrowheads="1"/>
          </p:cNvPicPr>
          <p:nvPr/>
        </p:nvPicPr>
        <p:blipFill>
          <a:blip r:embed="rId2" cstate="print"/>
          <a:srcRect l="5669" t="1260" r="1418" b="1889"/>
          <a:stretch>
            <a:fillRect/>
          </a:stretch>
        </p:blipFill>
        <p:spPr bwMode="auto">
          <a:xfrm>
            <a:off x="457200" y="1066800"/>
            <a:ext cx="8305800" cy="5114925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2CE0-EE17-4B0E-85C2-F9ABBC1C4EDD}" type="slidenum">
              <a:rPr lang="ru-RU"/>
              <a:pPr/>
              <a:t>142</a:t>
            </a:fld>
            <a:endParaRPr lang="ru-RU"/>
          </a:p>
        </p:txBody>
      </p:sp>
      <p:pic>
        <p:nvPicPr>
          <p:cNvPr id="14340" name="Picture 4" descr="rasp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934200" cy="6324600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78579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1429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20716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3574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85749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150017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протактиний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264318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франций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2643174" y="1500174"/>
            <a:ext cx="1643074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7422" y="121442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актиний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1857356" y="3786190"/>
            <a:ext cx="85725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5852" y="36433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!!!!!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614364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свинец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342900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Астат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6578" y="585789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Таллий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1285852" y="3643314"/>
            <a:ext cx="571504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85852" y="364331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78579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60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.Ядерные  реакции. Энергетический  выход  ядерной  реакции.</a:t>
            </a:r>
            <a:endParaRPr lang="ru-RU" sz="6000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83671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Искуственное</a:t>
            </a:r>
            <a:r>
              <a:rPr lang="ru-RU" sz="2800" b="1" dirty="0" smtClean="0">
                <a:solidFill>
                  <a:srgbClr val="FF0000"/>
                </a:solidFill>
              </a:rPr>
              <a:t> превращение одного ядра в другое ядро </a:t>
            </a:r>
            <a:r>
              <a:rPr lang="ru-RU" sz="2800" b="1" i="1" u="sng" dirty="0" smtClean="0">
                <a:solidFill>
                  <a:srgbClr val="6600CC"/>
                </a:solidFill>
              </a:rPr>
              <a:t>при взаимодействии </a:t>
            </a:r>
            <a:r>
              <a:rPr lang="en-US" sz="2800" b="1" i="1" u="sng" dirty="0" smtClean="0">
                <a:solidFill>
                  <a:srgbClr val="6600CC"/>
                </a:solidFill>
              </a:rPr>
              <a:t>(</a:t>
            </a:r>
            <a:r>
              <a:rPr lang="ru-RU" sz="2800" b="1" i="1" u="sng" dirty="0" smtClean="0">
                <a:solidFill>
                  <a:srgbClr val="6600CC"/>
                </a:solidFill>
              </a:rPr>
              <a:t>бомбардировке) другими ядрами или элементарными частицами –альфа –</a:t>
            </a:r>
            <a:r>
              <a:rPr lang="ru-RU" sz="2800" b="1" i="1" u="sng" dirty="0" err="1" smtClean="0">
                <a:solidFill>
                  <a:srgbClr val="6600CC"/>
                </a:solidFill>
              </a:rPr>
              <a:t>частицами,протонами</a:t>
            </a:r>
            <a:r>
              <a:rPr lang="ru-RU" sz="2800" b="1" i="1" u="sng" dirty="0" smtClean="0">
                <a:solidFill>
                  <a:srgbClr val="6600CC"/>
                </a:solidFill>
              </a:rPr>
              <a:t> и нейтронами, </a:t>
            </a:r>
            <a:r>
              <a:rPr lang="ru-RU" sz="2800" b="1" dirty="0" smtClean="0">
                <a:solidFill>
                  <a:srgbClr val="FF0000"/>
                </a:solidFill>
              </a:rPr>
              <a:t>называется  ядерной реакцией.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Положительно заряженные ядра и протоны для проникновения внутрь  ядра должны иметь очень большую кинетическую энергию(</a:t>
            </a:r>
            <a:r>
              <a:rPr lang="ru-RU" sz="2800" b="1" i="1" u="sng" dirty="0" smtClean="0">
                <a:solidFill>
                  <a:srgbClr val="6600CC"/>
                </a:solidFill>
              </a:rPr>
              <a:t>почему??</a:t>
            </a:r>
            <a:r>
              <a:rPr lang="ru-RU" sz="2800" b="1" dirty="0" smtClean="0">
                <a:solidFill>
                  <a:srgbClr val="FF0000"/>
                </a:solidFill>
              </a:rPr>
              <a:t>).Легче проникают внутрь ядра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нейтроны(</a:t>
            </a:r>
            <a:r>
              <a:rPr lang="ru-RU" sz="2800" b="1" i="1" u="sng" dirty="0" smtClean="0">
                <a:solidFill>
                  <a:srgbClr val="6600CC"/>
                </a:solidFill>
              </a:rPr>
              <a:t>почему??)</a:t>
            </a:r>
          </a:p>
          <a:p>
            <a:r>
              <a:rPr lang="ru-RU" sz="2800" b="1" i="1" u="sng" dirty="0" smtClean="0">
                <a:solidFill>
                  <a:srgbClr val="6600CC"/>
                </a:solidFill>
              </a:rPr>
              <a:t>Поэтому наиболее эффективно ядерные реакции  идут при их взаимодействии  с  нейтронами.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785818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  </a:t>
            </a:r>
            <a:r>
              <a:rPr lang="ru-RU" b="1" dirty="0" smtClean="0"/>
              <a:t>Ядерная  реакция  получения  протона ( Резерфорд , 1919 год )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N   +    He    =     H     +     O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84482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1967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8448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2687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7728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196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17728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2687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928934"/>
            <a:ext cx="807249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Ядерная  реакция  получения  нейтрона ( Чедвик , 1932  год 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07194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200" dirty="0" smtClean="0"/>
              <a:t> Be     + </a:t>
            </a:r>
            <a:r>
              <a:rPr lang="en-US" dirty="0" smtClean="0"/>
              <a:t>       </a:t>
            </a:r>
            <a:r>
              <a:rPr lang="en-US" sz="3200" dirty="0" smtClean="0"/>
              <a:t>He </a:t>
            </a:r>
            <a:r>
              <a:rPr lang="en-US" dirty="0" smtClean="0"/>
              <a:t>          </a:t>
            </a:r>
            <a:r>
              <a:rPr lang="en-US" sz="2800" dirty="0" smtClean="0"/>
              <a:t>=</a:t>
            </a:r>
            <a:r>
              <a:rPr lang="en-US" dirty="0" smtClean="0"/>
              <a:t>         </a:t>
            </a:r>
            <a:r>
              <a:rPr lang="en-US" sz="3200" dirty="0" smtClean="0"/>
              <a:t> n    +</a:t>
            </a:r>
            <a:r>
              <a:rPr lang="en-US" dirty="0" smtClean="0"/>
              <a:t>         </a:t>
            </a:r>
            <a:r>
              <a:rPr lang="en-US" sz="3200" dirty="0" smtClean="0"/>
              <a:t> C        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45005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4509120"/>
            <a:ext cx="1444150" cy="3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39330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44371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40050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44371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386104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 ходе ядерных реакций выполняются: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1.Закон сохранения заряда(</a:t>
            </a:r>
            <a:r>
              <a:rPr lang="ru-RU" sz="3600" b="1" u="sng" dirty="0" smtClean="0">
                <a:solidFill>
                  <a:srgbClr val="6600CC"/>
                </a:solidFill>
              </a:rPr>
              <a:t>закон сохранения зарядового числа</a:t>
            </a:r>
            <a:r>
              <a:rPr lang="ru-RU" sz="3600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2.Закон сохранения числа нуклонов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3.Закон сохранения импульса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4.Закон сохранения энергии</a:t>
            </a:r>
          </a:p>
          <a:p>
            <a:r>
              <a:rPr lang="ru-RU" sz="3600" b="1" i="1" u="sng" dirty="0" smtClean="0">
                <a:solidFill>
                  <a:srgbClr val="6600CC"/>
                </a:solidFill>
              </a:rPr>
              <a:t>Но закон сохранения массы не выполняется, в ходе ядерных реакций масса изменяется. Если масса </a:t>
            </a:r>
            <a:r>
              <a:rPr lang="ru-RU" sz="3600" b="1" i="1" u="sng" dirty="0" err="1" smtClean="0">
                <a:solidFill>
                  <a:srgbClr val="6600CC"/>
                </a:solidFill>
              </a:rPr>
              <a:t>уменьшается,то</a:t>
            </a:r>
            <a:r>
              <a:rPr lang="ru-RU" sz="3600" b="1" i="1" u="sng" dirty="0" smtClean="0">
                <a:solidFill>
                  <a:srgbClr val="6600CC"/>
                </a:solidFill>
              </a:rPr>
              <a:t> энергия выделяется и наоборот.</a:t>
            </a:r>
            <a:endParaRPr lang="ru-RU" sz="36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ru-RU" sz="54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.Ядерная  реакция  деления  ядра. Цепная  ядерная  реакция  и  ее  виды.</a:t>
            </a:r>
          </a:p>
          <a:p>
            <a:pPr algn="ctr"/>
            <a:r>
              <a:rPr lang="ru-RU" sz="54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Ядерный  реактор. Атомная  бомба.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188640"/>
            <a:ext cx="7139136" cy="56356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r>
              <a:rPr lang="ru-RU" dirty="0" smtClean="0"/>
              <a:t> </a:t>
            </a:r>
            <a:r>
              <a:rPr lang="ru-RU" b="1" u="sng" dirty="0">
                <a:solidFill>
                  <a:srgbClr val="FF0000"/>
                </a:solidFill>
              </a:rPr>
              <a:t>Механизм </a:t>
            </a:r>
            <a:r>
              <a:rPr lang="ru-RU" b="1" u="sng" dirty="0" smtClean="0">
                <a:solidFill>
                  <a:srgbClr val="FF0000"/>
                </a:solidFill>
              </a:rPr>
              <a:t>деления </a:t>
            </a:r>
            <a:r>
              <a:rPr lang="ru-RU" b="1" u="sng" dirty="0">
                <a:solidFill>
                  <a:srgbClr val="FF0000"/>
                </a:solidFill>
              </a:rPr>
              <a:t>ядра  </a:t>
            </a:r>
          </a:p>
        </p:txBody>
      </p:sp>
      <p:pic>
        <p:nvPicPr>
          <p:cNvPr id="106500" name="Picture 4" descr="деление ура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2592288" cy="2592288"/>
          </a:xfrm>
          <a:noFill/>
          <a:ln>
            <a:solidFill>
              <a:schemeClr val="accent2"/>
            </a:solidFill>
          </a:ln>
        </p:spPr>
      </p:pic>
      <p:pic>
        <p:nvPicPr>
          <p:cNvPr id="106503" name="Picture 7" descr="цепная реак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8000" contrast="18000"/>
          </a:blip>
          <a:stretch>
            <a:fillRect/>
          </a:stretch>
        </p:blipFill>
        <p:spPr>
          <a:xfrm>
            <a:off x="6632171" y="2319121"/>
            <a:ext cx="70658" cy="62345"/>
          </a:xfrm>
          <a:noFill/>
          <a:ln>
            <a:solidFill>
              <a:srgbClr val="003300"/>
            </a:solidFill>
          </a:ln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23528" y="3429000"/>
            <a:ext cx="849694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Ядро </a:t>
            </a:r>
            <a:r>
              <a:rPr lang="ru-RU" sz="2400" b="1" dirty="0" smtClean="0">
                <a:solidFill>
                  <a:srgbClr val="006600"/>
                </a:solidFill>
              </a:rPr>
              <a:t>имеет </a:t>
            </a:r>
            <a:r>
              <a:rPr lang="ru-RU" sz="2400" b="1" dirty="0">
                <a:solidFill>
                  <a:srgbClr val="006600"/>
                </a:solidFill>
              </a:rPr>
              <a:t>форму шара. Поглотив </a:t>
            </a:r>
            <a:r>
              <a:rPr lang="ru-RU" sz="2400" b="1" dirty="0" smtClean="0">
                <a:solidFill>
                  <a:srgbClr val="006600"/>
                </a:solidFill>
              </a:rPr>
              <a:t>лишний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нейтрон, </a:t>
            </a:r>
            <a:r>
              <a:rPr lang="ru-RU" sz="2400" b="1" dirty="0">
                <a:solidFill>
                  <a:srgbClr val="006600"/>
                </a:solidFill>
              </a:rPr>
              <a:t>ядро возбуждается и начинает деформироваться, приобретая вытянутую </a:t>
            </a:r>
            <a:r>
              <a:rPr lang="ru-RU" sz="2400" b="1" dirty="0" err="1" smtClean="0">
                <a:solidFill>
                  <a:srgbClr val="006600"/>
                </a:solidFill>
              </a:rPr>
              <a:t>форму.В</a:t>
            </a:r>
            <a:r>
              <a:rPr lang="ru-RU" sz="2400" b="1" dirty="0" smtClean="0">
                <a:solidFill>
                  <a:srgbClr val="006600"/>
                </a:solidFill>
              </a:rPr>
              <a:t> узком месте число нуклонов  мало, ядерные силы притяжения также малы.</a:t>
            </a:r>
            <a:endParaRPr lang="ru-RU" sz="2400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Ядро растягивается до тех пор, пока силы отталкивания между половинками вытянутого ядра не начинают преобладать над силами притяжения, действующими в перешейке</a:t>
            </a:r>
            <a:r>
              <a:rPr lang="ru-RU" sz="2400" b="1" dirty="0" smtClean="0">
                <a:solidFill>
                  <a:srgbClr val="006600"/>
                </a:solidFill>
              </a:rPr>
              <a:t>. После  этого ядро </a:t>
            </a:r>
            <a:r>
              <a:rPr lang="ru-RU" sz="2400" b="1" dirty="0">
                <a:solidFill>
                  <a:srgbClr val="006600"/>
                </a:solidFill>
              </a:rPr>
              <a:t>разрывается на 2 части.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  <p:bldP spid="10651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71480"/>
            <a:ext cx="7746654" cy="532453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/>
              <a:t>Ядерные  реакции ,при  которых  тяжелые  ядра  , поглощая    нейтроны,  делятся  на  два  средних  ядра ( осколки ),</a:t>
            </a:r>
          </a:p>
          <a:p>
            <a:r>
              <a:rPr lang="ru-RU" sz="2000" b="1" dirty="0" smtClean="0"/>
              <a:t> называются  реакциями  деления  </a:t>
            </a:r>
            <a:r>
              <a:rPr lang="ru-RU" sz="2000" b="1" dirty="0" err="1" smtClean="0"/>
              <a:t>ядра.Поглощая</a:t>
            </a:r>
            <a:r>
              <a:rPr lang="ru-RU" sz="2000" b="1" dirty="0" smtClean="0"/>
              <a:t>  нейтроны , делятся  ядра  урана , </a:t>
            </a:r>
            <a:r>
              <a:rPr lang="ru-RU" sz="2000" b="1" dirty="0" err="1" smtClean="0"/>
              <a:t>плутония.Деление</a:t>
            </a:r>
            <a:r>
              <a:rPr lang="ru-RU" sz="2000" b="1" dirty="0" smtClean="0"/>
              <a:t>  ядер  сопровождается </a:t>
            </a:r>
          </a:p>
          <a:p>
            <a:r>
              <a:rPr lang="ru-RU" sz="2000" b="1" dirty="0" smtClean="0"/>
              <a:t>следующими  процессами :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1.Под действием  кулоновских  сил  отталкивания  осколки  разлетаются  в  противоположных  направлениях  с  огромными</a:t>
            </a:r>
          </a:p>
          <a:p>
            <a:r>
              <a:rPr lang="ru-RU" sz="2000" b="1" dirty="0" smtClean="0"/>
              <a:t>скоростями  и  кинетическими  энергиями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2.При  делении  каждого  ядра  выделяется  энергия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3.При  делении  каждого  ядра  выбрасываются  2 – 3  быстрых</a:t>
            </a:r>
          </a:p>
          <a:p>
            <a:r>
              <a:rPr lang="ru-RU" sz="2000" b="1" dirty="0" smtClean="0"/>
              <a:t> нейтрона ,  которые  после  замедления  участвуют  при  дальнейшем  делении  других  ядер. </a:t>
            </a:r>
            <a:r>
              <a:rPr lang="ru-RU" sz="2000" b="1" u="sng" dirty="0" smtClean="0"/>
              <a:t>ТАКИМ  ОБРАЗОМ  ВОЗНИКАЕТ  ЦЕПНАЯ  ЯДЕРНАЯ  РЕАКЦИЯ  ,  ПРИ  КОТОРОЙ  ВЫДЕЛЯЕТСЯ  ОГРОМНАЯ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 ЭНЕРГИЯ</a:t>
            </a:r>
            <a:endParaRPr lang="ru-RU" sz="2000" b="1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EA0F-30EA-4812-8ABD-7155CB2D4793}" type="slidenum">
              <a:rPr lang="ru-RU"/>
              <a:pPr/>
              <a:t>15</a:t>
            </a:fld>
            <a:endParaRPr lang="ru-RU"/>
          </a:p>
        </p:txBody>
      </p:sp>
      <p:pic>
        <p:nvPicPr>
          <p:cNvPr id="8196" name="Picture 4" descr="0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34400" cy="30559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600" dirty="0" smtClean="0"/>
              <a:t>Цепная  ядерная реакция деления</a:t>
            </a:r>
          </a:p>
          <a:p>
            <a:r>
              <a:rPr lang="ru-RU" sz="3600" dirty="0" smtClean="0"/>
              <a:t>                     урана – 235</a:t>
            </a:r>
            <a:endParaRPr lang="en-US" sz="3600" dirty="0" smtClean="0"/>
          </a:p>
          <a:p>
            <a:r>
              <a:rPr lang="en-US" sz="3600" dirty="0" smtClean="0"/>
              <a:t> (</a:t>
            </a:r>
            <a:r>
              <a:rPr lang="ru-RU" sz="2400" dirty="0" smtClean="0"/>
              <a:t>открыта в  1938  году немецкими  учеными </a:t>
            </a:r>
            <a:r>
              <a:rPr lang="ru-RU" sz="2400" dirty="0" err="1" smtClean="0"/>
              <a:t>О.Ганом</a:t>
            </a:r>
            <a:endParaRPr lang="ru-RU" sz="2400" dirty="0" smtClean="0"/>
          </a:p>
          <a:p>
            <a:r>
              <a:rPr lang="ru-RU" sz="2400" dirty="0" smtClean="0"/>
              <a:t>    и Ф. </a:t>
            </a:r>
            <a:r>
              <a:rPr lang="ru-RU" sz="2400" dirty="0" err="1" smtClean="0"/>
              <a:t>Штрассманом</a:t>
            </a:r>
            <a:r>
              <a:rPr lang="ru-RU" sz="2400" dirty="0" smtClean="0"/>
              <a:t> )</a:t>
            </a:r>
          </a:p>
          <a:p>
            <a:r>
              <a:rPr lang="ru-RU" sz="3600" dirty="0" smtClean="0"/>
              <a:t>                         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786190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  +    n     =    </a:t>
            </a:r>
            <a:r>
              <a:rPr lang="en-US" sz="4400" dirty="0" err="1" smtClean="0"/>
              <a:t>Ba</a:t>
            </a:r>
            <a:r>
              <a:rPr lang="en-US" sz="4400" dirty="0" smtClean="0"/>
              <a:t>    +      Kr</a:t>
            </a:r>
            <a:endParaRPr lang="ru-RU" sz="4400" dirty="0" smtClean="0"/>
          </a:p>
          <a:p>
            <a:r>
              <a:rPr lang="en-US" sz="4400" dirty="0" smtClean="0"/>
              <a:t>      </a:t>
            </a:r>
            <a:endParaRPr lang="ru-RU" sz="4400" dirty="0" smtClean="0"/>
          </a:p>
          <a:p>
            <a:r>
              <a:rPr lang="en-US" sz="4400" dirty="0" smtClean="0"/>
              <a:t>2 (3 ) n   +   </a:t>
            </a:r>
            <a:r>
              <a:rPr lang="el-GR" sz="4400" dirty="0" smtClean="0">
                <a:latin typeface="Times New Roman"/>
                <a:cs typeface="Times New Roman"/>
              </a:rPr>
              <a:t>γ</a:t>
            </a:r>
            <a:r>
              <a:rPr lang="en-US" sz="4400" dirty="0" smtClean="0">
                <a:latin typeface="Times New Roman"/>
                <a:cs typeface="Times New Roman"/>
              </a:rPr>
              <a:t>   +     200 M</a:t>
            </a:r>
            <a:r>
              <a:rPr lang="ru-RU" sz="4400" dirty="0" err="1" smtClean="0">
                <a:latin typeface="Times New Roman"/>
                <a:cs typeface="Times New Roman"/>
              </a:rPr>
              <a:t>эв</a:t>
            </a:r>
            <a:r>
              <a:rPr lang="en-US" sz="4400" dirty="0" smtClean="0"/>
              <a:t>   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2862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235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57187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71501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428625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145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28625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36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350043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88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492919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42913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dirty="0">
                <a:solidFill>
                  <a:srgbClr val="C00000"/>
                </a:solidFill>
              </a:rPr>
              <a:t>Ядерный реактор</a:t>
            </a:r>
          </a:p>
        </p:txBody>
      </p:sp>
      <p:pic>
        <p:nvPicPr>
          <p:cNvPr id="108551" name="Picture 7" descr="реактор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1142984"/>
            <a:ext cx="4686300" cy="2881312"/>
          </a:xfrm>
          <a:noFill/>
          <a:ln>
            <a:solidFill>
              <a:srgbClr val="003300"/>
            </a:solidFill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0" y="908050"/>
            <a:ext cx="40671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006600"/>
                </a:solidFill>
              </a:rPr>
              <a:t>Основные элементы реактора: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ядерное </a:t>
            </a:r>
            <a:r>
              <a:rPr lang="ru-RU" b="1" dirty="0" smtClean="0">
                <a:solidFill>
                  <a:srgbClr val="006600"/>
                </a:solidFill>
              </a:rPr>
              <a:t>горючее</a:t>
            </a:r>
            <a:r>
              <a:rPr lang="en-US" b="1" dirty="0" smtClean="0">
                <a:solidFill>
                  <a:srgbClr val="006600"/>
                </a:solidFill>
              </a:rPr>
              <a:t>(U – 235)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замедлитель нейтронов (тяжелая вода, графит)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теплоноситель для вывода </a:t>
            </a:r>
            <a:r>
              <a:rPr lang="ru-RU" b="1" dirty="0" smtClean="0">
                <a:solidFill>
                  <a:srgbClr val="006600"/>
                </a:solidFill>
              </a:rPr>
              <a:t>энергии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( вода) 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Устройство для регулирования </a:t>
            </a:r>
            <a:r>
              <a:rPr lang="ru-RU" b="1" dirty="0" smtClean="0">
                <a:solidFill>
                  <a:srgbClr val="006600"/>
                </a:solidFill>
              </a:rPr>
              <a:t>скорости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реакции </a:t>
            </a:r>
            <a:r>
              <a:rPr lang="ru-RU" b="1" dirty="0" smtClean="0">
                <a:solidFill>
                  <a:srgbClr val="006600"/>
                </a:solidFill>
              </a:rPr>
              <a:t>(</a:t>
            </a:r>
            <a:r>
              <a:rPr lang="ru-RU" b="1" i="1" u="sng" dirty="0" smtClean="0">
                <a:solidFill>
                  <a:srgbClr val="6600CC"/>
                </a:solidFill>
              </a:rPr>
              <a:t>металлические стержни  с примесью кадмия или бора</a:t>
            </a:r>
            <a:r>
              <a:rPr lang="ru-RU" b="1" dirty="0" smtClean="0">
                <a:solidFill>
                  <a:srgbClr val="006600"/>
                </a:solidFill>
              </a:rPr>
              <a:t> )</a:t>
            </a:r>
            <a:endParaRPr lang="en-US" b="1" dirty="0" smtClean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006600"/>
                </a:solidFill>
              </a:rPr>
              <a:t>Защита от радиации(железобетон )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142976" y="4929198"/>
            <a:ext cx="67866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Критической массой называют наименьшую массу делящегося вещества, при </a:t>
            </a:r>
            <a:r>
              <a:rPr lang="ru-RU" b="1">
                <a:solidFill>
                  <a:srgbClr val="006600"/>
                </a:solidFill>
              </a:rPr>
              <a:t>которой </a:t>
            </a:r>
            <a:r>
              <a:rPr lang="ru-RU" b="1" smtClean="0">
                <a:solidFill>
                  <a:srgbClr val="006600"/>
                </a:solidFill>
              </a:rPr>
              <a:t> начинается </a:t>
            </a:r>
            <a:r>
              <a:rPr lang="ru-RU" b="1" dirty="0">
                <a:solidFill>
                  <a:srgbClr val="006600"/>
                </a:solidFill>
              </a:rPr>
              <a:t>цепная </a:t>
            </a:r>
            <a:r>
              <a:rPr lang="ru-RU" b="1" dirty="0" smtClean="0">
                <a:solidFill>
                  <a:srgbClr val="006600"/>
                </a:solidFill>
              </a:rPr>
              <a:t>реакция</a:t>
            </a:r>
          </a:p>
          <a:p>
            <a:pPr>
              <a:spcBef>
                <a:spcPct val="50000"/>
              </a:spcBef>
            </a:pPr>
            <a:r>
              <a:rPr lang="ru-RU" b="1" i="1" u="sng" dirty="0" smtClean="0">
                <a:solidFill>
                  <a:srgbClr val="006600"/>
                </a:solidFill>
              </a:rPr>
              <a:t>Критическая  масса  урана  равна 48 кг. 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71475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Железобетон</a:t>
            </a:r>
            <a:endParaRPr lang="ru-RU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96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.Термоядерные  реакции</a:t>
            </a:r>
            <a:r>
              <a:rPr lang="en-US" sz="96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9600" i="1" dirty="0"/>
          </a:p>
        </p:txBody>
      </p:sp>
    </p:spTree>
  </p:cSld>
  <p:clrMapOvr>
    <a:masterClrMapping/>
  </p:clrMapOvr>
  <p:transition spd="med">
    <p:split orient="vert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179512" y="615752"/>
            <a:ext cx="8964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Реакция слияния легких ядер( водорода , гелия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сопровождающаяся выделением энергии, называется термоядерной реакцией. Для слияния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ядер необходимо, чтобы расстояние между ядрами приблизительно было равно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 10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м  , только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на  таких  расстояниях  начинают  действовать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Verdana" pitchFamily="34" charset="0"/>
                <a:ea typeface="Times New Roman" pitchFamily="18" charset="0"/>
              </a:rPr>
              <a:t>ядерные  силы притяжения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Verdana" pitchFamily="34" charset="0"/>
                <a:ea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Однако этому препятствуют кулоновские силы  отталкивания . Они могут быть преодолены  только  при наличии у ядер большой кинетической энергии , а  это  возможно  при очень высокой температуре порядка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Условия</a:t>
            </a:r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для  протекания термоядерной реа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имеются  на  Солнце  и  звездах,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нергия , выделяемая  при  этом обеспе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lang="ru-RU" sz="2000" b="1" baseline="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ивает излучение  света  звездами на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миллиарды  лет.</a:t>
            </a:r>
            <a:r>
              <a:rPr lang="ru-RU" sz="2000" b="1" baseline="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0" y="2852936"/>
            <a:ext cx="36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21495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3200" dirty="0" smtClean="0"/>
              <a:t>H   +    H    =   He  +   n    +   17</a:t>
            </a:r>
            <a:r>
              <a:rPr lang="ru-RU" sz="3200" dirty="0" smtClean="0"/>
              <a:t>,6 </a:t>
            </a:r>
            <a:r>
              <a:rPr lang="ru-RU" sz="3200" dirty="0" err="1" smtClean="0"/>
              <a:t>Мэв</a:t>
            </a:r>
            <a:r>
              <a:rPr lang="en-US" sz="3200" dirty="0" smtClean="0"/>
              <a:t>    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5892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50851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589240"/>
            <a:ext cx="35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5157192"/>
            <a:ext cx="27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589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5157192"/>
            <a:ext cx="360040" cy="37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587727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dirty="0" smtClean="0"/>
              <a:t>   </a:t>
            </a:r>
            <a:r>
              <a:rPr lang="en-US" sz="4000" dirty="0" smtClean="0"/>
              <a:t>+</a:t>
            </a:r>
            <a:r>
              <a:rPr lang="en-US" dirty="0" smtClean="0"/>
              <a:t>    </a:t>
            </a:r>
            <a:r>
              <a:rPr lang="en-US" sz="4000" dirty="0" smtClean="0"/>
              <a:t>H</a:t>
            </a:r>
            <a:r>
              <a:rPr lang="en-US" dirty="0" smtClean="0"/>
              <a:t>     </a:t>
            </a:r>
            <a:r>
              <a:rPr lang="en-US" sz="4000" dirty="0" smtClean="0"/>
              <a:t> =   H</a:t>
            </a:r>
            <a:r>
              <a:rPr lang="en-US" dirty="0" smtClean="0"/>
              <a:t>    </a:t>
            </a:r>
            <a:r>
              <a:rPr lang="en-US" sz="4000" dirty="0" smtClean="0"/>
              <a:t>+</a:t>
            </a:r>
            <a:r>
              <a:rPr lang="en-US" sz="2400" dirty="0" smtClean="0"/>
              <a:t> </a:t>
            </a:r>
            <a:r>
              <a:rPr lang="en-US" dirty="0" smtClean="0"/>
              <a:t>    </a:t>
            </a:r>
            <a:r>
              <a:rPr lang="en-US" sz="4000" dirty="0" smtClean="0"/>
              <a:t>H</a:t>
            </a:r>
            <a:r>
              <a:rPr lang="en-US" dirty="0" smtClean="0"/>
              <a:t>      </a:t>
            </a:r>
            <a:r>
              <a:rPr lang="en-US" sz="4000" dirty="0" smtClean="0"/>
              <a:t>+   4 </a:t>
            </a:r>
            <a:r>
              <a:rPr lang="ru-RU" sz="4000" dirty="0" err="1" smtClean="0"/>
              <a:t>Мэв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63093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592933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587727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62373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63093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58772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67944" y="63093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5877272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028384" y="13407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-15</a:t>
            </a:r>
            <a:endParaRPr lang="ru-RU" sz="14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39552" y="425569"/>
            <a:ext cx="7704856" cy="504753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</a:rPr>
              <a:t>ЕХАНИЗМ ДЕЙСТВИЯ ВОДОРОДНОЙ БОМБЫ.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Последовательность процессов, происходящих при взрыве водородной бомбы, можно представить следующим образом. Сначала взрывается находящаяся внутри оболочки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небольшая атомная бомба</a:t>
            </a:r>
            <a:r>
              <a:rPr kumimoji="0" lang="en-US" sz="16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в результате чего возникает нейтронная вспышка 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создается высокая температура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необходимая для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начала  термоядерного синтеза. Нейтроны бомбардируют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соединения дейтерия  с  литием . Литий-6 под действием  нейтронов  расщепляется  на гелий и тритий. Таким образом, атомный запал создает необходимые для синтеза материалы непосредственно в самой бомбе.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Затем начинается термоядерная реакция в смеси дейтерия с тритием, температура внутри бомбы стремительно нарастает, вовлекая в синтез все большее и большее количество водорода. При дальнейшем повышении температуры начинается   реакция   между  ядрами   дейтерия, характерная для чисто водородной бомбы. Все реакции  протекают настолько быстро, что воспринимаются как мгновенные.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8306" name="Picture 2" descr="{}_3^6\mathrm{Li} + {}_0^1n \to {}_1^3\mathrm{H} + {}_2^4\mathrm{He} + 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2114550" cy="22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539552" y="404664"/>
            <a:ext cx="7643866" cy="5355312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ВОДОРОДНОЙ  БОМБЫ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 ноября"/>
              </a:rPr>
              <a:t>1 ноября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952 год"/>
              </a:rPr>
              <a:t>1952 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ША"/>
              </a:rPr>
              <a:t>США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взорвали первый термоядерный заряд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Эниветок"/>
              </a:rPr>
              <a:t>атолле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Эниветок"/>
              </a:rPr>
              <a:t>Эниветок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Первая в мире водородная бомба — советская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РДС-6с"/>
              </a:rPr>
              <a:t>РДС-6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была взорвана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12 августа"/>
              </a:rPr>
              <a:t>12 августа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1953 год"/>
              </a:rPr>
              <a:t>1953 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Семипалатинский ядерный полигон"/>
              </a:rPr>
              <a:t>полигоне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Семипалатинск"/>
              </a:rPr>
              <a:t>Семипалатинске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 Устройство, испытанное США в 1952 году фактически не являлось «бомбой», а представляла собой лабораторный образец, «3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этажный дом, наполненный жидким дейтерием», выполненный в виде специальной конструкции. Советские же ученые разработали именно бомбу — законченное устройство, пригодное к практическому применению.. Впрочем, мощность взорванного американцами устройства составляла 10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Тротиловый эквивалент"/>
              </a:rPr>
              <a:t>мегатонн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то время как мощность бомбы конструкции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Сахаров, Андрей Дмитриевич"/>
              </a:rPr>
              <a:t>Сахарова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tooltip="Лаврентьев, Олег Александрович"/>
              </a:rPr>
              <a:t>Лаврентьева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400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Тротиловый эквивалент"/>
              </a:rPr>
              <a:t>килотонн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Самая крупная когда-либо взорванная водородная бомба — советская 50-мегатонная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Царь-бомба"/>
              </a:rPr>
              <a:t>царь-бомба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взорвана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30 октября"/>
              </a:rPr>
              <a:t>30 октября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6" tooltip="1961 год"/>
              </a:rPr>
              <a:t>1961 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7" tooltip="Военный полигон"/>
              </a:rPr>
              <a:t>полигоне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архипелага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8" tooltip="Новая Земля"/>
              </a:rPr>
              <a:t>Новая Земля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9" tooltip="Хрущёв, Никита Сергеевич"/>
              </a:rPr>
              <a:t>Никита Хрущёв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впоследствии публично пошутил, что первоначально предполагалось взорвать 100-мегатонную бомбу, но заряд уменьшили, «чтобы не побить все стёкла в Москве». Бомба была взорвана на высоте 4000 метров над полигоном «Новая Земля». Ударная волна после взрыва три раза обогнула земной шар.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ОРОДНАЯ БОМБА в 50 мегатонн. Макет-копия. Музей Федерального ядерного центра. Саров (Арзамас-16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00240"/>
            <a:ext cx="4095750" cy="2162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142976" y="214291"/>
            <a:ext cx="66437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66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ОДОРОДНАЯ БОМБА,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оружие большой разрушительной силы), принцип действия которого основан на реакции термоядерного синтеза легких ядер. Источником энергии взрыва являются процессы, аналогичные процессам, протекающим на Солнце и других звездах.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000232" y="5072074"/>
            <a:ext cx="6715172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ВОДОРОДНАЯ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БОМБА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50 МЕГАТОНН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ass-fizika.narod.ru/9_class/41_42/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3429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ОСНОВЫ ТЕОРИИ УПРАВЛЯЕМОГО ТЕРМОЯДЕРНОГО СИНТЕЗА ЗАЛОЖИЛИ В 1950 ГОДУ </a:t>
            </a:r>
          </a:p>
          <a:p>
            <a:r>
              <a:rPr lang="ru-RU" sz="2000" b="1" dirty="0" smtClean="0"/>
              <a:t>                                       И. Е. ТАММ И А. Д. САХАРОВ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Их  идея  и  привела  к  созданию </a:t>
            </a:r>
            <a:r>
              <a:rPr lang="ru-RU" sz="1600" b="1" u="sng" dirty="0" smtClean="0"/>
              <a:t>термоядерных реакторов - </a:t>
            </a:r>
            <a:r>
              <a:rPr lang="ru-RU" sz="1600" b="1" u="sng" dirty="0" err="1" smtClean="0"/>
              <a:t>Токамаков</a:t>
            </a:r>
            <a:r>
              <a:rPr lang="ru-RU" sz="1600" dirty="0" smtClean="0"/>
              <a:t>. Требуемая высокая температура в сотни млн. градусов может быть достигнута путем создания в плазме мощных  электрических  токов  </a:t>
            </a:r>
            <a:r>
              <a:rPr lang="ru-RU" sz="1600" b="1" u="sng" dirty="0" smtClean="0"/>
              <a:t>, но  трудно  удержать   такую   плазму.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Современные 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токамаки</a:t>
            </a:r>
            <a:r>
              <a:rPr lang="ru-RU" sz="2000" u="sng" dirty="0" smtClean="0"/>
              <a:t> </a:t>
            </a:r>
            <a:r>
              <a:rPr lang="ru-RU" sz="2000" dirty="0" smtClean="0"/>
              <a:t> </a:t>
            </a:r>
            <a:r>
              <a:rPr lang="ru-RU" sz="1600" dirty="0" smtClean="0"/>
              <a:t>- не термоядерные реакторы, в  которых  можно  получить   энергию </a:t>
            </a:r>
          </a:p>
          <a:p>
            <a:r>
              <a:rPr lang="ru-RU" sz="1600" dirty="0" smtClean="0"/>
              <a:t>и  преобразовать  ее   в  электрическую  энергию   ,а исследовательские установки, в которых возможно  лишь  на  некоторое  время  создание  и   сохранение   высокотемпературной   плазмы.   Наиболее мощный современный </a:t>
            </a:r>
            <a:r>
              <a:rPr lang="ru-RU" sz="1600" b="1" u="sng" dirty="0" smtClean="0"/>
              <a:t>ТОКАМАК</a:t>
            </a:r>
            <a:r>
              <a:rPr lang="ru-RU" sz="1600" dirty="0" smtClean="0"/>
              <a:t>, служащий только лишь для исследовательских целей , находится в </a:t>
            </a:r>
            <a:r>
              <a:rPr lang="ru-RU" sz="1600" b="1" u="sng" dirty="0" smtClean="0"/>
              <a:t>городе </a:t>
            </a:r>
            <a:r>
              <a:rPr lang="ru-RU" sz="1600" b="1" u="sng" dirty="0" err="1" smtClean="0"/>
              <a:t>Абингдон</a:t>
            </a:r>
            <a:r>
              <a:rPr lang="ru-RU" sz="1600" b="1" u="sng" dirty="0" smtClean="0"/>
              <a:t> недалеко от</a:t>
            </a:r>
            <a:r>
              <a:rPr lang="ru-RU" sz="1600" u="sng" dirty="0" smtClean="0"/>
              <a:t> Оксфорда</a:t>
            </a:r>
            <a:r>
              <a:rPr lang="ru-RU" sz="1600" dirty="0" smtClean="0"/>
              <a:t>. Высотой в 10 метров, он вырабатывает плазму и</a:t>
            </a:r>
            <a:r>
              <a:rPr lang="en-US" sz="1600" dirty="0" smtClean="0"/>
              <a:t> </a:t>
            </a:r>
            <a:r>
              <a:rPr lang="ru-RU" sz="1600" dirty="0" smtClean="0"/>
              <a:t> удерживает</a:t>
            </a:r>
          </a:p>
          <a:p>
            <a:r>
              <a:rPr lang="ru-RU" sz="1600" dirty="0" smtClean="0"/>
              <a:t> ее  с  помощью  магнитного  поля 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b="1" u="sng" dirty="0" smtClean="0"/>
              <a:t>пока  всего  лишь  около 1 секунду</a:t>
            </a:r>
            <a:endParaRPr lang="ru-RU" sz="1600" b="1" u="sng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929190" y="3714752"/>
            <a:ext cx="257173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ТОКАМАК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тороидальная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магнитная камера с током)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ea typeface="Times New Roman" pitchFamily="18" charset="0"/>
              </a:rPr>
              <a:t> 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8305" name="Рисунок 4" descr="http://class-fizika.narod.ru/9_class/41_42/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56"/>
            <a:ext cx="2381250" cy="2219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ru-RU" sz="80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Элементарные  частицы   и  их  классификация</a:t>
            </a:r>
            <a:endParaRPr lang="ru-RU" sz="8000" i="1" dirty="0"/>
          </a:p>
        </p:txBody>
      </p:sp>
    </p:spTree>
  </p:cSld>
  <p:clrMapOvr>
    <a:masterClrMapping/>
  </p:clrMapOvr>
  <p:transition spd="med">
    <p:split orient="vert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467544" y="332656"/>
            <a:ext cx="7858180" cy="60016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Элементарные частицы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1911году Резерфорд  открыл  атомное ядро , он  же  в 1919 году в продуктах расщепления ядер атомов ряда элементов обнаружил протоны. В 1932 году Чедвик открыл нейтрон. Стало ясно, что ядра атомов, как и сами атомы, имеют сложное строение. Возникла протонно-нейтронная модель строения ядер. В том же 1932 году в космических лучах был открыт позитрон.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Позитрон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положительно заряженная частица, имеющая ту же массу и тот же (по модулю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заряд, что и электрон.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Существование позитрона было предсказано П.Дираком в 1928 году. В 1937 году в космических лучах были обнаружены частицы с массой в 207 электронных масс, названные мюонами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μ-мезонами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). Затем в 1947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1950годах были открыты пионы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π-мезоны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), которые  осуществляют взаимодействие между нуклонами в ядре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,то есть  создают  ядерные  силы. Обмениваясь пионами ,нуклоны  удерживаются  друг  около  друга  внутри  ядра.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 последующие годы число вновь открываемых частиц стало быстро расти. В настоящее время известно около 400 элементарных  частиц. Подавляющее большинство этих частиц являются нестабильными. Исключение составляют лишь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фотон, электрон, протон и нейтрино.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Все остальные частицы через определенные промежутки времени испытывают самопроизвольные превращения в другие частицы. Нестабильные элементарные частицы сильно отличаются друг от друга по временам жизни. Наиболее долгоживущей частицей является нейтрон. Время жизни нейтрона порядка 15 мин. Другие частицы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живут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гораздо меньшее время.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68" y="4143380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-6</a:t>
            </a:r>
            <a:endParaRPr lang="ru-RU" sz="900" dirty="0"/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E21B-82FB-4694-952B-7852C14D419A}" type="slidenum">
              <a:rPr lang="ru-RU"/>
              <a:pPr/>
              <a:t>16</a:t>
            </a:fld>
            <a:endParaRPr lang="ru-RU"/>
          </a:p>
        </p:txBody>
      </p:sp>
      <p:pic>
        <p:nvPicPr>
          <p:cNvPr id="20485" name="Picture 5" descr="0903_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05200" cy="4724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</a:t>
            </a:r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способность</a:t>
            </a:r>
          </a:p>
          <a:p>
            <a:pPr algn="ctr"/>
            <a:r>
              <a:rPr lang="ru-RU" sz="4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гамма - излучения</a:t>
            </a:r>
            <a:endParaRPr lang="ru-RU" sz="40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488" name="Text Box 8" descr="Крупная сетка"/>
          <p:cNvSpPr txBox="1">
            <a:spLocks noChangeArrowheads="1"/>
          </p:cNvSpPr>
          <p:nvPr/>
        </p:nvSpPr>
        <p:spPr bwMode="auto">
          <a:xfrm>
            <a:off x="4267200" y="1447800"/>
            <a:ext cx="4343400" cy="304698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Хорошо  поглощают</a:t>
            </a: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: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гамма-излучение</a:t>
            </a:r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– </a:t>
            </a:r>
          </a:p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чугун, сталь, свинец, 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кирпич,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бетон (вещества ,имеющие </a:t>
            </a: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большую плотность</a:t>
            </a: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4643470" cy="5386090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Способность к взаимным превращениям </a:t>
            </a:r>
            <a:r>
              <a:rPr lang="ru-RU" sz="1400" b="1" u="sng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u="sng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это наиболее важное свойство всех элементарных частиц</a:t>
            </a:r>
            <a:r>
              <a:rPr lang="ru-RU" sz="1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.. </a:t>
            </a:r>
            <a:r>
              <a:rPr lang="ru-RU" sz="14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Примером может служить аннигиляция (т.е. исчезновение) электрона и позитрона, сопровождающаяся рождением фотонов большой энергии. Может протекать и обратный процесс </a:t>
            </a:r>
            <a:r>
              <a:rPr lang="ru-RU" sz="14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рождение электронно-позитронной пары, например, при столкновении фотона с достаточно большой энергией с ядром. Такой опасный двойник, каким для электрона является позитрон, есть и у протона. Он называется антипротоном. Электрический заряд антипротона отрицателен. В настоящее время античастицы найдены у всех частиц. Античастицы противопоставляются частицам потому, что при встрече любой частицы со своей античастицей происходит их аннигиляция, т.е. обе частицы исчезают, превращаясь в кванты излучения или другие частицы. Античастица обнаружена даже у нейтрона. Нейтрон и</a:t>
            </a:r>
            <a:r>
              <a:rPr lang="ru-RU" sz="16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антинейтрон отличаются только знаками магнитного момента и так называемого барионного заряда</a:t>
            </a:r>
            <a:endParaRPr lang="ru-RU" sz="1600" dirty="0"/>
          </a:p>
        </p:txBody>
      </p:sp>
      <p:pic>
        <p:nvPicPr>
          <p:cNvPr id="3" name="Picture 2" descr="http://gannalv.narod.ru/pic/annig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14620"/>
            <a:ext cx="3071834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72330" y="2714620"/>
            <a:ext cx="157163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3143248"/>
            <a:ext cx="92869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990940"/>
          <a:ext cx="6357982" cy="5867060"/>
        </p:xfrm>
        <a:graphic>
          <a:graphicData uri="http://schemas.openxmlformats.org/drawingml/2006/table">
            <a:tbl>
              <a:tblPr/>
              <a:tblGrid>
                <a:gridCol w="1180893"/>
                <a:gridCol w="1267907"/>
                <a:gridCol w="1118742"/>
                <a:gridCol w="1317630"/>
                <a:gridCol w="596661"/>
                <a:gridCol w="720965"/>
                <a:gridCol w="155184"/>
              </a:tblGrid>
              <a:tr h="89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Частица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Античастица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Обозначения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Электрический заряд, Кл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Масса, МэВ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Время   жизни,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Фотон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Symbol"/>
                          <a:ea typeface="Times New Roman"/>
                          <a:cs typeface="Times New Roman"/>
                        </a:rPr>
                        <a:t>g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ептоны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Электрон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Позитрон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4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4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Нейтрино </a:t>
                      </a:r>
                      <a:r>
                        <a:rPr lang="ru-RU" sz="9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электронное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Антинейтрино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, </a:t>
                      </a:r>
                      <a:r>
                        <a:rPr lang="el-G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ν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дроны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езоны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n>
                            <a:solidFill>
                              <a:srgbClr val="002060"/>
                            </a:solidFill>
                          </a:ln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 - мезоны (пионы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6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Барионы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протон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антипротон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 ,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 1,6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938,26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mbol"/>
                          <a:ea typeface="Times New Roman"/>
                          <a:cs typeface="Times New Roman"/>
                        </a:rPr>
                        <a:t>®  ¥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нейтрон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FF0000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антинейтрон</a:t>
                      </a:r>
                      <a:endParaRPr lang="ru-RU" sz="1400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939,55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209" marR="49209" marT="49209" marB="49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715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400" dirty="0" smtClean="0"/>
              <a:t>Классификация  элементарных  частиц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43372" y="5715016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инус 6"/>
          <p:cNvSpPr/>
          <p:nvPr/>
        </p:nvSpPr>
        <p:spPr>
          <a:xfrm>
            <a:off x="4143372" y="6215082"/>
            <a:ext cx="14287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214810" y="3071810"/>
            <a:ext cx="142876" cy="7143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Проникающая способность радиоактивного излучения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008-C699-453C-A49D-1E5DB3781335}" type="slidenum">
              <a:rPr lang="ru-RU"/>
              <a:pPr/>
              <a:t>17</a:t>
            </a:fld>
            <a:endParaRPr lang="ru-RU"/>
          </a:p>
        </p:txBody>
      </p:sp>
      <p:pic>
        <p:nvPicPr>
          <p:cNvPr id="25604" name="Picture 4" descr="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8686800" cy="304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λ</a:t>
            </a:r>
            <a:r>
              <a:rPr lang="en-US" dirty="0" smtClean="0"/>
              <a:t> –</a:t>
            </a:r>
            <a:r>
              <a:rPr lang="ru-RU" dirty="0" smtClean="0"/>
              <a:t> лучи    -   слой  бумаги  толщиной 0,1  мм.</a:t>
            </a:r>
          </a:p>
          <a:p>
            <a:r>
              <a:rPr lang="ru-RU" dirty="0" smtClean="0"/>
              <a:t> 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- </a:t>
            </a:r>
            <a:r>
              <a:rPr lang="ru-RU" dirty="0" smtClean="0">
                <a:latin typeface="Times New Roman"/>
                <a:cs typeface="Times New Roman"/>
              </a:rPr>
              <a:t>лучи   - алюминиевая  пластинка  толщиной  в  несколько  миллиметров.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ru-RU" dirty="0" smtClean="0">
                <a:latin typeface="Times New Roman"/>
                <a:cs typeface="Times New Roman"/>
              </a:rPr>
              <a:t>  - лучи   -  слой  бетона  толщиной  в  </a:t>
            </a:r>
            <a:r>
              <a:rPr lang="ru-RU" smtClean="0">
                <a:latin typeface="Times New Roman"/>
                <a:cs typeface="Times New Roman"/>
              </a:rPr>
              <a:t>несколько  метров.</a:t>
            </a:r>
            <a:r>
              <a:rPr lang="en-US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.Открытие  протона  и  нейтрона. Строение  ядра. Изотопы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500034" y="571480"/>
            <a:ext cx="7643866" cy="43088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Открытие протона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1919 году Э. Резерфорд обнаружил ядра атома водорода в продуктах расщепления ядер атомов многих элементов. Резерфорд назвал эту частицу протоном. Он высказал предположение, что протоны входят в состав всех атомных ядер. Считается, что впервые Резерфорд обнаружил протоны в ядерной реакции азота с гелием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-частицами):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01" name="Рисунок 1" descr="http://school.ort.spb.ru/library/physics/11class/lesson_36/Eq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636"/>
            <a:ext cx="2571768" cy="64294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071538" y="500042"/>
            <a:ext cx="6786610" cy="6143668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6600CC"/>
                </a:solidFill>
              </a:rPr>
              <a:t>Приборы  для  наблюдения  и  регистрации</a:t>
            </a:r>
            <a:r>
              <a:rPr lang="en-US" sz="4800" b="1" u="sng" dirty="0" smtClean="0">
                <a:solidFill>
                  <a:srgbClr val="6600CC"/>
                </a:solidFill>
              </a:rPr>
              <a:t> </a:t>
            </a:r>
            <a:r>
              <a:rPr lang="ru-RU" sz="4800" b="1" u="sng" dirty="0" smtClean="0">
                <a:solidFill>
                  <a:srgbClr val="6600CC"/>
                </a:solidFill>
              </a:rPr>
              <a:t>элементарных  частиц </a:t>
            </a:r>
            <a:endParaRPr lang="ru-RU" sz="4800" b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286676" cy="60016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открытия протона было высказано предположение, что ядра атомов состоят из одних протонов. Однако это предположение оказалось несостоятельным, так как отношение заряда ядра к его массе не остается постоянным для разных ядер, как это было бы, если бы в состав ядер входили одни протоны. Для более тяжелых ядер это отношение оказывается меньше, чем для легких, т. е. при переходе к более тяжелым ядрам масса ядра растет быстрее, чем заряд.</a:t>
            </a:r>
          </a:p>
          <a:p>
            <a:r>
              <a:rPr lang="ru-RU" sz="2400" dirty="0" smtClean="0"/>
              <a:t>В 1920 г. Резерфорд высказал гипотезу о существовании в составе ядер электрически нейтральной частицы с массой, приблизительно равной массе протона. Он даже придумал название этой гипотетической частице –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нейтрон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http://school.ort.spb.ru/library/physics/11class/lesson_36/6-5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66"/>
            <a:ext cx="7715304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Открытие нейтрона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5715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Идея о существовании </a:t>
            </a:r>
            <a:r>
              <a:rPr lang="ru-RU" b="1" dirty="0" smtClean="0"/>
              <a:t>тяжелой нейтральной частицы </a:t>
            </a:r>
            <a:r>
              <a:rPr lang="ru-RU" dirty="0" smtClean="0"/>
              <a:t>казалась Резерфорду настолько привлекательной, что он незамедлительно предложил группе своих учеников во главе с Дж. Чедвиком заняться поиском такой частицы.</a:t>
            </a:r>
            <a:r>
              <a:rPr lang="ru-RU" b="1" u="sng" dirty="0" smtClean="0"/>
              <a:t> Через 12 лет в 1932 г</a:t>
            </a:r>
            <a:r>
              <a:rPr lang="ru-RU" dirty="0" smtClean="0"/>
              <a:t>. Чедвик экспериментально исследовал излучение, возникающее при облучении бериллия </a:t>
            </a:r>
            <a:r>
              <a:rPr lang="el-GR" dirty="0" smtClean="0"/>
              <a:t>α</a:t>
            </a:r>
            <a:r>
              <a:rPr lang="ru-RU" dirty="0" smtClean="0"/>
              <a:t>-частицами, и обнаружил, что это излучение представляет собой поток нейтральных частиц с массой, примерно равной массе протона. </a:t>
            </a:r>
            <a:r>
              <a:rPr lang="ru-RU" b="1" u="sng" dirty="0" smtClean="0"/>
              <a:t>Так был открыт нейтрон</a:t>
            </a:r>
            <a:r>
              <a:rPr lang="ru-RU" dirty="0" smtClean="0"/>
              <a:t>. На рис. приведена упрощенная схема установки для обнаружения нейтронов.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571768" cy="334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атомного ядра.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85860"/>
            <a:ext cx="19812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2262190" cy="275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4143380"/>
            <a:ext cx="257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Вернер Карл</a:t>
            </a:r>
            <a:endParaRPr lang="en-US" dirty="0" smtClean="0"/>
          </a:p>
          <a:p>
            <a:pPr algn="ctr"/>
            <a:r>
              <a:rPr lang="ru-RU" dirty="0" smtClean="0"/>
              <a:t>Гейзенберг</a:t>
            </a:r>
            <a:endParaRPr lang="en-US" dirty="0" smtClean="0"/>
          </a:p>
          <a:p>
            <a:pPr algn="ctr"/>
            <a:r>
              <a:rPr lang="ru-RU" dirty="0" smtClean="0"/>
              <a:t>(1901-1976)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421481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Дмитрий Дмитриевич Иваненко </a:t>
            </a:r>
            <a:endParaRPr lang="en-US" dirty="0" smtClean="0"/>
          </a:p>
          <a:p>
            <a:pPr algn="ctr"/>
            <a:r>
              <a:rPr lang="ru-RU" dirty="0" smtClean="0"/>
              <a:t>(1904-1994)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285860"/>
            <a:ext cx="3929090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Советский физик Д. Д. Иваненко и </a:t>
            </a:r>
            <a:endParaRPr lang="en-US" dirty="0" smtClean="0"/>
          </a:p>
          <a:p>
            <a:r>
              <a:rPr lang="ru-RU" dirty="0" smtClean="0"/>
              <a:t>немецкий  физик В. Гейзенберг предложили </a:t>
            </a:r>
            <a:r>
              <a:rPr lang="ru-RU" sz="2400" dirty="0" smtClean="0">
                <a:solidFill>
                  <a:srgbClr val="002060"/>
                </a:solidFill>
              </a:rPr>
              <a:t>протонно-нейтронную модель ядра: ядра состоят из элементарных частиц двух сортов: протонов и нейтронов.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357694"/>
            <a:ext cx="39290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Число протонов в ядре равняется числу электронов в атомной оболочке, так как атом в целом нейтрален.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Протон и нейтрон – два зарядовых состояния ядерной частицы, называемых </a:t>
            </a:r>
            <a:r>
              <a:rPr lang="ru-RU" sz="2000" dirty="0" smtClean="0"/>
              <a:t>нуклоном.</a:t>
            </a:r>
            <a:endParaRPr lang="ru-RU" sz="2000" dirty="0"/>
          </a:p>
        </p:txBody>
      </p: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" name="TextBox 9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4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60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6000" b="1" dirty="0" smtClean="0">
                <a:solidFill>
                  <a:srgbClr val="FF0000"/>
                </a:solidFill>
              </a:rPr>
              <a:t> «Строение  ядра»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428860" y="2500306"/>
            <a:ext cx="4429156" cy="27146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5400" b="1" dirty="0" smtClean="0">
                <a:solidFill>
                  <a:srgbClr val="FF0000"/>
                </a:solidFill>
              </a:rPr>
              <a:t> «Собери ядро»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714612" y="2428868"/>
            <a:ext cx="3929090" cy="278608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Картинка 1 из 2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8956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1071546"/>
            <a:ext cx="50006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 1911  году  английский  ученый  Содди</a:t>
            </a:r>
          </a:p>
          <a:p>
            <a:endParaRPr lang="ru-RU" dirty="0" smtClean="0"/>
          </a:p>
          <a:p>
            <a:r>
              <a:rPr lang="ru-RU" dirty="0" smtClean="0"/>
              <a:t> высказал  предположение о том , что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должны  существовать элементы  с  </a:t>
            </a:r>
            <a:r>
              <a:rPr lang="ru-RU" dirty="0" err="1" smtClean="0"/>
              <a:t>одина</a:t>
            </a:r>
            <a:r>
              <a:rPr lang="ru-RU" dirty="0" smtClean="0"/>
              <a:t> –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ковыми</a:t>
            </a:r>
            <a:r>
              <a:rPr lang="ru-RU" dirty="0" smtClean="0"/>
              <a:t> химическими  свойствами , но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отличающиеся  радиоактивностью.</a:t>
            </a:r>
          </a:p>
          <a:p>
            <a:endParaRPr lang="ru-RU" dirty="0" smtClean="0"/>
          </a:p>
          <a:p>
            <a:r>
              <a:rPr lang="ru-RU" dirty="0" smtClean="0"/>
              <a:t> Эти  элементы  располагаются  в  одной  и  </a:t>
            </a:r>
          </a:p>
          <a:p>
            <a:endParaRPr lang="ru-RU" dirty="0" smtClean="0"/>
          </a:p>
          <a:p>
            <a:r>
              <a:rPr lang="ru-RU" dirty="0" smtClean="0"/>
              <a:t> той  же  клетке  системы  Менделеева.</a:t>
            </a:r>
          </a:p>
          <a:p>
            <a:endParaRPr lang="ru-RU" dirty="0" smtClean="0"/>
          </a:p>
          <a:p>
            <a:r>
              <a:rPr lang="ru-RU" dirty="0" smtClean="0"/>
              <a:t> Содди  назвал  их  </a:t>
            </a:r>
            <a:r>
              <a:rPr lang="ru-RU" sz="3200" b="1" u="sng" dirty="0" smtClean="0"/>
              <a:t>изотопами.</a:t>
            </a:r>
            <a:endParaRPr lang="ru-RU" sz="3200" b="1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FBA3-7A1C-4184-9DCD-5C84278E08B7}" type="slidenum">
              <a:rPr lang="ru-RU"/>
              <a:pPr/>
              <a:t>26</a:t>
            </a:fld>
            <a:endParaRPr lang="ru-RU"/>
          </a:p>
        </p:txBody>
      </p:sp>
      <p:sp>
        <p:nvSpPr>
          <p:cNvPr id="36868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219200"/>
            <a:ext cx="7418185" cy="452431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Bradley Hand ITC" pitchFamily="66" charset="0"/>
              </a:rPr>
              <a:t>Изотопы - это  химические  элементы,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ядра  которых  имеют  одинаковое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число  протонов , но  разное число</a:t>
            </a:r>
          </a:p>
          <a:p>
            <a:pPr algn="ctr"/>
            <a:r>
              <a:rPr lang="ru-RU" sz="3200" b="1" i="1" dirty="0" smtClean="0">
                <a:latin typeface="Bradley Hand ITC" pitchFamily="66" charset="0"/>
              </a:rPr>
              <a:t>н</a:t>
            </a:r>
            <a:r>
              <a:rPr lang="ru-RU" sz="3200" b="1" i="1" smtClean="0">
                <a:latin typeface="Bradley Hand ITC" pitchFamily="66" charset="0"/>
              </a:rPr>
              <a:t>ейтронов</a:t>
            </a:r>
            <a:r>
              <a:rPr lang="ru-RU" sz="3200" b="1" i="1" dirty="0" smtClean="0">
                <a:latin typeface="Bradley Hand ITC" pitchFamily="66" charset="0"/>
              </a:rPr>
              <a:t>.</a:t>
            </a:r>
            <a:endParaRPr lang="ru-RU" sz="3200" b="1" i="1" dirty="0">
              <a:latin typeface="Bradley Hand ITC" pitchFamily="66" charset="0"/>
            </a:endParaRPr>
          </a:p>
          <a:p>
            <a:pPr algn="ctr"/>
            <a:r>
              <a:rPr lang="ru-RU" sz="3200" b="1" i="1" dirty="0">
                <a:latin typeface="Bradley Hand ITC" pitchFamily="66" charset="0"/>
              </a:rPr>
              <a:t>Изотопы имеют одинаковые 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химические свойства 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(обусловлены зарядом ядра),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но разные физические свойства</a:t>
            </a:r>
          </a:p>
          <a:p>
            <a:pPr algn="ctr"/>
            <a:r>
              <a:rPr lang="ru-RU" sz="3200" b="1" i="1" dirty="0">
                <a:latin typeface="Bradley Hand ITC" pitchFamily="66" charset="0"/>
              </a:rPr>
              <a:t>(обусловлено массой).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 водорода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D3A3-EE4A-4622-BD63-9A7C6504CF5D}" type="slidenum">
              <a:rPr lang="ru-RU"/>
              <a:pPr/>
              <a:t>27</a:t>
            </a:fld>
            <a:endParaRPr lang="ru-RU"/>
          </a:p>
        </p:txBody>
      </p:sp>
      <p:pic>
        <p:nvPicPr>
          <p:cNvPr id="29701" name="Picture 5" descr="isotopes"/>
          <p:cNvPicPr>
            <a:picLocks noChangeAspect="1" noChangeArrowheads="1"/>
          </p:cNvPicPr>
          <p:nvPr/>
        </p:nvPicPr>
        <p:blipFill>
          <a:blip r:embed="rId2" cstate="print"/>
          <a:srcRect b="28725"/>
          <a:stretch>
            <a:fillRect/>
          </a:stretch>
        </p:blipFill>
        <p:spPr bwMode="auto">
          <a:xfrm>
            <a:off x="838200" y="1219200"/>
            <a:ext cx="7848600" cy="1828800"/>
          </a:xfrm>
          <a:prstGeom prst="rect">
            <a:avLst/>
          </a:prstGeom>
          <a:noFill/>
        </p:spPr>
      </p:pic>
      <p:pic>
        <p:nvPicPr>
          <p:cNvPr id="29702" name="Picture 6" descr="isotopes"/>
          <p:cNvPicPr>
            <a:picLocks noChangeAspect="1" noChangeArrowheads="1"/>
          </p:cNvPicPr>
          <p:nvPr/>
        </p:nvPicPr>
        <p:blipFill>
          <a:blip r:embed="rId3" cstate="print"/>
          <a:srcRect t="2826" b="2826"/>
          <a:stretch>
            <a:fillRect/>
          </a:stretch>
        </p:blipFill>
        <p:spPr bwMode="auto">
          <a:xfrm>
            <a:off x="857224" y="3357562"/>
            <a:ext cx="7696200" cy="2373313"/>
          </a:xfrm>
          <a:prstGeom prst="rect">
            <a:avLst/>
          </a:prstGeom>
          <a:noFill/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7010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495800" y="20574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267200" y="22098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391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5214950"/>
            <a:ext cx="27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Доля 99,985 % ,</a:t>
            </a:r>
          </a:p>
          <a:p>
            <a:r>
              <a:rPr lang="ru-RU" sz="1400" dirty="0" smtClean="0"/>
              <a:t>Нерадиоактивен</a:t>
            </a:r>
          </a:p>
          <a:p>
            <a:r>
              <a:rPr lang="ru-RU" sz="1400" dirty="0" smtClean="0"/>
              <a:t>( стабилен ) при соединении  с  кислородом  образуется  вода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528638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Доля 0,015 %,стабилен ,при соединении</a:t>
            </a:r>
          </a:p>
          <a:p>
            <a:r>
              <a:rPr lang="ru-RU" sz="1400" dirty="0" smtClean="0"/>
              <a:t>с  водой  образуется тяжелая  вода с температурой  кипения  101    С   и  температурой  плавления  3 , 8     С  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4" y="5643578"/>
            <a:ext cx="571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0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5857892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0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5643578"/>
            <a:ext cx="2786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 природе  не  существует,</a:t>
            </a:r>
          </a:p>
          <a:p>
            <a:r>
              <a:rPr lang="ru-RU" sz="1400" dirty="0" smtClean="0"/>
              <a:t>получается  только искусственно  в  ходе  ядерной  реакции , радиоактивен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421481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478632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41433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40005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46434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45720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643570" y="392906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.Ядерные  силы. Энергия  связи  ядра.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4000" b="1" dirty="0" smtClean="0">
                <a:solidFill>
                  <a:srgbClr val="FF0000"/>
                </a:solidFill>
              </a:rPr>
              <a:t> « Свойства  ядерных  сил»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285984" y="1928802"/>
            <a:ext cx="4500594" cy="27146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Толстослойные фотоэмульсии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C40-D6C8-458E-BDC0-AF99A81598CB}" type="slidenum">
              <a:rPr lang="ru-RU"/>
              <a:pPr/>
              <a:t>3</a:t>
            </a:fld>
            <a:endParaRPr lang="ru-RU"/>
          </a:p>
        </p:txBody>
      </p:sp>
      <p:pic>
        <p:nvPicPr>
          <p:cNvPr id="19460" name="Picture 4" descr="фотоэмуль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886200" cy="3048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9461" name="Text Box 5" descr="Крупная сетка"/>
          <p:cNvSpPr txBox="1">
            <a:spLocks noChangeArrowheads="1"/>
          </p:cNvSpPr>
          <p:nvPr/>
        </p:nvSpPr>
        <p:spPr bwMode="auto">
          <a:xfrm>
            <a:off x="457200" y="4343400"/>
            <a:ext cx="3886200" cy="2066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Bradley Hand ITC" pitchFamily="66" charset="0"/>
              </a:rPr>
              <a:t>Метод разработан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В 1958 году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Ждановым А.П. и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Мысовским Л.В.</a:t>
            </a:r>
          </a:p>
        </p:txBody>
      </p:sp>
      <p:sp>
        <p:nvSpPr>
          <p:cNvPr id="19462" name="Text Box 6" descr="Крупная сетка"/>
          <p:cNvSpPr txBox="1">
            <a:spLocks noChangeArrowheads="1"/>
          </p:cNvSpPr>
          <p:nvPr/>
        </p:nvSpPr>
        <p:spPr bwMode="auto">
          <a:xfrm>
            <a:off x="4495800" y="1143000"/>
            <a:ext cx="4087813" cy="52292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400" b="1" i="1" dirty="0">
              <a:latin typeface="Bradley Hand ITC" pitchFamily="66" charset="0"/>
            </a:endParaRP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Пролетающая сквозь 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фотоэмульсию заряженная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частица действует на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зерна бромистого 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серебра и образует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скрытое изображение.</a:t>
            </a:r>
          </a:p>
          <a:p>
            <a:pPr algn="ctr"/>
            <a:r>
              <a:rPr lang="ru-RU" sz="2400" b="1" i="1" dirty="0" smtClean="0">
                <a:latin typeface="Bradley Hand ITC" pitchFamily="66" charset="0"/>
              </a:rPr>
              <a:t>После проявления на</a:t>
            </a:r>
            <a:endParaRPr lang="ru-RU" sz="2400" b="1" i="1" dirty="0">
              <a:latin typeface="Bradley Hand ITC" pitchFamily="66" charset="0"/>
            </a:endParaRPr>
          </a:p>
          <a:p>
            <a:pPr algn="ctr"/>
            <a:r>
              <a:rPr lang="ru-RU" sz="2400" b="1" i="1" smtClean="0">
                <a:latin typeface="Bradley Hand ITC" pitchFamily="66" charset="0"/>
              </a:rPr>
              <a:t>фотопластинке </a:t>
            </a:r>
            <a:r>
              <a:rPr lang="ru-RU" sz="2400" b="1" i="1" dirty="0">
                <a:latin typeface="Bradley Hand ITC" pitchFamily="66" charset="0"/>
              </a:rPr>
              <a:t>образуется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след - трек.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Преимущества: следы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не исчезают со временем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и могут быть тщательно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изучены.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</a:t>
            </a:r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Единицы  </a:t>
            </a:r>
          </a:p>
          <a:p>
            <a:r>
              <a:rPr lang="ru-RU" sz="2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массы  и  энергии  в  ядерной  физике</a:t>
            </a:r>
            <a:endParaRPr lang="ru-RU" sz="2400" b="1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/>
              <a:t>1  электрон – вольт( эВ )   =   1,6 </a:t>
            </a:r>
            <a:r>
              <a:rPr lang="ru-RU" sz="3200" dirty="0" err="1" smtClean="0">
                <a:latin typeface="Times New Roman"/>
                <a:cs typeface="Times New Roman"/>
              </a:rPr>
              <a:t>х</a:t>
            </a:r>
            <a:r>
              <a:rPr lang="ru-RU" sz="3200" dirty="0" smtClean="0">
                <a:latin typeface="Times New Roman"/>
                <a:cs typeface="Times New Roman"/>
              </a:rPr>
              <a:t> 10    Дж</a:t>
            </a:r>
            <a:r>
              <a:rPr lang="ru-RU" dirty="0" smtClean="0">
                <a:latin typeface="Times New Roman"/>
                <a:cs typeface="Times New Roman"/>
              </a:rPr>
              <a:t>.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85992"/>
            <a:ext cx="81439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3200" dirty="0" smtClean="0"/>
              <a:t>1 атомная  единица  массы ( </a:t>
            </a:r>
            <a:r>
              <a:rPr lang="ru-RU" sz="3200" dirty="0" err="1" smtClean="0"/>
              <a:t>а.е.м</a:t>
            </a:r>
            <a:r>
              <a:rPr lang="ru-RU" sz="3200" dirty="0" smtClean="0"/>
              <a:t>. ) =   1,66 </a:t>
            </a:r>
            <a:r>
              <a:rPr lang="ru-RU" sz="3200" dirty="0" err="1" smtClean="0"/>
              <a:t>х</a:t>
            </a:r>
            <a:r>
              <a:rPr lang="ru-RU" sz="3200" dirty="0" smtClean="0"/>
              <a:t> 10     кг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15716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300037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-27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64331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X </a:t>
            </a:r>
            <a:r>
              <a:rPr lang="en-US" dirty="0" smtClean="0"/>
              <a:t> -  </a:t>
            </a:r>
            <a:r>
              <a:rPr lang="ru-RU" dirty="0" smtClean="0"/>
              <a:t>условное  обозначение  ядра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00050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z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50043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572008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sz="2000" b="1" dirty="0" smtClean="0"/>
              <a:t>X</a:t>
            </a:r>
            <a:r>
              <a:rPr lang="en-US" sz="2000" dirty="0" smtClean="0"/>
              <a:t>  </a:t>
            </a:r>
            <a:r>
              <a:rPr lang="en-US" dirty="0" smtClean="0"/>
              <a:t>- </a:t>
            </a:r>
            <a:r>
              <a:rPr lang="ru-RU" dirty="0" smtClean="0"/>
              <a:t>символ  химического  элемента</a:t>
            </a:r>
          </a:p>
          <a:p>
            <a:r>
              <a:rPr lang="ru-RU" dirty="0" smtClean="0"/>
              <a:t>   </a:t>
            </a:r>
            <a:r>
              <a:rPr lang="en-US" sz="2400" b="1" dirty="0" smtClean="0"/>
              <a:t>z</a:t>
            </a:r>
            <a:r>
              <a:rPr lang="en-US" b="1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зарядовое  число ( </a:t>
            </a:r>
            <a:r>
              <a:rPr lang="ru-RU" dirty="0" err="1" smtClean="0"/>
              <a:t>число</a:t>
            </a:r>
            <a:r>
              <a:rPr lang="ru-RU" dirty="0" smtClean="0"/>
              <a:t>  протонов  внутри  ядра )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sz="2400" b="1" dirty="0" smtClean="0"/>
              <a:t>А</a:t>
            </a:r>
            <a:r>
              <a:rPr lang="ru-RU" b="1" dirty="0" smtClean="0"/>
              <a:t>  </a:t>
            </a:r>
            <a:r>
              <a:rPr lang="ru-RU" dirty="0" smtClean="0"/>
              <a:t>- массовое   число (</a:t>
            </a:r>
            <a:r>
              <a:rPr lang="ru-RU" dirty="0" err="1" smtClean="0"/>
              <a:t>число</a:t>
            </a:r>
            <a:r>
              <a:rPr lang="ru-RU" dirty="0" smtClean="0"/>
              <a:t> протонов  и  нейтронов  внутри  ядра )</a:t>
            </a:r>
          </a:p>
          <a:p>
            <a:r>
              <a:rPr lang="ru-RU" dirty="0" smtClean="0"/>
              <a:t>   </a:t>
            </a:r>
            <a:r>
              <a:rPr lang="en-US" b="1" dirty="0" smtClean="0"/>
              <a:t>N</a:t>
            </a:r>
            <a:r>
              <a:rPr lang="en-US" dirty="0" smtClean="0"/>
              <a:t>  - </a:t>
            </a:r>
            <a:r>
              <a:rPr lang="ru-RU" dirty="0" smtClean="0"/>
              <a:t>число  нейтронов  внутри  ядра 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 М    </a:t>
            </a:r>
            <a:r>
              <a:rPr lang="ru-RU" dirty="0" smtClean="0"/>
              <a:t>-   масса  атома,</a:t>
            </a:r>
            <a:r>
              <a:rPr lang="en-US" smtClean="0"/>
              <a:t> </a:t>
            </a:r>
            <a:r>
              <a:rPr lang="en-US" sz="2400" smtClean="0"/>
              <a:t> </a:t>
            </a:r>
            <a:r>
              <a:rPr lang="en-US" sz="2400" dirty="0" smtClean="0"/>
              <a:t>m</a:t>
            </a:r>
            <a:r>
              <a:rPr lang="ru-RU" sz="2400" smtClean="0"/>
              <a:t>    </a:t>
            </a:r>
            <a:r>
              <a:rPr lang="ru-RU" dirty="0" smtClean="0"/>
              <a:t>-   масса  электрона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 М    </a:t>
            </a:r>
            <a:r>
              <a:rPr lang="ru-RU" dirty="0" smtClean="0"/>
              <a:t>-   масса  ядра</a:t>
            </a:r>
          </a:p>
          <a:p>
            <a:r>
              <a:rPr lang="ru-RU" b="1" dirty="0" smtClean="0"/>
              <a:t>   </a:t>
            </a:r>
            <a:r>
              <a:rPr lang="en-US" b="1" dirty="0" smtClean="0"/>
              <a:t>q  </a:t>
            </a:r>
            <a:r>
              <a:rPr lang="en-US" dirty="0" smtClean="0"/>
              <a:t>-  </a:t>
            </a:r>
            <a:r>
              <a:rPr lang="ru-RU" dirty="0" smtClean="0"/>
              <a:t>заряд  ядра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6000" b="1" dirty="0" smtClean="0">
                <a:solidFill>
                  <a:srgbClr val="FF0000"/>
                </a:solidFill>
              </a:rPr>
              <a:t> « Дефект массы  ядра»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звук 3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1928794" y="2428868"/>
            <a:ext cx="4429156" cy="257176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Анимация </a:t>
            </a:r>
            <a:r>
              <a:rPr lang="ru-RU" sz="4800" b="1" dirty="0" smtClean="0">
                <a:solidFill>
                  <a:srgbClr val="FF0000"/>
                </a:solidFill>
              </a:rPr>
              <a:t>« Удельная энергия связи ядра»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звук 4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1714480" y="2000240"/>
            <a:ext cx="4572032" cy="307183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.Радиоактивный  распад. Виды  распада. Закон  радиоактивного  распада.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               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Радиоактивный  распад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6309420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6600CC"/>
                </a:solidFill>
              </a:rPr>
              <a:t>Радиоактивный  распад  </a:t>
            </a:r>
            <a:r>
              <a:rPr lang="ru-RU" sz="2400" b="1" i="1" dirty="0" smtClean="0"/>
              <a:t>-  это  самопроизвольное  превращение   одного  ядра  в  другое  ядро  с  испусканием  </a:t>
            </a:r>
            <a:r>
              <a:rPr lang="el-GR" sz="2400" b="1" i="1" dirty="0" smtClean="0">
                <a:latin typeface="Times New Roman"/>
                <a:cs typeface="Times New Roman"/>
              </a:rPr>
              <a:t>γ</a:t>
            </a:r>
            <a:r>
              <a:rPr lang="ru-RU" sz="2400" b="1" i="1" dirty="0" smtClean="0">
                <a:latin typeface="Times New Roman"/>
                <a:cs typeface="Times New Roman"/>
              </a:rPr>
              <a:t> , </a:t>
            </a:r>
            <a:r>
              <a:rPr lang="el-GR" sz="2400" b="1" i="1" dirty="0" smtClean="0">
                <a:latin typeface="Times New Roman"/>
                <a:cs typeface="Times New Roman"/>
              </a:rPr>
              <a:t>β</a:t>
            </a:r>
            <a:r>
              <a:rPr lang="ru-RU" sz="2400" b="1" i="1" dirty="0" smtClean="0">
                <a:latin typeface="Times New Roman"/>
                <a:cs typeface="Times New Roman"/>
              </a:rPr>
              <a:t> , </a:t>
            </a:r>
            <a:r>
              <a:rPr lang="el-GR" sz="2400" b="1" i="1" dirty="0" smtClean="0">
                <a:latin typeface="Times New Roman"/>
                <a:cs typeface="Times New Roman"/>
              </a:rPr>
              <a:t>γ</a:t>
            </a:r>
            <a:r>
              <a:rPr lang="ru-RU" sz="2400" b="1" i="1" dirty="0" smtClean="0">
                <a:latin typeface="Times New Roman"/>
                <a:cs typeface="Times New Roman"/>
              </a:rPr>
              <a:t> – лучей.  </a:t>
            </a:r>
            <a:endParaRPr lang="ru-RU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r>
              <a:rPr lang="ru-RU" sz="2400" b="1" i="1" dirty="0" smtClean="0">
                <a:latin typeface="Times New Roman"/>
                <a:cs typeface="Times New Roman"/>
              </a:rPr>
              <a:t> Распавшееся  ядро  называется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материнским</a:t>
            </a:r>
            <a:r>
              <a:rPr lang="ru-RU" sz="2400" b="1" i="1" dirty="0" smtClean="0">
                <a:latin typeface="Times New Roman"/>
                <a:cs typeface="Times New Roman"/>
              </a:rPr>
              <a:t> , возникшее  ядро –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дочерним. </a:t>
            </a:r>
            <a:r>
              <a:rPr lang="ru-RU" sz="2400" b="1" i="1" dirty="0" smtClean="0">
                <a:latin typeface="Times New Roman"/>
                <a:cs typeface="Times New Roman"/>
              </a:rPr>
              <a:t>При  радиоактивном  распаде 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выделяется  энергия.</a:t>
            </a:r>
            <a:endParaRPr lang="en-US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endParaRPr lang="ru-RU" sz="2400" b="1" i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Механизм  излучения </a:t>
            </a:r>
            <a:r>
              <a:rPr lang="el-GR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γ</a:t>
            </a:r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 – лучей  следующий : </a:t>
            </a:r>
            <a:endParaRPr lang="en-US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endParaRPr lang="ru-RU" sz="2400" b="1" i="1" u="sng" dirty="0" smtClean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  ДОЧЕРНЕЕ  ЯДРО , ПОГЛОЩАЯ  ЧАСТЬ    ЭНЕРГИИ , КОТОРАЯ  ВЫДЕЛЯЕТСЯ  ПРИ  РАДИОАКТИВНОМ  РАСПАДЕ , ПЕРЕХОДИТ  В  ВОЗБУЖДЕННОЕ  СОСТОЯНИЕ, В  ВОЗБУЖДЕННОМ  СОСТОЯНИИ  ЯДРО  НАХОДИТСЯ  ОЧЕНЬ  КОРОТКИЙ  ПРОМЕЖУТОК  ВРЕМЕНИ     10     -      10    </a:t>
            </a:r>
            <a:r>
              <a:rPr lang="en-US" sz="2000" b="1" dirty="0" smtClean="0">
                <a:latin typeface="Times New Roman"/>
                <a:cs typeface="Times New Roman"/>
              </a:rPr>
              <a:t>c   </a:t>
            </a:r>
            <a:r>
              <a:rPr lang="ru-RU" sz="2000" b="1" dirty="0" smtClean="0">
                <a:latin typeface="Times New Roman"/>
                <a:cs typeface="Times New Roman"/>
              </a:rPr>
              <a:t> И  СРАЗУ  ВОЗВРАЩАЕТСЯ  В  ОСНОВНОЕ  СОСТОЯНИЕ . ПРИ  ЭТОМ  ИЗЛУЧАЮТСЯ  </a:t>
            </a:r>
            <a:r>
              <a:rPr lang="el-GR" sz="2000" b="1" dirty="0" smtClean="0">
                <a:latin typeface="Times New Roman"/>
                <a:cs typeface="Times New Roman"/>
              </a:rPr>
              <a:t>γ</a:t>
            </a:r>
            <a:r>
              <a:rPr lang="ru-RU" sz="2000" b="1" dirty="0" smtClean="0">
                <a:latin typeface="Times New Roman"/>
                <a:cs typeface="Times New Roman"/>
              </a:rPr>
              <a:t> – ЛУЧИ.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r>
              <a:rPr lang="ru-RU" sz="2400" b="1" i="1" u="sng" dirty="0" smtClean="0">
                <a:solidFill>
                  <a:srgbClr val="6600CC"/>
                </a:solidFill>
                <a:latin typeface="Times New Roman"/>
                <a:cs typeface="Times New Roman"/>
              </a:rPr>
              <a:t>Гамма -  лучи  излучаются  возбужденными  ядрами  вещества</a:t>
            </a: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301208"/>
            <a:ext cx="7052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-13</a:t>
            </a:r>
            <a:endParaRPr lang="ru-RU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301208"/>
            <a:ext cx="505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-</a:t>
            </a:r>
            <a:r>
              <a:rPr lang="ru-RU" sz="1050" b="1" dirty="0" smtClean="0"/>
              <a:t>14</a:t>
            </a:r>
            <a:endParaRPr lang="ru-RU" sz="105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357166"/>
            <a:ext cx="7715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4400" b="1" dirty="0" smtClean="0">
                <a:solidFill>
                  <a:srgbClr val="FF0000"/>
                </a:solidFill>
              </a:rPr>
              <a:t> « Радиоактивный  распад»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звук 3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143108" y="2000240"/>
            <a:ext cx="4643470" cy="382849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Закон радиоактивного распада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E15C-A875-482A-89EF-DCC0A11FC581}" type="slidenum">
              <a:rPr lang="ru-RU"/>
              <a:pPr/>
              <a:t>36</a:t>
            </a:fld>
            <a:endParaRPr lang="ru-RU"/>
          </a:p>
        </p:txBody>
      </p:sp>
      <p:sp>
        <p:nvSpPr>
          <p:cNvPr id="21509" name="Text Box 5" descr="Крупная сетка"/>
          <p:cNvSpPr txBox="1">
            <a:spLocks noChangeArrowheads="1"/>
          </p:cNvSpPr>
          <p:nvPr/>
        </p:nvSpPr>
        <p:spPr bwMode="auto">
          <a:xfrm>
            <a:off x="685800" y="1371600"/>
            <a:ext cx="7778750" cy="329088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C0000"/>
                </a:solidFill>
                <a:latin typeface="Bradley Hand ITC" pitchFamily="66" charset="0"/>
              </a:rPr>
              <a:t>Период полураспада</a:t>
            </a:r>
            <a:r>
              <a:rPr lang="ru-RU" sz="4000" b="1" i="1">
                <a:latin typeface="Bradley Hand ITC" pitchFamily="66" charset="0"/>
              </a:rPr>
              <a:t> </a:t>
            </a:r>
            <a:r>
              <a:rPr lang="ru-RU" sz="4800" b="1" i="1">
                <a:solidFill>
                  <a:srgbClr val="CC0000"/>
                </a:solidFill>
                <a:latin typeface="Bradley Hand ITC" pitchFamily="66" charset="0"/>
              </a:rPr>
              <a:t>Т </a:t>
            </a:r>
            <a:r>
              <a:rPr lang="ru-RU" sz="4000" b="1" i="1">
                <a:latin typeface="Bradley Hand ITC" pitchFamily="66" charset="0"/>
              </a:rPr>
              <a:t>–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интервал времени,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в течение которого активность 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радиоактивного элемента</a:t>
            </a:r>
          </a:p>
          <a:p>
            <a:pPr algn="ctr"/>
            <a:r>
              <a:rPr lang="ru-RU" sz="4000" b="1" i="1">
                <a:latin typeface="Bradley Hand ITC" pitchFamily="66" charset="0"/>
              </a:rPr>
              <a:t>убывает в два раза.</a:t>
            </a:r>
          </a:p>
        </p:txBody>
      </p:sp>
      <p:pic>
        <p:nvPicPr>
          <p:cNvPr id="21510" name="Picture 6" descr="raspad"/>
          <p:cNvPicPr>
            <a:picLocks noChangeAspect="1" noChangeArrowheads="1"/>
          </p:cNvPicPr>
          <p:nvPr/>
        </p:nvPicPr>
        <p:blipFill>
          <a:blip r:embed="rId2" cstate="print"/>
          <a:srcRect l="5669" t="1260" r="1418" b="1889"/>
          <a:stretch>
            <a:fillRect/>
          </a:stretch>
        </p:blipFill>
        <p:spPr bwMode="auto">
          <a:xfrm>
            <a:off x="457200" y="1066800"/>
            <a:ext cx="8305800" cy="5114925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48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4800" b="1" dirty="0" smtClean="0">
                <a:solidFill>
                  <a:srgbClr val="FF0000"/>
                </a:solidFill>
              </a:rPr>
              <a:t> « Период полураспада»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857488" y="2500306"/>
            <a:ext cx="2857520" cy="192882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2CE0-EE17-4B0E-85C2-F9ABBC1C4EDD}" type="slidenum">
              <a:rPr lang="ru-RU"/>
              <a:pPr/>
              <a:t>38</a:t>
            </a:fld>
            <a:endParaRPr lang="ru-RU"/>
          </a:p>
        </p:txBody>
      </p:sp>
      <p:pic>
        <p:nvPicPr>
          <p:cNvPr id="14340" name="Picture 4" descr="rasp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934200" cy="6324600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78579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1429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20716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3574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285749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150017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протактиний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264318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франций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2643174" y="1500174"/>
            <a:ext cx="1643074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7422" y="121442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актиний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1857356" y="3786190"/>
            <a:ext cx="85725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5852" y="36433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!!!!!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614364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свинец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342900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Астат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86578" y="585789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Таллий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1285852" y="3643314"/>
            <a:ext cx="571504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85852" y="364331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!!!!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78579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.Ядерные  реакции. Энергетический  выход  ядерной  реакции.</a:t>
            </a:r>
            <a:endParaRPr lang="ru-RU" sz="6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Искровая камера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014-D24C-499F-9C60-1EAC450A80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1748" name="Picture 4" descr="259482932"/>
          <p:cNvPicPr>
            <a:picLocks noChangeAspect="1" noChangeArrowheads="1"/>
          </p:cNvPicPr>
          <p:nvPr/>
        </p:nvPicPr>
        <p:blipFill>
          <a:blip r:embed="rId2" cstate="print"/>
          <a:srcRect l="7690" t="3401" r="6592" b="3401"/>
          <a:stretch>
            <a:fillRect/>
          </a:stretch>
        </p:blipFill>
        <p:spPr bwMode="auto">
          <a:xfrm>
            <a:off x="533400" y="1371600"/>
            <a:ext cx="2178050" cy="2667000"/>
          </a:xfrm>
          <a:prstGeom prst="rect">
            <a:avLst/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31749" name="Picture 5" descr="spark1искровая кам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562600" cy="3124200"/>
          </a:xfrm>
          <a:prstGeom prst="rect">
            <a:avLst/>
          </a:prstGeom>
          <a:noFill/>
        </p:spPr>
      </p:pic>
      <p:sp>
        <p:nvSpPr>
          <p:cNvPr id="31750" name="Text Box 6" descr="Крупная сетка"/>
          <p:cNvSpPr txBox="1">
            <a:spLocks noChangeArrowheads="1"/>
          </p:cNvSpPr>
          <p:nvPr/>
        </p:nvSpPr>
        <p:spPr bwMode="auto">
          <a:xfrm>
            <a:off x="428596" y="4929198"/>
            <a:ext cx="8486874" cy="1631216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atin typeface="Bradley Hand ITC" pitchFamily="66" charset="0"/>
              </a:rPr>
              <a:t>Изобретена в 1957 г.  Заполнена инертным газом.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Плоскопараллельные пластины расположены близко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друг к другу. На пластины подается высокое напряжение.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При пролете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r>
              <a:rPr lang="ru-RU" sz="2000" b="1" i="1" dirty="0" smtClean="0">
                <a:latin typeface="Bradley Hand ITC" pitchFamily="66" charset="0"/>
              </a:rPr>
              <a:t>заряженной частицы вдоль её траектории проскакивают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искры, создавая огненный трек.</a:t>
            </a:r>
            <a:endParaRPr lang="ru-RU" sz="2000" b="1" i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785818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  </a:t>
            </a:r>
            <a:r>
              <a:rPr lang="ru-RU" b="1" dirty="0" smtClean="0"/>
              <a:t>Ядерная  реакция  получения  протона ( Резерфорд , 1919 год )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N   +    He    =     H     +     O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71448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2144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2144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859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2144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928934"/>
            <a:ext cx="807249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Ядерная  реакция  получения  нейтрона ( Чедвик , 1932  год 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07194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3200" dirty="0" smtClean="0"/>
              <a:t> Be     + </a:t>
            </a:r>
            <a:r>
              <a:rPr lang="en-US" dirty="0" smtClean="0"/>
              <a:t>       </a:t>
            </a:r>
            <a:r>
              <a:rPr lang="en-US" sz="3200" dirty="0" smtClean="0"/>
              <a:t>He </a:t>
            </a:r>
            <a:r>
              <a:rPr lang="en-US" dirty="0" smtClean="0"/>
              <a:t>          </a:t>
            </a:r>
            <a:r>
              <a:rPr lang="en-US" sz="2800" dirty="0" smtClean="0"/>
              <a:t>=</a:t>
            </a:r>
            <a:r>
              <a:rPr lang="en-US" dirty="0" smtClean="0"/>
              <a:t>         </a:t>
            </a:r>
            <a:r>
              <a:rPr lang="en-US" sz="3200" dirty="0" smtClean="0"/>
              <a:t> n    +</a:t>
            </a:r>
            <a:r>
              <a:rPr lang="en-US" dirty="0" smtClean="0"/>
              <a:t>         </a:t>
            </a:r>
            <a:r>
              <a:rPr lang="en-US" sz="3200" dirty="0" smtClean="0"/>
              <a:t> C        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45005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450057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43174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57752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29388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857364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.Ядерная  реакция  деления  ядра. Цепная  ядерная  реакция  и  ее  виды.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        Ядерный  реактор. Атомная  бомба.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188640"/>
            <a:ext cx="7139136" cy="56356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r>
              <a:rPr lang="ru-RU" dirty="0" smtClean="0"/>
              <a:t> </a:t>
            </a:r>
            <a:r>
              <a:rPr lang="ru-RU" b="1" u="sng" dirty="0">
                <a:solidFill>
                  <a:srgbClr val="FF0000"/>
                </a:solidFill>
              </a:rPr>
              <a:t>Механизм </a:t>
            </a:r>
            <a:r>
              <a:rPr lang="ru-RU" b="1" u="sng" dirty="0" smtClean="0">
                <a:solidFill>
                  <a:srgbClr val="FF0000"/>
                </a:solidFill>
              </a:rPr>
              <a:t>деления </a:t>
            </a:r>
            <a:r>
              <a:rPr lang="ru-RU" b="1" u="sng" dirty="0">
                <a:solidFill>
                  <a:srgbClr val="FF0000"/>
                </a:solidFill>
              </a:rPr>
              <a:t>ядра  </a:t>
            </a:r>
          </a:p>
        </p:txBody>
      </p:sp>
      <p:pic>
        <p:nvPicPr>
          <p:cNvPr id="106500" name="Picture 4" descr="деление ура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2592288" cy="2592288"/>
          </a:xfrm>
          <a:noFill/>
          <a:ln>
            <a:solidFill>
              <a:schemeClr val="accent2"/>
            </a:solidFill>
          </a:ln>
        </p:spPr>
      </p:pic>
      <p:pic>
        <p:nvPicPr>
          <p:cNvPr id="106503" name="Picture 7" descr="цепная реак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8000" contrast="18000"/>
          </a:blip>
          <a:stretch>
            <a:fillRect/>
          </a:stretch>
        </p:blipFill>
        <p:spPr>
          <a:xfrm>
            <a:off x="6632171" y="2319121"/>
            <a:ext cx="70658" cy="62345"/>
          </a:xfrm>
          <a:noFill/>
          <a:ln>
            <a:solidFill>
              <a:srgbClr val="003300"/>
            </a:solidFill>
          </a:ln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51520" y="3645024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Ядро </a:t>
            </a:r>
            <a:r>
              <a:rPr lang="ru-RU" sz="2400" b="1" dirty="0" smtClean="0">
                <a:solidFill>
                  <a:srgbClr val="006600"/>
                </a:solidFill>
              </a:rPr>
              <a:t>имеет </a:t>
            </a:r>
            <a:r>
              <a:rPr lang="ru-RU" sz="2400" b="1" dirty="0">
                <a:solidFill>
                  <a:srgbClr val="006600"/>
                </a:solidFill>
              </a:rPr>
              <a:t>форму шара. Поглотив </a:t>
            </a:r>
            <a:r>
              <a:rPr lang="ru-RU" sz="2400" b="1" dirty="0" smtClean="0">
                <a:solidFill>
                  <a:srgbClr val="006600"/>
                </a:solidFill>
              </a:rPr>
              <a:t>лишний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нейтрон, </a:t>
            </a:r>
            <a:r>
              <a:rPr lang="ru-RU" sz="2400" b="1" dirty="0">
                <a:solidFill>
                  <a:srgbClr val="006600"/>
                </a:solidFill>
              </a:rPr>
              <a:t>ядро возбуждается и начинает деформироваться, приобретая вытянутую форму.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Ядро растягивается до тех пор, пока силы отталкивания между половинками вытянутого ядра не начинают преобладать над силами притяжения, действующими в перешейке</a:t>
            </a:r>
            <a:r>
              <a:rPr lang="ru-RU" sz="2400" b="1" dirty="0" smtClean="0">
                <a:solidFill>
                  <a:srgbClr val="006600"/>
                </a:solidFill>
              </a:rPr>
              <a:t>. После  этого ядро </a:t>
            </a:r>
            <a:r>
              <a:rPr lang="ru-RU" sz="2400" b="1" dirty="0">
                <a:solidFill>
                  <a:srgbClr val="006600"/>
                </a:solidFill>
              </a:rPr>
              <a:t>разрывается на 2 части.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  <p:bldP spid="1065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71480"/>
            <a:ext cx="7746654" cy="532453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Ядерные  реакции ,при  которых  тяжелые  ядра  , поглощая  медленные  нейтроны,  делятся  на  два  средних  ядра ( осколки ),</a:t>
            </a:r>
          </a:p>
          <a:p>
            <a:r>
              <a:rPr lang="ru-RU" sz="2000" dirty="0" smtClean="0"/>
              <a:t> называются  реакциями  деления  </a:t>
            </a:r>
            <a:r>
              <a:rPr lang="ru-RU" sz="2000" dirty="0" err="1" smtClean="0"/>
              <a:t>ядра.Поглощая</a:t>
            </a:r>
            <a:r>
              <a:rPr lang="ru-RU" sz="2000" dirty="0" smtClean="0"/>
              <a:t>  нейтроны , делятся  ядра  урана , </a:t>
            </a:r>
            <a:r>
              <a:rPr lang="ru-RU" sz="2000" dirty="0" err="1" smtClean="0"/>
              <a:t>плутония.Деление</a:t>
            </a:r>
            <a:r>
              <a:rPr lang="ru-RU" sz="2000" dirty="0" smtClean="0"/>
              <a:t>  ядер  сопровождается </a:t>
            </a:r>
          </a:p>
          <a:p>
            <a:r>
              <a:rPr lang="ru-RU" sz="2000" dirty="0" smtClean="0"/>
              <a:t>следующими  процессами : </a:t>
            </a:r>
          </a:p>
          <a:p>
            <a:endParaRPr lang="ru-RU" sz="2000" dirty="0" smtClean="0"/>
          </a:p>
          <a:p>
            <a:r>
              <a:rPr lang="ru-RU" sz="2000" dirty="0" smtClean="0"/>
              <a:t>1.Под действием  кулоновских  сил  отталкивания  осколки  разлетаются  в  противоположных  направлениях  с  огромными</a:t>
            </a:r>
          </a:p>
          <a:p>
            <a:r>
              <a:rPr lang="ru-RU" sz="2000" dirty="0" smtClean="0"/>
              <a:t>скоростями  и  кинетическими  энергиями </a:t>
            </a:r>
          </a:p>
          <a:p>
            <a:endParaRPr lang="ru-RU" sz="2000" dirty="0" smtClean="0"/>
          </a:p>
          <a:p>
            <a:r>
              <a:rPr lang="ru-RU" sz="2000" dirty="0" smtClean="0"/>
              <a:t>2.При  делении  каждого  ядра  выделяется  энергия</a:t>
            </a:r>
          </a:p>
          <a:p>
            <a:endParaRPr lang="ru-RU" sz="2000" dirty="0" smtClean="0"/>
          </a:p>
          <a:p>
            <a:r>
              <a:rPr lang="ru-RU" sz="2000" dirty="0" smtClean="0"/>
              <a:t>3.При  делении  каждого  ядра  выбрасываются  2 – 3  быстрых</a:t>
            </a:r>
          </a:p>
          <a:p>
            <a:r>
              <a:rPr lang="ru-RU" sz="2000" dirty="0" smtClean="0"/>
              <a:t> нейтрона ,  которые  после  замедления  участвуют  при  дальнейшем  делении  других  ядер. </a:t>
            </a:r>
            <a:r>
              <a:rPr lang="ru-RU" sz="2000" b="1" u="sng" dirty="0" smtClean="0"/>
              <a:t>ТАКИМ  ОБРАЗОМ  ВОЗНИКАЕТ  ЦЕПНАЯ  ЯДЕРНАЯ  РЕАКЦИЯ  ,  ПРИ  КОТОРОЙ  ВЫДЕЛЯЕТСЯ  ОГРОМНАЯ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 ЭНЕРГИЯ</a:t>
            </a:r>
            <a:endParaRPr lang="ru-RU" sz="2000" b="1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звук 1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643174" y="2357430"/>
            <a:ext cx="3500462" cy="22860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5400" b="1" dirty="0" smtClean="0">
                <a:solidFill>
                  <a:srgbClr val="FF0000"/>
                </a:solidFill>
              </a:rPr>
              <a:t> « Деление ядра урана»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600" dirty="0" smtClean="0"/>
              <a:t>Цепная  ядерная реакция деления</a:t>
            </a:r>
          </a:p>
          <a:p>
            <a:r>
              <a:rPr lang="ru-RU" sz="3600" dirty="0" smtClean="0"/>
              <a:t>                     урана – 235</a:t>
            </a:r>
            <a:endParaRPr lang="en-US" sz="3600" dirty="0" smtClean="0"/>
          </a:p>
          <a:p>
            <a:r>
              <a:rPr lang="en-US" sz="3600" dirty="0" smtClean="0"/>
              <a:t> (</a:t>
            </a:r>
            <a:r>
              <a:rPr lang="ru-RU" sz="2400" dirty="0" smtClean="0"/>
              <a:t>открыта в  1938  году немецкими  учеными </a:t>
            </a:r>
            <a:r>
              <a:rPr lang="ru-RU" sz="2400" dirty="0" err="1" smtClean="0"/>
              <a:t>О.Ганом</a:t>
            </a:r>
            <a:endParaRPr lang="ru-RU" sz="2400" dirty="0" smtClean="0"/>
          </a:p>
          <a:p>
            <a:r>
              <a:rPr lang="ru-RU" sz="2400" dirty="0" smtClean="0"/>
              <a:t>    и Ф. </a:t>
            </a:r>
            <a:r>
              <a:rPr lang="ru-RU" sz="2400" dirty="0" err="1" smtClean="0"/>
              <a:t>Штрассманом</a:t>
            </a:r>
            <a:r>
              <a:rPr lang="ru-RU" sz="2400" dirty="0" smtClean="0"/>
              <a:t> )</a:t>
            </a:r>
          </a:p>
          <a:p>
            <a:r>
              <a:rPr lang="ru-RU" sz="3600" dirty="0" smtClean="0"/>
              <a:t>                         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786190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  +    n     =    </a:t>
            </a:r>
            <a:r>
              <a:rPr lang="en-US" sz="4400" dirty="0" err="1" smtClean="0"/>
              <a:t>Ba</a:t>
            </a:r>
            <a:r>
              <a:rPr lang="en-US" sz="4400" dirty="0" smtClean="0"/>
              <a:t>    +      Kr</a:t>
            </a:r>
            <a:endParaRPr lang="ru-RU" sz="4400" dirty="0" smtClean="0"/>
          </a:p>
          <a:p>
            <a:r>
              <a:rPr lang="en-US" sz="4400" dirty="0" smtClean="0"/>
              <a:t>      </a:t>
            </a:r>
            <a:endParaRPr lang="ru-RU" sz="4400" dirty="0" smtClean="0"/>
          </a:p>
          <a:p>
            <a:r>
              <a:rPr lang="en-US" sz="4400" dirty="0" smtClean="0"/>
              <a:t>2 (3 ) n   +   </a:t>
            </a:r>
            <a:r>
              <a:rPr lang="el-GR" sz="4400" dirty="0" smtClean="0">
                <a:latin typeface="Times New Roman"/>
                <a:cs typeface="Times New Roman"/>
              </a:rPr>
              <a:t>γ</a:t>
            </a:r>
            <a:r>
              <a:rPr lang="en-US" sz="4400" dirty="0" smtClean="0">
                <a:latin typeface="Times New Roman"/>
                <a:cs typeface="Times New Roman"/>
              </a:rPr>
              <a:t>   +     200 M</a:t>
            </a:r>
            <a:r>
              <a:rPr lang="ru-RU" sz="4400" dirty="0" err="1" smtClean="0">
                <a:latin typeface="Times New Roman"/>
                <a:cs typeface="Times New Roman"/>
              </a:rPr>
              <a:t>эв</a:t>
            </a:r>
            <a:r>
              <a:rPr lang="en-US" sz="4400" dirty="0" smtClean="0"/>
              <a:t>   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2862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235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57187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71501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428625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145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28625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36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350043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88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492919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42913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5400" b="1" dirty="0" smtClean="0">
                <a:solidFill>
                  <a:srgbClr val="FF0000"/>
                </a:solidFill>
              </a:rPr>
              <a:t> « Цепная ядерная реакция»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звук 3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714612" y="2357430"/>
            <a:ext cx="3571900" cy="235745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dirty="0">
                <a:solidFill>
                  <a:srgbClr val="C00000"/>
                </a:solidFill>
              </a:rPr>
              <a:t>Ядерный реактор</a:t>
            </a:r>
          </a:p>
        </p:txBody>
      </p:sp>
      <p:pic>
        <p:nvPicPr>
          <p:cNvPr id="108551" name="Picture 7" descr="реактор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1142984"/>
            <a:ext cx="4686300" cy="2881312"/>
          </a:xfrm>
          <a:noFill/>
          <a:ln>
            <a:solidFill>
              <a:srgbClr val="003300"/>
            </a:solidFill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0" y="908050"/>
            <a:ext cx="40671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006600"/>
                </a:solidFill>
              </a:rPr>
              <a:t>Основные элементы реактора: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ядерное </a:t>
            </a:r>
            <a:r>
              <a:rPr lang="ru-RU" b="1" dirty="0" smtClean="0">
                <a:solidFill>
                  <a:srgbClr val="006600"/>
                </a:solidFill>
              </a:rPr>
              <a:t>горючее</a:t>
            </a:r>
            <a:r>
              <a:rPr lang="en-US" b="1" dirty="0" smtClean="0">
                <a:solidFill>
                  <a:srgbClr val="006600"/>
                </a:solidFill>
              </a:rPr>
              <a:t>(U – 235)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замедлитель нейтронов (тяжелая вода, графит)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 теплоноситель для вывода </a:t>
            </a:r>
            <a:r>
              <a:rPr lang="ru-RU" b="1" dirty="0" smtClean="0">
                <a:solidFill>
                  <a:srgbClr val="006600"/>
                </a:solidFill>
              </a:rPr>
              <a:t>энергии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( </a:t>
            </a:r>
            <a:r>
              <a:rPr lang="ru-RU" b="1" dirty="0" err="1" smtClean="0">
                <a:solidFill>
                  <a:srgbClr val="006600"/>
                </a:solidFill>
              </a:rPr>
              <a:t>вода,жидкий</a:t>
            </a:r>
            <a:r>
              <a:rPr lang="ru-RU" b="1" dirty="0" smtClean="0">
                <a:solidFill>
                  <a:srgbClr val="006600"/>
                </a:solidFill>
              </a:rPr>
              <a:t> натрий ) 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006600"/>
                </a:solidFill>
              </a:rPr>
              <a:t>Устройство для регулирования скорости реакции (стержни из </a:t>
            </a:r>
            <a:r>
              <a:rPr lang="ru-RU" b="1" dirty="0" smtClean="0">
                <a:solidFill>
                  <a:srgbClr val="006600"/>
                </a:solidFill>
              </a:rPr>
              <a:t>кадмия или бора )</a:t>
            </a:r>
            <a:endParaRPr lang="en-US" b="1" dirty="0" smtClean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006600"/>
                </a:solidFill>
              </a:rPr>
              <a:t>Защита от радиации(железобетон )</a:t>
            </a:r>
            <a:endParaRPr lang="ru-RU" b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142976" y="4929198"/>
            <a:ext cx="67866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Критической массой называют наименьшую массу делящегося вещества, при которой может протекать цепная </a:t>
            </a:r>
            <a:r>
              <a:rPr lang="ru-RU" b="1" dirty="0" smtClean="0">
                <a:solidFill>
                  <a:srgbClr val="006600"/>
                </a:solidFill>
              </a:rPr>
              <a:t>реакция</a:t>
            </a:r>
          </a:p>
          <a:p>
            <a:pPr>
              <a:spcBef>
                <a:spcPct val="50000"/>
              </a:spcBef>
            </a:pPr>
            <a:r>
              <a:rPr lang="ru-RU" b="1" i="1" u="sng" dirty="0" smtClean="0">
                <a:solidFill>
                  <a:srgbClr val="006600"/>
                </a:solidFill>
              </a:rPr>
              <a:t>Критическая  масса  урана  равна 48 кг. 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71475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Железобетон</a:t>
            </a:r>
            <a:endParaRPr lang="ru-RU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звук 1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571736" y="2428868"/>
            <a:ext cx="4000528" cy="250033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5400" b="1" i="1" u="sng" dirty="0" smtClean="0">
                <a:solidFill>
                  <a:srgbClr val="6600CC"/>
                </a:solidFill>
              </a:rPr>
              <a:t>Анимация</a:t>
            </a:r>
            <a:r>
              <a:rPr lang="ru-RU" sz="5400" b="1" dirty="0" smtClean="0">
                <a:solidFill>
                  <a:srgbClr val="FF0000"/>
                </a:solidFill>
              </a:rPr>
              <a:t> « Ядерный реактор»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Немного истории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/>
              <a:t>Самоподдерживающаяся управляемая цепная реакция деления ядер была впервые осуществлена в декабре 1942 г. Э.Ферми.</a:t>
            </a:r>
          </a:p>
          <a:p>
            <a:r>
              <a:rPr lang="ru-RU"/>
              <a:t>Первый реактор назывался СР-1</a:t>
            </a:r>
          </a:p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</a:t>
            </a:r>
            <a:r>
              <a:rPr lang="ru-RU" sz="2400"/>
              <a:t>Реактор СР-1</a:t>
            </a:r>
          </a:p>
        </p:txBody>
      </p:sp>
      <p:pic>
        <p:nvPicPr>
          <p:cNvPr id="57348" name="Picture 4" descr="reactor_7 америка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90688"/>
            <a:ext cx="3887788" cy="3178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Пузырьковая камера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00DD-C390-4CF5-A0B1-7FE5F1103313}" type="slidenum">
              <a:rPr lang="ru-RU"/>
              <a:pPr/>
              <a:t>5</a:t>
            </a:fld>
            <a:endParaRPr lang="ru-RU"/>
          </a:p>
        </p:txBody>
      </p:sp>
      <p:pic>
        <p:nvPicPr>
          <p:cNvPr id="17413" name="Picture 5" descr="treki а камере глейз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14800" cy="2895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4" name="Picture 6" descr="vil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495800" cy="29146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5" name="Text Box 7" descr="Крупная сетка"/>
          <p:cNvSpPr txBox="1">
            <a:spLocks noChangeArrowheads="1"/>
          </p:cNvSpPr>
          <p:nvPr/>
        </p:nvSpPr>
        <p:spPr bwMode="auto">
          <a:xfrm>
            <a:off x="1357290" y="4180344"/>
            <a:ext cx="6786610" cy="2308324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radley Hand ITC" pitchFamily="66" charset="0"/>
              </a:rPr>
              <a:t>. </a:t>
            </a:r>
            <a:r>
              <a:rPr lang="ru-RU" sz="2000" b="1" i="1" dirty="0">
                <a:latin typeface="Bradley Hand ITC" pitchFamily="66" charset="0"/>
              </a:rPr>
              <a:t>Камера заполнена быстро закипающей жидкостью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(сжиженный пропан). </a:t>
            </a:r>
            <a:endParaRPr lang="ru-RU" sz="2000" b="1" i="1" dirty="0">
              <a:latin typeface="Bradley Hand ITC" pitchFamily="66" charset="0"/>
            </a:endParaRP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Заряженная частица на  своем пути ионизирует атомы  </a:t>
            </a:r>
            <a:r>
              <a:rPr lang="ru-RU" sz="2000" b="1" i="1" dirty="0" err="1" smtClean="0">
                <a:latin typeface="Bradley Hand ITC" pitchFamily="66" charset="0"/>
              </a:rPr>
              <a:t>жидкости,около</a:t>
            </a:r>
            <a:r>
              <a:rPr lang="ru-RU" sz="2000" b="1" i="1" dirty="0" smtClean="0">
                <a:latin typeface="Bradley Hand ITC" pitchFamily="66" charset="0"/>
              </a:rPr>
              <a:t>  этих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ионов  жидкость  закипает  и  образуются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пузырьки  пара</a:t>
            </a:r>
            <a:r>
              <a:rPr lang="en-US" sz="2000" b="1" i="1" dirty="0" smtClean="0">
                <a:latin typeface="Bradley Hand ITC" pitchFamily="66" charset="0"/>
              </a:rPr>
              <a:t> </a:t>
            </a:r>
            <a:r>
              <a:rPr lang="ru-RU" sz="2000" b="1" i="1" dirty="0" smtClean="0">
                <a:latin typeface="Bradley Hand ITC" pitchFamily="66" charset="0"/>
              </a:rPr>
              <a:t>, траектория  частицы </a:t>
            </a:r>
          </a:p>
          <a:p>
            <a:pPr algn="ctr"/>
            <a:r>
              <a:rPr lang="ru-RU" sz="2000" b="1" i="1" dirty="0" smtClean="0">
                <a:latin typeface="Bradley Hand ITC" pitchFamily="66" charset="0"/>
              </a:rPr>
              <a:t>становится  видимой</a:t>
            </a:r>
            <a:endParaRPr lang="ru-RU" sz="2000" b="1" i="1" dirty="0">
              <a:latin typeface="Bradley Hand ITC" pitchFamily="66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1350963"/>
            <a:ext cx="1263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Bradley Hand ITC" pitchFamily="66" charset="0"/>
              </a:rPr>
              <a:t>1952 г.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СССР первый реактор , созданный под руководством И.В.Курчатова в 1946г.,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назывался Ф-1</a:t>
            </a:r>
          </a:p>
        </p:txBody>
      </p:sp>
      <p:pic>
        <p:nvPicPr>
          <p:cNvPr id="63495" name="Picture 7" descr="reactor_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73238"/>
            <a:ext cx="3024187" cy="3529012"/>
          </a:xfrm>
          <a:noFill/>
          <a:ln/>
        </p:spPr>
      </p:pic>
      <p:pic>
        <p:nvPicPr>
          <p:cNvPr id="63496" name="Picture 8" descr="reactor_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693863"/>
            <a:ext cx="2925762" cy="2239962"/>
          </a:xfrm>
          <a:noFill/>
          <a:ln/>
        </p:spPr>
      </p:pic>
      <p:sp>
        <p:nvSpPr>
          <p:cNvPr id="63494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2000"/>
              <a:t>В активной зоне котла находилось 400 т графита и 50 т урана.</a:t>
            </a:r>
          </a:p>
          <a:p>
            <a:r>
              <a:rPr lang="ru-RU" sz="2000"/>
              <a:t>Работал при мощности от 100 Вт до 100кВт</a:t>
            </a:r>
          </a:p>
          <a:p>
            <a:r>
              <a:rPr lang="ru-RU" sz="2000"/>
              <a:t>Охлаждали реактор с помощью вентилятора</a:t>
            </a:r>
          </a:p>
          <a:p>
            <a:pPr>
              <a:buFont typeface="Wingdings" pitchFamily="2" charset="2"/>
              <a:buNone/>
            </a:pPr>
            <a:endParaRPr lang="ru-RU" sz="2000"/>
          </a:p>
          <a:p>
            <a:endParaRPr lang="ru-RU" sz="20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Так выглядит современный ректор Ф-1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</a:t>
            </a:r>
          </a:p>
        </p:txBody>
      </p:sp>
      <p:pic>
        <p:nvPicPr>
          <p:cNvPr id="60420" name="Picture 4" descr="reactor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5105400" cy="2962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Интересный факт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Даже когда практическая надобность в реакторе Ф-1 отпала, его решили не разбирать, как это сделали американцы с первым реактором Ферми. И, как оказалось, не напрасно. Ветеран продолжает работать на старом месте, и благодаря высокой стабильности нейтронного потока его используют в качестве эталона для калибровки аппаратуры, предназначенной для реакторов новых АЭС.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084763"/>
            <a:ext cx="8158163" cy="1214437"/>
          </a:xfrm>
        </p:spPr>
        <p:txBody>
          <a:bodyPr/>
          <a:lstStyle/>
          <a:p>
            <a:pPr lvl="1">
              <a:buFontTx/>
              <a:buNone/>
            </a:pPr>
            <a:r>
              <a:rPr lang="ru-RU" dirty="0"/>
              <a:t>  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273925" cy="165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Ядерная энергетика</a:t>
            </a:r>
          </a:p>
        </p:txBody>
      </p:sp>
      <p:pic>
        <p:nvPicPr>
          <p:cNvPr id="23558" name="Picture 6" descr="300px-Centrale-nucleaire-civa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349500"/>
            <a:ext cx="49672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Устройство АЭС</a:t>
            </a:r>
          </a:p>
        </p:txBody>
      </p:sp>
      <p:pic>
        <p:nvPicPr>
          <p:cNvPr id="27652" name="Picture 4" descr="Two_contour_water_st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437" y="2324894"/>
            <a:ext cx="5953125" cy="3076575"/>
          </a:xfrm>
          <a:noFill/>
          <a:ln/>
        </p:spPr>
      </p:pic>
      <p:sp>
        <p:nvSpPr>
          <p:cNvPr id="2765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4213" y="6021388"/>
            <a:ext cx="358775" cy="360362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3933825"/>
            <a:ext cx="358775" cy="360363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48038" y="5300663"/>
            <a:ext cx="358775" cy="360362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75575" cy="1728788"/>
          </a:xfrm>
        </p:spPr>
        <p:txBody>
          <a:bodyPr>
            <a:normAutofit fontScale="90000"/>
          </a:bodyPr>
          <a:lstStyle/>
          <a:p>
            <a:r>
              <a:rPr lang="ru-RU" altLang="ja-JP" sz="2800" dirty="0"/>
              <a:t/>
            </a:r>
            <a:br>
              <a:rPr lang="ru-RU" altLang="ja-JP" sz="2800" dirty="0"/>
            </a:br>
            <a:r>
              <a:rPr lang="ru-RU" altLang="ja-JP" sz="2800" dirty="0">
                <a:solidFill>
                  <a:schemeClr val="tx1"/>
                </a:solidFill>
              </a:rPr>
              <a:t>Пуск первой АЭС ознаменовал открытие нового направления в энергетике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938"/>
            <a:ext cx="7693025" cy="36655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ja-JP"/>
              <a:t>Первая в мире АЭС опытно-промышленного назначения  мощностью 5 </a:t>
            </a:r>
            <a:r>
              <a:rPr lang="ru-RU" altLang="ja-JP" i="1"/>
              <a:t>МВт </a:t>
            </a:r>
            <a:r>
              <a:rPr lang="ru-RU" altLang="ja-JP"/>
              <a:t>была пущена в СССР 27 июня 1954 г. в г. Обнинске.</a:t>
            </a:r>
          </a:p>
          <a:p>
            <a:pPr>
              <a:lnSpc>
                <a:spcPct val="90000"/>
              </a:lnSpc>
            </a:pPr>
            <a:r>
              <a:rPr lang="ru-RU" altLang="ja-JP"/>
              <a:t> До этого энергия атомного ядра использовалась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/>
              <a:t>преимущественно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/>
              <a:t>в военных целях. </a:t>
            </a:r>
          </a:p>
        </p:txBody>
      </p:sp>
      <p:pic>
        <p:nvPicPr>
          <p:cNvPr id="10246" name="Picture 6" descr="Белоруссия построит АЭС на границе с Россие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508500"/>
            <a:ext cx="4176713" cy="1944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Из истории создания АЭС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ja-JP"/>
              <a:t>За рубежом первая АЭС промышленного назначения мощностью 46 </a:t>
            </a:r>
            <a:r>
              <a:rPr lang="ru-RU" altLang="ja-JP" i="1"/>
              <a:t>МВт</a:t>
            </a:r>
            <a:r>
              <a:rPr lang="ru-RU" altLang="ja-JP"/>
              <a:t> была введена в эксплуатацию в 1956 в Колдер-Холле (Англия).</a:t>
            </a:r>
          </a:p>
          <a:p>
            <a:r>
              <a:rPr lang="ru-RU" altLang="ja-JP"/>
              <a:t>Через год вступила в строй АЭС мощностью 60 </a:t>
            </a:r>
            <a:r>
              <a:rPr lang="ru-RU" altLang="ja-JP" i="1"/>
              <a:t>МВт</a:t>
            </a:r>
            <a:r>
              <a:rPr lang="ru-RU" altLang="ja-JP"/>
              <a:t> в Шиппингпорте (США).</a:t>
            </a: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Типы ядерных реакторов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62200"/>
            <a:ext cx="8135937" cy="3724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/>
              <a:t>Наиболее часто на АЭС применяются 4 типа реакторов на тепловых нейтронах: </a:t>
            </a:r>
          </a:p>
          <a:p>
            <a:pPr>
              <a:lnSpc>
                <a:spcPct val="90000"/>
              </a:lnSpc>
            </a:pPr>
            <a:r>
              <a:rPr lang="ru-RU" altLang="ja-JP"/>
              <a:t>1) водо-водяные с обычной водой в качестве замедлителя и теплоносителя; </a:t>
            </a:r>
          </a:p>
          <a:p>
            <a:pPr>
              <a:lnSpc>
                <a:spcPct val="90000"/>
              </a:lnSpc>
            </a:pPr>
            <a:r>
              <a:rPr lang="ru-RU" altLang="ja-JP"/>
              <a:t>2) графито-водные (вода – теплоноситель, графит замедлитель)</a:t>
            </a:r>
          </a:p>
          <a:p>
            <a:pPr>
              <a:lnSpc>
                <a:spcPct val="90000"/>
              </a:lnSpc>
            </a:pPr>
            <a:r>
              <a:rPr lang="ru-RU" altLang="ja-JP"/>
              <a:t> 3) тяжеловодные (вода – теплоноситель, тяжёлая вода замедлитель) </a:t>
            </a:r>
          </a:p>
          <a:p>
            <a:pPr>
              <a:lnSpc>
                <a:spcPct val="90000"/>
              </a:lnSpc>
            </a:pPr>
            <a:r>
              <a:rPr lang="ru-RU" altLang="ja-JP"/>
              <a:t>4) графито-газовые (газ – теплоноситель, графит – замедлитель)</a:t>
            </a:r>
            <a:endParaRPr lang="ru-RU"/>
          </a:p>
        </p:txBody>
      </p:sp>
      <p:pic>
        <p:nvPicPr>
          <p:cNvPr id="13320" name="Picture 8" descr="za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4813"/>
            <a:ext cx="237648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Преимущества АЭС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62200"/>
            <a:ext cx="8459787" cy="3724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Ядерная энергетика развивается из-за того, что человечество близко к исчерпанию возможностей дальнейшего развития гидроэнергетики, истощаются запасы химического горючего в промышленно-развитых странах. </a:t>
            </a:r>
          </a:p>
          <a:p>
            <a:pPr>
              <a:lnSpc>
                <a:spcPct val="90000"/>
              </a:lnSpc>
            </a:pPr>
            <a:r>
              <a:rPr lang="ru-RU" dirty="0"/>
              <a:t>  Атомные электростанции не загрязняют атмосферу дымом и пылью, не требуют создания крупных водохранилищ, занимающих большие площади. Однако при использовании энергии ядер возникают другие проблемы. 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Проблемы при эксплуатации АЭС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362200"/>
            <a:ext cx="8532812" cy="3724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ru-RU" sz="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dirty="0"/>
              <a:t> </a:t>
            </a:r>
            <a:r>
              <a:rPr lang="ru-RU" dirty="0"/>
              <a:t>Первая - заключается в необходимости защиты людей, обслуживающих ядерные реакторы от вредного действия гамма-излучения и потоков нейтронов, возникающих при осуществлении цепной ядерной реакции в активной зоне реактора (радиации).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Для обеспечения полной безопасности людей ядерный реактор необходимо окружить толстым слоем бетона и другими материалами, хорошо поглощающими гамма-излучение и нейтроны.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6870" name="Picture 6" descr="hdr_na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142984"/>
            <a:ext cx="4679950" cy="1196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Камера Вильсона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5AB2-7ECA-4CA6-AEA8-A86E11254212}" type="slidenum">
              <a:rPr lang="ru-RU"/>
              <a:pPr/>
              <a:t>6</a:t>
            </a:fld>
            <a:endParaRPr lang="ru-RU"/>
          </a:p>
        </p:txBody>
      </p:sp>
      <p:pic>
        <p:nvPicPr>
          <p:cNvPr id="16388" name="Picture 4" descr="vi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590800" cy="3048000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6389" name="Picture 5" descr="0274344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835275" cy="304800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6391" name="Picture 7" descr="image026"/>
          <p:cNvPicPr>
            <a:picLocks noChangeAspect="1" noChangeArrowheads="1"/>
          </p:cNvPicPr>
          <p:nvPr/>
        </p:nvPicPr>
        <p:blipFill>
          <a:blip r:embed="rId4" cstate="print"/>
          <a:srcRect b="6273"/>
          <a:stretch>
            <a:fillRect/>
          </a:stretch>
        </p:blipFill>
        <p:spPr bwMode="auto">
          <a:xfrm>
            <a:off x="381000" y="1143000"/>
            <a:ext cx="2667000" cy="3048000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6394" name="Text Box 10" descr="Крупная сетка"/>
          <p:cNvSpPr txBox="1">
            <a:spLocks noChangeArrowheads="1"/>
          </p:cNvSpPr>
          <p:nvPr/>
        </p:nvSpPr>
        <p:spPr bwMode="auto">
          <a:xfrm>
            <a:off x="381000" y="4343400"/>
            <a:ext cx="8382000" cy="19494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Bradley Hand ITC" pitchFamily="66" charset="0"/>
              </a:rPr>
              <a:t>Камера заполнена смесью аргона </a:t>
            </a:r>
            <a:r>
              <a:rPr lang="ru-RU" sz="2400" b="1" i="1" dirty="0" smtClean="0">
                <a:latin typeface="Bradley Hand ITC" pitchFamily="66" charset="0"/>
              </a:rPr>
              <a:t>с </a:t>
            </a:r>
            <a:r>
              <a:rPr lang="ru-RU" sz="2400" b="1" i="1" dirty="0">
                <a:latin typeface="Bradley Hand ITC" pitchFamily="66" charset="0"/>
              </a:rPr>
              <a:t>насыщенными 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парами </a:t>
            </a:r>
            <a:r>
              <a:rPr lang="ru-RU" sz="2400" b="1" i="1" dirty="0" smtClean="0">
                <a:latin typeface="Bradley Hand ITC" pitchFamily="66" charset="0"/>
              </a:rPr>
              <a:t>воды. </a:t>
            </a:r>
            <a:r>
              <a:rPr lang="ru-RU" sz="2400" b="1" i="1" dirty="0">
                <a:latin typeface="Bradley Hand ITC" pitchFamily="66" charset="0"/>
              </a:rPr>
              <a:t>Расширяя газ поршнем, </a:t>
            </a:r>
          </a:p>
          <a:p>
            <a:pPr algn="ctr"/>
            <a:r>
              <a:rPr lang="ru-RU" sz="2400" b="1" i="1" dirty="0" smtClean="0">
                <a:latin typeface="Bradley Hand ITC" pitchFamily="66" charset="0"/>
              </a:rPr>
              <a:t>охлаждают </a:t>
            </a:r>
            <a:r>
              <a:rPr lang="ru-RU" sz="2400" b="1" i="1" dirty="0">
                <a:latin typeface="Bradley Hand ITC" pitchFamily="66" charset="0"/>
              </a:rPr>
              <a:t>пары. Пролетающая частица 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ионизирует атомы газа, на которых конденсируется пар, </a:t>
            </a:r>
          </a:p>
          <a:p>
            <a:pPr algn="ctr"/>
            <a:r>
              <a:rPr lang="ru-RU" sz="2400" b="1" i="1" dirty="0">
                <a:latin typeface="Bradley Hand ITC" pitchFamily="66" charset="0"/>
              </a:rPr>
              <a:t>создавая капельный след (трек).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" y="37798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  <a:latin typeface="Bradley Hand ITC" pitchFamily="66" charset="0"/>
              </a:rPr>
              <a:t>1912 г.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</a:rPr>
              <a:t>ЧЕРНОБЫЛЬСКАЯ</a:t>
            </a:r>
            <a:r>
              <a:rPr lang="ru-RU" smtClean="0"/>
              <a:t> </a:t>
            </a:r>
            <a:r>
              <a:rPr lang="ru-RU" b="1" smtClean="0">
                <a:solidFill>
                  <a:schemeClr val="tx1"/>
                </a:solidFill>
              </a:rPr>
              <a:t>АВАРИЯ</a:t>
            </a:r>
          </a:p>
        </p:txBody>
      </p:sp>
      <p:pic>
        <p:nvPicPr>
          <p:cNvPr id="4099" name="Picture 3" descr="400px-Chernobyl_Nuclear_Power_Pl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24844"/>
            <a:ext cx="3810000" cy="3876675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Характеристики АЭС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95800"/>
          </a:xfrm>
        </p:spPr>
        <p:txBody>
          <a:bodyPr/>
          <a:lstStyle/>
          <a:p>
            <a:pPr algn="r" eaLnBrk="1" hangingPunct="1"/>
            <a:r>
              <a:rPr lang="ru-RU" sz="2400" smtClean="0">
                <a:latin typeface="Times New Roman" pitchFamily="18" charset="0"/>
              </a:rPr>
              <a:t>Чернобыльская АЭС (51°23′22″ с. ш. 30°05′59″ в. д. (G)) расположена в Украине вблизи города Припять, в 18 километрах от города Чернобыль, в 16 километрах от границы с Белоруссией и в 110 километрах от Киева</a:t>
            </a:r>
            <a:r>
              <a:rPr lang="ru-RU" sz="2400" smtClean="0"/>
              <a:t>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424113"/>
          <a:ext cx="4037013" cy="2847975"/>
        </p:xfrm>
        <a:graphic>
          <a:graphicData uri="http://schemas.openxmlformats.org/presentationml/2006/ole">
            <p:oleObj spid="_x0000_s199682" name="Фотография Photo Editor" r:id="rId3" imgW="4982270" imgH="3514286" progId="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Авария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5937250" cy="56165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1800" smtClean="0">
                <a:latin typeface="Times New Roman" pitchFamily="18" charset="0"/>
              </a:rPr>
              <a:t>Примерно в 1:23:50 26 апреля 1986 года на 4-м энергоблоке Чернобыльской АЭС произошел взрыв, который полностью разрушил реактор. Здание энергоблока частично обрушилось, при этом, как считается, погиб 1 человек. В различных помещениях и на крыше начался пожар. Впоследствии остатки активной зоны расплавились. Смесь из расплавленного металла, песка, бетона и частичек топлива растеклась по подреакторным помещениям. В результате аварии произошёл выброс радиоактивных веществ, в том числе изотопов урана, плутония, йода-131 (период полураспада 8 дней), цезия-134 (период полураспада 2 года), цезия-137 (период полураспада 30 лет), стронция-90 (период полураспада 28 лет). Положение усугублялось тем, что в разрушенном реакторе продолжались неконтролируемые ядерные и химические (от горения запасов графита) реакции с выделения тепла с извержением из разлома в течении многих и многих дней с продуктами горения высокорадиоактивных элементов и заражении ими больших территорий. Остановить активное извержение радиоактивных веществ из разрушенного реактора удалось лишь к концу мая 1986 года мобилизацией ресурсов всего СССР и массовым переоблучением тысяч ликвидаторов.</a:t>
            </a:r>
          </a:p>
        </p:txBody>
      </p:sp>
      <p:pic>
        <p:nvPicPr>
          <p:cNvPr id="7172" name="Picture 4" descr="Фотография территории вокруг Чернобыльской АЭС со станции «Мир», 27 апреля 1997">
            <a:hlinkClick r:id="rId2" tooltip="&quot;Фотография территории вокруг Чернобыльской АЭС со станции «Мир», 27 апреля 1997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260350"/>
            <a:ext cx="2705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ъ</a:t>
            </a:r>
            <a:endParaRPr lang="ru-RU" sz="4000" dirty="0" smtClean="0"/>
          </a:p>
        </p:txBody>
      </p:sp>
      <p:pic>
        <p:nvPicPr>
          <p:cNvPr id="9219" name="Picture 4" descr="x_8c48b53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8207375" cy="6119812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4" descr="x_01efcd57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8208962" cy="5865812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Ликвидация аварии</a:t>
            </a:r>
          </a:p>
        </p:txBody>
      </p:sp>
      <p:pic>
        <p:nvPicPr>
          <p:cNvPr id="11267" name="Picture 4" descr="x_adb5de2b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8280400" cy="5399087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85750"/>
            <a:ext cx="4968875" cy="63373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Чернобыльская авария — разрушение 26 апреля 1986 года четвёртого энергоблока Чернобыльской атомной электростанции расположенной на территории Украины (в то время — Украинской ССР). Разрушение носило взрывной характер, реактор был полностью разрушен, и в окружающую среду было выброшено большое количество радиоактивных веществ. Авария расценивается как крупнейшая в своём роде за всю историю ядерной энергетики, как по предполагаемому количеству погибших и пострадавших от её последствий людей, так и по экономическому ущербу.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Радиоактивное облако от аварии прошло над европейской частью СССР, Восточной Европой, Скандинавией, Великобританией и восточной частью США. Примерно 60 % радиоактивных осадков выпало на территории Белоруссии. Около 200 000 человек было эвакуировано из зон, подвергшихся загрязнению.</a:t>
            </a:r>
          </a:p>
          <a:p>
            <a:pPr algn="r"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5124" name="Picture 5" descr="Четвёртый блок Чернобыльской АЭС">
            <a:hlinkClick r:id="rId2" tooltip="&quot;Четвёртый блок Чернобыльской АЭС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214313"/>
            <a:ext cx="3567113" cy="63373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Могильник техники (Засоха)</a:t>
            </a:r>
          </a:p>
        </p:txBody>
      </p:sp>
      <p:pic>
        <p:nvPicPr>
          <p:cNvPr id="10243" name="Picture 4" descr="x_ce8226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705769"/>
            <a:ext cx="5753100" cy="4314825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Памятник ликвидаторам аварии на ЧАЭС</a:t>
            </a:r>
          </a:p>
        </p:txBody>
      </p:sp>
      <p:pic>
        <p:nvPicPr>
          <p:cNvPr id="17411" name="Picture 4" descr="x_24188d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7195" y="1600200"/>
            <a:ext cx="3309610" cy="4525963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06413"/>
            <a:ext cx="7947025" cy="48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Медаль ликвидаторам последствий аварии ЧАЭС</a:t>
            </a:r>
          </a:p>
        </p:txBody>
      </p:sp>
      <p:pic>
        <p:nvPicPr>
          <p:cNvPr id="19459" name="Picture 3" descr="Значок ликвидато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412875"/>
            <a:ext cx="2808288" cy="4752975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Счетчик Гейгера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1DD6-87D7-426D-9FD1-307882372565}" type="slidenum">
              <a:rPr lang="ru-RU"/>
              <a:pPr/>
              <a:t>7</a:t>
            </a:fld>
            <a:endParaRPr lang="ru-RU"/>
          </a:p>
        </p:txBody>
      </p:sp>
      <p:pic>
        <p:nvPicPr>
          <p:cNvPr id="11269" name="Picture 5" descr="TRAN1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334000" cy="20574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270" name="Picture 6" descr="CAIVMX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819400" cy="20574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73" name="Text Box 9" descr="Крупная сетка"/>
          <p:cNvSpPr txBox="1">
            <a:spLocks noChangeArrowheads="1"/>
          </p:cNvSpPr>
          <p:nvPr/>
        </p:nvSpPr>
        <p:spPr bwMode="auto">
          <a:xfrm>
            <a:off x="457200" y="3622675"/>
            <a:ext cx="8229600" cy="2246769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Bradley Hand ITC" pitchFamily="66" charset="0"/>
              </a:rPr>
              <a:t>В наполненной аргоном трубке пролетающая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через газ частичка ионизирует его</a:t>
            </a:r>
            <a:r>
              <a:rPr lang="ru-RU" sz="2800" b="1" i="1" dirty="0" smtClean="0">
                <a:latin typeface="Bradley Hand ITC" pitchFamily="66" charset="0"/>
              </a:rPr>
              <a:t>,</a:t>
            </a:r>
          </a:p>
          <a:p>
            <a:pPr algn="ctr"/>
            <a:r>
              <a:rPr lang="ru-RU" sz="2800" b="1" i="1" dirty="0" smtClean="0">
                <a:latin typeface="Bradley Hand ITC" pitchFamily="66" charset="0"/>
              </a:rPr>
              <a:t>Между  катодом  и  анодом  возникает </a:t>
            </a:r>
          </a:p>
          <a:p>
            <a:pPr algn="ctr"/>
            <a:r>
              <a:rPr lang="ru-RU" sz="2800" b="1" i="1" dirty="0" smtClean="0">
                <a:latin typeface="Bradley Hand ITC" pitchFamily="66" charset="0"/>
              </a:rPr>
              <a:t>электрический  ток, на резисторе, на</a:t>
            </a:r>
          </a:p>
          <a:p>
            <a:pPr algn="ctr"/>
            <a:r>
              <a:rPr lang="ru-RU" sz="2800" b="1" i="1" dirty="0" smtClean="0">
                <a:latin typeface="Bradley Hand ITC" pitchFamily="66" charset="0"/>
              </a:rPr>
              <a:t>резисторе  </a:t>
            </a:r>
            <a:r>
              <a:rPr lang="en-US" sz="2800" b="1" dirty="0" smtClean="0">
                <a:latin typeface="Bradley Hand ITC" pitchFamily="66" charset="0"/>
              </a:rPr>
              <a:t>R</a:t>
            </a:r>
            <a:r>
              <a:rPr lang="en-US" sz="2800" b="1" i="1" dirty="0" smtClean="0">
                <a:latin typeface="Bradley Hand ITC" pitchFamily="66" charset="0"/>
              </a:rPr>
              <a:t> </a:t>
            </a:r>
            <a:r>
              <a:rPr lang="ru-RU" sz="2800" b="1" i="1" dirty="0" smtClean="0">
                <a:latin typeface="Bradley Hand ITC" pitchFamily="66" charset="0"/>
              </a:rPr>
              <a:t>образуется  напряжение.</a:t>
            </a:r>
            <a:endParaRPr lang="ru-RU" sz="2800" b="1" i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916113"/>
            <a:ext cx="8229600" cy="1143000"/>
          </a:xfrm>
        </p:spPr>
        <p:txBody>
          <a:bodyPr/>
          <a:lstStyle/>
          <a:p>
            <a:r>
              <a:rPr lang="ru-RU" sz="6000">
                <a:solidFill>
                  <a:srgbClr val="66FF33"/>
                </a:solidFill>
              </a:rPr>
              <a:t>ЯДЕРНОЕ</a:t>
            </a:r>
            <a:r>
              <a:rPr lang="ru-RU">
                <a:solidFill>
                  <a:srgbClr val="66FF33"/>
                </a:solidFill>
              </a:rPr>
              <a:t> ОРУЖИЕ</a:t>
            </a:r>
          </a:p>
        </p:txBody>
      </p:sp>
      <p:pic>
        <p:nvPicPr>
          <p:cNvPr id="3083" name="Picture 11" descr="img_ae_3_7[2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0063"/>
          </a:xfrm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08175" y="5300663"/>
            <a:ext cx="6624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8313" y="6521450"/>
            <a:ext cx="5329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Презентация Древалева Михаила 11 В класса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img_ae_3_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4763"/>
            <a:ext cx="2963863" cy="274637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FF3300"/>
                </a:solidFill>
              </a:rPr>
              <a:t>Взрыв  атомной  бомбы</a:t>
            </a:r>
            <a:endParaRPr lang="ru-RU" sz="18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mg_ae_3_54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857375" y="1209675"/>
            <a:ext cx="5429250" cy="3981450"/>
          </a:xfrm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008000"/>
                </a:solidFill>
              </a:rPr>
              <a:t>Виды ядерных взрывов</a:t>
            </a:r>
            <a:r>
              <a:rPr lang="ru-RU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4032250" cy="4968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</a:rPr>
              <a:t>В зависимости от задач, решаемых ядерным оружием, от вида и расположения объектов , по которым планируются ядерные удары , а также от характера предстоящих боевых действий ядерные взрывы могут быть осуществлены в воздухе, у поверхности земли (воды) и под землей (водой). В соответствии с этим различают следующие виды ядерных взрывов: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3300"/>
                </a:solidFill>
              </a:rPr>
              <a:t>    -воздушный (высокий и низкий)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3300"/>
                </a:solidFill>
              </a:rPr>
              <a:t>    -наземный (надводный)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3300"/>
                </a:solidFill>
              </a:rPr>
              <a:t>    -подземный (подводный)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g_ae_3_58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281362" y="2266950"/>
            <a:ext cx="2581275" cy="1866900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4752975" cy="6453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i="1" dirty="0"/>
              <a:t>Мощность взрыва ядерных боеприпасов принято измерять в единицах тротилового эквивалента. Тротиловый эквивалент - это масса тринитротолуола, которая обеспечила бы взрыв, по мощности эквивалентный взрыву данного ядерного боеприпаса. Обычно он измеряется в килотоннах (</a:t>
            </a:r>
            <a:r>
              <a:rPr lang="ru-RU" sz="2800" i="1" dirty="0" err="1"/>
              <a:t>кТ</a:t>
            </a:r>
            <a:r>
              <a:rPr lang="ru-RU" sz="2800" i="1" dirty="0"/>
              <a:t>)или в мегатоннах (</a:t>
            </a:r>
            <a:r>
              <a:rPr lang="ru-RU" sz="2800" i="1" dirty="0" err="1"/>
              <a:t>МгТ</a:t>
            </a:r>
            <a:r>
              <a:rPr lang="ru-RU" sz="2800" i="1" dirty="0"/>
              <a:t>).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g_ae_3_6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857375" y="1038225"/>
            <a:ext cx="5429250" cy="4324350"/>
          </a:xfrm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3816350" cy="6226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Самое мощное оружие, стоящее на вооружении всех великих держав мира, реально применила лишь одна страна – США. Относительно небольшая бомба, разрушившая японский город Хиросиму в 1945 году, обладала мощностью 16 килотонн - 16 тысяч тонн тротила (тринитротолуола, TNT). При взрыве бомбы в соответствии с формулой E=mc2 в энергию превратился всего 1 грамм вещества, но этого было достаточно чтобы уничтожить 200 000 человек. Чтобы вызвать ядерную реакцию, необходим обогащённый радиоактивный Уран или Плутоний, кроме того, необходимо наличие минимального количества расщепляющегося вещества - критической массы. Для урана она составляет </a:t>
            </a:r>
            <a:r>
              <a:rPr lang="en-US" sz="1800" smtClean="0"/>
              <a:t>48</a:t>
            </a:r>
            <a:r>
              <a:rPr lang="ru-RU" sz="1800" smtClean="0"/>
              <a:t> </a:t>
            </a:r>
            <a:r>
              <a:rPr lang="ru-RU" sz="1800"/>
              <a:t>кг, для плутония - 5,6 кг.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img_ae_3_34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8" y="333375"/>
            <a:ext cx="4068762" cy="6119813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35488" y="260350"/>
            <a:ext cx="4608512" cy="6481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66"/>
                </a:solidFill>
              </a:rPr>
              <a:t>Водородная бомба гораздо мощнее обычной атомной бомбы (приблизительно в 700 раз). Взрыв водородной бомбы происходит за счет взрыва уранового или плутониевого заряда, когда достигается температура в несколько миллионов градусов, при этих условиях происходит синтез ядер Дейтерия (тяжёлый Водород) и Трития (сверхтяжёлый Водород) с образованием Гелия и освобождается огромное количество энергии. Создателем водородной бомбы является советский физик-ядерщик Андрей Сахаров.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img_ae_3_45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39574" y="274638"/>
            <a:ext cx="4664852" cy="5851525"/>
          </a:xfrm>
        </p:spPr>
      </p:pic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25"/>
            <a:ext cx="3924300" cy="6192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Самой мощной из испытанных бомб была водородная бомба мощностью 57 мегатонн (57 миллионов тонн тротилового эквивалента), создана в СССР. Среди разработчиков были Сахаров, Харитонов и </a:t>
            </a:r>
            <a:r>
              <a:rPr lang="ru-RU" sz="1600" dirty="0" err="1"/>
              <a:t>Адамский</a:t>
            </a:r>
            <a:r>
              <a:rPr lang="ru-RU" sz="1600" dirty="0"/>
              <a:t>. Взрыв был приурочен к открытию XXII съезда КПСС. Утром 30 октября 1961 года в 11:32 бомба, сброшенная с высоты 10 км, достигла высоты 4000 метров над Новой Землей (СССР) и была приведена в действие. Место взрыва напоминало ад – землю устилал толстый слой пепла от сгоревших скал. В радиусе 50 километров от эпицентра все горело, хотя перед взрывом здесь лежал снег высотой в человеческий рост, в 400 километрах в заброшенном поселке были разрушены деревянные дома. Взрывная волна обошла земной шар 3 раза. Мощность взрыва в 10 раз превысила суммарную мощность всех взрывчатых веществ, использованных во второй мировой войне.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.Применение  радиоактивного  излучения. Радионуклиды.</a:t>
            </a:r>
            <a:endParaRPr lang="ru-RU" sz="6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8143932" cy="507831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 настоящее  время  широко  используются  радиоактивные  изотопы  различных  химических  элементов , которые  называют-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радионуклидами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С  помощью  ядерных  реакций  получены  радионуклиды  всех  химических  элементов, встречающихся  в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природе. Радионуклиды  под  номерами 43, 61 , 85 , 87 , вообще  не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имеют  стабильных  изотопов  и  получаются  только  искусственно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 ядерных  реакций.  Радионуклид технеций – 43 является  самым долгоживущим  изотопом  с  периодом  полураспада 1 миллион  лет. Радионуклиды  широко  применяются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 науке , медицине и  технике как компактные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γ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–лучей.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Главным  образом  используется радиоактивный  кобальт Со –6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0.Наибольшее  применение  находит </a:t>
            </a: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 меченых  атомов 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Радиоактивные и  стабильные  изотопы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одинаково  ведут  себя в  химических  реакциях и  физических  явлениях , поэтому  с  помощью радиоактивного  изотопа , добавленного  к  стабильному  изотопу ,    можно  проследить за  « поведением « элемента  в  данной  химической  реакции  или  физическом  явлении .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486287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Радиоактивные изотопы в биологии и медицине</a:t>
            </a:r>
            <a:r>
              <a:rPr lang="ru-RU" sz="1400" b="1" dirty="0" smtClean="0"/>
              <a:t>. </a:t>
            </a:r>
            <a:r>
              <a:rPr lang="ru-RU" sz="1400" dirty="0" smtClean="0"/>
              <a:t>Одним из наиболее выдающихся исследований, проведенных с помощью меченых атомов, явилось исследование обмена веществ в организмах. Было</a:t>
            </a:r>
          </a:p>
          <a:p>
            <a:r>
              <a:rPr lang="ru-RU" sz="1400" dirty="0" smtClean="0"/>
              <a:t>доказано, что за сравнительно небольшое время организм подвергается почти полному обновлению. </a:t>
            </a:r>
            <a:r>
              <a:rPr lang="ru-RU" sz="1400" b="1" u="sng" dirty="0" smtClean="0"/>
              <a:t>Слагающие его атомы заменяются новыми.</a:t>
            </a:r>
          </a:p>
          <a:p>
            <a:r>
              <a:rPr lang="ru-RU" sz="1400" dirty="0" smtClean="0"/>
              <a:t>Лишь железо, как показали опыты по изотопному исследованию крови, является исключением из этого правила. Железо входит в состав гемоглобина красных кровяных шариков. При введении в пишу радиоактивных атомов железа было обнаружено, что они почти не поступают в кровь. Только в том случае, когда запасы железа в организме иссякают, железо начинает усваиваться организмом.</a:t>
            </a:r>
            <a:endParaRPr lang="en-US" sz="1400" dirty="0" smtClean="0"/>
          </a:p>
          <a:p>
            <a:r>
              <a:rPr lang="ru-RU" sz="1400" dirty="0" smtClean="0"/>
              <a:t> Добавлением к кислороду радиоактивного изотопа </a:t>
            </a:r>
            <a:r>
              <a:rPr lang="ru-RU" sz="1400" baseline="-25000" dirty="0" smtClean="0"/>
              <a:t>8</a:t>
            </a:r>
            <a:r>
              <a:rPr lang="ru-RU" sz="1400" dirty="0" smtClean="0"/>
              <a:t>О было установлено, что свободный кислород, выделяющийся при фотосинтезе, первоначально входил в состав воды, а не углекислого газа.</a:t>
            </a:r>
          </a:p>
          <a:p>
            <a:r>
              <a:rPr lang="ru-RU" sz="1400" dirty="0" smtClean="0"/>
              <a:t>Радиоактивные изотопы  применяются в медицине как для постановки диагноза, так и для терапевтических целей.</a:t>
            </a:r>
          </a:p>
          <a:p>
            <a:r>
              <a:rPr lang="ru-RU" sz="1400" dirty="0" smtClean="0"/>
              <a:t>Радиоактивный натрий, вводимый в небольших количествах в кровь, используется для исследования кровообращения.</a:t>
            </a:r>
          </a:p>
          <a:p>
            <a:r>
              <a:rPr lang="ru-RU" sz="1400" dirty="0" err="1" smtClean="0"/>
              <a:t>Иод</a:t>
            </a:r>
            <a:r>
              <a:rPr lang="ru-RU" sz="1400" dirty="0" smtClean="0"/>
              <a:t> интенсивно отлагается в щитовидной железе, особенно при базедовой болезни. Наблюдая с помощью счетчика за отложением радиоактивного </a:t>
            </a:r>
            <a:r>
              <a:rPr lang="ru-RU" sz="1400" dirty="0" err="1" smtClean="0"/>
              <a:t>иода</a:t>
            </a:r>
            <a:r>
              <a:rPr lang="ru-RU" sz="1400" dirty="0" smtClean="0"/>
              <a:t>, можно быстро поставить диагноз,</a:t>
            </a:r>
          </a:p>
          <a:p>
            <a:r>
              <a:rPr lang="ru-RU" sz="1400" dirty="0" smtClean="0"/>
              <a:t>а также  проводить  лечение  щитовидной  железы с помощью  радиоактивного  </a:t>
            </a:r>
            <a:r>
              <a:rPr lang="ru-RU" sz="1400" dirty="0" err="1" smtClean="0"/>
              <a:t>иода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Интенсивное </a:t>
            </a:r>
            <a:r>
              <a:rPr lang="ru-RU" sz="1400" dirty="0" err="1" smtClean="0">
                <a:latin typeface="Times New Roman"/>
                <a:cs typeface="Times New Roman"/>
              </a:rPr>
              <a:t>γ</a:t>
            </a:r>
            <a:r>
              <a:rPr lang="ru-RU" sz="1400" dirty="0" err="1" smtClean="0"/>
              <a:t>-излучение </a:t>
            </a:r>
            <a:r>
              <a:rPr lang="ru-RU" sz="1400" dirty="0" smtClean="0"/>
              <a:t>кобальта используется при лечении раковых заболеваний (кобальтовая пушка).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242886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18</a:t>
            </a:r>
            <a:endParaRPr lang="ru-RU" sz="105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Сцинтилляционный счетчик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3D6-0A2C-44BB-8E47-07AFD61A8025}" type="slidenum">
              <a:rPr lang="ru-RU"/>
              <a:pPr/>
              <a:t>8</a:t>
            </a:fld>
            <a:endParaRPr lang="ru-RU"/>
          </a:p>
        </p:txBody>
      </p:sp>
      <p:sp>
        <p:nvSpPr>
          <p:cNvPr id="33800" name="Text Box 8" descr="Крупная сетка"/>
          <p:cNvSpPr txBox="1">
            <a:spLocks noChangeArrowheads="1"/>
          </p:cNvSpPr>
          <p:nvPr/>
        </p:nvSpPr>
        <p:spPr bwMode="auto">
          <a:xfrm>
            <a:off x="857224" y="1285860"/>
            <a:ext cx="7712094" cy="353943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49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Bradley Hand ITC" pitchFamily="66" charset="0"/>
              </a:rPr>
              <a:t>В 1903 году </a:t>
            </a:r>
            <a:r>
              <a:rPr lang="ru-RU" sz="2800" b="1" i="1" dirty="0" err="1">
                <a:latin typeface="Bradley Hand ITC" pitchFamily="66" charset="0"/>
              </a:rPr>
              <a:t>У.Крукс</a:t>
            </a:r>
            <a:endParaRPr lang="ru-RU" sz="2800" b="1" i="1" dirty="0">
              <a:latin typeface="Bradley Hand ITC" pitchFamily="66" charset="0"/>
            </a:endParaRP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заметил, что частицы, 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испускаемые </a:t>
            </a:r>
            <a:r>
              <a:rPr lang="ru-RU" sz="2800" b="1" i="1" dirty="0" smtClean="0">
                <a:latin typeface="Bradley Hand ITC" pitchFamily="66" charset="0"/>
              </a:rPr>
              <a:t>радиоактивным</a:t>
            </a:r>
            <a:endParaRPr lang="ru-RU" sz="2800" b="1" i="1" dirty="0">
              <a:latin typeface="Bradley Hand ITC" pitchFamily="66" charset="0"/>
            </a:endParaRPr>
          </a:p>
          <a:p>
            <a:pPr algn="ctr"/>
            <a:r>
              <a:rPr lang="ru-RU" sz="2800" b="1" i="1" dirty="0" smtClean="0">
                <a:latin typeface="Bradley Hand ITC" pitchFamily="66" charset="0"/>
              </a:rPr>
              <a:t>веществом (</a:t>
            </a:r>
            <a:r>
              <a:rPr lang="el-GR" sz="2800" b="1" i="1" dirty="0" smtClean="0">
                <a:cs typeface="Times New Roman"/>
              </a:rPr>
              <a:t>α</a:t>
            </a:r>
            <a:r>
              <a:rPr lang="ru-RU" sz="2800" b="1" i="1" dirty="0" smtClean="0">
                <a:cs typeface="Times New Roman"/>
              </a:rPr>
              <a:t> – частицы )</a:t>
            </a:r>
            <a:r>
              <a:rPr lang="ru-RU" sz="2800" b="1" i="1" dirty="0" smtClean="0">
                <a:latin typeface="Bradley Hand ITC" pitchFamily="66" charset="0"/>
              </a:rPr>
              <a:t> </a:t>
            </a:r>
            <a:r>
              <a:rPr lang="ru-RU" sz="2800" b="1" i="1" dirty="0">
                <a:latin typeface="Bradley Hand ITC" pitchFamily="66" charset="0"/>
              </a:rPr>
              <a:t>попадая </a:t>
            </a:r>
            <a:r>
              <a:rPr lang="ru-RU" sz="2800" b="1" i="1" dirty="0" smtClean="0">
                <a:latin typeface="Bradley Hand ITC" pitchFamily="66" charset="0"/>
              </a:rPr>
              <a:t>на экран</a:t>
            </a:r>
            <a:endParaRPr lang="ru-RU" sz="2800" b="1" i="1" dirty="0">
              <a:latin typeface="Bradley Hand ITC" pitchFamily="66" charset="0"/>
            </a:endParaRP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покрытый сернистым</a:t>
            </a:r>
          </a:p>
          <a:p>
            <a:pPr algn="ctr"/>
            <a:r>
              <a:rPr lang="ru-RU" sz="2800" b="1" i="1" dirty="0" smtClean="0">
                <a:latin typeface="Bradley Hand ITC" pitchFamily="66" charset="0"/>
              </a:rPr>
              <a:t>цинком, вызывают</a:t>
            </a:r>
            <a:endParaRPr lang="ru-RU" sz="2800" b="1" i="1" dirty="0">
              <a:latin typeface="Bradley Hand ITC" pitchFamily="66" charset="0"/>
            </a:endParaRPr>
          </a:p>
          <a:p>
            <a:pPr algn="ctr"/>
            <a:r>
              <a:rPr lang="ru-RU" sz="2800" b="1" i="1" dirty="0">
                <a:latin typeface="Bradley Hand ITC" pitchFamily="66" charset="0"/>
              </a:rPr>
              <a:t>его </a:t>
            </a:r>
            <a:r>
              <a:rPr lang="ru-RU" sz="2800" b="1" i="1" dirty="0" err="1" smtClean="0">
                <a:latin typeface="Bradley Hand ITC" pitchFamily="66" charset="0"/>
              </a:rPr>
              <a:t>свечение,на</a:t>
            </a:r>
            <a:r>
              <a:rPr lang="ru-RU" sz="2800" b="1" i="1" dirty="0" smtClean="0">
                <a:latin typeface="Bradley Hand ITC" pitchFamily="66" charset="0"/>
              </a:rPr>
              <a:t>  экране образуются  вспышки  света </a:t>
            </a:r>
            <a:endParaRPr lang="ru-RU" sz="2800" b="1" i="1" dirty="0">
              <a:latin typeface="Bradley Hand ITC" pitchFamily="66" charset="0"/>
            </a:endParaRPr>
          </a:p>
        </p:txBody>
      </p:sp>
      <p:sp>
        <p:nvSpPr>
          <p:cNvPr id="33801" name="Text Box 9" descr="Крупная сетка"/>
          <p:cNvSpPr txBox="1">
            <a:spLocks noChangeArrowheads="1"/>
          </p:cNvSpPr>
          <p:nvPr/>
        </p:nvSpPr>
        <p:spPr bwMode="auto">
          <a:xfrm>
            <a:off x="714348" y="5286388"/>
            <a:ext cx="8229600" cy="1404938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Bradley Hand ITC" pitchFamily="66" charset="0"/>
              </a:rPr>
              <a:t>Устройство было использовано Э.Резерфордом. 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Сейчас сцинтилляции наблюдают и считают</a:t>
            </a:r>
          </a:p>
          <a:p>
            <a:pPr algn="ctr"/>
            <a:r>
              <a:rPr lang="ru-RU" sz="2800" b="1" i="1" dirty="0">
                <a:latin typeface="Bradley Hand ITC" pitchFamily="66" charset="0"/>
              </a:rPr>
              <a:t>с помощью специальных устройств.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643866" cy="532453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Радиоактивные изотопы в промышленности</a:t>
            </a:r>
            <a:r>
              <a:rPr lang="ru-RU" sz="2000" b="1" dirty="0" smtClean="0"/>
              <a:t>. Не менее обширны применения радиоактивных изотопов в промышленности. Одним из примеров этого может служить следующий способ контроля износа поршневых колец в двигателях внутреннего сгорания. Облучая поршневое кольцо нейтронами, вызывают в нем ядерные реакции и делают его радиоактивным</a:t>
            </a:r>
            <a:r>
              <a:rPr lang="en-US" sz="2000" b="1" dirty="0" smtClean="0"/>
              <a:t> </a:t>
            </a:r>
            <a:r>
              <a:rPr lang="ru-RU" sz="2000" b="1" dirty="0" smtClean="0"/>
              <a:t>,</a:t>
            </a:r>
            <a:r>
              <a:rPr lang="ru-RU" sz="2000" b="1" dirty="0" err="1" smtClean="0"/>
              <a:t>например,получают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u="sng" dirty="0" smtClean="0"/>
              <a:t>радиоактивный  изотоп  железа </a:t>
            </a:r>
            <a:r>
              <a:rPr lang="en-US" sz="2000" b="1" u="sng" dirty="0" smtClean="0"/>
              <a:t> Fe -59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При работе двигателя частички материала кольца попадают в смазочное масло. Исследуя уровень радиоактивности масла после определенного времени работы двигателя, определяют износ кольца.</a:t>
            </a:r>
          </a:p>
          <a:p>
            <a:r>
              <a:rPr lang="ru-RU" sz="2000" b="1" dirty="0" smtClean="0"/>
              <a:t>Радиоактивные изотопы позволяют судить о диффузии металлов, процессах в доменных печах и т. д. Мощное </a:t>
            </a:r>
            <a:r>
              <a:rPr lang="ru-RU" sz="2000" b="1" dirty="0" err="1" smtClean="0">
                <a:latin typeface="Times New Roman"/>
                <a:cs typeface="Times New Roman"/>
              </a:rPr>
              <a:t>γ</a:t>
            </a:r>
            <a:r>
              <a:rPr lang="ru-RU" sz="2000" b="1" dirty="0" err="1" smtClean="0"/>
              <a:t>-излучение </a:t>
            </a:r>
            <a:r>
              <a:rPr lang="ru-RU" sz="2000" b="1" dirty="0" smtClean="0"/>
              <a:t>радиоактивных препаратов используют для исследования внутренней структуры металлических отливок с целью обнаружения в них дефектов</a:t>
            </a:r>
            <a:endParaRPr lang="ru-RU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072362" cy="501675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Радиоактивные изотопы в сельском хозяйстве. </a:t>
            </a:r>
            <a:r>
              <a:rPr lang="ru-RU" sz="1600" dirty="0" smtClean="0"/>
              <a:t>Все более широкое применение получают радиоактивные изотопы в сельском хозяйстве. Облучение семян растений (хлопчатника, капусты, редиса и др.) небольшими дозами </a:t>
            </a:r>
            <a:r>
              <a:rPr lang="ru-RU" sz="1600" dirty="0" err="1" smtClean="0"/>
              <a:t>у-лучей</a:t>
            </a:r>
            <a:r>
              <a:rPr lang="ru-RU" sz="1600" dirty="0" smtClean="0"/>
              <a:t> от радиоактивных препаратов приводит к заметному повышению урожайности.</a:t>
            </a:r>
          </a:p>
          <a:p>
            <a:r>
              <a:rPr lang="ru-RU" sz="1600" dirty="0" smtClean="0"/>
              <a:t>Большие дозы радиации вызывают мутации у растений и микроорганизмов, что в отдельных случаях приводит к появлению мутантов с новыми ценными свойствами (</a:t>
            </a:r>
            <a:r>
              <a:rPr lang="ru-RU" sz="1600" dirty="0" err="1" smtClean="0"/>
              <a:t>радиоселекция</a:t>
            </a:r>
            <a:r>
              <a:rPr lang="ru-RU" sz="1600" dirty="0" smtClean="0"/>
              <a:t>). Так выведены</a:t>
            </a:r>
          </a:p>
          <a:p>
            <a:r>
              <a:rPr lang="ru-RU" sz="1600" dirty="0" smtClean="0"/>
              <a:t>ценные сорта пшеницы, фасоли и других культур, а также получены высокопродуктивные микроорганизмы, применяемые в производстве антибиотиков. Гамма-излучение радиоактивных изотопов используется также для борьбы с вредными насекомыми и для консервации пищевых продуктов.</a:t>
            </a:r>
          </a:p>
          <a:p>
            <a:r>
              <a:rPr lang="ru-RU" sz="1600" dirty="0" smtClean="0"/>
              <a:t>Широкое применение получили меченые атомы в агротехнике. Например, чтобы выяснить, какое из фосфорных удобрений лучше усваивается растением, помечают различные удобрения радиоактивным фосфором </a:t>
            </a:r>
            <a:r>
              <a:rPr lang="ru-RU" sz="1600" baseline="-25000" dirty="0" smtClean="0"/>
              <a:t>15</a:t>
            </a:r>
            <a:r>
              <a:rPr lang="ru-RU" sz="1600" dirty="0" smtClean="0"/>
              <a:t>Р. Исследуя затем растения на радиоактивность, можно определить количество усвоенного ими фосфора из разных сортов удобрения.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00430" y="5072074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32</a:t>
            </a:r>
            <a:endParaRPr lang="ru-RU" sz="105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500990" cy="6186309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Радиоактивные изотопы в археологии</a:t>
            </a:r>
            <a:r>
              <a:rPr lang="ru-RU" b="1" dirty="0" smtClean="0"/>
              <a:t>. </a:t>
            </a:r>
            <a:r>
              <a:rPr lang="ru-RU" dirty="0" smtClean="0"/>
              <a:t>Интересное применение для определения возраста древних предметов органического происхождения (дерева, древесного угля, тканей и т.д.) получил метод радиоактивного углерода. В растениях всегда имеется радиоактивный изотоп углерода </a:t>
            </a:r>
            <a:r>
              <a:rPr lang="ru-RU" baseline="-25000" dirty="0" smtClean="0"/>
              <a:t>6</a:t>
            </a:r>
            <a:r>
              <a:rPr lang="ru-RU" dirty="0" smtClean="0"/>
              <a:t>С с периодом полураспада </a:t>
            </a:r>
            <a:r>
              <a:rPr lang="ru-RU" i="1" dirty="0" smtClean="0"/>
              <a:t>Т=5700 </a:t>
            </a:r>
            <a:r>
              <a:rPr lang="ru-RU" dirty="0" smtClean="0"/>
              <a:t>лет. Он образуется в атмосфере Земли в небольшом количестве из азота под действием нейтронов. Последние же возникают за счет ядерных реакций, вызванных быстрыми частицами, которые поступают в атмосферу из космоса (космические лучи). Соединяясь с кислородом, этот углерод образует углекислый газ, поглощаемый растениями, а через них и животными. Один грамм углерода из образцов молодого леса испускает около пятнадцати </a:t>
            </a:r>
            <a:r>
              <a:rPr lang="ru-RU" dirty="0" err="1" smtClean="0">
                <a:latin typeface="Times New Roman"/>
                <a:cs typeface="Times New Roman"/>
              </a:rPr>
              <a:t>β</a:t>
            </a:r>
            <a:r>
              <a:rPr lang="ru-RU" dirty="0" err="1" smtClean="0"/>
              <a:t>-частиц </a:t>
            </a:r>
            <a:r>
              <a:rPr lang="ru-RU" dirty="0" smtClean="0"/>
              <a:t>в секунду.</a:t>
            </a:r>
          </a:p>
          <a:p>
            <a:r>
              <a:rPr lang="ru-RU" dirty="0" smtClean="0"/>
              <a:t>После гибели организма пополнение его радиоактивным углеродом прекращается. Имеющееся же количество этого изотопа убывает за счет радиоактивности. Определяя процентное </a:t>
            </a:r>
            <a:r>
              <a:rPr lang="ru-RU" smtClean="0"/>
              <a:t>содержание радио- </a:t>
            </a:r>
            <a:r>
              <a:rPr lang="ru-RU" dirty="0" smtClean="0"/>
              <a:t>углерода в органических остатках, можно определить их возраст, если он лежит в пределах от 1000 до 50000 и даже до 100000 лет. Таким методом узнают возраст египетских мумий, остатков доисторических </a:t>
            </a:r>
            <a:r>
              <a:rPr lang="ru-RU" dirty="0" err="1" smtClean="0"/>
              <a:t>костров,время</a:t>
            </a:r>
            <a:r>
              <a:rPr lang="ru-RU" dirty="0" smtClean="0"/>
              <a:t> ледникового периода ,даты  древних  вулканов , время  вымирания животных ,</a:t>
            </a:r>
          </a:p>
          <a:p>
            <a:r>
              <a:rPr lang="ru-RU" dirty="0" smtClean="0"/>
              <a:t>возраст  деревьев.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0496" y="1571612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ru-RU" sz="1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звук 1">
            <a:hlinkClick r:id="rId3" action="ppaction://program" highlightClick="1">
              <a:snd r:embed="rId2" name="applause.wav"/>
            </a:hlinkClick>
          </p:cNvPr>
          <p:cNvSpPr/>
          <p:nvPr/>
        </p:nvSpPr>
        <p:spPr>
          <a:xfrm>
            <a:off x="2071670" y="2214554"/>
            <a:ext cx="4929222" cy="254261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Анимация</a:t>
            </a:r>
            <a:r>
              <a:rPr lang="ru-RU" sz="4000" b="1" dirty="0" smtClean="0">
                <a:solidFill>
                  <a:srgbClr val="FF0000"/>
                </a:solidFill>
              </a:rPr>
              <a:t> « Определение  возраста методом углеродного  анализа»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loza.tomsk.ru/projects/turin/pic/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5715000" cy="5915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Определение  возраста  вещества  с помощью  изотопа   </a:t>
            </a:r>
            <a:r>
              <a:rPr lang="ru-RU" sz="4000" dirty="0" smtClean="0"/>
              <a:t>С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3571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2500306"/>
            <a:ext cx="207170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 –</a:t>
            </a:r>
            <a:r>
              <a:rPr lang="ru-RU" dirty="0" smtClean="0">
                <a:latin typeface="Times New Roman"/>
                <a:cs typeface="Times New Roman"/>
              </a:rPr>
              <a:t>радиоактивен,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Т = 5730  лет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  +  n   =   C   + H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121442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85723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12144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8572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8572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12858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8572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Применение  радиоизотопов</a:t>
            </a:r>
            <a:endParaRPr lang="ru-RU" sz="40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55A6-FAB4-43FF-95A6-03F813B8C5C4}" type="slidenum">
              <a:rPr lang="ru-RU"/>
              <a:pPr/>
              <a:t>85</a:t>
            </a:fld>
            <a:endParaRPr lang="ru-RU"/>
          </a:p>
        </p:txBody>
      </p:sp>
      <p:pic>
        <p:nvPicPr>
          <p:cNvPr id="26628" name="Picture 4" descr="03"/>
          <p:cNvPicPr>
            <a:picLocks noChangeAspect="1" noChangeArrowheads="1"/>
          </p:cNvPicPr>
          <p:nvPr/>
        </p:nvPicPr>
        <p:blipFill>
          <a:blip r:embed="rId3" cstate="print"/>
          <a:srcRect b="15880"/>
          <a:stretch>
            <a:fillRect/>
          </a:stretch>
        </p:blipFill>
        <p:spPr bwMode="auto">
          <a:xfrm>
            <a:off x="228600" y="1524000"/>
            <a:ext cx="8610600" cy="4425950"/>
          </a:xfrm>
          <a:prstGeom prst="rect">
            <a:avLst/>
          </a:prstGeom>
          <a:noFill/>
          <a:ln w="317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3429000"/>
            <a:ext cx="23574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Лечение  лейкемии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3357562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Радиойодотерапия</a:t>
            </a:r>
            <a:r>
              <a:rPr lang="ru-RU" sz="1400" dirty="0" smtClean="0"/>
              <a:t> щитовидной железы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715016"/>
            <a:ext cx="300039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Светильные  лампы  наполняются радиоактивным  криптоном </a:t>
            </a:r>
            <a:r>
              <a:rPr lang="ru-RU" sz="1400" smtClean="0"/>
              <a:t>,излучение  </a:t>
            </a:r>
            <a:r>
              <a:rPr lang="ru-RU" sz="1400" dirty="0" smtClean="0"/>
              <a:t>которого заставляет светиться люминофор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5715016"/>
            <a:ext cx="221457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Определение возраста </a:t>
            </a:r>
            <a:r>
              <a:rPr lang="ru-RU" sz="1400" dirty="0" err="1" smtClean="0"/>
              <a:t>деревьев,египитских</a:t>
            </a:r>
            <a:r>
              <a:rPr lang="ru-RU" sz="1400" dirty="0" smtClean="0"/>
              <a:t> пирамид.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4296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.Биологическое  действие  радиации. Поглощенная  доза  излучения</a:t>
            </a:r>
            <a:endParaRPr lang="ru-RU" sz="8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429552" cy="23698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БИОЛОГИЧЕСКОЕ ДЕЙСТВИЕ РАДИОАКТИВНЫХ ИЗЛУЧЕНИЙ</a:t>
            </a:r>
            <a:endParaRPr lang="ru-RU" dirty="0" smtClean="0">
              <a:ln w="18415" cmpd="sng">
                <a:solidFill>
                  <a:srgbClr val="FFC000"/>
                </a:solidFill>
                <a:prstDash val="solid"/>
              </a:ln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Излучения радиоактивных веществ оказывают очень сильное воздействие на все живые организмы. Даже сравнительно слабое излучение, которое при полном поглощении повышает температуру тела лишь на 0,001 °С, нарушает жизнедеятельность клеток.</a:t>
            </a:r>
          </a:p>
          <a:p>
            <a:r>
              <a:rPr lang="ru-RU" sz="1400" dirty="0" smtClean="0"/>
              <a:t>Живая клетка — это сложный механизм, не способный продолжать нормальную деятельность даже при малых повреждениях отдельных его участков. Между тем и слабые излучения</a:t>
            </a:r>
            <a:r>
              <a:rPr lang="en-US" sz="1400" dirty="0" smtClean="0"/>
              <a:t>  </a:t>
            </a:r>
            <a:r>
              <a:rPr lang="ru-RU" sz="1400" dirty="0" smtClean="0"/>
              <a:t>могут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87682"/>
            <a:ext cx="7286676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нанести клеткам существенные повреждения и вызвать опасные заболевания (лучевая болезнь). При большой интенсивности излучения живые организмы погибают. Опасность излучений усугубляется тем, что они не вызывают никаких болевых ощущений даже при смертельных дозах.</a:t>
            </a:r>
          </a:p>
          <a:p>
            <a:r>
              <a:rPr lang="ru-RU" sz="1400" dirty="0" smtClean="0"/>
              <a:t>Механизм поражающего биологические объекты действия излучения еще недостаточно изучен. </a:t>
            </a:r>
            <a:r>
              <a:rPr lang="ru-RU" sz="1400" b="1" u="sng" dirty="0" smtClean="0"/>
              <a:t>Но ясно, что оно сводится к ионизации атомов и молекул  , изменению их химической активности .</a:t>
            </a:r>
            <a:r>
              <a:rPr lang="ru-RU" sz="1400" dirty="0" smtClean="0"/>
              <a:t> </a:t>
            </a:r>
            <a:r>
              <a:rPr lang="ru-RU" sz="1400" b="1" u="sng" dirty="0" smtClean="0"/>
              <a:t>Это  приводит  к  гибели  клеток, особенно клеток, которые быстро делятся. Поэтому в первую очередь излучения поражают костный мозг, из-за чего нарушается процесс образования крови. Далее наступает поражение клеток пищеварительного тракта и других органов.</a:t>
            </a:r>
          </a:p>
          <a:p>
            <a:r>
              <a:rPr lang="ru-RU" sz="1400" b="1" u="sng" dirty="0" smtClean="0"/>
              <a:t>Сильное влияние оказывает облучение на наследственность, поражая гены в хромосомах. В большинстве случаев это влияние является неблагоприятным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Облучение живых организмов может оказывать и определенную пользу. Быстроразмножающиеся клетки в злокачественных (раковых) опухолях более чувствительны к облучению, чем нормальные. На этом основано подавление раковой опухоли </a:t>
            </a:r>
            <a:r>
              <a:rPr lang="ru-RU" sz="1400" dirty="0" err="1" smtClean="0">
                <a:latin typeface="Times New Roman"/>
                <a:cs typeface="Times New Roman"/>
              </a:rPr>
              <a:t>γ</a:t>
            </a:r>
            <a:r>
              <a:rPr lang="ru-RU" sz="1400" dirty="0" err="1" smtClean="0"/>
              <a:t>-лучами </a:t>
            </a:r>
            <a:r>
              <a:rPr lang="ru-RU" sz="1400" dirty="0" smtClean="0"/>
              <a:t>радиоактивных препаратов, которые для этой цели более эффективны, чем рентгеновские лучи.</a:t>
            </a:r>
            <a:endParaRPr lang="ru-RU" sz="1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072362" cy="501675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u="sng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Доза излучения. </a:t>
            </a:r>
            <a:r>
              <a:rPr lang="ru-RU" dirty="0" smtClean="0"/>
              <a:t>Воздействие излучений на живые организмы характеризуется </a:t>
            </a:r>
            <a:r>
              <a:rPr lang="ru-RU" i="1" dirty="0" smtClean="0"/>
              <a:t>дозой излучения</a:t>
            </a:r>
            <a:r>
              <a:rPr lang="ru-RU" b="1" i="1" dirty="0" smtClean="0"/>
              <a:t>. </a:t>
            </a:r>
            <a:r>
              <a:rPr lang="ru-RU" b="1" i="1" u="sng" dirty="0" smtClean="0"/>
              <a:t>Поглощенной дозой излучения </a:t>
            </a:r>
            <a:r>
              <a:rPr lang="ru-RU" dirty="0" smtClean="0"/>
              <a:t>называется отношение поглощенной энергии </a:t>
            </a:r>
            <a:r>
              <a:rPr lang="ru-RU" i="1" dirty="0" smtClean="0"/>
              <a:t>Е </a:t>
            </a:r>
            <a:r>
              <a:rPr lang="ru-RU" dirty="0" smtClean="0"/>
              <a:t>ионизирующего излучения к массе </a:t>
            </a:r>
            <a:r>
              <a:rPr lang="ru-RU" i="1" dirty="0" smtClean="0"/>
              <a:t>т </a:t>
            </a:r>
            <a:r>
              <a:rPr lang="ru-RU" dirty="0" smtClean="0"/>
              <a:t>облучаемого вещества:</a:t>
            </a:r>
            <a:endParaRPr lang="en-US" dirty="0" smtClean="0"/>
          </a:p>
          <a:p>
            <a:r>
              <a:rPr lang="en-US" dirty="0" smtClean="0"/>
              <a:t>                               </a:t>
            </a:r>
          </a:p>
          <a:p>
            <a:r>
              <a:rPr lang="en-US" dirty="0" smtClean="0"/>
              <a:t>                             </a:t>
            </a:r>
            <a:r>
              <a:rPr lang="en-US" sz="4000" dirty="0" smtClean="0"/>
              <a:t>D</a:t>
            </a:r>
            <a:r>
              <a:rPr lang="en-US" dirty="0" smtClean="0"/>
              <a:t>  =  </a:t>
            </a:r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/>
              <a:t>Естественный фон радиации </a:t>
            </a:r>
            <a:r>
              <a:rPr lang="ru-RU" dirty="0" smtClean="0"/>
              <a:t>: (космические </a:t>
            </a:r>
            <a:r>
              <a:rPr lang="ru-RU" dirty="0" err="1" smtClean="0"/>
              <a:t>лучи,радиоактивность</a:t>
            </a:r>
            <a:r>
              <a:rPr lang="ru-RU" dirty="0" smtClean="0"/>
              <a:t> окружающей среды и человеческого тела) составляет за год дозу излучения около 2-10 </a:t>
            </a:r>
            <a:r>
              <a:rPr lang="ru-RU" baseline="30000" dirty="0" smtClean="0"/>
              <a:t> </a:t>
            </a:r>
            <a:r>
              <a:rPr lang="ru-RU" dirty="0" smtClean="0"/>
              <a:t> Гр на человека. Международная комиссия по радиационной защите установила для лиц, работающих с излучением, предельно допустимую за год дозу 0,05 Гр. Доза излучения 3—10 Гр, полученная за короткое время, </a:t>
            </a:r>
            <a:r>
              <a:rPr lang="ru-RU" dirty="0" err="1" smtClean="0"/>
              <a:t>смертельна.В</a:t>
            </a:r>
            <a:r>
              <a:rPr lang="ru-RU" dirty="0" smtClean="0"/>
              <a:t>  некоторых  случаях  для  измерения  поглощенной  дозы  излучения</a:t>
            </a:r>
            <a:r>
              <a:rPr lang="en-US" dirty="0" smtClean="0"/>
              <a:t> </a:t>
            </a:r>
            <a:r>
              <a:rPr lang="ru-RU" dirty="0" smtClean="0"/>
              <a:t>приме-</a:t>
            </a:r>
          </a:p>
          <a:p>
            <a:r>
              <a:rPr lang="ru-RU" dirty="0" err="1" smtClean="0"/>
              <a:t>няют</a:t>
            </a:r>
            <a:r>
              <a:rPr lang="ru-RU" dirty="0" smtClean="0"/>
              <a:t> единицу  измерения – 1 Зв ( </a:t>
            </a:r>
            <a:r>
              <a:rPr lang="ru-RU" dirty="0" err="1" smtClean="0"/>
              <a:t>зиверт</a:t>
            </a:r>
            <a:r>
              <a:rPr lang="ru-RU" smtClean="0"/>
              <a:t> 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185736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500306"/>
            <a:ext cx="652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</a:t>
            </a:r>
            <a:endParaRPr lang="ru-RU" sz="4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14744" y="2643182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4572000" y="2571744"/>
            <a:ext cx="857256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72132" y="235743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ru-RU" sz="2000" dirty="0" smtClean="0"/>
              <a:t> Гр 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23574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214311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5003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57950" y="350043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-3</a:t>
            </a:r>
            <a:endParaRPr lang="ru-RU" sz="1200" b="1" dirty="0"/>
          </a:p>
        </p:txBody>
      </p:sp>
      <p:sp>
        <p:nvSpPr>
          <p:cNvPr id="21" name="Минус 20"/>
          <p:cNvSpPr/>
          <p:nvPr/>
        </p:nvSpPr>
        <p:spPr>
          <a:xfrm>
            <a:off x="6572264" y="2500306"/>
            <a:ext cx="500066" cy="7143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.Радиоактивное  облучение  человека. Защита  от  радиации.</a:t>
            </a:r>
          </a:p>
          <a:p>
            <a:pPr algn="ctr"/>
            <a:endParaRPr lang="ru-RU" sz="7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7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4291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.Открытие  радиоактивности. </a:t>
            </a:r>
            <a:r>
              <a:rPr lang="el-GR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α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l-GR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β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и </a:t>
            </a:r>
            <a:r>
              <a:rPr lang="el-GR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γ</a:t>
            </a:r>
            <a:r>
              <a:rPr lang="ru-RU" sz="8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–лучи.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Радиоактивность вокруг нас </a:t>
            </a:r>
            <a:br>
              <a:rPr lang="ru-R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endParaRPr lang="ru-RU" sz="4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E578-4B58-4705-B2F3-BEF3F60716DE}" type="slidenum">
              <a:rPr lang="ru-RU"/>
              <a:pPr/>
              <a:t>90</a:t>
            </a:fld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-762000" y="1142984"/>
          <a:ext cx="9906000" cy="5410200"/>
        </p:xfrm>
        <a:graphic>
          <a:graphicData uri="http://schemas.openxmlformats.org/presentationml/2006/ole">
            <p:oleObj spid="_x0000_s35842" name="Диаграмма" r:id="rId3" imgW="5638864" imgH="3752826" progId="MSGraph.Chart.8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214414" y="4572008"/>
            <a:ext cx="650085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6357958"/>
            <a:ext cx="214314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42976" y="4857760"/>
            <a:ext cx="542928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85786" y="571480"/>
            <a:ext cx="757239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Радон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это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радиоактивный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абсолютно прозрачный, природный газ, не имеет ни вкуса, ни запаха. Чтобы обнаружить радон необходимо специальное оборудование.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   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Опасность радона, заключается в том, что при вдыхании влечет за собой неблагоприятные последствия для здоровья, в первую очередь рак легких. Радон вторая основная причина после курения, возникновения болезни рака легких.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   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Образуется в результате распада урана, который входит в состав грунтов и горных пород. В процессе распада уран превращается в радий, из которого потом и образуется радон.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 постепенно просачивается из недр на поверхность, где сразу рассеивается в воздухе, в результате чего его концентрация остается ничтожной и не представляет опасности.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      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Если отсутствует нормальный воздухообмен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например в домах, квартирах и др. помещениях, тогда может возникнуть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опасная концентрация радона. В случае, когда для снабжения дома водой используются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скважины,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радон попадает в дом с водой и также может скапливаться в значительных количествах в кухнях и ванных комнатах.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Радон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достаточно хорошо растворяются в воде, и при контакте с подземными водами очень хорошо насыщает 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   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 одной стороны, радон вместе с водой попадает в пищеварительную систему, а с другой стороны, люди вдыхают выделяемый водой радон при ее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использовании.Когда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вода вытекает из крана, радон выделяется из нее, поэтому концентрация радона в кухне или ванной комнате может в 30-40 раз превышать его уровень в других помещениях.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Поэтому  домашние  комнаты  нужно  </a:t>
            </a:r>
            <a:r>
              <a:rPr lang="ru-RU" sz="1400" b="1" smtClean="0">
                <a:latin typeface="Tahoma" pitchFamily="34" charset="0"/>
                <a:cs typeface="Tahoma" pitchFamily="34" charset="0"/>
              </a:rPr>
              <a:t>постоянно  проветривать.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71612"/>
            <a:ext cx="7000924" cy="45243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Естественный  радиационный  фон  создают  природные  радиоактивные  элементы  и  космические  лучи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57224" y="214290"/>
            <a:ext cx="6858016" cy="5262979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Основные, встречающиеся в горных породах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Земли,радиоактивные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элементы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– это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калий-40, рубидий-87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члены двух радиоактивных семейств, берущих начало соответственно от урана-238 и тория-232 – долгоживущих изотопов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 среднем человек получает около 180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микрозивертов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 год за счет КАЛИЯ-40, который усваивается организмом вместе с нерадиоактивными изотопами калия, необходимыми для жизнедеятельности организма. Однако значительно большую дозу внутреннего облучения человек получает от РАДИОНУКЛИДОВ РАДИОАКТИВНОГО РЯДА УРАНА-238 И ТОРИЯ-232.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Некоторые из них, например НУКЛИДЫ СВИНЦА-210 И ПОЛОНИЯ-210, поступают в организм с пищей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Они концентрируются в рыбе и моллюсках, поэтому люди, потребляющие много рыбы и других даров моря, могут получить относительно высокие дозы облучения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Десятки тысяч людей на Крайнем Севере питаются в основном мясом северного оленя (карибу), в котором оба упомянутых выше радиоактивных изотопа присутствуют в довольно высокой концентрации. ОСОБЕННО ВЕЛИКО СОДЕРЖАНИЕ ПОЛОНИЯ-210. Эти изотопы попадают в организм оленей зимой, когда они питаются лишайниками, в которых накапливаются оба изотопа. Дозы внутреннего облучения человека от полония-210 в этих случаях могут в 35 раз превышать средний уровень. А в другом полушарии люди, живущие в Западной Австралии в местах с повышенной концентрацией урана, получают дозы облучения, в 75 раз превосходящие средний уровень, поскольку едят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мясо </a:t>
            </a: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овец и кенгуру. 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71472" y="571480"/>
            <a:ext cx="8286808" cy="538609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Природные радиоактивные элементы условно можно разделить на три группы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 </a:t>
            </a: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адиоактивные элементы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семейства урана и тория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 Не связанные с первой группой радиоактивные элементы – калий - 40, кальций – 48, рубидий – 87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др.Так,калий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– 40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накапливается  в  минералах ,содержащих  калий ,содержится  в  питьевой  воде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 Радиоактивные </a:t>
            </a: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элементы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возникающие при взаимодействии космического излучения с  молекулами атмосферного  воздуха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– тритий и углерод - 14</a:t>
            </a:r>
            <a:r>
              <a:rPr lang="en-US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образуется при бомбардировке ядер  азота нейтронами космического из-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лучения )</a:t>
            </a:r>
            <a:endParaRPr lang="en-US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4.Поступление радионуклидов в биосферу вместе с извлечёнными на поверхность земли из недр полезными ископаемыми (главным образом минеральными удобрениями), в результате сгорания органического топлива, излучения в помещениях, построенных из материалов, содержащих естественные радионуклиды</a:t>
            </a:r>
            <a:r>
              <a:rPr lang="ru-RU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642910" y="0"/>
            <a:ext cx="7929618" cy="69249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КОСМИЧЕСКИЕ  ЛУЧИ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ПОТОК ЧАСТИЦ ВЫСОКОЙ ЭНЕРГИИ, ПРИХОДЯЩИХ НА ЗЕМЛЮ ИЗ МИРОВОГО ПРОСТРАНСТВА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ПЕРВИЧНОЕ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космичечкое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ИЗЛУЧЕНИ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БОЛЕЕ 90% ЧАСТИЦ ПЕРВИЧНЫХ К. Л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СОСТАВЛЯЮТ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ПРОТОНЫ,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-ЧАСТИЦЫ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ЛИШЬ НЕБОЛЬШАЯ ДОЛЯ (~ 1%) ПРИХОДИТСЯ НА ЯДРА ЭЛЕМЕНТОВ БОЛЕЕ ТЯЖЁЛЫХ, ЧЕМ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ВОДОРОД И ГЕЛИЙ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 взаимодействии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космичечких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лучей  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томными  ядрами  атмосферного  воздуха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образуются  </a:t>
            </a:r>
            <a:r>
              <a:rPr lang="ru-RU" sz="2800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нейтроны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 их  называют нейтроны альбедо ),которые  распадаются  на  протоны  и  электроны.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 образом  ,атмосфера  насыщена  всеми  элементарными  частицами.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Большая  часть  этих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Частиц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поглощается  </a:t>
            </a:r>
            <a:r>
              <a:rPr kumimoji="0" lang="ru-RU" sz="2400" b="1" i="0" u="sng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атмосферой  Земли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143932" cy="5632311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Чем выше поднимаемся  над уровнем моря, тем сильнее становится космическое облучение, ибо толщина воздушной прослойки и ее плотность по мере подъема уменьшается, а следовательно, падают защитные свойства. Те, кто живет на уровне моря, в год получают дозу внешнего облучения приблизительно 0,3 </a:t>
            </a:r>
            <a:r>
              <a:rPr lang="ru-RU" sz="2400" dirty="0" err="1" smtClean="0"/>
              <a:t>мЗв</a:t>
            </a:r>
            <a:r>
              <a:rPr lang="ru-RU" sz="2400" dirty="0" smtClean="0"/>
              <a:t>, на высоте 4000 метров – уже 1,7 </a:t>
            </a:r>
            <a:r>
              <a:rPr lang="ru-RU" sz="2400" dirty="0" err="1" smtClean="0"/>
              <a:t>мЗв</a:t>
            </a:r>
            <a:r>
              <a:rPr lang="ru-RU" sz="2400" dirty="0" smtClean="0"/>
              <a:t>. На высоте 12 км доза облучения за счет космических лучей возрастает приблизительно в 25 раз по сравнению с земной. Экипажи и пассажиры самолетов при перелете на расстояние 2400 км получают дозу облучения 10 </a:t>
            </a:r>
            <a:r>
              <a:rPr lang="ru-RU" sz="2400" dirty="0" err="1" smtClean="0"/>
              <a:t>мкЗв</a:t>
            </a:r>
            <a:r>
              <a:rPr lang="ru-RU" sz="2400" dirty="0" smtClean="0"/>
              <a:t>  ,при полете из Москвы в Хабаровск эта цифра уже составит 40 – 50 </a:t>
            </a:r>
            <a:r>
              <a:rPr lang="ru-RU" sz="2400" dirty="0" err="1" smtClean="0"/>
              <a:t>мкЗв</a:t>
            </a:r>
            <a:r>
              <a:rPr lang="ru-RU" sz="2400" dirty="0" smtClean="0"/>
              <a:t>. Здесь играет роль не только продолжительность, но и высота полета.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428596" y="1000108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Внутреннее облучение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обусловлено теми естественными радиоактивными веществами, которые попадают внутрь организма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воздухом, водой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продуктами питания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Это радиоактивные газы, которые поступают из глубины земных недр (радон,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др.), а также радиоактивный калий, уран, торий, рубидий, радий, которые входят в состав пищевых продуктов, растений и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Так, в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пшеничном хлебе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содержание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урана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 среднем составляет 41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гречневой крупе — 42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говядине — 1,4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рыбе — 1,1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молоке — 0,4 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Радиоактивный калий в большей степени накапливается в бобовых растениях: горохе, бобах, фасоли, сое</a:t>
            </a:r>
            <a:endParaRPr kumimoji="0" lang="ru-RU" sz="2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785786" y="785794"/>
            <a:ext cx="7500990" cy="480131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РАДИОАКТИВНОЕ ЗАГРЯЗНЕНИЕ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природы на территории Российской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Федерации в настоящее время обусловлено следующими источниками: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ДОЛГОЖИВУЩИМИ РАДИОАКТИВНЫМИ ИЗОТОПАМИ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– ПРОДУКТАМИ ИСПЫТАНИЙ ЯДЕРНОГО ОРУЖИЯ, ПРОВОДИВШИМИСЯ В АТМОСФЕРЕ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НАД ЗЕМЛЕЙ И ПОД ЗЕМЛЕЙ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ВЫБРОСОМ</a:t>
            </a:r>
            <a:r>
              <a:rPr lang="ru-RU" b="1" u="sng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РАДИОАКТИВНЫХ ВЕЩЕСТВ ИЗ 4-ГО БЛОКА ЧЕРНОБЫЛЬСКОЙ АЭС В АПРЕЛЕ – МАЕ 1986 ГОДА;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ПЛАНОВЫМИ И АВАРИЙНЫМИ ВЫБРОСАМИ РАДИОАКТИВНЫХ ВЕЩЕСТВ В ОКРУЖАЮЩУЮ СРЕДУ ОТ ПРЕДПРИЯТИЙ АТОМНОЙ ПРОМЫШЛЕННОСТИ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ВЫБРОСАМИ В АТМОСФЕРУ И СБРОСАМИ В ВОДНЫЕ СИСТЕМЫ РАДИОАКТИВНЫХ ВЕЩЕСТВ С ДЕЙСТВУЮЩИХ АЭС В ПРОЦЕССЕ ИХ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КСПЛУАТАЦИИ;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ПРИВНЕСЕННОЙ РАДИОАКТИВНОСТЬЮ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(ТВЁРДЫЕ РАДИОАКТИВНЫЕ ОТХОДЫ).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428596" y="571480"/>
            <a:ext cx="8215370" cy="563231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Главную радиационную опасность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представляют запасы ядерного оружия и топлива и радиоактивные осадки, которые образовались в результате ядерных взрывов или аварий и утечек в ядерно-топливном цикле — от добычи и обогащения урановой руды до захоронения отходов. В мире накоплены десятки тысяч тонн расщепляющихся материалов, обладающих колоссальной суммарной активностью.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 1945 по 1996 г. США, СССР (Россия), Великобритания, Франция и Китай произвели в надземном пространстве более 400 ядерных взрывов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В атмосферу поступила большая масса сотен различных радионуклидов, которые постепенно выпали на всей поверхности планеты. Их глобальное количество почти удвоили ядерные катастрофы, произошедшие на территории СССР. Долгоживущие радиоизотопы (углерод-14, цезий-137, стронций-90 и др.) и сегодня продолжают излучать, создавая приблизительно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2%-ю добавку к фону радиации.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Последствия атомных бомбардировок, ядерных испытаний и аварий еще долго будут сказываться на здоровье облученных людей и их потомков.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8090</Words>
  <Application>Microsoft Office PowerPoint</Application>
  <PresentationFormat>Экран (4:3)</PresentationFormat>
  <Paragraphs>977</Paragraphs>
  <Slides>162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162</vt:i4>
      </vt:variant>
    </vt:vector>
  </HeadingPairs>
  <TitlesOfParts>
    <vt:vector size="165" baseType="lpstr">
      <vt:lpstr>Тема Office</vt:lpstr>
      <vt:lpstr>Фотография Photo Editor</vt:lpstr>
      <vt:lpstr>Диаграмма</vt:lpstr>
      <vt:lpstr>Слайд 1</vt:lpstr>
      <vt:lpstr>Слайд 2</vt:lpstr>
      <vt:lpstr>Толстослойные фотоэмульсии</vt:lpstr>
      <vt:lpstr>Искровая камера</vt:lpstr>
      <vt:lpstr>Пузырьковая камера</vt:lpstr>
      <vt:lpstr>Камера Вильсона</vt:lpstr>
      <vt:lpstr>Счетчик Гейгера</vt:lpstr>
      <vt:lpstr>Сцинтилляционный счетчик</vt:lpstr>
      <vt:lpstr>Слайд 9</vt:lpstr>
      <vt:lpstr>Слайд 10</vt:lpstr>
      <vt:lpstr>Исследования радиоактивности</vt:lpstr>
      <vt:lpstr>Природа  радиоактивного излучения  </vt:lpstr>
      <vt:lpstr>Слайд 13</vt:lpstr>
      <vt:lpstr>Виды радиоактивных излучений</vt:lpstr>
      <vt:lpstr>Проникающая способность радиоактивного излучения</vt:lpstr>
      <vt:lpstr>Слайд 16</vt:lpstr>
      <vt:lpstr>Проникающая способность радиоактивного излучения</vt:lpstr>
      <vt:lpstr>Слайд 18</vt:lpstr>
      <vt:lpstr>Слайд 19</vt:lpstr>
      <vt:lpstr>Слайд 20</vt:lpstr>
      <vt:lpstr>Слайд 21</vt:lpstr>
      <vt:lpstr>Строение атомного ядра.</vt:lpstr>
      <vt:lpstr>Слайд 23</vt:lpstr>
      <vt:lpstr>Слайд 24</vt:lpstr>
      <vt:lpstr>Слайд 25</vt:lpstr>
      <vt:lpstr>Изотопы</vt:lpstr>
      <vt:lpstr>Изотопы водорода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Закон радиоактивного распада</vt:lpstr>
      <vt:lpstr>Слайд 37</vt:lpstr>
      <vt:lpstr>Слайд 38</vt:lpstr>
      <vt:lpstr>Слайд 39</vt:lpstr>
      <vt:lpstr>Слайд 40</vt:lpstr>
      <vt:lpstr>Слайд 41</vt:lpstr>
      <vt:lpstr>        Механизм деления ядра  </vt:lpstr>
      <vt:lpstr>Слайд 43</vt:lpstr>
      <vt:lpstr>Слайд 44</vt:lpstr>
      <vt:lpstr>Слайд 45</vt:lpstr>
      <vt:lpstr>Слайд 46</vt:lpstr>
      <vt:lpstr>               Ядерный реактор</vt:lpstr>
      <vt:lpstr>Слайд 48</vt:lpstr>
      <vt:lpstr>Немного истории</vt:lpstr>
      <vt:lpstr>В СССР первый реактор , созданный под руководством И.В.Курчатова в 1946г.,    назывался Ф-1</vt:lpstr>
      <vt:lpstr>Так выглядит современный ректор Ф-1</vt:lpstr>
      <vt:lpstr>Интересный факт</vt:lpstr>
      <vt:lpstr>Слайд 53</vt:lpstr>
      <vt:lpstr>Устройство АЭС</vt:lpstr>
      <vt:lpstr> Пуск первой АЭС ознаменовал открытие нового направления в энергетике  </vt:lpstr>
      <vt:lpstr>Из истории создания АЭС</vt:lpstr>
      <vt:lpstr>Типы ядерных реакторов</vt:lpstr>
      <vt:lpstr>Преимущества АЭС</vt:lpstr>
      <vt:lpstr>Проблемы при эксплуатации АЭС</vt:lpstr>
      <vt:lpstr>ЧЕРНОБЫЛЬСКАЯ АВАРИЯ</vt:lpstr>
      <vt:lpstr>Характеристики АЭС </vt:lpstr>
      <vt:lpstr>Авария </vt:lpstr>
      <vt:lpstr> ъ</vt:lpstr>
      <vt:lpstr>Слайд 64</vt:lpstr>
      <vt:lpstr>Ликвидация аварии</vt:lpstr>
      <vt:lpstr> </vt:lpstr>
      <vt:lpstr>Могильник техники (Засоха)</vt:lpstr>
      <vt:lpstr>Памятник ликвидаторам аварии на ЧАЭС</vt:lpstr>
      <vt:lpstr>Медаль ликвидаторам последствий аварии ЧАЭС</vt:lpstr>
      <vt:lpstr>ЯДЕРНОЕ ОРУЖИЕ</vt:lpstr>
      <vt:lpstr>Взрыв  атомной  бомбы</vt:lpstr>
      <vt:lpstr>Виды ядерных взрывов 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Применение  радиоизотопов</vt:lpstr>
      <vt:lpstr>Слайд 86</vt:lpstr>
      <vt:lpstr>Слайд 87</vt:lpstr>
      <vt:lpstr>Слайд 88</vt:lpstr>
      <vt:lpstr>Слайд 89</vt:lpstr>
      <vt:lpstr>Радиоактивность вокруг нас  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Способы переноса радиации</vt:lpstr>
      <vt:lpstr>Методы регистрации ионизирующих излучений</vt:lpstr>
      <vt:lpstr>Физическая противолучевая защита.</vt:lpstr>
      <vt:lpstr>Слайд 103</vt:lpstr>
      <vt:lpstr>Средства индивидуальной защиты при работе с «открытыми» источниками ионизирующих излучений. 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Строение атомного ядра.</vt:lpstr>
      <vt:lpstr>Слайд 125</vt:lpstr>
      <vt:lpstr>Слайд 126</vt:lpstr>
      <vt:lpstr>Изотопы</vt:lpstr>
      <vt:lpstr>Изотопы водорода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Исследования радиоактивности</vt:lpstr>
      <vt:lpstr>Природа  радиоактивного излучения  </vt:lpstr>
      <vt:lpstr>Проникающая способность радиоактивного излучения</vt:lpstr>
      <vt:lpstr>Проникающая способность радиоактивного излучения</vt:lpstr>
      <vt:lpstr>Слайд 140</vt:lpstr>
      <vt:lpstr>Закон радиоактивного распада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        Механизм деления ядра  </vt:lpstr>
      <vt:lpstr>Слайд 149</vt:lpstr>
      <vt:lpstr>Слайд 150</vt:lpstr>
      <vt:lpstr>               Ядерный реактор</vt:lpstr>
      <vt:lpstr>Слайд 152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Titanik</dc:creator>
  <cp:lastModifiedBy>Пользователь</cp:lastModifiedBy>
  <cp:revision>521</cp:revision>
  <dcterms:created xsi:type="dcterms:W3CDTF">2010-03-10T19:22:47Z</dcterms:created>
  <dcterms:modified xsi:type="dcterms:W3CDTF">2002-01-02T02:37:35Z</dcterms:modified>
</cp:coreProperties>
</file>