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47"/>
  </p:notesMasterIdLst>
  <p:sldIdLst>
    <p:sldId id="256" r:id="rId2"/>
    <p:sldId id="337" r:id="rId3"/>
    <p:sldId id="345" r:id="rId4"/>
    <p:sldId id="335" r:id="rId5"/>
    <p:sldId id="330" r:id="rId6"/>
    <p:sldId id="331" r:id="rId7"/>
    <p:sldId id="260" r:id="rId8"/>
    <p:sldId id="262" r:id="rId9"/>
    <p:sldId id="268" r:id="rId10"/>
    <p:sldId id="346" r:id="rId11"/>
    <p:sldId id="263" r:id="rId12"/>
    <p:sldId id="333" r:id="rId13"/>
    <p:sldId id="274" r:id="rId14"/>
    <p:sldId id="278" r:id="rId15"/>
    <p:sldId id="281" r:id="rId16"/>
    <p:sldId id="283" r:id="rId17"/>
    <p:sldId id="287" r:id="rId18"/>
    <p:sldId id="293" r:id="rId19"/>
    <p:sldId id="347" r:id="rId20"/>
    <p:sldId id="339" r:id="rId21"/>
    <p:sldId id="336" r:id="rId22"/>
    <p:sldId id="361" r:id="rId23"/>
    <p:sldId id="363" r:id="rId24"/>
    <p:sldId id="362" r:id="rId25"/>
    <p:sldId id="364" r:id="rId26"/>
    <p:sldId id="318" r:id="rId27"/>
    <p:sldId id="317" r:id="rId28"/>
    <p:sldId id="319" r:id="rId29"/>
    <p:sldId id="341" r:id="rId30"/>
    <p:sldId id="348" r:id="rId31"/>
    <p:sldId id="349" r:id="rId32"/>
    <p:sldId id="351" r:id="rId33"/>
    <p:sldId id="359" r:id="rId34"/>
    <p:sldId id="353" r:id="rId35"/>
    <p:sldId id="342" r:id="rId36"/>
    <p:sldId id="343" r:id="rId37"/>
    <p:sldId id="357" r:id="rId38"/>
    <p:sldId id="352" r:id="rId39"/>
    <p:sldId id="354" r:id="rId40"/>
    <p:sldId id="355" r:id="rId41"/>
    <p:sldId id="360" r:id="rId42"/>
    <p:sldId id="324" r:id="rId43"/>
    <p:sldId id="356" r:id="rId44"/>
    <p:sldId id="311" r:id="rId45"/>
    <p:sldId id="358"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00CC"/>
    <a:srgbClr val="3C0BB5"/>
    <a:srgbClr val="3333CC"/>
    <a:srgbClr val="FF66CC"/>
    <a:srgbClr val="00FFFF"/>
    <a:srgbClr val="FF33CC"/>
    <a:srgbClr val="FF0066"/>
    <a:srgbClr val="99FF33"/>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001B278-830F-499C-A833-78A0FEC22FE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7F7B964-5596-4C1F-86CB-4DA74B086ABC}" type="slidenum">
              <a:rPr lang="ru-RU" smtClean="0">
                <a:latin typeface="Arial" pitchFamily="34" charset="0"/>
              </a:rPr>
              <a:pPr/>
              <a:t>1</a:t>
            </a:fld>
            <a:endParaRPr lang="ru-RU"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6B26C2E-CE40-41DE-BF34-0263994135CF}" type="slidenum">
              <a:rPr lang="ru-RU" smtClean="0">
                <a:latin typeface="Arial" pitchFamily="34" charset="0"/>
              </a:rPr>
              <a:pPr/>
              <a:t>16</a:t>
            </a:fld>
            <a:endParaRPr lang="ru-RU"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44144A1-6C5F-49C5-A672-FF422018EEB0}" type="slidenum">
              <a:rPr lang="ru-RU" smtClean="0">
                <a:latin typeface="Arial" pitchFamily="34" charset="0"/>
              </a:rPr>
              <a:pPr/>
              <a:t>17</a:t>
            </a:fld>
            <a:endParaRPr lang="ru-RU"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4B3CE8E-C595-42AB-B22B-C3D18B6EE2E0}" type="slidenum">
              <a:rPr lang="ru-RU" smtClean="0">
                <a:latin typeface="Arial" pitchFamily="34" charset="0"/>
              </a:rPr>
              <a:pPr/>
              <a:t>20</a:t>
            </a:fld>
            <a:endParaRPr lang="ru-RU"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2348812-1272-4446-8F6C-CCECDCE202F1}" type="slidenum">
              <a:rPr lang="ru-RU" smtClean="0">
                <a:latin typeface="Arial" pitchFamily="34" charset="0"/>
              </a:rPr>
              <a:pPr/>
              <a:t>7</a:t>
            </a:fld>
            <a:endParaRPr lang="ru-RU"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9C02FAA-9BA5-4A59-9DAF-1D10D90EC5BF}" type="slidenum">
              <a:rPr lang="ru-RU" smtClean="0">
                <a:latin typeface="Arial" pitchFamily="34" charset="0"/>
              </a:rPr>
              <a:pPr/>
              <a:t>8</a:t>
            </a:fld>
            <a:endParaRPr lang="ru-RU"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3F1657A-61F3-4298-8D0B-A0F74D488CAC}" type="slidenum">
              <a:rPr lang="ru-RU" smtClean="0">
                <a:latin typeface="Arial" pitchFamily="34" charset="0"/>
              </a:rPr>
              <a:pPr/>
              <a:t>9</a:t>
            </a:fld>
            <a:endParaRPr lang="ru-RU"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5F6CC73-C72A-46EC-A469-5EE2A113FB09}" type="slidenum">
              <a:rPr lang="ru-RU" smtClean="0">
                <a:latin typeface="Arial" pitchFamily="34" charset="0"/>
              </a:rPr>
              <a:pPr/>
              <a:t>11</a:t>
            </a:fld>
            <a:endParaRPr lang="ru-RU"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6B26C2E-CE40-41DE-BF34-0263994135CF}" type="slidenum">
              <a:rPr lang="ru-RU" smtClean="0">
                <a:latin typeface="Arial" pitchFamily="34" charset="0"/>
              </a:rPr>
              <a:pPr/>
              <a:t>12</a:t>
            </a:fld>
            <a:endParaRPr lang="ru-RU"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4B3CE8E-C595-42AB-B22B-C3D18B6EE2E0}" type="slidenum">
              <a:rPr lang="ru-RU" smtClean="0">
                <a:latin typeface="Arial" pitchFamily="34" charset="0"/>
              </a:rPr>
              <a:pPr/>
              <a:t>13</a:t>
            </a:fld>
            <a:endParaRPr lang="ru-RU"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77D41C3-C35F-4DC5-B051-83E52A7A59F0}" type="slidenum">
              <a:rPr lang="ru-RU" smtClean="0">
                <a:latin typeface="Arial" pitchFamily="34" charset="0"/>
              </a:rPr>
              <a:pPr/>
              <a:t>14</a:t>
            </a:fld>
            <a:endParaRPr lang="ru-RU"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B0EC729-E7E0-49F4-9EE6-9B5E11A02473}" type="slidenum">
              <a:rPr lang="ru-RU" smtClean="0">
                <a:latin typeface="Arial" pitchFamily="34" charset="0"/>
              </a:rPr>
              <a:pPr/>
              <a:t>15</a:t>
            </a:fld>
            <a:endParaRPr lang="ru-RU"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9E6643E-9EBA-4E6E-A3CB-384F70B466E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4FF9B80-0196-4817-BC90-83A3B3A9D262}"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24C25B4-069D-45BF-81E8-DECCD733695D}"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3FCB1E4-B0A6-4D33-B6F0-5656786EDB73}"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78C867C-0DC1-4DCC-833D-23B85AC2AC0F}"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298F61E-0ED2-41F6-BD0E-371FCD48E5A4}"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0D4674E4-B761-40E9-81C3-01EE737F4D6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D158F47-9BBF-4999-B7AF-A427807F6D4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BFE231F-D457-40A8-BC57-ADF64A05A67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7DF0956-04E4-47E9-A179-67E8D9D8F87F}"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F827FBA-DB54-4F4D-A81A-46A06B1C540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A3822A5-A153-46C5-AAB7-7ED6BB26D7A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e/eb/Leica-II-p1030002.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ru/1/19/800px-Canon_powershot_a95.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zreni.ru/new/uploads/posts/2010-09/1283753342_2.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620713"/>
            <a:ext cx="7772400" cy="1470025"/>
          </a:xfrm>
        </p:spPr>
        <p:txBody>
          <a:bodyPr/>
          <a:lstStyle/>
          <a:p>
            <a:pPr eaLnBrk="1" hangingPunct="1">
              <a:defRPr/>
            </a:pPr>
            <a:r>
              <a:rPr lang="ru-RU" sz="4800" b="1" smtClean="0">
                <a:solidFill>
                  <a:srgbClr val="FFFF99"/>
                </a:solidFill>
              </a:rPr>
              <a:t>ГЕОМЕТРИЧЕСКАЯ ОПТИКА</a:t>
            </a:r>
          </a:p>
        </p:txBody>
      </p:sp>
      <p:sp>
        <p:nvSpPr>
          <p:cNvPr id="2051" name="Rectangle 3"/>
          <p:cNvSpPr>
            <a:spLocks noGrp="1" noChangeArrowheads="1"/>
          </p:cNvSpPr>
          <p:nvPr>
            <p:ph type="subTitle" idx="1"/>
          </p:nvPr>
        </p:nvSpPr>
        <p:spPr>
          <a:xfrm>
            <a:off x="428596" y="1500174"/>
            <a:ext cx="8286808" cy="2500329"/>
          </a:xfrm>
        </p:spPr>
        <p:txBody>
          <a:bodyPr>
            <a:noAutofit/>
          </a:bodyPr>
          <a:lstStyle/>
          <a:p>
            <a:pPr eaLnBrk="1" hangingPunct="1">
              <a:defRPr/>
            </a:pPr>
            <a:r>
              <a:rPr lang="ru-RU" sz="6000" b="1" i="1" dirty="0" smtClean="0">
                <a:solidFill>
                  <a:srgbClr val="FF0000"/>
                </a:solidFill>
              </a:rPr>
              <a:t>ЛИНЗЫ  И  ИХ ПРИМЕНЕНИЕ</a:t>
            </a:r>
            <a:r>
              <a:rPr lang="en-US" sz="6000" b="1" i="1" dirty="0" smtClean="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3000" fill="hold"/>
                                        <p:tgtEl>
                                          <p:spTgt spid="2051">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2051">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96752"/>
            <a:ext cx="8784976" cy="3139321"/>
          </a:xfrm>
          <a:prstGeom prst="rect">
            <a:avLst/>
          </a:prstGeom>
        </p:spPr>
        <p:txBody>
          <a:bodyPr wrap="square">
            <a:spAutoFit/>
          </a:bodyPr>
          <a:lstStyle/>
          <a:p>
            <a:pPr algn="ctr"/>
            <a:r>
              <a:rPr lang="ru-RU" sz="6600" b="1" dirty="0" smtClean="0">
                <a:solidFill>
                  <a:srgbClr val="FF0000"/>
                </a:solidFill>
              </a:rPr>
              <a:t>2. Построение  изображений  в  линзах</a:t>
            </a:r>
            <a:endParaRPr lang="ru-RU" sz="66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57158" y="142852"/>
            <a:ext cx="8429684" cy="5165741"/>
          </a:xfrm>
        </p:spPr>
        <p:txBody>
          <a:bodyPr>
            <a:normAutofit/>
          </a:bodyPr>
          <a:lstStyle/>
          <a:p>
            <a:pPr algn="ctr" eaLnBrk="1" hangingPunct="1">
              <a:buFont typeface="Wingdings" pitchFamily="2" charset="2"/>
              <a:buNone/>
              <a:defRPr/>
            </a:pPr>
            <a:r>
              <a:rPr lang="ru-RU" sz="4000" b="1" i="1" dirty="0" smtClean="0">
                <a:solidFill>
                  <a:srgbClr val="FFFF99"/>
                </a:solidFill>
              </a:rPr>
              <a:t>Основное свойство линз – способность давать изображения предметов.</a:t>
            </a:r>
            <a:r>
              <a:rPr lang="ru-RU" sz="4000" b="1" i="1" dirty="0" smtClean="0"/>
              <a:t> </a:t>
            </a:r>
          </a:p>
          <a:p>
            <a:pPr algn="ctr">
              <a:buNone/>
              <a:defRPr/>
            </a:pPr>
            <a:r>
              <a:rPr lang="ru-RU" sz="4800" b="1" u="sng" dirty="0" smtClean="0">
                <a:solidFill>
                  <a:srgbClr val="FF0000"/>
                </a:solidFill>
              </a:rPr>
              <a:t>Изображения бывают </a:t>
            </a:r>
            <a:r>
              <a:rPr lang="ru-RU" sz="4800" b="1" dirty="0" smtClean="0">
                <a:solidFill>
                  <a:srgbClr val="FF0000"/>
                </a:solidFill>
              </a:rPr>
              <a:t>: </a:t>
            </a:r>
            <a:r>
              <a:rPr lang="ru-RU" sz="4000" b="1" i="1" dirty="0" smtClean="0">
                <a:solidFill>
                  <a:srgbClr val="FF0000"/>
                </a:solidFill>
              </a:rPr>
              <a:t>действительными или </a:t>
            </a:r>
            <a:r>
              <a:rPr lang="ru-RU" sz="4000" b="1" i="1" u="sng" dirty="0" smtClean="0">
                <a:solidFill>
                  <a:srgbClr val="FF0000"/>
                </a:solidFill>
              </a:rPr>
              <a:t>мнимыми,</a:t>
            </a:r>
            <a:r>
              <a:rPr lang="ru-RU" sz="4000" b="1" i="1" dirty="0" smtClean="0">
                <a:solidFill>
                  <a:srgbClr val="FF0000"/>
                </a:solidFill>
              </a:rPr>
              <a:t> </a:t>
            </a:r>
          </a:p>
          <a:p>
            <a:pPr algn="ctr" eaLnBrk="1" hangingPunct="1">
              <a:buFont typeface="Wingdings" pitchFamily="2" charset="2"/>
              <a:buNone/>
              <a:defRPr/>
            </a:pPr>
            <a:r>
              <a:rPr lang="ru-RU" sz="4000" b="1" i="1" dirty="0" smtClean="0">
                <a:solidFill>
                  <a:srgbClr val="FF0000"/>
                </a:solidFill>
              </a:rPr>
              <a:t>прямыми или </a:t>
            </a:r>
            <a:r>
              <a:rPr lang="ru-RU" sz="4000" b="1" i="1" u="sng" dirty="0" smtClean="0">
                <a:solidFill>
                  <a:srgbClr val="FF0000"/>
                </a:solidFill>
              </a:rPr>
              <a:t>обратными</a:t>
            </a:r>
            <a:r>
              <a:rPr lang="ru-RU" sz="4000" b="1" i="1" dirty="0" smtClean="0">
                <a:solidFill>
                  <a:srgbClr val="FF0000"/>
                </a:solidFill>
              </a:rPr>
              <a:t>, </a:t>
            </a:r>
          </a:p>
          <a:p>
            <a:pPr algn="ctr" eaLnBrk="1" hangingPunct="1">
              <a:buFont typeface="Wingdings" pitchFamily="2" charset="2"/>
              <a:buNone/>
              <a:defRPr/>
            </a:pPr>
            <a:r>
              <a:rPr lang="ru-RU" sz="4000" b="1" i="1" dirty="0" smtClean="0">
                <a:solidFill>
                  <a:srgbClr val="FF0000"/>
                </a:solidFill>
              </a:rPr>
              <a:t>увеличенными или </a:t>
            </a:r>
            <a:r>
              <a:rPr lang="ru-RU" sz="4000" b="1" i="1" u="sng" dirty="0" smtClean="0">
                <a:solidFill>
                  <a:srgbClr val="FF0000"/>
                </a:solidFill>
              </a:rPr>
              <a:t>уменьшенными</a:t>
            </a:r>
            <a:r>
              <a:rPr lang="ru-RU" sz="4000" b="1" i="1"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2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215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15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 calcmode="lin" valueType="num">
                                      <p:cBhvr>
                                        <p:cTn id="15" dur="20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21507">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215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215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 calcmode="lin" valueType="num">
                                      <p:cBhvr>
                                        <p:cTn id="23" dur="20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21507">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215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2150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anim calcmode="lin" valueType="num">
                                      <p:cBhvr>
                                        <p:cTn id="31" dur="20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21507">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2150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2150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750" y="476250"/>
            <a:ext cx="8226425" cy="3960813"/>
          </a:xfrm>
        </p:spPr>
        <p:txBody>
          <a:bodyPr/>
          <a:lstStyle/>
          <a:p>
            <a:pPr eaLnBrk="1" hangingPunct="1">
              <a:defRPr/>
            </a:pPr>
            <a:r>
              <a:rPr lang="ru-RU" sz="6000" b="1" dirty="0" smtClean="0">
                <a:solidFill>
                  <a:srgbClr val="FF0000"/>
                </a:solidFill>
              </a:rPr>
              <a:t>Построение изображения в собирающей  линзе.</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1000"/>
                                        <p:tgtEl>
                                          <p:spTgt spid="64514"/>
                                        </p:tgtEl>
                                      </p:cBhvr>
                                    </p:animEffect>
                                    <p:anim calcmode="lin" valueType="num">
                                      <p:cBhvr>
                                        <p:cTn id="8" dur="1000" fill="hold"/>
                                        <p:tgtEl>
                                          <p:spTgt spid="64514"/>
                                        </p:tgtEl>
                                        <p:attrNameLst>
                                          <p:attrName>ppt_x</p:attrName>
                                        </p:attrNameLst>
                                      </p:cBhvr>
                                      <p:tavLst>
                                        <p:tav tm="0">
                                          <p:val>
                                            <p:strVal val="#ppt_x"/>
                                          </p:val>
                                        </p:tav>
                                        <p:tav tm="100000">
                                          <p:val>
                                            <p:strVal val="#ppt_x"/>
                                          </p:val>
                                        </p:tav>
                                      </p:tavLst>
                                    </p:anim>
                                    <p:anim calcmode="lin" valueType="num">
                                      <p:cBhvr>
                                        <p:cTn id="9" dur="898" decel="100000" fill="hold"/>
                                        <p:tgtEl>
                                          <p:spTgt spid="645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45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5613" y="4221163"/>
            <a:ext cx="8226425" cy="2376487"/>
          </a:xfrm>
        </p:spPr>
        <p:txBody>
          <a:bodyPr/>
          <a:lstStyle/>
          <a:p>
            <a:pPr eaLnBrk="1" hangingPunct="1">
              <a:defRPr/>
            </a:pPr>
            <a:r>
              <a:rPr lang="ru-RU" b="1" dirty="0" smtClean="0">
                <a:solidFill>
                  <a:srgbClr val="FF0000"/>
                </a:solidFill>
              </a:rPr>
              <a:t>Характеристики изображения:</a:t>
            </a:r>
          </a:p>
          <a:p>
            <a:pPr eaLnBrk="1" hangingPunct="1">
              <a:defRPr/>
            </a:pPr>
            <a:r>
              <a:rPr lang="ru-RU" b="1" dirty="0" smtClean="0">
                <a:solidFill>
                  <a:srgbClr val="FF0000"/>
                </a:solidFill>
              </a:rPr>
              <a:t>действительное</a:t>
            </a:r>
          </a:p>
          <a:p>
            <a:pPr eaLnBrk="1" hangingPunct="1">
              <a:defRPr/>
            </a:pPr>
            <a:r>
              <a:rPr lang="ru-RU" b="1" dirty="0" smtClean="0">
                <a:solidFill>
                  <a:srgbClr val="FF0000"/>
                </a:solidFill>
              </a:rPr>
              <a:t>обратное</a:t>
            </a:r>
          </a:p>
          <a:p>
            <a:pPr eaLnBrk="1" hangingPunct="1">
              <a:defRPr/>
            </a:pPr>
            <a:r>
              <a:rPr lang="ru-RU" b="1" dirty="0" smtClean="0">
                <a:solidFill>
                  <a:srgbClr val="FF0000"/>
                </a:solidFill>
              </a:rPr>
              <a:t>увеличенное</a:t>
            </a:r>
          </a:p>
        </p:txBody>
      </p:sp>
      <p:pic>
        <p:nvPicPr>
          <p:cNvPr id="20484" name="Picture 4"/>
          <p:cNvPicPr>
            <a:picLocks noChangeAspect="1" noChangeArrowheads="1"/>
          </p:cNvPicPr>
          <p:nvPr/>
        </p:nvPicPr>
        <p:blipFill>
          <a:blip r:embed="rId3" cstate="print"/>
          <a:srcRect/>
          <a:stretch>
            <a:fillRect/>
          </a:stretch>
        </p:blipFill>
        <p:spPr bwMode="auto">
          <a:xfrm>
            <a:off x="857224" y="928670"/>
            <a:ext cx="7821637" cy="3389993"/>
          </a:xfrm>
          <a:prstGeom prst="rect">
            <a:avLst/>
          </a:prstGeom>
          <a:noFill/>
          <a:ln w="9525">
            <a:noFill/>
            <a:miter lim="800000"/>
            <a:headEnd/>
            <a:tailEnd/>
          </a:ln>
        </p:spPr>
      </p:pic>
      <p:sp>
        <p:nvSpPr>
          <p:cNvPr id="5" name="Прямоугольник 4"/>
          <p:cNvSpPr/>
          <p:nvPr/>
        </p:nvSpPr>
        <p:spPr>
          <a:xfrm>
            <a:off x="571472" y="142852"/>
            <a:ext cx="8286808" cy="369332"/>
          </a:xfrm>
          <a:prstGeom prst="rect">
            <a:avLst/>
          </a:prstGeom>
        </p:spPr>
        <p:txBody>
          <a:bodyPr wrap="square">
            <a:spAutoFit/>
          </a:bodyPr>
          <a:lstStyle/>
          <a:p>
            <a:r>
              <a:rPr lang="ru-RU" b="1" dirty="0" smtClean="0">
                <a:solidFill>
                  <a:srgbClr val="FF0000"/>
                </a:solidFill>
              </a:rPr>
              <a:t>1. Предмет  АВ  находится  между  фокусом  и  двойным  фокусом.</a:t>
            </a:r>
            <a:endParaRPr lang="ru-RU" b="1" dirty="0">
              <a:solidFill>
                <a:srgbClr val="FF0000"/>
              </a:solidFill>
            </a:endParaRPr>
          </a:p>
        </p:txBody>
      </p:sp>
      <p:cxnSp>
        <p:nvCxnSpPr>
          <p:cNvPr id="7" name="Прямая со стрелкой 6"/>
          <p:cNvCxnSpPr/>
          <p:nvPr/>
        </p:nvCxnSpPr>
        <p:spPr>
          <a:xfrm>
            <a:off x="3786182" y="1714488"/>
            <a:ext cx="28575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786182" y="2357430"/>
            <a:ext cx="214314" cy="714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215074" y="3000372"/>
            <a:ext cx="285752" cy="1428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6072198" y="3214686"/>
            <a:ext cx="357190" cy="1428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 calcmode="lin" valueType="num">
                                      <p:cBhvr>
                                        <p:cTn id="14" dur="2000" fill="hold"/>
                                        <p:tgtEl>
                                          <p:spTgt spid="20484"/>
                                        </p:tgtEl>
                                        <p:attrNameLst>
                                          <p:attrName>ppt_w</p:attrName>
                                        </p:attrNameLst>
                                      </p:cBhvr>
                                      <p:tavLst>
                                        <p:tav tm="0">
                                          <p:val>
                                            <p:strVal val="#ppt_w*0.70"/>
                                          </p:val>
                                        </p:tav>
                                        <p:tav tm="100000">
                                          <p:val>
                                            <p:strVal val="#ppt_w"/>
                                          </p:val>
                                        </p:tav>
                                      </p:tavLst>
                                    </p:anim>
                                    <p:anim calcmode="lin" valueType="num">
                                      <p:cBhvr>
                                        <p:cTn id="15" dur="2000" fill="hold"/>
                                        <p:tgtEl>
                                          <p:spTgt spid="20484"/>
                                        </p:tgtEl>
                                        <p:attrNameLst>
                                          <p:attrName>ppt_h</p:attrName>
                                        </p:attrNameLst>
                                      </p:cBhvr>
                                      <p:tavLst>
                                        <p:tav tm="0">
                                          <p:val>
                                            <p:strVal val="#ppt_h"/>
                                          </p:val>
                                        </p:tav>
                                        <p:tav tm="100000">
                                          <p:val>
                                            <p:strVal val="#ppt_h"/>
                                          </p:val>
                                        </p:tav>
                                      </p:tavLst>
                                    </p:anim>
                                    <p:animEffect transition="in" filter="fade">
                                      <p:cBhvr>
                                        <p:cTn id="16" dur="2000"/>
                                        <p:tgtEl>
                                          <p:spTgt spid="20484"/>
                                        </p:tgtEl>
                                      </p:cBhvr>
                                    </p:animEffect>
                                  </p:childTnLst>
                                </p:cTn>
                              </p:par>
                              <p:par>
                                <p:cTn id="17" presetID="55"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strVal val="#ppt_w*0.70"/>
                                          </p:val>
                                        </p:tav>
                                        <p:tav tm="100000">
                                          <p:val>
                                            <p:strVal val="#ppt_w"/>
                                          </p:val>
                                        </p:tav>
                                      </p:tavLst>
                                    </p:anim>
                                    <p:anim calcmode="lin" valueType="num">
                                      <p:cBhvr>
                                        <p:cTn id="20" dur="1000" fill="hold"/>
                                        <p:tgtEl>
                                          <p:spTgt spid="26"/>
                                        </p:tgtEl>
                                        <p:attrNameLst>
                                          <p:attrName>ppt_h</p:attrName>
                                        </p:attrNameLst>
                                      </p:cBhvr>
                                      <p:tavLst>
                                        <p:tav tm="0">
                                          <p:val>
                                            <p:strVal val="#ppt_h"/>
                                          </p:val>
                                        </p:tav>
                                        <p:tav tm="100000">
                                          <p:val>
                                            <p:strVal val="#ppt_h"/>
                                          </p:val>
                                        </p:tav>
                                      </p:tavLst>
                                    </p:anim>
                                    <p:animEffect transition="in" filter="fade">
                                      <p:cBhvr>
                                        <p:cTn id="21" dur="1000"/>
                                        <p:tgtEl>
                                          <p:spTgt spid="26"/>
                                        </p:tgtEl>
                                      </p:cBhvr>
                                    </p:animEffect>
                                  </p:childTnLst>
                                </p:cTn>
                              </p:par>
                              <p:par>
                                <p:cTn id="22" presetID="55"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strVal val="#ppt_w*0.70"/>
                                          </p:val>
                                        </p:tav>
                                        <p:tav tm="100000">
                                          <p:val>
                                            <p:strVal val="#ppt_w"/>
                                          </p:val>
                                        </p:tav>
                                      </p:tavLst>
                                    </p:anim>
                                    <p:anim calcmode="lin" valueType="num">
                                      <p:cBhvr>
                                        <p:cTn id="25" dur="1000" fill="hold"/>
                                        <p:tgtEl>
                                          <p:spTgt spid="22"/>
                                        </p:tgtEl>
                                        <p:attrNameLst>
                                          <p:attrName>ppt_h</p:attrName>
                                        </p:attrNameLst>
                                      </p:cBhvr>
                                      <p:tavLst>
                                        <p:tav tm="0">
                                          <p:val>
                                            <p:strVal val="#ppt_h"/>
                                          </p:val>
                                        </p:tav>
                                        <p:tav tm="100000">
                                          <p:val>
                                            <p:strVal val="#ppt_h"/>
                                          </p:val>
                                        </p:tav>
                                      </p:tavLst>
                                    </p:anim>
                                    <p:animEffect transition="in" filter="fade">
                                      <p:cBhvr>
                                        <p:cTn id="26" dur="1000"/>
                                        <p:tgtEl>
                                          <p:spTgt spid="22"/>
                                        </p:tgtEl>
                                      </p:cBhvr>
                                    </p:animEffect>
                                  </p:childTnLst>
                                </p:cTn>
                              </p:par>
                              <p:par>
                                <p:cTn id="27" presetID="55"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70"/>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46083">
                                            <p:txEl>
                                              <p:pRg st="0" end="0"/>
                                            </p:txEl>
                                          </p:spTgt>
                                        </p:tgtEl>
                                        <p:attrNameLst>
                                          <p:attrName>style.visibility</p:attrName>
                                        </p:attrNameLst>
                                      </p:cBhvr>
                                      <p:to>
                                        <p:strVal val="visible"/>
                                      </p:to>
                                    </p:set>
                                    <p:anim calcmode="lin" valueType="num">
                                      <p:cBhvr>
                                        <p:cTn id="41" dur="1000" fill="hold"/>
                                        <p:tgtEl>
                                          <p:spTgt spid="46083">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4608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46083">
                                            <p:txEl>
                                              <p:pRg st="1" end="1"/>
                                            </p:txEl>
                                          </p:spTgt>
                                        </p:tgtEl>
                                        <p:attrNameLst>
                                          <p:attrName>style.visibility</p:attrName>
                                        </p:attrNameLst>
                                      </p:cBhvr>
                                      <p:to>
                                        <p:strVal val="visible"/>
                                      </p:to>
                                    </p:set>
                                    <p:anim calcmode="lin" valueType="num">
                                      <p:cBhvr>
                                        <p:cTn id="48" dur="1000" fill="hold"/>
                                        <p:tgtEl>
                                          <p:spTgt spid="46083">
                                            <p:txEl>
                                              <p:pRg st="1" end="1"/>
                                            </p:txEl>
                                          </p:spTgt>
                                        </p:tgtEl>
                                        <p:attrNameLst>
                                          <p:attrName>ppt_w</p:attrName>
                                        </p:attrNameLst>
                                      </p:cBhvr>
                                      <p:tavLst>
                                        <p:tav tm="0">
                                          <p:val>
                                            <p:strVal val="#ppt_w*0.70"/>
                                          </p:val>
                                        </p:tav>
                                        <p:tav tm="100000">
                                          <p:val>
                                            <p:strVal val="#ppt_w"/>
                                          </p:val>
                                        </p:tav>
                                      </p:tavLst>
                                    </p:anim>
                                    <p:anim calcmode="lin" valueType="num">
                                      <p:cBhvr>
                                        <p:cTn id="49" dur="1000" fill="hold"/>
                                        <p:tgtEl>
                                          <p:spTgt spid="46083">
                                            <p:txEl>
                                              <p:pRg st="1" end="1"/>
                                            </p:txEl>
                                          </p:spTgt>
                                        </p:tgtEl>
                                        <p:attrNameLst>
                                          <p:attrName>ppt_h</p:attrName>
                                        </p:attrNameLst>
                                      </p:cBhvr>
                                      <p:tavLst>
                                        <p:tav tm="0">
                                          <p:val>
                                            <p:strVal val="#ppt_h"/>
                                          </p:val>
                                        </p:tav>
                                        <p:tav tm="100000">
                                          <p:val>
                                            <p:strVal val="#ppt_h"/>
                                          </p:val>
                                        </p:tav>
                                      </p:tavLst>
                                    </p:anim>
                                    <p:animEffect transition="in" filter="fade">
                                      <p:cBhvr>
                                        <p:cTn id="50" dur="1000"/>
                                        <p:tgtEl>
                                          <p:spTgt spid="4608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46083">
                                            <p:txEl>
                                              <p:pRg st="2" end="2"/>
                                            </p:txEl>
                                          </p:spTgt>
                                        </p:tgtEl>
                                        <p:attrNameLst>
                                          <p:attrName>style.visibility</p:attrName>
                                        </p:attrNameLst>
                                      </p:cBhvr>
                                      <p:to>
                                        <p:strVal val="visible"/>
                                      </p:to>
                                    </p:set>
                                    <p:anim calcmode="lin" valueType="num">
                                      <p:cBhvr>
                                        <p:cTn id="55" dur="1000" fill="hold"/>
                                        <p:tgtEl>
                                          <p:spTgt spid="46083">
                                            <p:txEl>
                                              <p:pRg st="2" end="2"/>
                                            </p:txEl>
                                          </p:spTgt>
                                        </p:tgtEl>
                                        <p:attrNameLst>
                                          <p:attrName>ppt_w</p:attrName>
                                        </p:attrNameLst>
                                      </p:cBhvr>
                                      <p:tavLst>
                                        <p:tav tm="0">
                                          <p:val>
                                            <p:strVal val="#ppt_w*0.70"/>
                                          </p:val>
                                        </p:tav>
                                        <p:tav tm="100000">
                                          <p:val>
                                            <p:strVal val="#ppt_w"/>
                                          </p:val>
                                        </p:tav>
                                      </p:tavLst>
                                    </p:anim>
                                    <p:anim calcmode="lin" valueType="num">
                                      <p:cBhvr>
                                        <p:cTn id="56" dur="1000" fill="hold"/>
                                        <p:tgtEl>
                                          <p:spTgt spid="46083">
                                            <p:txEl>
                                              <p:pRg st="2" end="2"/>
                                            </p:txEl>
                                          </p:spTgt>
                                        </p:tgtEl>
                                        <p:attrNameLst>
                                          <p:attrName>ppt_h</p:attrName>
                                        </p:attrNameLst>
                                      </p:cBhvr>
                                      <p:tavLst>
                                        <p:tav tm="0">
                                          <p:val>
                                            <p:strVal val="#ppt_h"/>
                                          </p:val>
                                        </p:tav>
                                        <p:tav tm="100000">
                                          <p:val>
                                            <p:strVal val="#ppt_h"/>
                                          </p:val>
                                        </p:tav>
                                      </p:tavLst>
                                    </p:anim>
                                    <p:animEffect transition="in" filter="fade">
                                      <p:cBhvr>
                                        <p:cTn id="57" dur="1000"/>
                                        <p:tgtEl>
                                          <p:spTgt spid="4608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46083">
                                            <p:txEl>
                                              <p:pRg st="3" end="3"/>
                                            </p:txEl>
                                          </p:spTgt>
                                        </p:tgtEl>
                                        <p:attrNameLst>
                                          <p:attrName>style.visibility</p:attrName>
                                        </p:attrNameLst>
                                      </p:cBhvr>
                                      <p:to>
                                        <p:strVal val="visible"/>
                                      </p:to>
                                    </p:set>
                                    <p:anim calcmode="lin" valueType="num">
                                      <p:cBhvr>
                                        <p:cTn id="62" dur="1000" fill="hold"/>
                                        <p:tgtEl>
                                          <p:spTgt spid="46083">
                                            <p:txEl>
                                              <p:pRg st="3" end="3"/>
                                            </p:txEl>
                                          </p:spTgt>
                                        </p:tgtEl>
                                        <p:attrNameLst>
                                          <p:attrName>ppt_w</p:attrName>
                                        </p:attrNameLst>
                                      </p:cBhvr>
                                      <p:tavLst>
                                        <p:tav tm="0">
                                          <p:val>
                                            <p:strVal val="#ppt_w*0.70"/>
                                          </p:val>
                                        </p:tav>
                                        <p:tav tm="100000">
                                          <p:val>
                                            <p:strVal val="#ppt_w"/>
                                          </p:val>
                                        </p:tav>
                                      </p:tavLst>
                                    </p:anim>
                                    <p:anim calcmode="lin" valueType="num">
                                      <p:cBhvr>
                                        <p:cTn id="63" dur="1000" fill="hold"/>
                                        <p:tgtEl>
                                          <p:spTgt spid="46083">
                                            <p:txEl>
                                              <p:pRg st="3" end="3"/>
                                            </p:txEl>
                                          </p:spTgt>
                                        </p:tgtEl>
                                        <p:attrNameLst>
                                          <p:attrName>ppt_h</p:attrName>
                                        </p:attrNameLst>
                                      </p:cBhvr>
                                      <p:tavLst>
                                        <p:tav tm="0">
                                          <p:val>
                                            <p:strVal val="#ppt_h"/>
                                          </p:val>
                                        </p:tav>
                                        <p:tav tm="100000">
                                          <p:val>
                                            <p:strVal val="#ppt_h"/>
                                          </p:val>
                                        </p:tav>
                                      </p:tavLst>
                                    </p:anim>
                                    <p:animEffect transition="in" filter="fade">
                                      <p:cBhvr>
                                        <p:cTn id="64" dur="1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5613" y="4365625"/>
            <a:ext cx="8226425" cy="2159000"/>
          </a:xfrm>
        </p:spPr>
        <p:txBody>
          <a:bodyPr/>
          <a:lstStyle/>
          <a:p>
            <a:pPr eaLnBrk="1" hangingPunct="1">
              <a:lnSpc>
                <a:spcPct val="90000"/>
              </a:lnSpc>
              <a:defRPr/>
            </a:pPr>
            <a:r>
              <a:rPr lang="ru-RU" b="1" dirty="0" smtClean="0">
                <a:solidFill>
                  <a:srgbClr val="FF0000"/>
                </a:solidFill>
              </a:rPr>
              <a:t>Характеристики изображения:</a:t>
            </a:r>
          </a:p>
          <a:p>
            <a:pPr eaLnBrk="1" hangingPunct="1">
              <a:lnSpc>
                <a:spcPct val="90000"/>
              </a:lnSpc>
              <a:defRPr/>
            </a:pPr>
            <a:r>
              <a:rPr lang="ru-RU" b="1" dirty="0" smtClean="0">
                <a:solidFill>
                  <a:srgbClr val="FF0000"/>
                </a:solidFill>
              </a:rPr>
              <a:t>действительное</a:t>
            </a:r>
          </a:p>
          <a:p>
            <a:pPr eaLnBrk="1" hangingPunct="1">
              <a:lnSpc>
                <a:spcPct val="90000"/>
              </a:lnSpc>
              <a:defRPr/>
            </a:pPr>
            <a:r>
              <a:rPr lang="ru-RU" b="1" smtClean="0">
                <a:solidFill>
                  <a:srgbClr val="FF0000"/>
                </a:solidFill>
              </a:rPr>
              <a:t>обратное</a:t>
            </a:r>
            <a:endParaRPr lang="ru-RU" b="1" dirty="0" smtClean="0">
              <a:solidFill>
                <a:srgbClr val="FF0000"/>
              </a:solidFill>
            </a:endParaRPr>
          </a:p>
          <a:p>
            <a:pPr eaLnBrk="1" hangingPunct="1">
              <a:lnSpc>
                <a:spcPct val="90000"/>
              </a:lnSpc>
              <a:defRPr/>
            </a:pPr>
            <a:r>
              <a:rPr lang="ru-RU" b="1" dirty="0" smtClean="0">
                <a:solidFill>
                  <a:srgbClr val="FF0000"/>
                </a:solidFill>
              </a:rPr>
              <a:t>уменьшенное</a:t>
            </a:r>
          </a:p>
        </p:txBody>
      </p:sp>
      <p:pic>
        <p:nvPicPr>
          <p:cNvPr id="24580" name="Picture 4"/>
          <p:cNvPicPr>
            <a:picLocks noChangeAspect="1" noChangeArrowheads="1"/>
          </p:cNvPicPr>
          <p:nvPr/>
        </p:nvPicPr>
        <p:blipFill>
          <a:blip r:embed="rId3" cstate="print"/>
          <a:srcRect/>
          <a:stretch>
            <a:fillRect/>
          </a:stretch>
        </p:blipFill>
        <p:spPr bwMode="auto">
          <a:xfrm>
            <a:off x="928662" y="1142984"/>
            <a:ext cx="7000925" cy="3066173"/>
          </a:xfrm>
          <a:prstGeom prst="rect">
            <a:avLst/>
          </a:prstGeom>
          <a:noFill/>
          <a:ln w="9525">
            <a:noFill/>
            <a:miter lim="800000"/>
            <a:headEnd/>
            <a:tailEnd/>
          </a:ln>
        </p:spPr>
      </p:pic>
      <p:sp>
        <p:nvSpPr>
          <p:cNvPr id="5" name="Прямоугольник 4"/>
          <p:cNvSpPr/>
          <p:nvPr/>
        </p:nvSpPr>
        <p:spPr>
          <a:xfrm>
            <a:off x="500034" y="214290"/>
            <a:ext cx="8143932" cy="461665"/>
          </a:xfrm>
          <a:prstGeom prst="rect">
            <a:avLst/>
          </a:prstGeom>
        </p:spPr>
        <p:txBody>
          <a:bodyPr wrap="square">
            <a:spAutoFit/>
          </a:bodyPr>
          <a:lstStyle/>
          <a:p>
            <a:r>
              <a:rPr lang="ru-RU" sz="2400" b="1" dirty="0" smtClean="0">
                <a:solidFill>
                  <a:srgbClr val="FF0000"/>
                </a:solidFill>
              </a:rPr>
              <a:t>2. Предмет  АВ  находится  за  двойным  фокусом.</a:t>
            </a:r>
            <a:endParaRPr lang="ru-RU" sz="2400" b="1" dirty="0">
              <a:solidFill>
                <a:srgbClr val="FF0000"/>
              </a:solidFill>
            </a:endParaRPr>
          </a:p>
        </p:txBody>
      </p:sp>
      <p:cxnSp>
        <p:nvCxnSpPr>
          <p:cNvPr id="20" name="Прямая со стрелкой 19"/>
          <p:cNvCxnSpPr/>
          <p:nvPr/>
        </p:nvCxnSpPr>
        <p:spPr>
          <a:xfrm>
            <a:off x="4000496" y="2643182"/>
            <a:ext cx="428628" cy="1428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4071934" y="1714488"/>
            <a:ext cx="35719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5643570" y="3214686"/>
            <a:ext cx="428628" cy="1428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5715008" y="2928934"/>
            <a:ext cx="357190" cy="28575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p:cTn id="14" dur="2000" fill="hold"/>
                                        <p:tgtEl>
                                          <p:spTgt spid="24580"/>
                                        </p:tgtEl>
                                        <p:attrNameLst>
                                          <p:attrName>ppt_w</p:attrName>
                                        </p:attrNameLst>
                                      </p:cBhvr>
                                      <p:tavLst>
                                        <p:tav tm="0">
                                          <p:val>
                                            <p:strVal val="#ppt_w*0.70"/>
                                          </p:val>
                                        </p:tav>
                                        <p:tav tm="100000">
                                          <p:val>
                                            <p:strVal val="#ppt_w"/>
                                          </p:val>
                                        </p:tav>
                                      </p:tavLst>
                                    </p:anim>
                                    <p:anim calcmode="lin" valueType="num">
                                      <p:cBhvr>
                                        <p:cTn id="15" dur="2000" fill="hold"/>
                                        <p:tgtEl>
                                          <p:spTgt spid="24580"/>
                                        </p:tgtEl>
                                        <p:attrNameLst>
                                          <p:attrName>ppt_h</p:attrName>
                                        </p:attrNameLst>
                                      </p:cBhvr>
                                      <p:tavLst>
                                        <p:tav tm="0">
                                          <p:val>
                                            <p:strVal val="#ppt_h"/>
                                          </p:val>
                                        </p:tav>
                                        <p:tav tm="100000">
                                          <p:val>
                                            <p:strVal val="#ppt_h"/>
                                          </p:val>
                                        </p:tav>
                                      </p:tavLst>
                                    </p:anim>
                                    <p:animEffect transition="in" filter="fade">
                                      <p:cBhvr>
                                        <p:cTn id="16" dur="2000"/>
                                        <p:tgtEl>
                                          <p:spTgt spid="24580"/>
                                        </p:tgtEl>
                                      </p:cBhvr>
                                    </p:animEffect>
                                  </p:childTnLst>
                                </p:cTn>
                              </p:par>
                              <p:par>
                                <p:cTn id="17" presetID="55"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strVal val="#ppt_w*0.70"/>
                                          </p:val>
                                        </p:tav>
                                        <p:tav tm="100000">
                                          <p:val>
                                            <p:strVal val="#ppt_w"/>
                                          </p:val>
                                        </p:tav>
                                      </p:tavLst>
                                    </p:anim>
                                    <p:anim calcmode="lin" valueType="num">
                                      <p:cBhvr>
                                        <p:cTn id="20" dur="1000" fill="hold"/>
                                        <p:tgtEl>
                                          <p:spTgt spid="30"/>
                                        </p:tgtEl>
                                        <p:attrNameLst>
                                          <p:attrName>ppt_h</p:attrName>
                                        </p:attrNameLst>
                                      </p:cBhvr>
                                      <p:tavLst>
                                        <p:tav tm="0">
                                          <p:val>
                                            <p:strVal val="#ppt_h"/>
                                          </p:val>
                                        </p:tav>
                                        <p:tav tm="100000">
                                          <p:val>
                                            <p:strVal val="#ppt_h"/>
                                          </p:val>
                                        </p:tav>
                                      </p:tavLst>
                                    </p:anim>
                                    <p:animEffect transition="in" filter="fade">
                                      <p:cBhvr>
                                        <p:cTn id="21" dur="1000"/>
                                        <p:tgtEl>
                                          <p:spTgt spid="30"/>
                                        </p:tgtEl>
                                      </p:cBhvr>
                                    </p:animEffect>
                                  </p:childTnLst>
                                </p:cTn>
                              </p:par>
                              <p:par>
                                <p:cTn id="22" presetID="55"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strVal val="#ppt_w*0.70"/>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Effect transition="in" filter="fade">
                                      <p:cBhvr>
                                        <p:cTn id="26" dur="1000"/>
                                        <p:tgtEl>
                                          <p:spTgt spid="20"/>
                                        </p:tgtEl>
                                      </p:cBhvr>
                                    </p:animEffect>
                                  </p:childTnLst>
                                </p:cTn>
                              </p:par>
                              <p:par>
                                <p:cTn id="27" presetID="55"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1000" fill="hold"/>
                                        <p:tgtEl>
                                          <p:spTgt spid="38"/>
                                        </p:tgtEl>
                                        <p:attrNameLst>
                                          <p:attrName>ppt_w</p:attrName>
                                        </p:attrNameLst>
                                      </p:cBhvr>
                                      <p:tavLst>
                                        <p:tav tm="0">
                                          <p:val>
                                            <p:strVal val="#ppt_w*0.70"/>
                                          </p:val>
                                        </p:tav>
                                        <p:tav tm="100000">
                                          <p:val>
                                            <p:strVal val="#ppt_w"/>
                                          </p:val>
                                        </p:tav>
                                      </p:tavLst>
                                    </p:anim>
                                    <p:anim calcmode="lin" valueType="num">
                                      <p:cBhvr>
                                        <p:cTn id="30" dur="1000" fill="hold"/>
                                        <p:tgtEl>
                                          <p:spTgt spid="38"/>
                                        </p:tgtEl>
                                        <p:attrNameLst>
                                          <p:attrName>ppt_h</p:attrName>
                                        </p:attrNameLst>
                                      </p:cBhvr>
                                      <p:tavLst>
                                        <p:tav tm="0">
                                          <p:val>
                                            <p:strVal val="#ppt_h"/>
                                          </p:val>
                                        </p:tav>
                                        <p:tav tm="100000">
                                          <p:val>
                                            <p:strVal val="#ppt_h"/>
                                          </p:val>
                                        </p:tav>
                                      </p:tavLst>
                                    </p:anim>
                                    <p:animEffect transition="in" filter="fade">
                                      <p:cBhvr>
                                        <p:cTn id="31" dur="1000"/>
                                        <p:tgtEl>
                                          <p:spTgt spid="38"/>
                                        </p:tgtEl>
                                      </p:cBhvr>
                                    </p:animEffect>
                                  </p:childTnLst>
                                </p:cTn>
                              </p:par>
                              <p:par>
                                <p:cTn id="32" presetID="55"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0.70"/>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54275">
                                            <p:txEl>
                                              <p:pRg st="0" end="0"/>
                                            </p:txEl>
                                          </p:spTgt>
                                        </p:tgtEl>
                                        <p:attrNameLst>
                                          <p:attrName>style.visibility</p:attrName>
                                        </p:attrNameLst>
                                      </p:cBhvr>
                                      <p:to>
                                        <p:strVal val="visible"/>
                                      </p:to>
                                    </p:set>
                                    <p:anim calcmode="lin" valueType="num">
                                      <p:cBhvr>
                                        <p:cTn id="41" dur="1000" fill="hold"/>
                                        <p:tgtEl>
                                          <p:spTgt spid="54275">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54275">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5427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54275">
                                            <p:txEl>
                                              <p:pRg st="1" end="1"/>
                                            </p:txEl>
                                          </p:spTgt>
                                        </p:tgtEl>
                                        <p:attrNameLst>
                                          <p:attrName>style.visibility</p:attrName>
                                        </p:attrNameLst>
                                      </p:cBhvr>
                                      <p:to>
                                        <p:strVal val="visible"/>
                                      </p:to>
                                    </p:set>
                                    <p:anim calcmode="lin" valueType="num">
                                      <p:cBhvr>
                                        <p:cTn id="48" dur="1000" fill="hold"/>
                                        <p:tgtEl>
                                          <p:spTgt spid="54275">
                                            <p:txEl>
                                              <p:pRg st="1" end="1"/>
                                            </p:txEl>
                                          </p:spTgt>
                                        </p:tgtEl>
                                        <p:attrNameLst>
                                          <p:attrName>ppt_w</p:attrName>
                                        </p:attrNameLst>
                                      </p:cBhvr>
                                      <p:tavLst>
                                        <p:tav tm="0">
                                          <p:val>
                                            <p:strVal val="#ppt_w*0.70"/>
                                          </p:val>
                                        </p:tav>
                                        <p:tav tm="100000">
                                          <p:val>
                                            <p:strVal val="#ppt_w"/>
                                          </p:val>
                                        </p:tav>
                                      </p:tavLst>
                                    </p:anim>
                                    <p:anim calcmode="lin" valueType="num">
                                      <p:cBhvr>
                                        <p:cTn id="49" dur="1000" fill="hold"/>
                                        <p:tgtEl>
                                          <p:spTgt spid="54275">
                                            <p:txEl>
                                              <p:pRg st="1" end="1"/>
                                            </p:txEl>
                                          </p:spTgt>
                                        </p:tgtEl>
                                        <p:attrNameLst>
                                          <p:attrName>ppt_h</p:attrName>
                                        </p:attrNameLst>
                                      </p:cBhvr>
                                      <p:tavLst>
                                        <p:tav tm="0">
                                          <p:val>
                                            <p:strVal val="#ppt_h"/>
                                          </p:val>
                                        </p:tav>
                                        <p:tav tm="100000">
                                          <p:val>
                                            <p:strVal val="#ppt_h"/>
                                          </p:val>
                                        </p:tav>
                                      </p:tavLst>
                                    </p:anim>
                                    <p:animEffect transition="in" filter="fade">
                                      <p:cBhvr>
                                        <p:cTn id="50" dur="1000"/>
                                        <p:tgtEl>
                                          <p:spTgt spid="5427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54275">
                                            <p:txEl>
                                              <p:pRg st="2" end="2"/>
                                            </p:txEl>
                                          </p:spTgt>
                                        </p:tgtEl>
                                        <p:attrNameLst>
                                          <p:attrName>style.visibility</p:attrName>
                                        </p:attrNameLst>
                                      </p:cBhvr>
                                      <p:to>
                                        <p:strVal val="visible"/>
                                      </p:to>
                                    </p:set>
                                    <p:anim calcmode="lin" valueType="num">
                                      <p:cBhvr>
                                        <p:cTn id="55" dur="1000" fill="hold"/>
                                        <p:tgtEl>
                                          <p:spTgt spid="54275">
                                            <p:txEl>
                                              <p:pRg st="2" end="2"/>
                                            </p:txEl>
                                          </p:spTgt>
                                        </p:tgtEl>
                                        <p:attrNameLst>
                                          <p:attrName>ppt_w</p:attrName>
                                        </p:attrNameLst>
                                      </p:cBhvr>
                                      <p:tavLst>
                                        <p:tav tm="0">
                                          <p:val>
                                            <p:strVal val="#ppt_w*0.70"/>
                                          </p:val>
                                        </p:tav>
                                        <p:tav tm="100000">
                                          <p:val>
                                            <p:strVal val="#ppt_w"/>
                                          </p:val>
                                        </p:tav>
                                      </p:tavLst>
                                    </p:anim>
                                    <p:anim calcmode="lin" valueType="num">
                                      <p:cBhvr>
                                        <p:cTn id="56" dur="1000" fill="hold"/>
                                        <p:tgtEl>
                                          <p:spTgt spid="54275">
                                            <p:txEl>
                                              <p:pRg st="2" end="2"/>
                                            </p:txEl>
                                          </p:spTgt>
                                        </p:tgtEl>
                                        <p:attrNameLst>
                                          <p:attrName>ppt_h</p:attrName>
                                        </p:attrNameLst>
                                      </p:cBhvr>
                                      <p:tavLst>
                                        <p:tav tm="0">
                                          <p:val>
                                            <p:strVal val="#ppt_h"/>
                                          </p:val>
                                        </p:tav>
                                        <p:tav tm="100000">
                                          <p:val>
                                            <p:strVal val="#ppt_h"/>
                                          </p:val>
                                        </p:tav>
                                      </p:tavLst>
                                    </p:anim>
                                    <p:animEffect transition="in" filter="fade">
                                      <p:cBhvr>
                                        <p:cTn id="57" dur="1000"/>
                                        <p:tgtEl>
                                          <p:spTgt spid="5427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54275">
                                            <p:txEl>
                                              <p:pRg st="3" end="3"/>
                                            </p:txEl>
                                          </p:spTgt>
                                        </p:tgtEl>
                                        <p:attrNameLst>
                                          <p:attrName>style.visibility</p:attrName>
                                        </p:attrNameLst>
                                      </p:cBhvr>
                                      <p:to>
                                        <p:strVal val="visible"/>
                                      </p:to>
                                    </p:set>
                                    <p:anim calcmode="lin" valueType="num">
                                      <p:cBhvr>
                                        <p:cTn id="62" dur="1000" fill="hold"/>
                                        <p:tgtEl>
                                          <p:spTgt spid="54275">
                                            <p:txEl>
                                              <p:pRg st="3" end="3"/>
                                            </p:txEl>
                                          </p:spTgt>
                                        </p:tgtEl>
                                        <p:attrNameLst>
                                          <p:attrName>ppt_w</p:attrName>
                                        </p:attrNameLst>
                                      </p:cBhvr>
                                      <p:tavLst>
                                        <p:tav tm="0">
                                          <p:val>
                                            <p:strVal val="#ppt_w*0.70"/>
                                          </p:val>
                                        </p:tav>
                                        <p:tav tm="100000">
                                          <p:val>
                                            <p:strVal val="#ppt_w"/>
                                          </p:val>
                                        </p:tav>
                                      </p:tavLst>
                                    </p:anim>
                                    <p:anim calcmode="lin" valueType="num">
                                      <p:cBhvr>
                                        <p:cTn id="63" dur="1000" fill="hold"/>
                                        <p:tgtEl>
                                          <p:spTgt spid="54275">
                                            <p:txEl>
                                              <p:pRg st="3" end="3"/>
                                            </p:txEl>
                                          </p:spTgt>
                                        </p:tgtEl>
                                        <p:attrNameLst>
                                          <p:attrName>ppt_h</p:attrName>
                                        </p:attrNameLst>
                                      </p:cBhvr>
                                      <p:tavLst>
                                        <p:tav tm="0">
                                          <p:val>
                                            <p:strVal val="#ppt_h"/>
                                          </p:val>
                                        </p:tav>
                                        <p:tav tm="100000">
                                          <p:val>
                                            <p:strVal val="#ppt_h"/>
                                          </p:val>
                                        </p:tav>
                                      </p:tavLst>
                                    </p:anim>
                                    <p:animEffect transition="in" filter="fade">
                                      <p:cBhvr>
                                        <p:cTn id="64" dur="10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9" name="Picture 8"/>
          <p:cNvPicPr>
            <a:picLocks noGrp="1" noChangeAspect="1" noChangeArrowheads="1"/>
          </p:cNvPicPr>
          <p:nvPr>
            <p:ph type="title"/>
          </p:nvPr>
        </p:nvPicPr>
        <p:blipFill>
          <a:blip r:embed="rId3" cstate="print"/>
          <a:srcRect/>
          <a:stretch>
            <a:fillRect/>
          </a:stretch>
        </p:blipFill>
        <p:spPr>
          <a:xfrm>
            <a:off x="428596" y="785794"/>
            <a:ext cx="7643866" cy="3503848"/>
          </a:xfrm>
          <a:noFill/>
        </p:spPr>
      </p:pic>
      <p:sp>
        <p:nvSpPr>
          <p:cNvPr id="60423" name="Rectangle 7"/>
          <p:cNvSpPr>
            <a:spLocks noGrp="1" noChangeArrowheads="1"/>
          </p:cNvSpPr>
          <p:nvPr>
            <p:ph idx="1"/>
          </p:nvPr>
        </p:nvSpPr>
        <p:spPr>
          <a:xfrm>
            <a:off x="455613" y="4221163"/>
            <a:ext cx="8226425" cy="2376487"/>
          </a:xfrm>
        </p:spPr>
        <p:txBody>
          <a:bodyPr/>
          <a:lstStyle/>
          <a:p>
            <a:pPr eaLnBrk="1" hangingPunct="1">
              <a:defRPr/>
            </a:pPr>
            <a:r>
              <a:rPr lang="ru-RU" b="1" dirty="0" smtClean="0">
                <a:solidFill>
                  <a:srgbClr val="FF0000"/>
                </a:solidFill>
              </a:rPr>
              <a:t>Характеристики изображения:</a:t>
            </a:r>
          </a:p>
          <a:p>
            <a:pPr eaLnBrk="1" hangingPunct="1">
              <a:defRPr/>
            </a:pPr>
            <a:r>
              <a:rPr lang="ru-RU" b="1" dirty="0" smtClean="0">
                <a:solidFill>
                  <a:srgbClr val="FF0000"/>
                </a:solidFill>
              </a:rPr>
              <a:t>мнимое</a:t>
            </a:r>
          </a:p>
          <a:p>
            <a:pPr eaLnBrk="1" hangingPunct="1">
              <a:defRPr/>
            </a:pPr>
            <a:r>
              <a:rPr lang="ru-RU" b="1" dirty="0" smtClean="0">
                <a:solidFill>
                  <a:srgbClr val="FF0000"/>
                </a:solidFill>
              </a:rPr>
              <a:t>прямое</a:t>
            </a:r>
          </a:p>
          <a:p>
            <a:pPr eaLnBrk="1" hangingPunct="1">
              <a:defRPr/>
            </a:pPr>
            <a:r>
              <a:rPr lang="ru-RU" b="1" dirty="0" smtClean="0">
                <a:solidFill>
                  <a:srgbClr val="FF0000"/>
                </a:solidFill>
              </a:rPr>
              <a:t>увеличенное</a:t>
            </a:r>
          </a:p>
        </p:txBody>
      </p:sp>
      <p:sp>
        <p:nvSpPr>
          <p:cNvPr id="4" name="Прямоугольник 3"/>
          <p:cNvSpPr/>
          <p:nvPr/>
        </p:nvSpPr>
        <p:spPr>
          <a:xfrm>
            <a:off x="785786" y="214290"/>
            <a:ext cx="7500990" cy="400110"/>
          </a:xfrm>
          <a:prstGeom prst="rect">
            <a:avLst/>
          </a:prstGeom>
        </p:spPr>
        <p:txBody>
          <a:bodyPr wrap="square">
            <a:spAutoFit/>
          </a:bodyPr>
          <a:lstStyle/>
          <a:p>
            <a:r>
              <a:rPr lang="en-US" sz="2000" b="1" dirty="0" smtClean="0">
                <a:solidFill>
                  <a:srgbClr val="FF0000"/>
                </a:solidFill>
              </a:rPr>
              <a:t>3</a:t>
            </a:r>
            <a:r>
              <a:rPr lang="ru-RU" sz="2000" b="1" dirty="0" smtClean="0">
                <a:solidFill>
                  <a:srgbClr val="FF0000"/>
                </a:solidFill>
              </a:rPr>
              <a:t>. Предмет  АВ  находится  между </a:t>
            </a:r>
            <a:r>
              <a:rPr lang="en-US" sz="2000" b="1" dirty="0" smtClean="0">
                <a:solidFill>
                  <a:srgbClr val="FF0000"/>
                </a:solidFill>
              </a:rPr>
              <a:t> </a:t>
            </a:r>
            <a:r>
              <a:rPr lang="ru-RU" sz="2000" b="1" dirty="0" smtClean="0">
                <a:solidFill>
                  <a:srgbClr val="FF0000"/>
                </a:solidFill>
              </a:rPr>
              <a:t>линзой  и  фокусом. </a:t>
            </a:r>
            <a:endParaRPr lang="ru-RU" sz="2000" dirty="0"/>
          </a:p>
        </p:txBody>
      </p:sp>
      <p:cxnSp>
        <p:nvCxnSpPr>
          <p:cNvPr id="17" name="Прямая со стрелкой 16"/>
          <p:cNvCxnSpPr/>
          <p:nvPr/>
        </p:nvCxnSpPr>
        <p:spPr>
          <a:xfrm>
            <a:off x="6786578" y="3429000"/>
            <a:ext cx="285752" cy="14287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16200000" flipH="1">
            <a:off x="4822033" y="3893347"/>
            <a:ext cx="214314" cy="14287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9699"/>
                                        </p:tgtEl>
                                        <p:attrNameLst>
                                          <p:attrName>style.visibility</p:attrName>
                                        </p:attrNameLst>
                                      </p:cBhvr>
                                      <p:to>
                                        <p:strVal val="visible"/>
                                      </p:to>
                                    </p:set>
                                    <p:anim calcmode="lin" valueType="num">
                                      <p:cBhvr>
                                        <p:cTn id="14" dur="2000" fill="hold"/>
                                        <p:tgtEl>
                                          <p:spTgt spid="29699"/>
                                        </p:tgtEl>
                                        <p:attrNameLst>
                                          <p:attrName>ppt_w</p:attrName>
                                        </p:attrNameLst>
                                      </p:cBhvr>
                                      <p:tavLst>
                                        <p:tav tm="0">
                                          <p:val>
                                            <p:strVal val="#ppt_w*0.70"/>
                                          </p:val>
                                        </p:tav>
                                        <p:tav tm="100000">
                                          <p:val>
                                            <p:strVal val="#ppt_w"/>
                                          </p:val>
                                        </p:tav>
                                      </p:tavLst>
                                    </p:anim>
                                    <p:anim calcmode="lin" valueType="num">
                                      <p:cBhvr>
                                        <p:cTn id="15" dur="2000" fill="hold"/>
                                        <p:tgtEl>
                                          <p:spTgt spid="29699"/>
                                        </p:tgtEl>
                                        <p:attrNameLst>
                                          <p:attrName>ppt_h</p:attrName>
                                        </p:attrNameLst>
                                      </p:cBhvr>
                                      <p:tavLst>
                                        <p:tav tm="0">
                                          <p:val>
                                            <p:strVal val="#ppt_h"/>
                                          </p:val>
                                        </p:tav>
                                        <p:tav tm="100000">
                                          <p:val>
                                            <p:strVal val="#ppt_h"/>
                                          </p:val>
                                        </p:tav>
                                      </p:tavLst>
                                    </p:anim>
                                    <p:animEffect transition="in" filter="fade">
                                      <p:cBhvr>
                                        <p:cTn id="16" dur="2000"/>
                                        <p:tgtEl>
                                          <p:spTgt spid="29699"/>
                                        </p:tgtEl>
                                      </p:cBhvr>
                                    </p:animEffect>
                                  </p:childTnLst>
                                </p:cTn>
                              </p:par>
                              <p:par>
                                <p:cTn id="17" presetID="5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par>
                                <p:cTn id="22" presetID="55"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0.70"/>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0423">
                                            <p:txEl>
                                              <p:pRg st="0" end="0"/>
                                            </p:txEl>
                                          </p:spTgt>
                                        </p:tgtEl>
                                        <p:attrNameLst>
                                          <p:attrName>style.visibility</p:attrName>
                                        </p:attrNameLst>
                                      </p:cBhvr>
                                      <p:to>
                                        <p:strVal val="visible"/>
                                      </p:to>
                                    </p:set>
                                    <p:anim calcmode="lin" valueType="num">
                                      <p:cBhvr>
                                        <p:cTn id="31" dur="2000" fill="hold"/>
                                        <p:tgtEl>
                                          <p:spTgt spid="60423">
                                            <p:txEl>
                                              <p:pRg st="0" end="0"/>
                                            </p:txEl>
                                          </p:spTgt>
                                        </p:tgtEl>
                                        <p:attrNameLst>
                                          <p:attrName>ppt_w</p:attrName>
                                        </p:attrNameLst>
                                      </p:cBhvr>
                                      <p:tavLst>
                                        <p:tav tm="0">
                                          <p:val>
                                            <p:strVal val="#ppt_w*0.70"/>
                                          </p:val>
                                        </p:tav>
                                        <p:tav tm="100000">
                                          <p:val>
                                            <p:strVal val="#ppt_w"/>
                                          </p:val>
                                        </p:tav>
                                      </p:tavLst>
                                    </p:anim>
                                    <p:anim calcmode="lin" valueType="num">
                                      <p:cBhvr>
                                        <p:cTn id="32" dur="2000" fill="hold"/>
                                        <p:tgtEl>
                                          <p:spTgt spid="60423">
                                            <p:txEl>
                                              <p:pRg st="0" end="0"/>
                                            </p:txEl>
                                          </p:spTgt>
                                        </p:tgtEl>
                                        <p:attrNameLst>
                                          <p:attrName>ppt_h</p:attrName>
                                        </p:attrNameLst>
                                      </p:cBhvr>
                                      <p:tavLst>
                                        <p:tav tm="0">
                                          <p:val>
                                            <p:strVal val="#ppt_h"/>
                                          </p:val>
                                        </p:tav>
                                        <p:tav tm="100000">
                                          <p:val>
                                            <p:strVal val="#ppt_h"/>
                                          </p:val>
                                        </p:tav>
                                      </p:tavLst>
                                    </p:anim>
                                    <p:animEffect transition="in" filter="fade">
                                      <p:cBhvr>
                                        <p:cTn id="33" dur="2000"/>
                                        <p:tgtEl>
                                          <p:spTgt spid="6042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0423">
                                            <p:txEl>
                                              <p:pRg st="1" end="1"/>
                                            </p:txEl>
                                          </p:spTgt>
                                        </p:tgtEl>
                                        <p:attrNameLst>
                                          <p:attrName>style.visibility</p:attrName>
                                        </p:attrNameLst>
                                      </p:cBhvr>
                                      <p:to>
                                        <p:strVal val="visible"/>
                                      </p:to>
                                    </p:set>
                                    <p:anim calcmode="lin" valueType="num">
                                      <p:cBhvr>
                                        <p:cTn id="38" dur="2000" fill="hold"/>
                                        <p:tgtEl>
                                          <p:spTgt spid="60423">
                                            <p:txEl>
                                              <p:pRg st="1" end="1"/>
                                            </p:txEl>
                                          </p:spTgt>
                                        </p:tgtEl>
                                        <p:attrNameLst>
                                          <p:attrName>ppt_w</p:attrName>
                                        </p:attrNameLst>
                                      </p:cBhvr>
                                      <p:tavLst>
                                        <p:tav tm="0">
                                          <p:val>
                                            <p:strVal val="#ppt_w*0.70"/>
                                          </p:val>
                                        </p:tav>
                                        <p:tav tm="100000">
                                          <p:val>
                                            <p:strVal val="#ppt_w"/>
                                          </p:val>
                                        </p:tav>
                                      </p:tavLst>
                                    </p:anim>
                                    <p:anim calcmode="lin" valueType="num">
                                      <p:cBhvr>
                                        <p:cTn id="39" dur="2000" fill="hold"/>
                                        <p:tgtEl>
                                          <p:spTgt spid="60423">
                                            <p:txEl>
                                              <p:pRg st="1" end="1"/>
                                            </p:txEl>
                                          </p:spTgt>
                                        </p:tgtEl>
                                        <p:attrNameLst>
                                          <p:attrName>ppt_h</p:attrName>
                                        </p:attrNameLst>
                                      </p:cBhvr>
                                      <p:tavLst>
                                        <p:tav tm="0">
                                          <p:val>
                                            <p:strVal val="#ppt_h"/>
                                          </p:val>
                                        </p:tav>
                                        <p:tav tm="100000">
                                          <p:val>
                                            <p:strVal val="#ppt_h"/>
                                          </p:val>
                                        </p:tav>
                                      </p:tavLst>
                                    </p:anim>
                                    <p:animEffect transition="in" filter="fade">
                                      <p:cBhvr>
                                        <p:cTn id="40" dur="2000"/>
                                        <p:tgtEl>
                                          <p:spTgt spid="6042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60423">
                                            <p:txEl>
                                              <p:pRg st="2" end="2"/>
                                            </p:txEl>
                                          </p:spTgt>
                                        </p:tgtEl>
                                        <p:attrNameLst>
                                          <p:attrName>style.visibility</p:attrName>
                                        </p:attrNameLst>
                                      </p:cBhvr>
                                      <p:to>
                                        <p:strVal val="visible"/>
                                      </p:to>
                                    </p:set>
                                    <p:anim calcmode="lin" valueType="num">
                                      <p:cBhvr>
                                        <p:cTn id="45" dur="2000" fill="hold"/>
                                        <p:tgtEl>
                                          <p:spTgt spid="60423">
                                            <p:txEl>
                                              <p:pRg st="2" end="2"/>
                                            </p:txEl>
                                          </p:spTgt>
                                        </p:tgtEl>
                                        <p:attrNameLst>
                                          <p:attrName>ppt_w</p:attrName>
                                        </p:attrNameLst>
                                      </p:cBhvr>
                                      <p:tavLst>
                                        <p:tav tm="0">
                                          <p:val>
                                            <p:strVal val="#ppt_w*0.70"/>
                                          </p:val>
                                        </p:tav>
                                        <p:tav tm="100000">
                                          <p:val>
                                            <p:strVal val="#ppt_w"/>
                                          </p:val>
                                        </p:tav>
                                      </p:tavLst>
                                    </p:anim>
                                    <p:anim calcmode="lin" valueType="num">
                                      <p:cBhvr>
                                        <p:cTn id="46" dur="2000" fill="hold"/>
                                        <p:tgtEl>
                                          <p:spTgt spid="60423">
                                            <p:txEl>
                                              <p:pRg st="2" end="2"/>
                                            </p:txEl>
                                          </p:spTgt>
                                        </p:tgtEl>
                                        <p:attrNameLst>
                                          <p:attrName>ppt_h</p:attrName>
                                        </p:attrNameLst>
                                      </p:cBhvr>
                                      <p:tavLst>
                                        <p:tav tm="0">
                                          <p:val>
                                            <p:strVal val="#ppt_h"/>
                                          </p:val>
                                        </p:tav>
                                        <p:tav tm="100000">
                                          <p:val>
                                            <p:strVal val="#ppt_h"/>
                                          </p:val>
                                        </p:tav>
                                      </p:tavLst>
                                    </p:anim>
                                    <p:animEffect transition="in" filter="fade">
                                      <p:cBhvr>
                                        <p:cTn id="47" dur="2000"/>
                                        <p:tgtEl>
                                          <p:spTgt spid="6042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60423">
                                            <p:txEl>
                                              <p:pRg st="3" end="3"/>
                                            </p:txEl>
                                          </p:spTgt>
                                        </p:tgtEl>
                                        <p:attrNameLst>
                                          <p:attrName>style.visibility</p:attrName>
                                        </p:attrNameLst>
                                      </p:cBhvr>
                                      <p:to>
                                        <p:strVal val="visible"/>
                                      </p:to>
                                    </p:set>
                                    <p:anim calcmode="lin" valueType="num">
                                      <p:cBhvr>
                                        <p:cTn id="52" dur="2000" fill="hold"/>
                                        <p:tgtEl>
                                          <p:spTgt spid="60423">
                                            <p:txEl>
                                              <p:pRg st="3" end="3"/>
                                            </p:txEl>
                                          </p:spTgt>
                                        </p:tgtEl>
                                        <p:attrNameLst>
                                          <p:attrName>ppt_w</p:attrName>
                                        </p:attrNameLst>
                                      </p:cBhvr>
                                      <p:tavLst>
                                        <p:tav tm="0">
                                          <p:val>
                                            <p:strVal val="#ppt_w*0.70"/>
                                          </p:val>
                                        </p:tav>
                                        <p:tav tm="100000">
                                          <p:val>
                                            <p:strVal val="#ppt_w"/>
                                          </p:val>
                                        </p:tav>
                                      </p:tavLst>
                                    </p:anim>
                                    <p:anim calcmode="lin" valueType="num">
                                      <p:cBhvr>
                                        <p:cTn id="53" dur="2000" fill="hold"/>
                                        <p:tgtEl>
                                          <p:spTgt spid="60423">
                                            <p:txEl>
                                              <p:pRg st="3" end="3"/>
                                            </p:txEl>
                                          </p:spTgt>
                                        </p:tgtEl>
                                        <p:attrNameLst>
                                          <p:attrName>ppt_h</p:attrName>
                                        </p:attrNameLst>
                                      </p:cBhvr>
                                      <p:tavLst>
                                        <p:tav tm="0">
                                          <p:val>
                                            <p:strVal val="#ppt_h"/>
                                          </p:val>
                                        </p:tav>
                                        <p:tav tm="100000">
                                          <p:val>
                                            <p:strVal val="#ppt_h"/>
                                          </p:val>
                                        </p:tav>
                                      </p:tavLst>
                                    </p:anim>
                                    <p:animEffect transition="in" filter="fade">
                                      <p:cBhvr>
                                        <p:cTn id="54" dur="2000"/>
                                        <p:tgtEl>
                                          <p:spTgt spid="604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750" y="476250"/>
            <a:ext cx="8226425" cy="3960813"/>
          </a:xfrm>
        </p:spPr>
        <p:txBody>
          <a:bodyPr/>
          <a:lstStyle/>
          <a:p>
            <a:pPr eaLnBrk="1" hangingPunct="1">
              <a:defRPr/>
            </a:pPr>
            <a:r>
              <a:rPr lang="ru-RU" sz="6000" b="1" dirty="0" smtClean="0">
                <a:solidFill>
                  <a:srgbClr val="FF0000"/>
                </a:solidFill>
              </a:rPr>
              <a:t>Построение изображения в рассеивающей линзе.</a:t>
            </a:r>
          </a:p>
        </p:txBody>
      </p:sp>
      <p:sp>
        <p:nvSpPr>
          <p:cNvPr id="64515" name="Rectangle 3"/>
          <p:cNvSpPr>
            <a:spLocks noGrp="1" noChangeArrowheads="1"/>
          </p:cNvSpPr>
          <p:nvPr>
            <p:ph idx="1"/>
          </p:nvPr>
        </p:nvSpPr>
        <p:spPr>
          <a:xfrm>
            <a:off x="8641080" y="6072206"/>
            <a:ext cx="45719" cy="53957"/>
          </a:xfrm>
        </p:spPr>
        <p:txBody>
          <a:bodyPr>
            <a:normAutofit fontScale="25000" lnSpcReduction="20000"/>
          </a:bodyPr>
          <a:lstStyle/>
          <a:p>
            <a:pPr eaLnBrk="1" hangingPunct="1">
              <a:defRPr/>
            </a:pPr>
            <a:endParaRPr lang="ru-RU"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1000"/>
                                        <p:tgtEl>
                                          <p:spTgt spid="64514"/>
                                        </p:tgtEl>
                                      </p:cBhvr>
                                    </p:animEffect>
                                    <p:anim calcmode="lin" valueType="num">
                                      <p:cBhvr>
                                        <p:cTn id="8" dur="1000" fill="hold"/>
                                        <p:tgtEl>
                                          <p:spTgt spid="64514"/>
                                        </p:tgtEl>
                                        <p:attrNameLst>
                                          <p:attrName>ppt_x</p:attrName>
                                        </p:attrNameLst>
                                      </p:cBhvr>
                                      <p:tavLst>
                                        <p:tav tm="0">
                                          <p:val>
                                            <p:strVal val="#ppt_x"/>
                                          </p:val>
                                        </p:tav>
                                        <p:tav tm="100000">
                                          <p:val>
                                            <p:strVal val="#ppt_x"/>
                                          </p:val>
                                        </p:tav>
                                      </p:tavLst>
                                    </p:anim>
                                    <p:anim calcmode="lin" valueType="num">
                                      <p:cBhvr>
                                        <p:cTn id="9" dur="898" decel="100000" fill="hold"/>
                                        <p:tgtEl>
                                          <p:spTgt spid="645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45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64515">
                                            <p:txEl>
                                              <p:pRg st="0" end="0"/>
                                            </p:txEl>
                                          </p:spTgt>
                                        </p:tgtEl>
                                        <p:attrNameLst>
                                          <p:attrName>style.visibility</p:attrName>
                                        </p:attrNameLst>
                                      </p:cBhvr>
                                      <p:to>
                                        <p:strVal val="visible"/>
                                      </p:to>
                                    </p:set>
                                    <p:animEffect transition="in" filter="fade">
                                      <p:cBhvr>
                                        <p:cTn id="15" dur="1000"/>
                                        <p:tgtEl>
                                          <p:spTgt spid="64515">
                                            <p:txEl>
                                              <p:pRg st="0" end="0"/>
                                            </p:txEl>
                                          </p:spTgt>
                                        </p:tgtEl>
                                      </p:cBhvr>
                                    </p:animEffect>
                                    <p:anim calcmode="lin" valueType="num">
                                      <p:cBhvr>
                                        <p:cTn id="16"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45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45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571472" y="4357694"/>
            <a:ext cx="8226425" cy="2303463"/>
          </a:xfrm>
        </p:spPr>
        <p:txBody>
          <a:bodyPr/>
          <a:lstStyle/>
          <a:p>
            <a:pPr eaLnBrk="1" hangingPunct="1">
              <a:lnSpc>
                <a:spcPct val="90000"/>
              </a:lnSpc>
              <a:defRPr/>
            </a:pPr>
            <a:r>
              <a:rPr lang="ru-RU" b="1" dirty="0" smtClean="0">
                <a:solidFill>
                  <a:srgbClr val="FF0000"/>
                </a:solidFill>
              </a:rPr>
              <a:t>Характеристики изображения:</a:t>
            </a:r>
          </a:p>
          <a:p>
            <a:pPr eaLnBrk="1" hangingPunct="1">
              <a:lnSpc>
                <a:spcPct val="90000"/>
              </a:lnSpc>
              <a:defRPr/>
            </a:pPr>
            <a:r>
              <a:rPr lang="ru-RU" b="1" dirty="0" smtClean="0">
                <a:solidFill>
                  <a:srgbClr val="FF0000"/>
                </a:solidFill>
              </a:rPr>
              <a:t>мнимое;</a:t>
            </a:r>
          </a:p>
          <a:p>
            <a:pPr eaLnBrk="1" hangingPunct="1">
              <a:lnSpc>
                <a:spcPct val="90000"/>
              </a:lnSpc>
              <a:defRPr/>
            </a:pPr>
            <a:r>
              <a:rPr lang="ru-RU" b="1" dirty="0" smtClean="0">
                <a:solidFill>
                  <a:srgbClr val="FF0000"/>
                </a:solidFill>
              </a:rPr>
              <a:t>прямое;</a:t>
            </a:r>
          </a:p>
          <a:p>
            <a:pPr eaLnBrk="1" hangingPunct="1">
              <a:lnSpc>
                <a:spcPct val="90000"/>
              </a:lnSpc>
              <a:defRPr/>
            </a:pPr>
            <a:r>
              <a:rPr lang="ru-RU" b="1" dirty="0" smtClean="0">
                <a:solidFill>
                  <a:srgbClr val="FF0000"/>
                </a:solidFill>
              </a:rPr>
              <a:t>уменьшенное.</a:t>
            </a:r>
          </a:p>
        </p:txBody>
      </p:sp>
      <p:pic>
        <p:nvPicPr>
          <p:cNvPr id="37892" name="Picture 4"/>
          <p:cNvPicPr>
            <a:picLocks noChangeAspect="1" noChangeArrowheads="1"/>
          </p:cNvPicPr>
          <p:nvPr/>
        </p:nvPicPr>
        <p:blipFill>
          <a:blip r:embed="rId3" cstate="print"/>
          <a:srcRect/>
          <a:stretch>
            <a:fillRect/>
          </a:stretch>
        </p:blipFill>
        <p:spPr bwMode="auto">
          <a:xfrm>
            <a:off x="1000100" y="1000108"/>
            <a:ext cx="6929486" cy="3384469"/>
          </a:xfrm>
          <a:prstGeom prst="rect">
            <a:avLst/>
          </a:prstGeom>
          <a:noFill/>
          <a:ln w="9525">
            <a:noFill/>
            <a:miter lim="800000"/>
            <a:headEnd/>
            <a:tailEnd/>
          </a:ln>
        </p:spPr>
      </p:pic>
      <p:cxnSp>
        <p:nvCxnSpPr>
          <p:cNvPr id="10" name="Прямая со стрелкой 9"/>
          <p:cNvCxnSpPr/>
          <p:nvPr/>
        </p:nvCxnSpPr>
        <p:spPr>
          <a:xfrm rot="5400000" flipH="1" flipV="1">
            <a:off x="4000496" y="2285992"/>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5000628" y="500042"/>
            <a:ext cx="1500198" cy="10001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143108" y="1500174"/>
            <a:ext cx="4786346" cy="207170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strVal val="#ppt_w*0.70"/>
                                          </p:val>
                                        </p:tav>
                                        <p:tav tm="100000">
                                          <p:val>
                                            <p:strVal val="#ppt_w"/>
                                          </p:val>
                                        </p:tav>
                                      </p:tavLst>
                                    </p:anim>
                                    <p:anim calcmode="lin" valueType="num">
                                      <p:cBhvr>
                                        <p:cTn id="8" dur="1000" fill="hold"/>
                                        <p:tgtEl>
                                          <p:spTgt spid="37892"/>
                                        </p:tgtEl>
                                        <p:attrNameLst>
                                          <p:attrName>ppt_h</p:attrName>
                                        </p:attrNameLst>
                                      </p:cBhvr>
                                      <p:tavLst>
                                        <p:tav tm="0">
                                          <p:val>
                                            <p:strVal val="#ppt_h"/>
                                          </p:val>
                                        </p:tav>
                                        <p:tav tm="100000">
                                          <p:val>
                                            <p:strVal val="#ppt_h"/>
                                          </p:val>
                                        </p:tav>
                                      </p:tavLst>
                                    </p:anim>
                                    <p:animEffect transition="in" filter="fade">
                                      <p:cBhvr>
                                        <p:cTn id="9" dur="1000"/>
                                        <p:tgtEl>
                                          <p:spTgt spid="37892"/>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2707">
                                            <p:txEl>
                                              <p:pRg st="0" end="0"/>
                                            </p:txEl>
                                          </p:spTgt>
                                        </p:tgtEl>
                                        <p:attrNameLst>
                                          <p:attrName>style.visibility</p:attrName>
                                        </p:attrNameLst>
                                      </p:cBhvr>
                                      <p:to>
                                        <p:strVal val="visible"/>
                                      </p:to>
                                    </p:set>
                                    <p:anim calcmode="lin" valueType="num">
                                      <p:cBhvr>
                                        <p:cTn id="24" dur="2000" fill="hold"/>
                                        <p:tgtEl>
                                          <p:spTgt spid="72707">
                                            <p:txEl>
                                              <p:pRg st="0" end="0"/>
                                            </p:txEl>
                                          </p:spTgt>
                                        </p:tgtEl>
                                        <p:attrNameLst>
                                          <p:attrName>ppt_w</p:attrName>
                                        </p:attrNameLst>
                                      </p:cBhvr>
                                      <p:tavLst>
                                        <p:tav tm="0">
                                          <p:val>
                                            <p:strVal val="#ppt_w*0.70"/>
                                          </p:val>
                                        </p:tav>
                                        <p:tav tm="100000">
                                          <p:val>
                                            <p:strVal val="#ppt_w"/>
                                          </p:val>
                                        </p:tav>
                                      </p:tavLst>
                                    </p:anim>
                                    <p:anim calcmode="lin" valueType="num">
                                      <p:cBhvr>
                                        <p:cTn id="25" dur="2000" fill="hold"/>
                                        <p:tgtEl>
                                          <p:spTgt spid="72707">
                                            <p:txEl>
                                              <p:pRg st="0" end="0"/>
                                            </p:txEl>
                                          </p:spTgt>
                                        </p:tgtEl>
                                        <p:attrNameLst>
                                          <p:attrName>ppt_h</p:attrName>
                                        </p:attrNameLst>
                                      </p:cBhvr>
                                      <p:tavLst>
                                        <p:tav tm="0">
                                          <p:val>
                                            <p:strVal val="#ppt_h"/>
                                          </p:val>
                                        </p:tav>
                                        <p:tav tm="100000">
                                          <p:val>
                                            <p:strVal val="#ppt_h"/>
                                          </p:val>
                                        </p:tav>
                                      </p:tavLst>
                                    </p:anim>
                                    <p:animEffect transition="in" filter="fade">
                                      <p:cBhvr>
                                        <p:cTn id="26" dur="2000"/>
                                        <p:tgtEl>
                                          <p:spTgt spid="7270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2707">
                                            <p:txEl>
                                              <p:pRg st="1" end="1"/>
                                            </p:txEl>
                                          </p:spTgt>
                                        </p:tgtEl>
                                        <p:attrNameLst>
                                          <p:attrName>style.visibility</p:attrName>
                                        </p:attrNameLst>
                                      </p:cBhvr>
                                      <p:to>
                                        <p:strVal val="visible"/>
                                      </p:to>
                                    </p:set>
                                    <p:anim calcmode="lin" valueType="num">
                                      <p:cBhvr>
                                        <p:cTn id="31" dur="2000" fill="hold"/>
                                        <p:tgtEl>
                                          <p:spTgt spid="72707">
                                            <p:txEl>
                                              <p:pRg st="1" end="1"/>
                                            </p:txEl>
                                          </p:spTgt>
                                        </p:tgtEl>
                                        <p:attrNameLst>
                                          <p:attrName>ppt_w</p:attrName>
                                        </p:attrNameLst>
                                      </p:cBhvr>
                                      <p:tavLst>
                                        <p:tav tm="0">
                                          <p:val>
                                            <p:strVal val="#ppt_w*0.70"/>
                                          </p:val>
                                        </p:tav>
                                        <p:tav tm="100000">
                                          <p:val>
                                            <p:strVal val="#ppt_w"/>
                                          </p:val>
                                        </p:tav>
                                      </p:tavLst>
                                    </p:anim>
                                    <p:anim calcmode="lin" valueType="num">
                                      <p:cBhvr>
                                        <p:cTn id="32" dur="2000" fill="hold"/>
                                        <p:tgtEl>
                                          <p:spTgt spid="72707">
                                            <p:txEl>
                                              <p:pRg st="1" end="1"/>
                                            </p:txEl>
                                          </p:spTgt>
                                        </p:tgtEl>
                                        <p:attrNameLst>
                                          <p:attrName>ppt_h</p:attrName>
                                        </p:attrNameLst>
                                      </p:cBhvr>
                                      <p:tavLst>
                                        <p:tav tm="0">
                                          <p:val>
                                            <p:strVal val="#ppt_h"/>
                                          </p:val>
                                        </p:tav>
                                        <p:tav tm="100000">
                                          <p:val>
                                            <p:strVal val="#ppt_h"/>
                                          </p:val>
                                        </p:tav>
                                      </p:tavLst>
                                    </p:anim>
                                    <p:animEffect transition="in" filter="fade">
                                      <p:cBhvr>
                                        <p:cTn id="33" dur="2000"/>
                                        <p:tgtEl>
                                          <p:spTgt spid="7270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2707">
                                            <p:txEl>
                                              <p:pRg st="2" end="2"/>
                                            </p:txEl>
                                          </p:spTgt>
                                        </p:tgtEl>
                                        <p:attrNameLst>
                                          <p:attrName>style.visibility</p:attrName>
                                        </p:attrNameLst>
                                      </p:cBhvr>
                                      <p:to>
                                        <p:strVal val="visible"/>
                                      </p:to>
                                    </p:set>
                                    <p:anim calcmode="lin" valueType="num">
                                      <p:cBhvr>
                                        <p:cTn id="38" dur="2000" fill="hold"/>
                                        <p:tgtEl>
                                          <p:spTgt spid="72707">
                                            <p:txEl>
                                              <p:pRg st="2" end="2"/>
                                            </p:txEl>
                                          </p:spTgt>
                                        </p:tgtEl>
                                        <p:attrNameLst>
                                          <p:attrName>ppt_w</p:attrName>
                                        </p:attrNameLst>
                                      </p:cBhvr>
                                      <p:tavLst>
                                        <p:tav tm="0">
                                          <p:val>
                                            <p:strVal val="#ppt_w*0.70"/>
                                          </p:val>
                                        </p:tav>
                                        <p:tav tm="100000">
                                          <p:val>
                                            <p:strVal val="#ppt_w"/>
                                          </p:val>
                                        </p:tav>
                                      </p:tavLst>
                                    </p:anim>
                                    <p:anim calcmode="lin" valueType="num">
                                      <p:cBhvr>
                                        <p:cTn id="39" dur="2000" fill="hold"/>
                                        <p:tgtEl>
                                          <p:spTgt spid="72707">
                                            <p:txEl>
                                              <p:pRg st="2" end="2"/>
                                            </p:txEl>
                                          </p:spTgt>
                                        </p:tgtEl>
                                        <p:attrNameLst>
                                          <p:attrName>ppt_h</p:attrName>
                                        </p:attrNameLst>
                                      </p:cBhvr>
                                      <p:tavLst>
                                        <p:tav tm="0">
                                          <p:val>
                                            <p:strVal val="#ppt_h"/>
                                          </p:val>
                                        </p:tav>
                                        <p:tav tm="100000">
                                          <p:val>
                                            <p:strVal val="#ppt_h"/>
                                          </p:val>
                                        </p:tav>
                                      </p:tavLst>
                                    </p:anim>
                                    <p:animEffect transition="in" filter="fade">
                                      <p:cBhvr>
                                        <p:cTn id="40" dur="2000"/>
                                        <p:tgtEl>
                                          <p:spTgt spid="7270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72707">
                                            <p:txEl>
                                              <p:pRg st="3" end="3"/>
                                            </p:txEl>
                                          </p:spTgt>
                                        </p:tgtEl>
                                        <p:attrNameLst>
                                          <p:attrName>style.visibility</p:attrName>
                                        </p:attrNameLst>
                                      </p:cBhvr>
                                      <p:to>
                                        <p:strVal val="visible"/>
                                      </p:to>
                                    </p:set>
                                    <p:anim calcmode="lin" valueType="num">
                                      <p:cBhvr>
                                        <p:cTn id="45" dur="2000" fill="hold"/>
                                        <p:tgtEl>
                                          <p:spTgt spid="72707">
                                            <p:txEl>
                                              <p:pRg st="3" end="3"/>
                                            </p:txEl>
                                          </p:spTgt>
                                        </p:tgtEl>
                                        <p:attrNameLst>
                                          <p:attrName>ppt_w</p:attrName>
                                        </p:attrNameLst>
                                      </p:cBhvr>
                                      <p:tavLst>
                                        <p:tav tm="0">
                                          <p:val>
                                            <p:strVal val="#ppt_w*0.70"/>
                                          </p:val>
                                        </p:tav>
                                        <p:tav tm="100000">
                                          <p:val>
                                            <p:strVal val="#ppt_w"/>
                                          </p:val>
                                        </p:tav>
                                      </p:tavLst>
                                    </p:anim>
                                    <p:anim calcmode="lin" valueType="num">
                                      <p:cBhvr>
                                        <p:cTn id="46" dur="2000" fill="hold"/>
                                        <p:tgtEl>
                                          <p:spTgt spid="72707">
                                            <p:txEl>
                                              <p:pRg st="3" end="3"/>
                                            </p:txEl>
                                          </p:spTgt>
                                        </p:tgtEl>
                                        <p:attrNameLst>
                                          <p:attrName>ppt_h</p:attrName>
                                        </p:attrNameLst>
                                      </p:cBhvr>
                                      <p:tavLst>
                                        <p:tav tm="0">
                                          <p:val>
                                            <p:strVal val="#ppt_h"/>
                                          </p:val>
                                        </p:tav>
                                        <p:tav tm="100000">
                                          <p:val>
                                            <p:strVal val="#ppt_h"/>
                                          </p:val>
                                        </p:tav>
                                      </p:tavLst>
                                    </p:anim>
                                    <p:animEffect transition="in" filter="fade">
                                      <p:cBhvr>
                                        <p:cTn id="47" dur="20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g1"/>
          <p:cNvPicPr>
            <a:picLocks noChangeAspect="1" noChangeArrowheads="1"/>
          </p:cNvPicPr>
          <p:nvPr/>
        </p:nvPicPr>
        <p:blipFill>
          <a:blip r:embed="rId2" cstate="print"/>
          <a:srcRect/>
          <a:stretch>
            <a:fillRect/>
          </a:stretch>
        </p:blipFill>
        <p:spPr bwMode="auto">
          <a:xfrm>
            <a:off x="1214414" y="1357312"/>
            <a:ext cx="6357982" cy="4429141"/>
          </a:xfrm>
          <a:prstGeom prst="rect">
            <a:avLst/>
          </a:prstGeom>
          <a:noFill/>
          <a:ln w="9525">
            <a:noFill/>
            <a:miter lim="800000"/>
            <a:headEnd/>
            <a:tailEnd/>
          </a:ln>
        </p:spPr>
      </p:pic>
      <p:sp>
        <p:nvSpPr>
          <p:cNvPr id="3" name="TextBox 2"/>
          <p:cNvSpPr txBox="1"/>
          <p:nvPr/>
        </p:nvSpPr>
        <p:spPr>
          <a:xfrm>
            <a:off x="642910" y="142852"/>
            <a:ext cx="8286808" cy="1077218"/>
          </a:xfrm>
          <a:prstGeom prst="rect">
            <a:avLst/>
          </a:prstGeom>
          <a:noFill/>
        </p:spPr>
        <p:txBody>
          <a:bodyPr wrap="square" rtlCol="0">
            <a:spAutoFit/>
          </a:bodyPr>
          <a:lstStyle/>
          <a:p>
            <a:r>
              <a:rPr lang="ru-RU" dirty="0" smtClean="0"/>
              <a:t> </a:t>
            </a:r>
            <a:r>
              <a:rPr lang="ru-RU" sz="3200" b="1" dirty="0" smtClean="0">
                <a:solidFill>
                  <a:srgbClr val="FF0000"/>
                </a:solidFill>
              </a:rPr>
              <a:t>Построение  изображения  светящейся </a:t>
            </a:r>
            <a:r>
              <a:rPr lang="en-US" sz="3200" b="1" dirty="0" smtClean="0">
                <a:solidFill>
                  <a:srgbClr val="FF0000"/>
                </a:solidFill>
              </a:rPr>
              <a:t>     </a:t>
            </a:r>
            <a:r>
              <a:rPr lang="ru-RU" sz="3200" b="1" dirty="0" smtClean="0">
                <a:solidFill>
                  <a:srgbClr val="FF0000"/>
                </a:solidFill>
              </a:rPr>
              <a:t>точки </a:t>
            </a:r>
            <a:r>
              <a:rPr lang="en-US" sz="3200" b="1" dirty="0" smtClean="0">
                <a:solidFill>
                  <a:srgbClr val="FF0000"/>
                </a:solidFill>
              </a:rPr>
              <a:t>S</a:t>
            </a:r>
            <a:r>
              <a:rPr lang="ru-RU" sz="3200" b="1" dirty="0" smtClean="0">
                <a:solidFill>
                  <a:srgbClr val="FF0000"/>
                </a:solidFill>
              </a:rPr>
              <a:t>  в собирающей  линзе </a:t>
            </a:r>
            <a:r>
              <a:rPr lang="en-US" sz="3200" b="1" dirty="0" smtClean="0">
                <a:solidFill>
                  <a:srgbClr val="FF0000"/>
                </a:solidFill>
              </a:rPr>
              <a:t>  </a:t>
            </a:r>
            <a:r>
              <a:rPr lang="ru-RU" sz="3200" b="1" dirty="0" smtClean="0">
                <a:solidFill>
                  <a:srgbClr val="FF0000"/>
                </a:solidFill>
              </a:rPr>
              <a:t>  </a:t>
            </a:r>
            <a:endParaRPr lang="ru-RU" sz="3200" b="1" dirty="0">
              <a:solidFill>
                <a:srgbClr val="FF0000"/>
              </a:solidFill>
            </a:endParaRPr>
          </a:p>
        </p:txBody>
      </p:sp>
      <p:sp>
        <p:nvSpPr>
          <p:cNvPr id="4" name="TextBox 3"/>
          <p:cNvSpPr txBox="1"/>
          <p:nvPr/>
        </p:nvSpPr>
        <p:spPr>
          <a:xfrm>
            <a:off x="1285852" y="6072206"/>
            <a:ext cx="7000924" cy="584775"/>
          </a:xfrm>
          <a:prstGeom prst="rect">
            <a:avLst/>
          </a:prstGeom>
          <a:noFill/>
        </p:spPr>
        <p:txBody>
          <a:bodyPr wrap="square" rtlCol="0">
            <a:spAutoFit/>
          </a:bodyPr>
          <a:lstStyle/>
          <a:p>
            <a:r>
              <a:rPr lang="en-US" dirty="0" smtClean="0"/>
              <a:t>  </a:t>
            </a:r>
            <a:r>
              <a:rPr lang="en-US" sz="3200" b="1" dirty="0" smtClean="0">
                <a:solidFill>
                  <a:srgbClr val="FF0000"/>
                </a:solidFill>
              </a:rPr>
              <a:t>MN -  </a:t>
            </a:r>
            <a:r>
              <a:rPr lang="ru-RU" sz="3200" b="1" dirty="0" smtClean="0">
                <a:solidFill>
                  <a:srgbClr val="FF0000"/>
                </a:solidFill>
              </a:rPr>
              <a:t>фокальная  плоскость</a:t>
            </a:r>
            <a:endParaRPr lang="ru-RU"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400" decel="100000"/>
                                        <p:tgtEl>
                                          <p:spTgt spid="3"/>
                                        </p:tgtEl>
                                      </p:cBhvr>
                                    </p:animEffect>
                                    <p:anim calcmode="lin" valueType="num">
                                      <p:cBhvr>
                                        <p:cTn id="8" dur="2400" decel="100000" fill="hold"/>
                                        <p:tgtEl>
                                          <p:spTgt spid="3"/>
                                        </p:tgtEl>
                                        <p:attrNameLst>
                                          <p:attrName>style.rotation</p:attrName>
                                        </p:attrNameLst>
                                      </p:cBhvr>
                                      <p:tavLst>
                                        <p:tav tm="0">
                                          <p:val>
                                            <p:fltVal val="-90"/>
                                          </p:val>
                                        </p:tav>
                                        <p:tav tm="100000">
                                          <p:val>
                                            <p:fltVal val="0"/>
                                          </p:val>
                                        </p:tav>
                                      </p:tavLst>
                                    </p:anim>
                                    <p:anim calcmode="lin" valueType="num">
                                      <p:cBhvr>
                                        <p:cTn id="9" dur="2400" decel="100000" fill="hold"/>
                                        <p:tgtEl>
                                          <p:spTgt spid="3"/>
                                        </p:tgtEl>
                                        <p:attrNameLst>
                                          <p:attrName>ppt_x</p:attrName>
                                        </p:attrNameLst>
                                      </p:cBhvr>
                                      <p:tavLst>
                                        <p:tav tm="0">
                                          <p:val>
                                            <p:strVal val="#ppt_x+0.4"/>
                                          </p:val>
                                        </p:tav>
                                        <p:tav tm="100000">
                                          <p:val>
                                            <p:strVal val="#ppt_x-0.05"/>
                                          </p:val>
                                        </p:tav>
                                      </p:tavLst>
                                    </p:anim>
                                    <p:anim calcmode="lin" valueType="num">
                                      <p:cBhvr>
                                        <p:cTn id="10" dur="2400" decel="100000" fill="hold"/>
                                        <p:tgtEl>
                                          <p:spTgt spid="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9938"/>
                                        </p:tgtEl>
                                        <p:attrNameLst>
                                          <p:attrName>style.visibility</p:attrName>
                                        </p:attrNameLst>
                                      </p:cBhvr>
                                      <p:to>
                                        <p:strVal val="visible"/>
                                      </p:to>
                                    </p:set>
                                    <p:animEffect transition="in" filter="fade">
                                      <p:cBhvr>
                                        <p:cTn id="17" dur="2400" decel="100000"/>
                                        <p:tgtEl>
                                          <p:spTgt spid="39938"/>
                                        </p:tgtEl>
                                      </p:cBhvr>
                                    </p:animEffect>
                                    <p:anim calcmode="lin" valueType="num">
                                      <p:cBhvr>
                                        <p:cTn id="18" dur="2400" decel="100000" fill="hold"/>
                                        <p:tgtEl>
                                          <p:spTgt spid="39938"/>
                                        </p:tgtEl>
                                        <p:attrNameLst>
                                          <p:attrName>style.rotation</p:attrName>
                                        </p:attrNameLst>
                                      </p:cBhvr>
                                      <p:tavLst>
                                        <p:tav tm="0">
                                          <p:val>
                                            <p:fltVal val="-90"/>
                                          </p:val>
                                        </p:tav>
                                        <p:tav tm="100000">
                                          <p:val>
                                            <p:fltVal val="0"/>
                                          </p:val>
                                        </p:tav>
                                      </p:tavLst>
                                    </p:anim>
                                    <p:anim calcmode="lin" valueType="num">
                                      <p:cBhvr>
                                        <p:cTn id="19" dur="2400" decel="100000" fill="hold"/>
                                        <p:tgtEl>
                                          <p:spTgt spid="39938"/>
                                        </p:tgtEl>
                                        <p:attrNameLst>
                                          <p:attrName>ppt_x</p:attrName>
                                        </p:attrNameLst>
                                      </p:cBhvr>
                                      <p:tavLst>
                                        <p:tav tm="0">
                                          <p:val>
                                            <p:strVal val="#ppt_x+0.4"/>
                                          </p:val>
                                        </p:tav>
                                        <p:tav tm="100000">
                                          <p:val>
                                            <p:strVal val="#ppt_x-0.05"/>
                                          </p:val>
                                        </p:tav>
                                      </p:tavLst>
                                    </p:anim>
                                    <p:anim calcmode="lin" valueType="num">
                                      <p:cBhvr>
                                        <p:cTn id="20" dur="2400" decel="100000" fill="hold"/>
                                        <p:tgtEl>
                                          <p:spTgt spid="39938"/>
                                        </p:tgtEl>
                                        <p:attrNameLst>
                                          <p:attrName>ppt_y</p:attrName>
                                        </p:attrNameLst>
                                      </p:cBhvr>
                                      <p:tavLst>
                                        <p:tav tm="0">
                                          <p:val>
                                            <p:strVal val="#ppt_y-0.4"/>
                                          </p:val>
                                        </p:tav>
                                        <p:tav tm="100000">
                                          <p:val>
                                            <p:strVal val="#ppt_y+0.1"/>
                                          </p:val>
                                        </p:tav>
                                      </p:tavLst>
                                    </p:anim>
                                    <p:anim calcmode="lin" valueType="num">
                                      <p:cBhvr>
                                        <p:cTn id="21" dur="600" accel="100000" fill="hold">
                                          <p:stCondLst>
                                            <p:cond delay="2400"/>
                                          </p:stCondLst>
                                        </p:cTn>
                                        <p:tgtEl>
                                          <p:spTgt spid="39938"/>
                                        </p:tgtEl>
                                        <p:attrNameLst>
                                          <p:attrName>ppt_x</p:attrName>
                                        </p:attrNameLst>
                                      </p:cBhvr>
                                      <p:tavLst>
                                        <p:tav tm="0">
                                          <p:val>
                                            <p:strVal val="#ppt_x-0.05"/>
                                          </p:val>
                                        </p:tav>
                                        <p:tav tm="100000">
                                          <p:val>
                                            <p:strVal val="#ppt_x"/>
                                          </p:val>
                                        </p:tav>
                                      </p:tavLst>
                                    </p:anim>
                                    <p:anim calcmode="lin" valueType="num">
                                      <p:cBhvr>
                                        <p:cTn id="22" dur="600" accel="100000" fill="hold">
                                          <p:stCondLst>
                                            <p:cond delay="2400"/>
                                          </p:stCondLst>
                                        </p:cTn>
                                        <p:tgtEl>
                                          <p:spTgt spid="39938"/>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2000" fill="hold"/>
                                        <p:tgtEl>
                                          <p:spTgt spid="4"/>
                                        </p:tgtEl>
                                        <p:attrNameLst>
                                          <p:attrName>ppt_w</p:attrName>
                                        </p:attrNameLst>
                                      </p:cBhvr>
                                      <p:tavLst>
                                        <p:tav tm="0">
                                          <p:val>
                                            <p:strVal val="#ppt_w*0.70"/>
                                          </p:val>
                                        </p:tav>
                                        <p:tav tm="100000">
                                          <p:val>
                                            <p:strVal val="#ppt_w"/>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animEffect transition="in" filter="fad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12776"/>
            <a:ext cx="8640960" cy="2554545"/>
          </a:xfrm>
          <a:prstGeom prst="rect">
            <a:avLst/>
          </a:prstGeom>
        </p:spPr>
        <p:txBody>
          <a:bodyPr wrap="square">
            <a:spAutoFit/>
          </a:bodyPr>
          <a:lstStyle/>
          <a:p>
            <a:pPr algn="ctr"/>
            <a:r>
              <a:rPr lang="ru-RU" sz="8000" b="1" dirty="0" smtClean="0">
                <a:solidFill>
                  <a:srgbClr val="FF0000"/>
                </a:solidFill>
              </a:rPr>
              <a:t>3. Формула  тонкой  линзы.</a:t>
            </a:r>
            <a:endParaRPr lang="ru-RU" sz="8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714356"/>
            <a:ext cx="8858312" cy="461665"/>
          </a:xfrm>
          <a:prstGeom prst="rect">
            <a:avLst/>
          </a:prstGeom>
          <a:noFill/>
        </p:spPr>
        <p:txBody>
          <a:bodyPr wrap="square" rtlCol="0">
            <a:spAutoFit/>
          </a:bodyPr>
          <a:lstStyle/>
          <a:p>
            <a:r>
              <a:rPr lang="ru-RU" dirty="0" smtClean="0"/>
              <a:t> </a:t>
            </a:r>
            <a:r>
              <a:rPr lang="ru-RU" sz="2400" b="1" dirty="0" smtClean="0">
                <a:solidFill>
                  <a:srgbClr val="FF0000"/>
                </a:solidFill>
              </a:rPr>
              <a:t>1</a:t>
            </a:r>
            <a:r>
              <a:rPr lang="ru-RU" sz="2400" dirty="0" smtClean="0">
                <a:solidFill>
                  <a:srgbClr val="FF0000"/>
                </a:solidFill>
              </a:rPr>
              <a:t>.</a:t>
            </a:r>
            <a:r>
              <a:rPr lang="ru-RU" dirty="0" smtClean="0"/>
              <a:t> </a:t>
            </a:r>
            <a:r>
              <a:rPr lang="ru-RU" sz="2400" b="1" dirty="0" smtClean="0">
                <a:solidFill>
                  <a:srgbClr val="FF0000"/>
                </a:solidFill>
              </a:rPr>
              <a:t>Линзы. Виды  линз. Основные  характеристики  линз.</a:t>
            </a:r>
            <a:endParaRPr lang="ru-RU" sz="2400" b="1" dirty="0">
              <a:solidFill>
                <a:srgbClr val="FF0000"/>
              </a:solidFill>
            </a:endParaRPr>
          </a:p>
        </p:txBody>
      </p:sp>
      <p:sp>
        <p:nvSpPr>
          <p:cNvPr id="3" name="TextBox 2"/>
          <p:cNvSpPr txBox="1"/>
          <p:nvPr/>
        </p:nvSpPr>
        <p:spPr>
          <a:xfrm>
            <a:off x="214282" y="1571612"/>
            <a:ext cx="6215106" cy="461665"/>
          </a:xfrm>
          <a:prstGeom prst="rect">
            <a:avLst/>
          </a:prstGeom>
          <a:noFill/>
        </p:spPr>
        <p:txBody>
          <a:bodyPr wrap="square" rtlCol="0">
            <a:spAutoFit/>
          </a:bodyPr>
          <a:lstStyle/>
          <a:p>
            <a:r>
              <a:rPr lang="ru-RU" sz="2400" b="1" dirty="0" smtClean="0">
                <a:solidFill>
                  <a:srgbClr val="FF0000"/>
                </a:solidFill>
              </a:rPr>
              <a:t>2. Построение  изображений  в  линзах</a:t>
            </a:r>
            <a:endParaRPr lang="ru-RU" sz="2400" b="1" dirty="0">
              <a:solidFill>
                <a:srgbClr val="FF0000"/>
              </a:solidFill>
            </a:endParaRPr>
          </a:p>
        </p:txBody>
      </p:sp>
      <p:sp>
        <p:nvSpPr>
          <p:cNvPr id="4" name="TextBox 3"/>
          <p:cNvSpPr txBox="1"/>
          <p:nvPr/>
        </p:nvSpPr>
        <p:spPr>
          <a:xfrm>
            <a:off x="142844" y="2571744"/>
            <a:ext cx="8572560" cy="461665"/>
          </a:xfrm>
          <a:prstGeom prst="rect">
            <a:avLst/>
          </a:prstGeom>
          <a:noFill/>
        </p:spPr>
        <p:txBody>
          <a:bodyPr wrap="square" rtlCol="0">
            <a:spAutoFit/>
          </a:bodyPr>
          <a:lstStyle/>
          <a:p>
            <a:r>
              <a:rPr lang="ru-RU" sz="2400" b="1" dirty="0" smtClean="0">
                <a:solidFill>
                  <a:srgbClr val="FF0000"/>
                </a:solidFill>
              </a:rPr>
              <a:t> 3. Формула  тонкой  линзы.</a:t>
            </a:r>
            <a:endParaRPr lang="ru-RU" sz="2400" b="1" dirty="0">
              <a:solidFill>
                <a:srgbClr val="FF0000"/>
              </a:solidFill>
            </a:endParaRPr>
          </a:p>
        </p:txBody>
      </p:sp>
      <p:sp>
        <p:nvSpPr>
          <p:cNvPr id="5" name="TextBox 4"/>
          <p:cNvSpPr txBox="1"/>
          <p:nvPr/>
        </p:nvSpPr>
        <p:spPr>
          <a:xfrm>
            <a:off x="285720" y="3643314"/>
            <a:ext cx="7858180" cy="830997"/>
          </a:xfrm>
          <a:prstGeom prst="rect">
            <a:avLst/>
          </a:prstGeom>
          <a:noFill/>
        </p:spPr>
        <p:txBody>
          <a:bodyPr wrap="square" rtlCol="0">
            <a:spAutoFit/>
          </a:bodyPr>
          <a:lstStyle/>
          <a:p>
            <a:r>
              <a:rPr lang="ru-RU" sz="2400" b="1" dirty="0" smtClean="0">
                <a:solidFill>
                  <a:srgbClr val="FF0000"/>
                </a:solidFill>
              </a:rPr>
              <a:t>4. Применение  линзы. Фотоаппарат. Глаз  как  оптическая  система. </a:t>
            </a:r>
            <a:endParaRPr lang="ru-RU"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cstate="print"/>
          <a:srcRect/>
          <a:stretch>
            <a:fillRect/>
          </a:stretch>
        </p:blipFill>
        <p:spPr bwMode="auto">
          <a:xfrm>
            <a:off x="857224" y="1000108"/>
            <a:ext cx="7821637" cy="3389993"/>
          </a:xfrm>
          <a:prstGeom prst="rect">
            <a:avLst/>
          </a:prstGeom>
          <a:noFill/>
          <a:ln w="9525">
            <a:noFill/>
            <a:miter lim="800000"/>
            <a:headEnd/>
            <a:tailEnd/>
          </a:ln>
        </p:spPr>
      </p:pic>
      <p:sp>
        <p:nvSpPr>
          <p:cNvPr id="5" name="Прямоугольник 4"/>
          <p:cNvSpPr/>
          <p:nvPr/>
        </p:nvSpPr>
        <p:spPr>
          <a:xfrm>
            <a:off x="1857356" y="142852"/>
            <a:ext cx="6143668" cy="646331"/>
          </a:xfrm>
          <a:prstGeom prst="rect">
            <a:avLst/>
          </a:prstGeom>
        </p:spPr>
        <p:txBody>
          <a:bodyPr wrap="square">
            <a:spAutoFit/>
          </a:bodyPr>
          <a:lstStyle/>
          <a:p>
            <a:r>
              <a:rPr lang="ru-RU" sz="3600" b="1" dirty="0" smtClean="0">
                <a:solidFill>
                  <a:srgbClr val="FF0000"/>
                </a:solidFill>
              </a:rPr>
              <a:t> Формула  тонкой  линзы</a:t>
            </a:r>
            <a:endParaRPr lang="ru-RU" sz="3600" b="1" dirty="0">
              <a:solidFill>
                <a:srgbClr val="FF0000"/>
              </a:solidFill>
            </a:endParaRPr>
          </a:p>
        </p:txBody>
      </p:sp>
      <p:cxnSp>
        <p:nvCxnSpPr>
          <p:cNvPr id="7" name="Прямая со стрелкой 6"/>
          <p:cNvCxnSpPr/>
          <p:nvPr/>
        </p:nvCxnSpPr>
        <p:spPr>
          <a:xfrm>
            <a:off x="3786182" y="1785926"/>
            <a:ext cx="28575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786182" y="2428868"/>
            <a:ext cx="214314" cy="714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143636" y="3000372"/>
            <a:ext cx="285752" cy="1428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6072198" y="3286124"/>
            <a:ext cx="357190" cy="1428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a:off x="1428728" y="3143248"/>
            <a:ext cx="142876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143108" y="3357562"/>
            <a:ext cx="1928826" cy="1588"/>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86050" y="3357562"/>
            <a:ext cx="428628" cy="523220"/>
          </a:xfrm>
          <a:prstGeom prst="rect">
            <a:avLst/>
          </a:prstGeom>
          <a:noFill/>
        </p:spPr>
        <p:txBody>
          <a:bodyPr wrap="square" rtlCol="0">
            <a:spAutoFit/>
          </a:bodyPr>
          <a:lstStyle/>
          <a:p>
            <a:r>
              <a:rPr lang="en-US" sz="2800" dirty="0" smtClean="0">
                <a:solidFill>
                  <a:srgbClr val="FF0000"/>
                </a:solidFill>
              </a:rPr>
              <a:t>d</a:t>
            </a:r>
            <a:endParaRPr lang="ru-RU" sz="2800" dirty="0">
              <a:solidFill>
                <a:srgbClr val="FF0000"/>
              </a:solidFill>
            </a:endParaRPr>
          </a:p>
        </p:txBody>
      </p:sp>
      <p:cxnSp>
        <p:nvCxnSpPr>
          <p:cNvPr id="18" name="Прямая со стрелкой 17"/>
          <p:cNvCxnSpPr/>
          <p:nvPr/>
        </p:nvCxnSpPr>
        <p:spPr>
          <a:xfrm>
            <a:off x="4071934" y="3357562"/>
            <a:ext cx="3571900"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72066" y="3357562"/>
            <a:ext cx="428628" cy="523220"/>
          </a:xfrm>
          <a:prstGeom prst="rect">
            <a:avLst/>
          </a:prstGeom>
          <a:noFill/>
        </p:spPr>
        <p:txBody>
          <a:bodyPr wrap="square" rtlCol="0">
            <a:spAutoFit/>
          </a:bodyPr>
          <a:lstStyle/>
          <a:p>
            <a:r>
              <a:rPr lang="en-US" sz="2800" b="1" dirty="0" smtClean="0">
                <a:solidFill>
                  <a:srgbClr val="FF0000"/>
                </a:solidFill>
              </a:rPr>
              <a:t>f</a:t>
            </a:r>
            <a:endParaRPr lang="ru-RU" sz="2800" b="1" dirty="0">
              <a:solidFill>
                <a:srgbClr val="FF0000"/>
              </a:solidFill>
            </a:endParaRPr>
          </a:p>
        </p:txBody>
      </p:sp>
      <p:cxnSp>
        <p:nvCxnSpPr>
          <p:cNvPr id="21" name="Прямая соединительная линия 20"/>
          <p:cNvCxnSpPr/>
          <p:nvPr/>
        </p:nvCxnSpPr>
        <p:spPr>
          <a:xfrm rot="10800000">
            <a:off x="1357290" y="1785926"/>
            <a:ext cx="785818"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1285852" y="2143116"/>
            <a:ext cx="714380"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71538" y="1857364"/>
            <a:ext cx="500066" cy="523220"/>
          </a:xfrm>
          <a:prstGeom prst="rect">
            <a:avLst/>
          </a:prstGeom>
          <a:noFill/>
        </p:spPr>
        <p:txBody>
          <a:bodyPr wrap="square" rtlCol="0">
            <a:spAutoFit/>
          </a:bodyPr>
          <a:lstStyle/>
          <a:p>
            <a:r>
              <a:rPr lang="en-US" sz="2800" b="1" dirty="0" smtClean="0">
                <a:solidFill>
                  <a:srgbClr val="FF0000"/>
                </a:solidFill>
              </a:rPr>
              <a:t>h</a:t>
            </a:r>
            <a:endParaRPr lang="ru-RU" sz="2800" b="1" dirty="0">
              <a:solidFill>
                <a:srgbClr val="FF0000"/>
              </a:solidFill>
            </a:endParaRPr>
          </a:p>
        </p:txBody>
      </p:sp>
      <p:cxnSp>
        <p:nvCxnSpPr>
          <p:cNvPr id="28" name="Прямая соединительная линия 27"/>
          <p:cNvCxnSpPr/>
          <p:nvPr/>
        </p:nvCxnSpPr>
        <p:spPr>
          <a:xfrm>
            <a:off x="7643834" y="3929066"/>
            <a:ext cx="857256"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7572396" y="3214686"/>
            <a:ext cx="142876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58214" y="3000372"/>
            <a:ext cx="500066" cy="523220"/>
          </a:xfrm>
          <a:prstGeom prst="rect">
            <a:avLst/>
          </a:prstGeom>
          <a:noFill/>
        </p:spPr>
        <p:txBody>
          <a:bodyPr wrap="square" rtlCol="0">
            <a:spAutoFit/>
          </a:bodyPr>
          <a:lstStyle/>
          <a:p>
            <a:r>
              <a:rPr lang="en-US" sz="2800" b="1" dirty="0" smtClean="0">
                <a:solidFill>
                  <a:srgbClr val="FF0000"/>
                </a:solidFill>
              </a:rPr>
              <a:t>H</a:t>
            </a:r>
            <a:endParaRPr lang="ru-RU" sz="2800" b="1" dirty="0">
              <a:solidFill>
                <a:srgbClr val="FF0000"/>
              </a:solidFill>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45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472" y="4786322"/>
            <a:ext cx="2619375" cy="1209675"/>
          </a:xfrm>
          <a:prstGeom prst="rect">
            <a:avLst/>
          </a:prstGeom>
          <a:noFill/>
        </p:spPr>
      </p:pic>
      <p:sp>
        <p:nvSpPr>
          <p:cNvPr id="19459" name="Rectangle 3"/>
          <p:cNvSpPr>
            <a:spLocks noChangeArrowheads="1"/>
          </p:cNvSpPr>
          <p:nvPr/>
        </p:nvSpPr>
        <p:spPr bwMode="auto">
          <a:xfrm>
            <a:off x="0" y="1666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29058" y="4786322"/>
            <a:ext cx="2247900" cy="1209675"/>
          </a:xfrm>
          <a:prstGeom prst="rect">
            <a:avLst/>
          </a:prstGeom>
          <a:noFill/>
        </p:spPr>
      </p:pic>
      <p:sp>
        <p:nvSpPr>
          <p:cNvPr id="4" name="Rectangle 3"/>
          <p:cNvSpPr>
            <a:spLocks noChangeArrowheads="1"/>
          </p:cNvSpPr>
          <p:nvPr/>
        </p:nvSpPr>
        <p:spPr bwMode="auto">
          <a:xfrm>
            <a:off x="0" y="1666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46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43702" y="4714884"/>
            <a:ext cx="2190750" cy="1123950"/>
          </a:xfrm>
          <a:prstGeom prst="rect">
            <a:avLst/>
          </a:prstGeom>
          <a:noFill/>
        </p:spPr>
      </p:pic>
      <p:sp>
        <p:nvSpPr>
          <p:cNvPr id="19462" name="Rectangle 6"/>
          <p:cNvSpPr>
            <a:spLocks noChangeArrowheads="1"/>
          </p:cNvSpPr>
          <p:nvPr/>
        </p:nvSpPr>
        <p:spPr bwMode="auto">
          <a:xfrm>
            <a:off x="0" y="1581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 calcmode="lin" valueType="num">
                                      <p:cBhvr>
                                        <p:cTn id="14" dur="1000" fill="hold"/>
                                        <p:tgtEl>
                                          <p:spTgt spid="20484"/>
                                        </p:tgtEl>
                                        <p:attrNameLst>
                                          <p:attrName>ppt_w</p:attrName>
                                        </p:attrNameLst>
                                      </p:cBhvr>
                                      <p:tavLst>
                                        <p:tav tm="0">
                                          <p:val>
                                            <p:strVal val="#ppt_w*0.70"/>
                                          </p:val>
                                        </p:tav>
                                        <p:tav tm="100000">
                                          <p:val>
                                            <p:strVal val="#ppt_w"/>
                                          </p:val>
                                        </p:tav>
                                      </p:tavLst>
                                    </p:anim>
                                    <p:anim calcmode="lin" valueType="num">
                                      <p:cBhvr>
                                        <p:cTn id="15" dur="1000" fill="hold"/>
                                        <p:tgtEl>
                                          <p:spTgt spid="20484"/>
                                        </p:tgtEl>
                                        <p:attrNameLst>
                                          <p:attrName>ppt_h</p:attrName>
                                        </p:attrNameLst>
                                      </p:cBhvr>
                                      <p:tavLst>
                                        <p:tav tm="0">
                                          <p:val>
                                            <p:strVal val="#ppt_h"/>
                                          </p:val>
                                        </p:tav>
                                        <p:tav tm="100000">
                                          <p:val>
                                            <p:strVal val="#ppt_h"/>
                                          </p:val>
                                        </p:tav>
                                      </p:tavLst>
                                    </p:anim>
                                    <p:animEffect transition="in" filter="fade">
                                      <p:cBhvr>
                                        <p:cTn id="16" dur="1000"/>
                                        <p:tgtEl>
                                          <p:spTgt spid="20484"/>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par>
                                <p:cTn id="27" presetID="55"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0.70"/>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par>
                                <p:cTn id="32" presetID="55"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strVal val="#ppt_w*0.70"/>
                                          </p:val>
                                        </p:tav>
                                        <p:tav tm="100000">
                                          <p:val>
                                            <p:strVal val="#ppt_w"/>
                                          </p:val>
                                        </p:tav>
                                      </p:tavLst>
                                    </p:anim>
                                    <p:anim calcmode="lin" valueType="num">
                                      <p:cBhvr>
                                        <p:cTn id="35" dur="1000" fill="hold"/>
                                        <p:tgtEl>
                                          <p:spTgt spid="26"/>
                                        </p:tgtEl>
                                        <p:attrNameLst>
                                          <p:attrName>ppt_h</p:attrName>
                                        </p:attrNameLst>
                                      </p:cBhvr>
                                      <p:tavLst>
                                        <p:tav tm="0">
                                          <p:val>
                                            <p:strVal val="#ppt_h"/>
                                          </p:val>
                                        </p:tav>
                                        <p:tav tm="100000">
                                          <p:val>
                                            <p:strVal val="#ppt_h"/>
                                          </p:val>
                                        </p:tav>
                                      </p:tavLst>
                                    </p:anim>
                                    <p:animEffect transition="in" filter="fade">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par>
                                <p:cTn id="44" presetID="55"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strVal val="#ppt_w*0.70"/>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Effect transition="in" filter="fade">
                                      <p:cBhvr>
                                        <p:cTn id="48" dur="1000"/>
                                        <p:tgtEl>
                                          <p:spTgt spid="15"/>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0.70"/>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strVal val="#ppt_w*0.70"/>
                                          </p:val>
                                        </p:tav>
                                        <p:tav tm="100000">
                                          <p:val>
                                            <p:strVal val="#ppt_w"/>
                                          </p:val>
                                        </p:tav>
                                      </p:tavLst>
                                    </p:anim>
                                    <p:anim calcmode="lin" valueType="num">
                                      <p:cBhvr>
                                        <p:cTn id="59" dur="1000" fill="hold"/>
                                        <p:tgtEl>
                                          <p:spTgt spid="18"/>
                                        </p:tgtEl>
                                        <p:attrNameLst>
                                          <p:attrName>ppt_h</p:attrName>
                                        </p:attrNameLst>
                                      </p:cBhvr>
                                      <p:tavLst>
                                        <p:tav tm="0">
                                          <p:val>
                                            <p:strVal val="#ppt_h"/>
                                          </p:val>
                                        </p:tav>
                                        <p:tav tm="100000">
                                          <p:val>
                                            <p:strVal val="#ppt_h"/>
                                          </p:val>
                                        </p:tav>
                                      </p:tavLst>
                                    </p:anim>
                                    <p:animEffect transition="in" filter="fade">
                                      <p:cBhvr>
                                        <p:cTn id="60" dur="1000"/>
                                        <p:tgtEl>
                                          <p:spTgt spid="18"/>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strVal val="#ppt_w*0.70"/>
                                          </p:val>
                                        </p:tav>
                                        <p:tav tm="100000">
                                          <p:val>
                                            <p:strVal val="#ppt_w"/>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1000" fill="hold"/>
                                        <p:tgtEl>
                                          <p:spTgt spid="21"/>
                                        </p:tgtEl>
                                        <p:attrNameLst>
                                          <p:attrName>ppt_w</p:attrName>
                                        </p:attrNameLst>
                                      </p:cBhvr>
                                      <p:tavLst>
                                        <p:tav tm="0">
                                          <p:val>
                                            <p:strVal val="#ppt_w*0.70"/>
                                          </p:val>
                                        </p:tav>
                                        <p:tav tm="100000">
                                          <p:val>
                                            <p:strVal val="#ppt_w"/>
                                          </p:val>
                                        </p:tav>
                                      </p:tavLst>
                                    </p:anim>
                                    <p:anim calcmode="lin" valueType="num">
                                      <p:cBhvr>
                                        <p:cTn id="71" dur="1000" fill="hold"/>
                                        <p:tgtEl>
                                          <p:spTgt spid="21"/>
                                        </p:tgtEl>
                                        <p:attrNameLst>
                                          <p:attrName>ppt_h</p:attrName>
                                        </p:attrNameLst>
                                      </p:cBhvr>
                                      <p:tavLst>
                                        <p:tav tm="0">
                                          <p:val>
                                            <p:strVal val="#ppt_h"/>
                                          </p:val>
                                        </p:tav>
                                        <p:tav tm="100000">
                                          <p:val>
                                            <p:strVal val="#ppt_h"/>
                                          </p:val>
                                        </p:tav>
                                      </p:tavLst>
                                    </p:anim>
                                    <p:animEffect transition="in" filter="fade">
                                      <p:cBhvr>
                                        <p:cTn id="72" dur="1000"/>
                                        <p:tgtEl>
                                          <p:spTgt spid="21"/>
                                        </p:tgtEl>
                                      </p:cBhvr>
                                    </p:animEffect>
                                  </p:childTnLst>
                                </p:cTn>
                              </p:par>
                              <p:par>
                                <p:cTn id="73" presetID="55"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strVal val="#ppt_w*0.70"/>
                                          </p:val>
                                        </p:tav>
                                        <p:tav tm="100000">
                                          <p:val>
                                            <p:strVal val="#ppt_w"/>
                                          </p:val>
                                        </p:tav>
                                      </p:tavLst>
                                    </p:anim>
                                    <p:anim calcmode="lin" valueType="num">
                                      <p:cBhvr>
                                        <p:cTn id="76" dur="1000" fill="hold"/>
                                        <p:tgtEl>
                                          <p:spTgt spid="24"/>
                                        </p:tgtEl>
                                        <p:attrNameLst>
                                          <p:attrName>ppt_h</p:attrName>
                                        </p:attrNameLst>
                                      </p:cBhvr>
                                      <p:tavLst>
                                        <p:tav tm="0">
                                          <p:val>
                                            <p:strVal val="#ppt_h"/>
                                          </p:val>
                                        </p:tav>
                                        <p:tav tm="100000">
                                          <p:val>
                                            <p:strVal val="#ppt_h"/>
                                          </p:val>
                                        </p:tav>
                                      </p:tavLst>
                                    </p:anim>
                                    <p:animEffect transition="in" filter="fade">
                                      <p:cBhvr>
                                        <p:cTn id="77" dur="1000"/>
                                        <p:tgtEl>
                                          <p:spTgt spid="24"/>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1000" fill="hold"/>
                                        <p:tgtEl>
                                          <p:spTgt spid="25"/>
                                        </p:tgtEl>
                                        <p:attrNameLst>
                                          <p:attrName>ppt_w</p:attrName>
                                        </p:attrNameLst>
                                      </p:cBhvr>
                                      <p:tavLst>
                                        <p:tav tm="0">
                                          <p:val>
                                            <p:strVal val="#ppt_w*0.70"/>
                                          </p:val>
                                        </p:tav>
                                        <p:tav tm="100000">
                                          <p:val>
                                            <p:strVal val="#ppt_w"/>
                                          </p:val>
                                        </p:tav>
                                      </p:tavLst>
                                    </p:anim>
                                    <p:anim calcmode="lin" valueType="num">
                                      <p:cBhvr>
                                        <p:cTn id="81" dur="1000" fill="hold"/>
                                        <p:tgtEl>
                                          <p:spTgt spid="25"/>
                                        </p:tgtEl>
                                        <p:attrNameLst>
                                          <p:attrName>ppt_h</p:attrName>
                                        </p:attrNameLst>
                                      </p:cBhvr>
                                      <p:tavLst>
                                        <p:tav tm="0">
                                          <p:val>
                                            <p:strVal val="#ppt_h"/>
                                          </p:val>
                                        </p:tav>
                                        <p:tav tm="100000">
                                          <p:val>
                                            <p:strVal val="#ppt_h"/>
                                          </p:val>
                                        </p:tav>
                                      </p:tavLst>
                                    </p:anim>
                                    <p:animEffect transition="in" filter="fade">
                                      <p:cBhvr>
                                        <p:cTn id="82" dur="10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1000" fill="hold"/>
                                        <p:tgtEl>
                                          <p:spTgt spid="28"/>
                                        </p:tgtEl>
                                        <p:attrNameLst>
                                          <p:attrName>ppt_w</p:attrName>
                                        </p:attrNameLst>
                                      </p:cBhvr>
                                      <p:tavLst>
                                        <p:tav tm="0">
                                          <p:val>
                                            <p:strVal val="#ppt_w*0.70"/>
                                          </p:val>
                                        </p:tav>
                                        <p:tav tm="100000">
                                          <p:val>
                                            <p:strVal val="#ppt_w"/>
                                          </p:val>
                                        </p:tav>
                                      </p:tavLst>
                                    </p:anim>
                                    <p:anim calcmode="lin" valueType="num">
                                      <p:cBhvr>
                                        <p:cTn id="88" dur="1000" fill="hold"/>
                                        <p:tgtEl>
                                          <p:spTgt spid="28"/>
                                        </p:tgtEl>
                                        <p:attrNameLst>
                                          <p:attrName>ppt_h</p:attrName>
                                        </p:attrNameLst>
                                      </p:cBhvr>
                                      <p:tavLst>
                                        <p:tav tm="0">
                                          <p:val>
                                            <p:strVal val="#ppt_h"/>
                                          </p:val>
                                        </p:tav>
                                        <p:tav tm="100000">
                                          <p:val>
                                            <p:strVal val="#ppt_h"/>
                                          </p:val>
                                        </p:tav>
                                      </p:tavLst>
                                    </p:anim>
                                    <p:animEffect transition="in" filter="fade">
                                      <p:cBhvr>
                                        <p:cTn id="89" dur="1000"/>
                                        <p:tgtEl>
                                          <p:spTgt spid="28"/>
                                        </p:tgtEl>
                                      </p:cBhvr>
                                    </p:animEffect>
                                  </p:childTnLst>
                                </p:cTn>
                              </p:par>
                              <p:par>
                                <p:cTn id="90" presetID="55"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1000" fill="hold"/>
                                        <p:tgtEl>
                                          <p:spTgt spid="30"/>
                                        </p:tgtEl>
                                        <p:attrNameLst>
                                          <p:attrName>ppt_w</p:attrName>
                                        </p:attrNameLst>
                                      </p:cBhvr>
                                      <p:tavLst>
                                        <p:tav tm="0">
                                          <p:val>
                                            <p:strVal val="#ppt_w*0.70"/>
                                          </p:val>
                                        </p:tav>
                                        <p:tav tm="100000">
                                          <p:val>
                                            <p:strVal val="#ppt_w"/>
                                          </p:val>
                                        </p:tav>
                                      </p:tavLst>
                                    </p:anim>
                                    <p:anim calcmode="lin" valueType="num">
                                      <p:cBhvr>
                                        <p:cTn id="93" dur="1000" fill="hold"/>
                                        <p:tgtEl>
                                          <p:spTgt spid="30"/>
                                        </p:tgtEl>
                                        <p:attrNameLst>
                                          <p:attrName>ppt_h</p:attrName>
                                        </p:attrNameLst>
                                      </p:cBhvr>
                                      <p:tavLst>
                                        <p:tav tm="0">
                                          <p:val>
                                            <p:strVal val="#ppt_h"/>
                                          </p:val>
                                        </p:tav>
                                        <p:tav tm="100000">
                                          <p:val>
                                            <p:strVal val="#ppt_h"/>
                                          </p:val>
                                        </p:tav>
                                      </p:tavLst>
                                    </p:anim>
                                    <p:animEffect transition="in" filter="fade">
                                      <p:cBhvr>
                                        <p:cTn id="94" dur="1000"/>
                                        <p:tgtEl>
                                          <p:spTgt spid="30"/>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1000" fill="hold"/>
                                        <p:tgtEl>
                                          <p:spTgt spid="32"/>
                                        </p:tgtEl>
                                        <p:attrNameLst>
                                          <p:attrName>ppt_w</p:attrName>
                                        </p:attrNameLst>
                                      </p:cBhvr>
                                      <p:tavLst>
                                        <p:tav tm="0">
                                          <p:val>
                                            <p:strVal val="#ppt_w*0.70"/>
                                          </p:val>
                                        </p:tav>
                                        <p:tav tm="100000">
                                          <p:val>
                                            <p:strVal val="#ppt_w"/>
                                          </p:val>
                                        </p:tav>
                                      </p:tavLst>
                                    </p:anim>
                                    <p:anim calcmode="lin" valueType="num">
                                      <p:cBhvr>
                                        <p:cTn id="98" dur="1000" fill="hold"/>
                                        <p:tgtEl>
                                          <p:spTgt spid="32"/>
                                        </p:tgtEl>
                                        <p:attrNameLst>
                                          <p:attrName>ppt_h</p:attrName>
                                        </p:attrNameLst>
                                      </p:cBhvr>
                                      <p:tavLst>
                                        <p:tav tm="0">
                                          <p:val>
                                            <p:strVal val="#ppt_h"/>
                                          </p:val>
                                        </p:tav>
                                        <p:tav tm="100000">
                                          <p:val>
                                            <p:strVal val="#ppt_h"/>
                                          </p:val>
                                        </p:tav>
                                      </p:tavLst>
                                    </p:anim>
                                    <p:animEffect transition="in" filter="fade">
                                      <p:cBhvr>
                                        <p:cTn id="99" dur="10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nodeType="clickEffect">
                                  <p:stCondLst>
                                    <p:cond delay="0"/>
                                  </p:stCondLst>
                                  <p:childTnLst>
                                    <p:set>
                                      <p:cBhvr>
                                        <p:cTn id="103" dur="1" fill="hold">
                                          <p:stCondLst>
                                            <p:cond delay="0"/>
                                          </p:stCondLst>
                                        </p:cTn>
                                        <p:tgtEl>
                                          <p:spTgt spid="19457"/>
                                        </p:tgtEl>
                                        <p:attrNameLst>
                                          <p:attrName>style.visibility</p:attrName>
                                        </p:attrNameLst>
                                      </p:cBhvr>
                                      <p:to>
                                        <p:strVal val="visible"/>
                                      </p:to>
                                    </p:set>
                                    <p:anim calcmode="lin" valueType="num">
                                      <p:cBhvr>
                                        <p:cTn id="104" dur="2000" fill="hold"/>
                                        <p:tgtEl>
                                          <p:spTgt spid="19457"/>
                                        </p:tgtEl>
                                        <p:attrNameLst>
                                          <p:attrName>ppt_w</p:attrName>
                                        </p:attrNameLst>
                                      </p:cBhvr>
                                      <p:tavLst>
                                        <p:tav tm="0">
                                          <p:val>
                                            <p:strVal val="#ppt_w*0.70"/>
                                          </p:val>
                                        </p:tav>
                                        <p:tav tm="100000">
                                          <p:val>
                                            <p:strVal val="#ppt_w"/>
                                          </p:val>
                                        </p:tav>
                                      </p:tavLst>
                                    </p:anim>
                                    <p:anim calcmode="lin" valueType="num">
                                      <p:cBhvr>
                                        <p:cTn id="105" dur="2000" fill="hold"/>
                                        <p:tgtEl>
                                          <p:spTgt spid="19457"/>
                                        </p:tgtEl>
                                        <p:attrNameLst>
                                          <p:attrName>ppt_h</p:attrName>
                                        </p:attrNameLst>
                                      </p:cBhvr>
                                      <p:tavLst>
                                        <p:tav tm="0">
                                          <p:val>
                                            <p:strVal val="#ppt_h"/>
                                          </p:val>
                                        </p:tav>
                                        <p:tav tm="100000">
                                          <p:val>
                                            <p:strVal val="#ppt_h"/>
                                          </p:val>
                                        </p:tav>
                                      </p:tavLst>
                                    </p:anim>
                                    <p:animEffect transition="in" filter="fade">
                                      <p:cBhvr>
                                        <p:cTn id="106" dur="2000"/>
                                        <p:tgtEl>
                                          <p:spTgt spid="19457"/>
                                        </p:tgtEl>
                                      </p:cBhvr>
                                    </p:animEffect>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nodeType="clickEffect">
                                  <p:stCondLst>
                                    <p:cond delay="0"/>
                                  </p:stCondLst>
                                  <p:childTnLst>
                                    <p:set>
                                      <p:cBhvr>
                                        <p:cTn id="110" dur="1" fill="hold">
                                          <p:stCondLst>
                                            <p:cond delay="0"/>
                                          </p:stCondLst>
                                        </p:cTn>
                                        <p:tgtEl>
                                          <p:spTgt spid="3"/>
                                        </p:tgtEl>
                                        <p:attrNameLst>
                                          <p:attrName>style.visibility</p:attrName>
                                        </p:attrNameLst>
                                      </p:cBhvr>
                                      <p:to>
                                        <p:strVal val="visible"/>
                                      </p:to>
                                    </p:set>
                                    <p:anim calcmode="lin" valueType="num">
                                      <p:cBhvr>
                                        <p:cTn id="111" dur="2000" fill="hold"/>
                                        <p:tgtEl>
                                          <p:spTgt spid="3"/>
                                        </p:tgtEl>
                                        <p:attrNameLst>
                                          <p:attrName>ppt_w</p:attrName>
                                        </p:attrNameLst>
                                      </p:cBhvr>
                                      <p:tavLst>
                                        <p:tav tm="0">
                                          <p:val>
                                            <p:strVal val="#ppt_w*0.70"/>
                                          </p:val>
                                        </p:tav>
                                        <p:tav tm="100000">
                                          <p:val>
                                            <p:strVal val="#ppt_w"/>
                                          </p:val>
                                        </p:tav>
                                      </p:tavLst>
                                    </p:anim>
                                    <p:anim calcmode="lin" valueType="num">
                                      <p:cBhvr>
                                        <p:cTn id="112" dur="2000" fill="hold"/>
                                        <p:tgtEl>
                                          <p:spTgt spid="3"/>
                                        </p:tgtEl>
                                        <p:attrNameLst>
                                          <p:attrName>ppt_h</p:attrName>
                                        </p:attrNameLst>
                                      </p:cBhvr>
                                      <p:tavLst>
                                        <p:tav tm="0">
                                          <p:val>
                                            <p:strVal val="#ppt_h"/>
                                          </p:val>
                                        </p:tav>
                                        <p:tav tm="100000">
                                          <p:val>
                                            <p:strVal val="#ppt_h"/>
                                          </p:val>
                                        </p:tav>
                                      </p:tavLst>
                                    </p:anim>
                                    <p:animEffect transition="in" filter="fade">
                                      <p:cBhvr>
                                        <p:cTn id="113" dur="2000"/>
                                        <p:tgtEl>
                                          <p:spTgt spid="3"/>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nodeType="clickEffect">
                                  <p:stCondLst>
                                    <p:cond delay="0"/>
                                  </p:stCondLst>
                                  <p:childTnLst>
                                    <p:set>
                                      <p:cBhvr>
                                        <p:cTn id="117" dur="1" fill="hold">
                                          <p:stCondLst>
                                            <p:cond delay="0"/>
                                          </p:stCondLst>
                                        </p:cTn>
                                        <p:tgtEl>
                                          <p:spTgt spid="19460"/>
                                        </p:tgtEl>
                                        <p:attrNameLst>
                                          <p:attrName>style.visibility</p:attrName>
                                        </p:attrNameLst>
                                      </p:cBhvr>
                                      <p:to>
                                        <p:strVal val="visible"/>
                                      </p:to>
                                    </p:set>
                                    <p:anim calcmode="lin" valueType="num">
                                      <p:cBhvr>
                                        <p:cTn id="118" dur="2000" fill="hold"/>
                                        <p:tgtEl>
                                          <p:spTgt spid="19460"/>
                                        </p:tgtEl>
                                        <p:attrNameLst>
                                          <p:attrName>ppt_w</p:attrName>
                                        </p:attrNameLst>
                                      </p:cBhvr>
                                      <p:tavLst>
                                        <p:tav tm="0">
                                          <p:val>
                                            <p:strVal val="#ppt_w*0.70"/>
                                          </p:val>
                                        </p:tav>
                                        <p:tav tm="100000">
                                          <p:val>
                                            <p:strVal val="#ppt_w"/>
                                          </p:val>
                                        </p:tav>
                                      </p:tavLst>
                                    </p:anim>
                                    <p:anim calcmode="lin" valueType="num">
                                      <p:cBhvr>
                                        <p:cTn id="119" dur="2000" fill="hold"/>
                                        <p:tgtEl>
                                          <p:spTgt spid="19460"/>
                                        </p:tgtEl>
                                        <p:attrNameLst>
                                          <p:attrName>ppt_h</p:attrName>
                                        </p:attrNameLst>
                                      </p:cBhvr>
                                      <p:tavLst>
                                        <p:tav tm="0">
                                          <p:val>
                                            <p:strVal val="#ppt_h"/>
                                          </p:val>
                                        </p:tav>
                                        <p:tav tm="100000">
                                          <p:val>
                                            <p:strVal val="#ppt_h"/>
                                          </p:val>
                                        </p:tav>
                                      </p:tavLst>
                                    </p:anim>
                                    <p:animEffect transition="in" filter="fade">
                                      <p:cBhvr>
                                        <p:cTn id="120"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9" grpId="0"/>
      <p:bldP spid="25"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3116"/>
            <a:ext cx="8207696"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Применение  линз</a:t>
            </a:r>
            <a:endParaRPr lang="ru-RU"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стройство &#10;аналогового фотоаппарата"/>
          <p:cNvPicPr/>
          <p:nvPr/>
        </p:nvPicPr>
        <p:blipFill>
          <a:blip r:embed="rId2" cstate="print"/>
          <a:srcRect/>
          <a:stretch>
            <a:fillRect/>
          </a:stretch>
        </p:blipFill>
        <p:spPr bwMode="auto">
          <a:xfrm>
            <a:off x="251520" y="2132856"/>
            <a:ext cx="5793971" cy="3265738"/>
          </a:xfrm>
          <a:prstGeom prst="rect">
            <a:avLst/>
          </a:prstGeom>
          <a:noFill/>
          <a:ln w="9525">
            <a:noFill/>
            <a:miter lim="800000"/>
            <a:headEnd/>
            <a:tailEnd/>
          </a:ln>
        </p:spPr>
      </p:pic>
      <p:sp>
        <p:nvSpPr>
          <p:cNvPr id="3" name="TextBox 2"/>
          <p:cNvSpPr txBox="1"/>
          <p:nvPr/>
        </p:nvSpPr>
        <p:spPr>
          <a:xfrm>
            <a:off x="251520" y="188640"/>
            <a:ext cx="8424936" cy="1200329"/>
          </a:xfrm>
          <a:prstGeom prst="rect">
            <a:avLst/>
          </a:prstGeom>
          <a:noFill/>
        </p:spPr>
        <p:txBody>
          <a:bodyPr wrap="square" rtlCol="0">
            <a:spAutoFit/>
          </a:bodyPr>
          <a:lstStyle/>
          <a:p>
            <a:pPr algn="ctr"/>
            <a:r>
              <a:rPr lang="ru-RU" sz="3600" b="1" i="1" u="sng" dirty="0" smtClean="0">
                <a:solidFill>
                  <a:srgbClr val="C00000"/>
                </a:solidFill>
              </a:rPr>
              <a:t>Основные части пленочного фотоаппарата</a:t>
            </a:r>
            <a:endParaRPr lang="ru-RU" sz="3600" b="1" i="1" u="sng" dirty="0">
              <a:solidFill>
                <a:srgbClr val="C00000"/>
              </a:solidFill>
            </a:endParaRPr>
          </a:p>
        </p:txBody>
      </p:sp>
      <p:sp>
        <p:nvSpPr>
          <p:cNvPr id="4" name="Прямоугольник 3"/>
          <p:cNvSpPr/>
          <p:nvPr/>
        </p:nvSpPr>
        <p:spPr>
          <a:xfrm>
            <a:off x="6300192" y="2564904"/>
            <a:ext cx="2664296" cy="1938992"/>
          </a:xfrm>
          <a:prstGeom prst="rect">
            <a:avLst/>
          </a:prstGeom>
        </p:spPr>
        <p:txBody>
          <a:bodyPr wrap="square">
            <a:spAutoFit/>
          </a:bodyPr>
          <a:lstStyle/>
          <a:p>
            <a:r>
              <a:rPr lang="ru-RU" sz="2400" b="1" dirty="0" smtClean="0">
                <a:solidFill>
                  <a:srgbClr val="000099"/>
                </a:solidFill>
              </a:rPr>
              <a:t>1) фотопленка;</a:t>
            </a:r>
            <a:br>
              <a:rPr lang="ru-RU" sz="2400" b="1" dirty="0" smtClean="0">
                <a:solidFill>
                  <a:srgbClr val="000099"/>
                </a:solidFill>
              </a:rPr>
            </a:br>
            <a:r>
              <a:rPr lang="ru-RU" sz="2400" b="1" dirty="0" smtClean="0">
                <a:solidFill>
                  <a:srgbClr val="000099"/>
                </a:solidFill>
              </a:rPr>
              <a:t>2) корпус;</a:t>
            </a:r>
            <a:br>
              <a:rPr lang="ru-RU" sz="2400" b="1" dirty="0" smtClean="0">
                <a:solidFill>
                  <a:srgbClr val="000099"/>
                </a:solidFill>
              </a:rPr>
            </a:br>
            <a:r>
              <a:rPr lang="ru-RU" sz="2400" b="1" dirty="0" smtClean="0">
                <a:solidFill>
                  <a:srgbClr val="000099"/>
                </a:solidFill>
              </a:rPr>
              <a:t>3) затвор;</a:t>
            </a:r>
            <a:br>
              <a:rPr lang="ru-RU" sz="2400" b="1" dirty="0" smtClean="0">
                <a:solidFill>
                  <a:srgbClr val="000099"/>
                </a:solidFill>
              </a:rPr>
            </a:br>
            <a:r>
              <a:rPr lang="ru-RU" sz="2400" b="1" dirty="0" smtClean="0">
                <a:solidFill>
                  <a:srgbClr val="000099"/>
                </a:solidFill>
              </a:rPr>
              <a:t>4) объектив;</a:t>
            </a:r>
            <a:br>
              <a:rPr lang="ru-RU" sz="2400" b="1" dirty="0" smtClean="0">
                <a:solidFill>
                  <a:srgbClr val="000099"/>
                </a:solidFill>
              </a:rPr>
            </a:br>
            <a:r>
              <a:rPr lang="ru-RU" sz="2400" b="1" dirty="0" smtClean="0">
                <a:solidFill>
                  <a:srgbClr val="000099"/>
                </a:solidFill>
              </a:rPr>
              <a:t>5) диафрагма.</a:t>
            </a:r>
            <a:endParaRPr lang="ru-RU" sz="2400" b="1" dirty="0">
              <a:solidFill>
                <a:srgbClr val="000099"/>
              </a:solidFill>
            </a:endParaRPr>
          </a:p>
        </p:txBody>
      </p:sp>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640960" cy="2308324"/>
          </a:xfrm>
          <a:prstGeom prst="rect">
            <a:avLst/>
          </a:prstGeom>
        </p:spPr>
        <p:txBody>
          <a:bodyPr wrap="square">
            <a:spAutoFit/>
          </a:bodyPr>
          <a:lstStyle/>
          <a:p>
            <a:r>
              <a:rPr lang="ru-RU" sz="2400" b="1" i="1" u="sng" dirty="0" smtClean="0">
                <a:solidFill>
                  <a:srgbClr val="002060"/>
                </a:solidFill>
              </a:rPr>
              <a:t>Объектив</a:t>
            </a:r>
            <a:r>
              <a:rPr lang="ru-RU" b="1" i="1" dirty="0" smtClean="0">
                <a:solidFill>
                  <a:srgbClr val="C00000"/>
                </a:solidFill>
              </a:rPr>
              <a:t> - основная и обязательная часть любого фотоаппарата. Объектив формирует световое изображение объекта съёмки и проецирует его на светочувствительный слой фотопленки. Объектив фотоаппарата состоит из нескольких (</a:t>
            </a:r>
            <a:r>
              <a:rPr lang="ru-RU" b="1" i="1" u="sng" dirty="0" smtClean="0">
                <a:solidFill>
                  <a:srgbClr val="002060"/>
                </a:solidFill>
              </a:rPr>
              <a:t>до 10 и более</a:t>
            </a:r>
            <a:r>
              <a:rPr lang="ru-RU" b="1" i="1" dirty="0" smtClean="0">
                <a:solidFill>
                  <a:srgbClr val="C00000"/>
                </a:solidFill>
              </a:rPr>
              <a:t>) линз, обычно заключенных в металлическую или пластмассовую оправу, внутри которой размещается </a:t>
            </a:r>
            <a:r>
              <a:rPr lang="ru-RU" sz="2400" b="1" i="1" u="sng" dirty="0" smtClean="0">
                <a:solidFill>
                  <a:srgbClr val="002060"/>
                </a:solidFill>
              </a:rPr>
              <a:t>также  диафрагма и фотографический затвор.</a:t>
            </a:r>
            <a:endParaRPr lang="ru-RU" sz="2400" b="1" i="1" u="sng"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251520" y="2996952"/>
            <a:ext cx="3522911" cy="3256929"/>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355976" y="3068960"/>
            <a:ext cx="3810000" cy="324802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8568952" cy="2739211"/>
          </a:xfrm>
          <a:prstGeom prst="rect">
            <a:avLst/>
          </a:prstGeom>
        </p:spPr>
        <p:txBody>
          <a:bodyPr wrap="square">
            <a:spAutoFit/>
          </a:bodyPr>
          <a:lstStyle/>
          <a:p>
            <a:r>
              <a:rPr lang="ru-RU" sz="2800" b="1" i="1" u="sng" dirty="0" smtClean="0">
                <a:solidFill>
                  <a:srgbClr val="000099"/>
                </a:solidFill>
              </a:rPr>
              <a:t>Диафрагма</a:t>
            </a:r>
            <a:r>
              <a:rPr lang="ru-RU" sz="2400" b="1" i="1" dirty="0" smtClean="0">
                <a:solidFill>
                  <a:srgbClr val="C00000"/>
                </a:solidFill>
              </a:rPr>
              <a:t> расположена между линзами объектива и состоит из нескольких лепестков, закрепленных в оправе, имеющей наружное кольцо, посредством которого можно сдвигать и раздвигать лепестки и тем самым регулировать размер светового отверстия, т. е. изменять световой поток, падающий на фотопленку.</a:t>
            </a:r>
            <a:r>
              <a:rPr lang="en-US" sz="2400" b="1" i="1" dirty="0" smtClean="0">
                <a:solidFill>
                  <a:srgbClr val="C00000"/>
                </a:solidFill>
              </a:rPr>
              <a:t> </a:t>
            </a:r>
            <a:endParaRPr lang="ru-RU" sz="2400" b="1" i="1" dirty="0">
              <a:solidFill>
                <a:srgbClr val="C00000"/>
              </a:solidFill>
            </a:endParaRPr>
          </a:p>
        </p:txBody>
      </p:sp>
      <p:pic>
        <p:nvPicPr>
          <p:cNvPr id="23554" name="Picture 2" descr="Ирисовая &#10;диафрагма"/>
          <p:cNvPicPr>
            <a:picLocks noChangeAspect="1" noChangeArrowheads="1"/>
          </p:cNvPicPr>
          <p:nvPr/>
        </p:nvPicPr>
        <p:blipFill>
          <a:blip r:embed="rId2" cstate="print"/>
          <a:srcRect/>
          <a:stretch>
            <a:fillRect/>
          </a:stretch>
        </p:blipFill>
        <p:spPr bwMode="auto">
          <a:xfrm>
            <a:off x="1115616" y="3573016"/>
            <a:ext cx="6332618" cy="2232248"/>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640960" cy="3170099"/>
          </a:xfrm>
          <a:prstGeom prst="rect">
            <a:avLst/>
          </a:prstGeom>
        </p:spPr>
        <p:txBody>
          <a:bodyPr wrap="square">
            <a:spAutoFit/>
          </a:bodyPr>
          <a:lstStyle/>
          <a:p>
            <a:pPr lvl="0" eaLnBrk="0" hangingPunct="0"/>
            <a:r>
              <a:rPr lang="ru-RU" b="1" dirty="0" smtClean="0">
                <a:solidFill>
                  <a:srgbClr val="0070C0"/>
                </a:solidFill>
                <a:latin typeface="Tahoma" pitchFamily="34" charset="0"/>
                <a:ea typeface="Times New Roman" pitchFamily="18" charset="0"/>
                <a:cs typeface="Tahoma" pitchFamily="34" charset="0"/>
              </a:rPr>
              <a:t> </a:t>
            </a:r>
            <a:r>
              <a:rPr lang="en-US" b="1" dirty="0" smtClean="0">
                <a:solidFill>
                  <a:srgbClr val="0070C0"/>
                </a:solidFill>
                <a:latin typeface="Tahoma" pitchFamily="34" charset="0"/>
                <a:ea typeface="Times New Roman" pitchFamily="18" charset="0"/>
                <a:cs typeface="Tahoma" pitchFamily="34" charset="0"/>
              </a:rPr>
              <a:t>                                          </a:t>
            </a:r>
            <a:r>
              <a:rPr lang="ru-RU" sz="2800" b="1" i="1" u="sng" dirty="0" smtClean="0">
                <a:solidFill>
                  <a:srgbClr val="C00000"/>
                </a:solidFill>
                <a:latin typeface="Tahoma" pitchFamily="34" charset="0"/>
                <a:ea typeface="Times New Roman" pitchFamily="18" charset="0"/>
                <a:cs typeface="Tahoma" pitchFamily="34" charset="0"/>
              </a:rPr>
              <a:t>Затвор </a:t>
            </a:r>
            <a:endParaRPr lang="en-US" sz="2800" b="1" i="1" u="sng" dirty="0" smtClean="0">
              <a:solidFill>
                <a:srgbClr val="C00000"/>
              </a:solidFill>
              <a:latin typeface="Tahoma" pitchFamily="34" charset="0"/>
              <a:ea typeface="Times New Roman" pitchFamily="18" charset="0"/>
              <a:cs typeface="Tahoma" pitchFamily="34" charset="0"/>
            </a:endParaRPr>
          </a:p>
          <a:p>
            <a:pPr lvl="0" eaLnBrk="0" hangingPunct="0"/>
            <a:endParaRPr lang="ru-RU" sz="2800" b="1" i="1" u="sng" dirty="0" smtClean="0">
              <a:solidFill>
                <a:srgbClr val="C00000"/>
              </a:solidFill>
            </a:endParaRPr>
          </a:p>
          <a:p>
            <a:pPr lvl="0" eaLnBrk="0" hangingPunct="0"/>
            <a:r>
              <a:rPr lang="ru-RU" b="1" dirty="0" smtClean="0">
                <a:solidFill>
                  <a:srgbClr val="FF0000"/>
                </a:solidFill>
                <a:latin typeface="Calibri"/>
                <a:ea typeface="Times New Roman" pitchFamily="18" charset="0"/>
                <a:cs typeface="Tahoma" pitchFamily="34" charset="0"/>
              </a:rPr>
              <a:t>        </a:t>
            </a:r>
            <a:r>
              <a:rPr lang="ru-RU" b="1" dirty="0" smtClean="0">
                <a:solidFill>
                  <a:srgbClr val="FF0000"/>
                </a:solidFill>
                <a:latin typeface="Tahoma" pitchFamily="34" charset="0"/>
                <a:ea typeface="Times New Roman" pitchFamily="18" charset="0"/>
                <a:cs typeface="Tahoma" pitchFamily="34" charset="0"/>
              </a:rPr>
              <a:t> </a:t>
            </a:r>
            <a:r>
              <a:rPr lang="ru-RU" b="1" i="1" dirty="0" smtClean="0">
                <a:solidFill>
                  <a:srgbClr val="002060"/>
                </a:solidFill>
                <a:latin typeface="Tahoma" pitchFamily="34" charset="0"/>
                <a:ea typeface="Times New Roman" pitchFamily="18" charset="0"/>
                <a:cs typeface="Tahoma" pitchFamily="34" charset="0"/>
              </a:rPr>
              <a:t>Основным препятствием для светового потока на пути к матрице является </a:t>
            </a:r>
            <a:r>
              <a:rPr lang="ru-RU" b="1" i="1" u="sng" dirty="0" smtClean="0">
                <a:solidFill>
                  <a:srgbClr val="002060"/>
                </a:solidFill>
                <a:latin typeface="Tahoma" pitchFamily="34" charset="0"/>
                <a:ea typeface="Times New Roman" pitchFamily="18" charset="0"/>
                <a:cs typeface="Tahoma" pitchFamily="34" charset="0"/>
              </a:rPr>
              <a:t>затвор</a:t>
            </a:r>
            <a:r>
              <a:rPr lang="ru-RU" b="1" i="1" dirty="0" smtClean="0">
                <a:solidFill>
                  <a:srgbClr val="002060"/>
                </a:solidFill>
                <a:latin typeface="Tahoma" pitchFamily="34" charset="0"/>
                <a:ea typeface="Times New Roman" pitchFamily="18" charset="0"/>
                <a:cs typeface="Tahoma" pitchFamily="34" charset="0"/>
              </a:rPr>
              <a:t>. Затвор это сложное техническое устройство, которое за счет своего открытия пропускает световой поток внутрь фотокамеры. Затвор открывается на определенное время, которое устанавливается самим фотографом или автоматикой фотоаппарата. Время открытия затвора называется </a:t>
            </a:r>
            <a:r>
              <a:rPr lang="ru-RU" b="1" i="1" u="sng" dirty="0" smtClean="0">
                <a:solidFill>
                  <a:srgbClr val="002060"/>
                </a:solidFill>
                <a:latin typeface="Tahoma" pitchFamily="34" charset="0"/>
                <a:ea typeface="Times New Roman" pitchFamily="18" charset="0"/>
                <a:cs typeface="Tahoma" pitchFamily="34" charset="0"/>
              </a:rPr>
              <a:t>выдержкой</a:t>
            </a:r>
            <a:r>
              <a:rPr lang="ru-RU" b="1" i="1" dirty="0" smtClean="0">
                <a:solidFill>
                  <a:srgbClr val="002060"/>
                </a:solidFill>
                <a:latin typeface="Tahoma" pitchFamily="34" charset="0"/>
                <a:ea typeface="Times New Roman" pitchFamily="18" charset="0"/>
                <a:cs typeface="Tahoma" pitchFamily="34" charset="0"/>
              </a:rPr>
              <a:t>. Выдержка затвора может быть короткой, а может быть длинной. Короткие выдержки могут равняться 1/4000 секунды, а длинные достигать 30 секунд. </a:t>
            </a:r>
            <a:endParaRPr lang="ru-RU" i="1"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2627784" y="3429000"/>
            <a:ext cx="3295253" cy="257029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c/c5/Photographer1850s.png"/>
          <p:cNvPicPr>
            <a:picLocks noChangeAspect="1" noChangeArrowheads="1"/>
          </p:cNvPicPr>
          <p:nvPr/>
        </p:nvPicPr>
        <p:blipFill>
          <a:blip r:embed="rId2" cstate="print"/>
          <a:srcRect/>
          <a:stretch>
            <a:fillRect/>
          </a:stretch>
        </p:blipFill>
        <p:spPr bwMode="auto">
          <a:xfrm>
            <a:off x="2071670" y="1357298"/>
            <a:ext cx="4429156" cy="4786346"/>
          </a:xfrm>
          <a:prstGeom prst="rect">
            <a:avLst/>
          </a:prstGeom>
          <a:noFill/>
        </p:spPr>
      </p:pic>
      <p:sp>
        <p:nvSpPr>
          <p:cNvPr id="3" name="TextBox 2"/>
          <p:cNvSpPr txBox="1"/>
          <p:nvPr/>
        </p:nvSpPr>
        <p:spPr>
          <a:xfrm>
            <a:off x="395536" y="260648"/>
            <a:ext cx="7819232" cy="584775"/>
          </a:xfrm>
          <a:prstGeom prst="rect">
            <a:avLst/>
          </a:prstGeom>
          <a:noFill/>
        </p:spPr>
        <p:txBody>
          <a:bodyPr wrap="square" rtlCol="0">
            <a:spAutoFit/>
          </a:bodyPr>
          <a:lstStyle/>
          <a:p>
            <a:r>
              <a:rPr lang="ru-RU" dirty="0" smtClean="0"/>
              <a:t>           </a:t>
            </a:r>
            <a:r>
              <a:rPr lang="ru-RU" sz="3200" b="1" i="1" dirty="0" smtClean="0">
                <a:solidFill>
                  <a:srgbClr val="FF0000"/>
                </a:solidFill>
              </a:rPr>
              <a:t>Фотоаппарат  середины  19 века</a:t>
            </a:r>
            <a:endParaRPr lang="ru-RU" sz="3200"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айл:Leica-II-p1030002.jpg">
            <a:hlinkClick r:id="rId2"/>
          </p:cNvPr>
          <p:cNvPicPr>
            <a:picLocks noChangeAspect="1" noChangeArrowheads="1"/>
          </p:cNvPicPr>
          <p:nvPr/>
        </p:nvPicPr>
        <p:blipFill>
          <a:blip r:embed="rId3" cstate="print"/>
          <a:srcRect/>
          <a:stretch>
            <a:fillRect/>
          </a:stretch>
        </p:blipFill>
        <p:spPr bwMode="auto">
          <a:xfrm>
            <a:off x="755576" y="1124744"/>
            <a:ext cx="7620000" cy="5400675"/>
          </a:xfrm>
          <a:prstGeom prst="rect">
            <a:avLst/>
          </a:prstGeom>
          <a:noFill/>
        </p:spPr>
      </p:pic>
      <p:sp>
        <p:nvSpPr>
          <p:cNvPr id="3" name="TextBox 2"/>
          <p:cNvSpPr txBox="1"/>
          <p:nvPr/>
        </p:nvSpPr>
        <p:spPr>
          <a:xfrm>
            <a:off x="928662" y="214290"/>
            <a:ext cx="7786742" cy="769441"/>
          </a:xfrm>
          <a:prstGeom prst="rect">
            <a:avLst/>
          </a:prstGeom>
          <a:noFill/>
        </p:spPr>
        <p:txBody>
          <a:bodyPr wrap="square" rtlCol="0">
            <a:spAutoFit/>
          </a:bodyPr>
          <a:lstStyle/>
          <a:p>
            <a:r>
              <a:rPr lang="ru-RU" dirty="0" smtClean="0"/>
              <a:t>  </a:t>
            </a:r>
            <a:r>
              <a:rPr lang="ru-RU" sz="4400" b="1" dirty="0" smtClean="0">
                <a:solidFill>
                  <a:srgbClr val="FF0000"/>
                </a:solidFill>
              </a:rPr>
              <a:t>Фотоаппарат 1932 года</a:t>
            </a:r>
            <a:endParaRPr lang="ru-RU" sz="4400" b="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айл:800px-Canon powershot a95.jpg">
            <a:hlinkClick r:id="rId2"/>
          </p:cNvPr>
          <p:cNvPicPr>
            <a:picLocks noChangeAspect="1" noChangeArrowheads="1"/>
          </p:cNvPicPr>
          <p:nvPr/>
        </p:nvPicPr>
        <p:blipFill>
          <a:blip r:embed="rId3" cstate="print"/>
          <a:srcRect/>
          <a:stretch>
            <a:fillRect/>
          </a:stretch>
        </p:blipFill>
        <p:spPr bwMode="auto">
          <a:xfrm>
            <a:off x="1142976" y="1142984"/>
            <a:ext cx="6153150" cy="5019676"/>
          </a:xfrm>
          <a:prstGeom prst="rect">
            <a:avLst/>
          </a:prstGeom>
          <a:noFill/>
        </p:spPr>
      </p:pic>
      <p:sp>
        <p:nvSpPr>
          <p:cNvPr id="3" name="TextBox 2"/>
          <p:cNvSpPr txBox="1"/>
          <p:nvPr/>
        </p:nvSpPr>
        <p:spPr>
          <a:xfrm>
            <a:off x="285720" y="500042"/>
            <a:ext cx="7500990" cy="584775"/>
          </a:xfrm>
          <a:prstGeom prst="rect">
            <a:avLst/>
          </a:prstGeom>
          <a:noFill/>
        </p:spPr>
        <p:txBody>
          <a:bodyPr wrap="square" rtlCol="0">
            <a:spAutoFit/>
          </a:bodyPr>
          <a:lstStyle/>
          <a:p>
            <a:r>
              <a:rPr lang="ru-RU" sz="3200" dirty="0" smtClean="0"/>
              <a:t>                </a:t>
            </a:r>
            <a:r>
              <a:rPr lang="ru-RU" sz="3200" b="1" dirty="0" smtClean="0">
                <a:solidFill>
                  <a:srgbClr val="FF0000"/>
                </a:solidFill>
              </a:rPr>
              <a:t>Цифровой  фотоаппарат</a:t>
            </a:r>
            <a:endParaRPr lang="ru-RU" sz="3200" b="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117693"/>
            <a:ext cx="8501122" cy="6370975"/>
          </a:xfrm>
          <a:prstGeom prst="rect">
            <a:avLst/>
          </a:prstGeom>
          <a:noFill/>
          <a:ln w="57150">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7030A0"/>
                </a:solidFill>
                <a:effectLst/>
                <a:latin typeface="Arial Unicode MS" pitchFamily="34" charset="-128"/>
              </a:rPr>
              <a:t>Глаз человека </a:t>
            </a:r>
            <a:r>
              <a:rPr kumimoji="0" lang="ru-RU" sz="2400" b="1" i="0" u="none" strike="noStrike" cap="none" normalizeH="0" baseline="0" dirty="0" smtClean="0">
                <a:ln>
                  <a:noFill/>
                </a:ln>
                <a:solidFill>
                  <a:schemeClr val="tx1"/>
                </a:solidFill>
                <a:effectLst/>
                <a:latin typeface="Arial Unicode MS" pitchFamily="34" charset="-128"/>
              </a:rPr>
              <a:t>– удивительный дар природы. Он способен различать тончайшие оттенки и мельчайшие размеры, хорошо видеть днем и неплохо ночью. А по сравнению с глазами животных обладает и большими возможностями. Например, голубь видит очень далеко, но только днем. Совы и летучие мыши хорошо видят ночью, но днем они слепы. Многие животные не различают отдельного цвета. Одни ученые говорят, что 70% всей информации от окружающего нас мира мы получаем через глаза, другие называют даже большую цифру - 90%. Произведения искусства, литературы, уникальные памятники архитектуры стали возможны благодаря глазу. В освоении космоса органу зрения принадлежит особая роль. </a:t>
            </a:r>
            <a:r>
              <a:rPr kumimoji="0" lang="ru-RU" sz="2400" b="1" i="1" u="sng" strike="noStrike" cap="none" normalizeH="0" baseline="0" dirty="0" smtClean="0">
                <a:ln>
                  <a:noFill/>
                </a:ln>
                <a:solidFill>
                  <a:srgbClr val="7030A0"/>
                </a:solidFill>
                <a:effectLst/>
                <a:latin typeface="Arial Unicode MS" pitchFamily="34" charset="-128"/>
              </a:rPr>
              <a:t>Еще космонавт А.Леонов отмечал, что в условиях невесомости ни один орган чувств, кроме зрения, не дает правильной информации для восприятия человеком пространственного положения.</a:t>
            </a:r>
            <a:r>
              <a:rPr kumimoji="0" lang="ru-RU" sz="2400" b="1" i="1" u="sng" strike="noStrike" cap="none" normalizeH="0" baseline="0" dirty="0" smtClean="0">
                <a:ln>
                  <a:noFill/>
                </a:ln>
                <a:solidFill>
                  <a:srgbClr val="7030A0"/>
                </a:solidFill>
                <a:effectLst/>
                <a:latin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8712968" cy="4154984"/>
          </a:xfrm>
          <a:prstGeom prst="rect">
            <a:avLst/>
          </a:prstGeom>
        </p:spPr>
        <p:txBody>
          <a:bodyPr wrap="square">
            <a:spAutoFit/>
          </a:bodyPr>
          <a:lstStyle/>
          <a:p>
            <a:pPr algn="ctr"/>
            <a:r>
              <a:rPr lang="ru-RU" sz="6600" b="1" dirty="0" smtClean="0">
                <a:solidFill>
                  <a:srgbClr val="FF0000"/>
                </a:solidFill>
              </a:rPr>
              <a:t>1</a:t>
            </a:r>
            <a:r>
              <a:rPr lang="ru-RU" sz="6600" dirty="0" smtClean="0">
                <a:solidFill>
                  <a:srgbClr val="FF0000"/>
                </a:solidFill>
              </a:rPr>
              <a:t>.</a:t>
            </a:r>
            <a:r>
              <a:rPr lang="ru-RU" sz="6600" dirty="0" smtClean="0"/>
              <a:t> </a:t>
            </a:r>
            <a:r>
              <a:rPr lang="ru-RU" sz="6600" b="1" dirty="0" smtClean="0">
                <a:solidFill>
                  <a:srgbClr val="FF0000"/>
                </a:solidFill>
              </a:rPr>
              <a:t>Линзы. Виды  линз. Основные  характеристики  линз.</a:t>
            </a:r>
            <a:endParaRPr lang="ru-RU" sz="66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Пользователь\Мои документы\Фтото глаза человека.jpg"/>
          <p:cNvPicPr>
            <a:picLocks noChangeAspect="1" noChangeArrowheads="1"/>
          </p:cNvPicPr>
          <p:nvPr/>
        </p:nvPicPr>
        <p:blipFill>
          <a:blip r:embed="rId2" cstate="print"/>
          <a:srcRect/>
          <a:stretch>
            <a:fillRect/>
          </a:stretch>
        </p:blipFill>
        <p:spPr bwMode="auto">
          <a:xfrm>
            <a:off x="251520" y="620688"/>
            <a:ext cx="8364677" cy="514800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1052736"/>
            <a:ext cx="7939026" cy="5316439"/>
          </a:xfrm>
          <a:prstGeom prst="rect">
            <a:avLst/>
          </a:prstGeom>
          <a:noFill/>
          <a:ln w="9525">
            <a:noFill/>
            <a:miter lim="800000"/>
            <a:headEnd/>
            <a:tailEnd/>
          </a:ln>
        </p:spPr>
      </p:pic>
      <p:sp>
        <p:nvSpPr>
          <p:cNvPr id="3" name="TextBox 2"/>
          <p:cNvSpPr txBox="1"/>
          <p:nvPr/>
        </p:nvSpPr>
        <p:spPr>
          <a:xfrm>
            <a:off x="539552" y="116632"/>
            <a:ext cx="8208912" cy="707886"/>
          </a:xfrm>
          <a:prstGeom prst="rect">
            <a:avLst/>
          </a:prstGeom>
          <a:noFill/>
        </p:spPr>
        <p:txBody>
          <a:bodyPr wrap="square" rtlCol="0">
            <a:spAutoFit/>
          </a:bodyPr>
          <a:lstStyle/>
          <a:p>
            <a:r>
              <a:rPr lang="ru-RU" sz="4000" b="1" i="1" u="sng" dirty="0" smtClean="0">
                <a:solidFill>
                  <a:srgbClr val="FF0000"/>
                </a:solidFill>
              </a:rPr>
              <a:t>Строение глазного яблока</a:t>
            </a:r>
            <a:endParaRPr lang="ru-RU" sz="40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1520" y="-11415"/>
            <a:ext cx="828092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Упрощенная оптическая схема глаза</a:t>
            </a:r>
            <a:endParaRPr kumimoji="0" lang="en-US" sz="36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200" b="1" u="sng" dirty="0" smtClean="0">
              <a:solidFill>
                <a:srgbClr val="FF0000"/>
              </a:solidFill>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1"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Оптическую систему глаза составляют роговица, водянистая влага, хрусталик и стекловидное тело</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p:txBody>
      </p:sp>
      <p:pic>
        <p:nvPicPr>
          <p:cNvPr id="2049" name="Рисунок 1" descr="http://aco.ifmo.ru/el_books/introduction_into_specialization/glava-2/images/image008.gif"/>
          <p:cNvPicPr>
            <a:picLocks noChangeAspect="1" noChangeArrowheads="1"/>
          </p:cNvPicPr>
          <p:nvPr/>
        </p:nvPicPr>
        <p:blipFill>
          <a:blip r:embed="rId2" cstate="print"/>
          <a:srcRect/>
          <a:stretch>
            <a:fillRect/>
          </a:stretch>
        </p:blipFill>
        <p:spPr bwMode="auto">
          <a:xfrm>
            <a:off x="1475657" y="1772816"/>
            <a:ext cx="5400600" cy="3448271"/>
          </a:xfrm>
          <a:prstGeom prst="rect">
            <a:avLst/>
          </a:prstGeom>
          <a:noFill/>
        </p:spPr>
      </p:pic>
      <p:sp>
        <p:nvSpPr>
          <p:cNvPr id="2051" name="Rectangle 3"/>
          <p:cNvSpPr>
            <a:spLocks noChangeArrowheads="1"/>
          </p:cNvSpPr>
          <p:nvPr/>
        </p:nvSpPr>
        <p:spPr bwMode="auto">
          <a:xfrm>
            <a:off x="251520" y="5408349"/>
            <a:ext cx="853244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kumimoji="0" lang="ru-RU" sz="9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980728"/>
            <a:ext cx="8429625" cy="41910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96944" cy="5847755"/>
          </a:xfrm>
          <a:prstGeom prst="rect">
            <a:avLst/>
          </a:prstGeom>
        </p:spPr>
        <p:txBody>
          <a:bodyPr wrap="square">
            <a:spAutoFit/>
          </a:bodyPr>
          <a:lstStyle/>
          <a:p>
            <a:r>
              <a:rPr lang="en-US" sz="2800" b="1" dirty="0" smtClean="0"/>
              <a:t>           </a:t>
            </a:r>
            <a:r>
              <a:rPr lang="ru-RU" sz="2800" b="1" u="sng" dirty="0" smtClean="0">
                <a:solidFill>
                  <a:srgbClr val="3C0BB5"/>
                </a:solidFill>
              </a:rPr>
              <a:t>Приемное устройство — сетчатка</a:t>
            </a:r>
            <a:endParaRPr lang="en-US" sz="2800" b="1" u="sng" dirty="0" smtClean="0">
              <a:solidFill>
                <a:srgbClr val="3C0BB5"/>
              </a:solidFill>
            </a:endParaRPr>
          </a:p>
          <a:p>
            <a:endParaRPr lang="ru-RU" b="1" dirty="0" smtClean="0"/>
          </a:p>
          <a:p>
            <a:r>
              <a:rPr lang="ru-RU" dirty="0" smtClean="0"/>
              <a:t> </a:t>
            </a:r>
            <a:r>
              <a:rPr lang="ru-RU" sz="2000" b="1" dirty="0" smtClean="0">
                <a:solidFill>
                  <a:srgbClr val="C00000"/>
                </a:solidFill>
              </a:rPr>
              <a:t>Фокусированные  хрусталиком лучи света попадают на сетчатку – </a:t>
            </a:r>
            <a:r>
              <a:rPr lang="ru-RU" sz="2000" b="1" i="1" u="sng" dirty="0" smtClean="0">
                <a:solidFill>
                  <a:srgbClr val="3C0BB5"/>
                </a:solidFill>
              </a:rPr>
              <a:t>своеобразный вогнутый экран, на который проецируется перевернутое изображение увиденного. </a:t>
            </a:r>
          </a:p>
          <a:p>
            <a:r>
              <a:rPr lang="ru-RU" sz="2000" b="1" dirty="0" smtClean="0">
                <a:solidFill>
                  <a:srgbClr val="C00000"/>
                </a:solidFill>
              </a:rPr>
              <a:t>Наружный слой сетчатки состоит из двух типов специальных клеток: </a:t>
            </a:r>
            <a:r>
              <a:rPr lang="ru-RU" sz="2400" b="1" i="1" u="sng" dirty="0" smtClean="0">
                <a:solidFill>
                  <a:srgbClr val="3C0BB5"/>
                </a:solidFill>
              </a:rPr>
              <a:t>палочек, воспринимающих свет, и колбочек, распознающих цвета</a:t>
            </a:r>
            <a:r>
              <a:rPr lang="ru-RU" sz="2000" b="1" dirty="0" smtClean="0">
                <a:solidFill>
                  <a:srgbClr val="C00000"/>
                </a:solidFill>
              </a:rPr>
              <a:t>. При помощи химических процессов раздражение этих клеток светом кодируется в нервный импульс, который передается в мозг.</a:t>
            </a:r>
          </a:p>
          <a:p>
            <a:r>
              <a:rPr lang="ru-RU" sz="2000" b="1" dirty="0" smtClean="0">
                <a:solidFill>
                  <a:srgbClr val="C00000"/>
                </a:solidFill>
              </a:rPr>
              <a:t>Самая чувствительная часть сетчатки, позволяющая различать цвета и мелкие детали объектов, – желтое пятно или макула, располагающаяся в ее центре. </a:t>
            </a:r>
          </a:p>
          <a:p>
            <a:r>
              <a:rPr lang="ru-RU" sz="2000" b="1" dirty="0" smtClean="0">
                <a:solidFill>
                  <a:srgbClr val="C00000"/>
                </a:solidFill>
              </a:rPr>
              <a:t>Есть на сетчатке и слепое пятно – участок, полностью лишенный палочек и колбочек. Здесь из сетчатки выходит зрительный нерв, который транслирует закодированное изображение в головной мозг, где оно окончательно обрабатывается и интерпретируется.</a:t>
            </a:r>
            <a:endParaRPr lang="ru-RU" sz="2000" b="1"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57581"/>
            <a:ext cx="8786874"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Свет вызывает раздражение светочувствительных элементов сетчатки. Ими  являются   светочувствительные зрительные клетки</a:t>
            </a:r>
            <a:r>
              <a:rPr lang="ru-RU" sz="2000" b="1" dirty="0" smtClean="0">
                <a:solidFill>
                  <a:srgbClr val="FF0000"/>
                </a:solidFill>
                <a:latin typeface="Courier New" pitchFamily="49" charset="0"/>
                <a:ea typeface="Times New Roman" pitchFamily="18" charset="0"/>
                <a:cs typeface="Courier New" pitchFamily="49" charset="0"/>
              </a:rPr>
              <a:t> -</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a:t>
            </a:r>
            <a:r>
              <a:rPr kumimoji="0" lang="ru-RU" sz="2400" b="1" i="1" u="sng"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палочки и колбочки</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Палочки содержат в себе </a:t>
            </a:r>
            <a:r>
              <a:rPr lang="ru-RU" sz="2000" b="1" dirty="0" smtClean="0">
                <a:solidFill>
                  <a:srgbClr val="FF0000"/>
                </a:solidFill>
                <a:latin typeface="Courier New" pitchFamily="49" charset="0"/>
                <a:ea typeface="Times New Roman" pitchFamily="18" charset="0"/>
                <a:cs typeface="Courier New" pitchFamily="49" charset="0"/>
              </a:rPr>
              <a:t>вещество -</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a:t>
            </a:r>
            <a:r>
              <a:rPr kumimoji="0" lang="ru-RU" sz="2400" b="1" i="1" u="sng"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родопсин</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благодаря которому палочки возбуждаются очень быстро слабым</a:t>
            </a:r>
            <a:endParaRPr kumimoji="0" lang="ru-RU" sz="20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сумеречным светом, но не могут воспринимать цвет.</a:t>
            </a:r>
            <a:endParaRPr kumimoji="0" lang="ru-RU" sz="20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400" b="1" i="0" u="none"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В образовании родопсина участвует витамин А, при его недостатке развивается </a:t>
            </a:r>
            <a:r>
              <a:rPr kumimoji="0" lang="ru-RU" sz="2400" b="1" i="1" u="sng" strike="noStrike" cap="none" normalizeH="0" baseline="0" dirty="0" smtClean="0">
                <a:ln>
                  <a:noFill/>
                </a:ln>
                <a:solidFill>
                  <a:srgbClr val="002060"/>
                </a:solidFill>
                <a:effectLst/>
                <a:latin typeface="Calibri"/>
                <a:ea typeface="Times New Roman" pitchFamily="18" charset="0"/>
                <a:cs typeface="Courier New" pitchFamily="49" charset="0"/>
              </a:rPr>
              <a:t>«</a:t>
            </a:r>
            <a:r>
              <a:rPr kumimoji="0" lang="ru-RU" sz="2400" b="1" i="1" u="sng"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куриная слепота</a:t>
            </a:r>
            <a:r>
              <a:rPr kumimoji="0" lang="ru-RU" sz="2400" b="1" i="1" u="sng" strike="noStrike" cap="none" normalizeH="0" baseline="0" dirty="0" smtClean="0">
                <a:ln>
                  <a:noFill/>
                </a:ln>
                <a:solidFill>
                  <a:srgbClr val="002060"/>
                </a:solidFill>
                <a:effectLst/>
                <a:latin typeface="Calibri"/>
                <a:ea typeface="Times New Roman" pitchFamily="18" charset="0"/>
                <a:cs typeface="Courier New" pitchFamily="49" charset="0"/>
              </a:rPr>
              <a:t>»</a:t>
            </a:r>
            <a:r>
              <a:rPr kumimoji="0" lang="ru-RU" sz="2400" b="1" i="1" u="sng"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a:t>
            </a:r>
            <a:endParaRPr kumimoji="0" lang="ru-RU" sz="2400" b="1" i="1" u="sng"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400" b="1" i="1" u="sng"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Колбочки не содержат </a:t>
            </a:r>
            <a:r>
              <a:rPr lang="ru-RU" sz="2400" b="1" i="1" u="sng" dirty="0" smtClean="0">
                <a:solidFill>
                  <a:srgbClr val="002060"/>
                </a:solidFill>
                <a:latin typeface="Courier New" pitchFamily="49" charset="0"/>
                <a:ea typeface="Times New Roman" pitchFamily="18" charset="0"/>
                <a:cs typeface="Courier New" pitchFamily="49" charset="0"/>
              </a:rPr>
              <a:t>родопсина</a:t>
            </a:r>
            <a:r>
              <a:rPr kumimoji="0" lang="ru-RU" sz="2400" b="1" i="1" u="sng"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 Поэтому они  </a:t>
            </a:r>
            <a:r>
              <a:rPr kumimoji="0" lang="ru-RU" sz="2400" b="1" i="1" u="sng" strike="noStrike" cap="none" normalizeH="0" baseline="0" smtClean="0">
                <a:ln>
                  <a:noFill/>
                </a:ln>
                <a:solidFill>
                  <a:srgbClr val="002060"/>
                </a:solidFill>
                <a:effectLst/>
                <a:latin typeface="Courier New" pitchFamily="49" charset="0"/>
                <a:ea typeface="Times New Roman" pitchFamily="18" charset="0"/>
                <a:cs typeface="Courier New" pitchFamily="49" charset="0"/>
              </a:rPr>
              <a:t>возбуждаются медленно </a:t>
            </a:r>
            <a:r>
              <a:rPr kumimoji="0" lang="ru-RU" sz="2400" b="1" i="1" u="sng" strike="noStrike" cap="none" normalizeH="0" baseline="0" dirty="0" smtClean="0">
                <a:ln>
                  <a:noFill/>
                </a:ln>
                <a:solidFill>
                  <a:srgbClr val="002060"/>
                </a:solidFill>
                <a:effectLst/>
                <a:latin typeface="Courier New" pitchFamily="49" charset="0"/>
                <a:ea typeface="Times New Roman" pitchFamily="18" charset="0"/>
                <a:cs typeface="Courier New" pitchFamily="49" charset="0"/>
              </a:rPr>
              <a:t>и только ярким светом. Они способны воспринимать цвет.</a:t>
            </a:r>
            <a:endParaRPr kumimoji="0" lang="ru-RU" sz="2400" b="1" i="1" u="sng"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В сетчатке находится три вида колбочек. Одни воспринимают красный </a:t>
            </a:r>
            <a:r>
              <a:rPr kumimoji="0" lang="ru-RU" sz="2000" b="1" i="0" u="none" strike="noStrike" cap="none" normalizeH="0" baseline="0" dirty="0" err="1" smtClean="0">
                <a:ln>
                  <a:noFill/>
                </a:ln>
                <a:solidFill>
                  <a:srgbClr val="FF0000"/>
                </a:solidFill>
                <a:effectLst/>
                <a:latin typeface="Courier New" pitchFamily="49" charset="0"/>
                <a:ea typeface="Times New Roman" pitchFamily="18" charset="0"/>
                <a:cs typeface="Courier New" pitchFamily="49" charset="0"/>
              </a:rPr>
              <a:t>цвет,другие</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a:t>
            </a:r>
            <a:r>
              <a:rPr kumimoji="0" lang="ru-RU" sz="2000" b="1" i="0" u="none" strike="noStrike" cap="none" normalizeH="0" baseline="0" dirty="0" smtClean="0">
                <a:ln>
                  <a:noFill/>
                </a:ln>
                <a:solidFill>
                  <a:srgbClr val="FF0000"/>
                </a:solidFill>
                <a:effectLst/>
                <a:latin typeface="Calibri"/>
                <a:ea typeface="Times New Roman" pitchFamily="18" charset="0"/>
                <a:cs typeface="Courier New" pitchFamily="49" charset="0"/>
              </a:rPr>
              <a:t>–</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зеленый, третьи </a:t>
            </a:r>
            <a:r>
              <a:rPr kumimoji="0" lang="ru-RU" sz="2000" b="1" i="0" u="none" strike="noStrike" cap="none" normalizeH="0" baseline="0" dirty="0" smtClean="0">
                <a:ln>
                  <a:noFill/>
                </a:ln>
                <a:solidFill>
                  <a:srgbClr val="FF0000"/>
                </a:solidFill>
                <a:effectLst/>
                <a:latin typeface="Calibri"/>
                <a:ea typeface="Times New Roman" pitchFamily="18" charset="0"/>
                <a:cs typeface="Courier New" pitchFamily="49" charset="0"/>
              </a:rPr>
              <a:t>–</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синий, В зависимости от степени возбуждения колбочек и сочетания раздражений воспринимаются различные другие цвета и их</a:t>
            </a:r>
            <a:r>
              <a:rPr kumimoji="0" lang="en-US"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  </a:t>
            </a:r>
            <a:r>
              <a:rPr kumimoji="0" lang="ru-RU" sz="2000" b="1"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оттенки</a:t>
            </a:r>
            <a:r>
              <a:rPr kumimoji="0" lang="ru-RU" sz="2000" b="1" i="0" u="none" strike="noStrike" cap="none" normalizeH="0" baseline="0" dirty="0" smtClean="0">
                <a:ln>
                  <a:noFill/>
                </a:ln>
                <a:solidFill>
                  <a:srgbClr val="FF0000"/>
                </a:solidFill>
                <a:effectLst/>
                <a:latin typeface="Arial" pitchFamily="34" charset="0"/>
              </a:rPr>
              <a:t> </a:t>
            </a:r>
            <a:r>
              <a:rPr lang="ru-RU" sz="2000" b="1" dirty="0" smtClean="0">
                <a:solidFill>
                  <a:srgbClr val="FF0000"/>
                </a:solidFill>
              </a:rPr>
              <a:t>.</a:t>
            </a:r>
            <a:endParaRPr lang="en-US" sz="2000" b="1" dirty="0" smtClean="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000" b="1" i="1" u="sng" dirty="0" smtClean="0">
                <a:solidFill>
                  <a:srgbClr val="002060"/>
                </a:solidFill>
              </a:rPr>
              <a:t>Таким образом, палочки  воспринимают  неяркий  сумеречный  свет ,  а  колбочки – яркий свет и различные ее  цвета.</a:t>
            </a:r>
          </a:p>
        </p:txBody>
      </p:sp>
    </p:spTree>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рительные функции человека">
            <a:hlinkClick r:id="rId2" tooltip="&quot;&quot;"/>
          </p:cNvPr>
          <p:cNvPicPr/>
          <p:nvPr/>
        </p:nvPicPr>
        <p:blipFill>
          <a:blip r:embed="rId3" cstate="print"/>
          <a:srcRect/>
          <a:stretch>
            <a:fillRect/>
          </a:stretch>
        </p:blipFill>
        <p:spPr bwMode="auto">
          <a:xfrm>
            <a:off x="785786" y="1214422"/>
            <a:ext cx="3124200" cy="4286250"/>
          </a:xfrm>
          <a:prstGeom prst="rect">
            <a:avLst/>
          </a:prstGeom>
          <a:noFill/>
          <a:ln w="9525">
            <a:noFill/>
            <a:miter lim="800000"/>
            <a:headEnd/>
            <a:tailEnd/>
          </a:ln>
        </p:spPr>
      </p:pic>
      <p:sp>
        <p:nvSpPr>
          <p:cNvPr id="17409" name="Rectangle 1"/>
          <p:cNvSpPr>
            <a:spLocks noChangeArrowheads="1"/>
          </p:cNvSpPr>
          <p:nvPr/>
        </p:nvSpPr>
        <p:spPr bwMode="auto">
          <a:xfrm>
            <a:off x="4286248" y="563969"/>
            <a:ext cx="464347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54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Световоспринимающие клетки:</a:t>
            </a:r>
          </a:p>
          <a:p>
            <a:pPr marL="0" marR="0" lvl="0" indent="0" algn="l" defTabSz="914400" rtl="0" eaLnBrk="0" fontAlgn="base" latinLnBrk="0" hangingPunct="0">
              <a:lnSpc>
                <a:spcPct val="100000"/>
              </a:lnSpc>
              <a:spcBef>
                <a:spcPct val="0"/>
              </a:spcBef>
              <a:spcAft>
                <a:spcPct val="0"/>
              </a:spcAft>
              <a:buClrTx/>
              <a:buSzTx/>
              <a:buFontTx/>
              <a:buNone/>
              <a:tabLst/>
            </a:pPr>
            <a:r>
              <a:rPr lang="ru-RU" sz="5400" b="1" dirty="0" smtClean="0">
                <a:solidFill>
                  <a:srgbClr val="FF0000"/>
                </a:solidFill>
                <a:latin typeface="Calibri" pitchFamily="34" charset="0"/>
                <a:cs typeface="Times New Roman" pitchFamily="18" charset="0"/>
              </a:rPr>
              <a:t>  </a:t>
            </a:r>
            <a:r>
              <a:rPr lang="ru-RU" sz="5400" b="1" i="1" dirty="0" smtClean="0">
                <a:solidFill>
                  <a:srgbClr val="FF0000"/>
                </a:solidFill>
                <a:latin typeface="Calibri" pitchFamily="34" charset="0"/>
                <a:cs typeface="Times New Roman" pitchFamily="18" charset="0"/>
              </a:rPr>
              <a:t>а- палочки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5400" b="1" i="1" u="none" strike="noStrike" cap="none" normalizeH="0" dirty="0" smtClean="0">
                <a:ln>
                  <a:noFill/>
                </a:ln>
                <a:solidFill>
                  <a:srgbClr val="FF0000"/>
                </a:solidFill>
                <a:effectLst/>
                <a:latin typeface="Calibri" pitchFamily="34" charset="0"/>
                <a:cs typeface="Times New Roman" pitchFamily="18" charset="0"/>
              </a:rPr>
              <a:t>  б-  колбочки</a:t>
            </a:r>
            <a:endParaRPr kumimoji="0" lang="ru-RU" sz="5400"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052736"/>
            <a:ext cx="7920880" cy="3785652"/>
          </a:xfrm>
          <a:prstGeom prst="rect">
            <a:avLst/>
          </a:prstGeom>
          <a:noFill/>
        </p:spPr>
        <p:txBody>
          <a:bodyPr wrap="square" rtlCol="0">
            <a:spAutoFit/>
          </a:bodyPr>
          <a:lstStyle/>
          <a:p>
            <a:pPr algn="ctr"/>
            <a:r>
              <a:rPr lang="ru-RU" sz="8000" b="1" i="1" u="sng" dirty="0" smtClean="0">
                <a:solidFill>
                  <a:srgbClr val="FF0000"/>
                </a:solidFill>
              </a:rPr>
              <a:t>Болезни глаза человека и их лечение</a:t>
            </a:r>
            <a:endParaRPr lang="ru-RU" sz="80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Пользователь\Мои документы\Ход лучей -2.gif"/>
          <p:cNvPicPr>
            <a:picLocks noChangeAspect="1" noChangeArrowheads="1"/>
          </p:cNvPicPr>
          <p:nvPr/>
        </p:nvPicPr>
        <p:blipFill>
          <a:blip r:embed="rId2" cstate="print"/>
          <a:srcRect/>
          <a:stretch>
            <a:fillRect/>
          </a:stretch>
        </p:blipFill>
        <p:spPr bwMode="auto">
          <a:xfrm>
            <a:off x="683568" y="188640"/>
            <a:ext cx="1905000" cy="4686300"/>
          </a:xfrm>
          <a:prstGeom prst="rect">
            <a:avLst/>
          </a:prstGeom>
          <a:noFill/>
        </p:spPr>
      </p:pic>
      <p:sp>
        <p:nvSpPr>
          <p:cNvPr id="4" name="TextBox 3"/>
          <p:cNvSpPr txBox="1"/>
          <p:nvPr/>
        </p:nvSpPr>
        <p:spPr>
          <a:xfrm>
            <a:off x="2843808" y="764704"/>
            <a:ext cx="6048672" cy="1938992"/>
          </a:xfrm>
          <a:prstGeom prst="rect">
            <a:avLst/>
          </a:prstGeom>
          <a:noFill/>
        </p:spPr>
        <p:txBody>
          <a:bodyPr wrap="square" rtlCol="0">
            <a:spAutoFit/>
          </a:bodyPr>
          <a:lstStyle/>
          <a:p>
            <a:r>
              <a:rPr lang="ru-RU" sz="4000" b="1" i="1" dirty="0" smtClean="0">
                <a:solidFill>
                  <a:srgbClr val="C00000"/>
                </a:solidFill>
              </a:rPr>
              <a:t>1.Нормальный глаз</a:t>
            </a:r>
          </a:p>
          <a:p>
            <a:r>
              <a:rPr lang="ru-RU" sz="4000" b="1" i="1" dirty="0" smtClean="0">
                <a:solidFill>
                  <a:srgbClr val="C00000"/>
                </a:solidFill>
              </a:rPr>
              <a:t>2.Близорукий глаз</a:t>
            </a:r>
          </a:p>
          <a:p>
            <a:r>
              <a:rPr lang="ru-RU" sz="4000" b="1" i="1" dirty="0" smtClean="0">
                <a:solidFill>
                  <a:srgbClr val="C00000"/>
                </a:solidFill>
              </a:rPr>
              <a:t>3.Дальнозорький глаз</a:t>
            </a:r>
            <a:endParaRPr lang="ru-RU" sz="4000" b="1" i="1" dirty="0">
              <a:solidFill>
                <a:srgbClr val="C00000"/>
              </a:solidFill>
            </a:endParaRPr>
          </a:p>
        </p:txBody>
      </p:sp>
      <p:sp>
        <p:nvSpPr>
          <p:cNvPr id="5" name="TextBox 4"/>
          <p:cNvSpPr txBox="1"/>
          <p:nvPr/>
        </p:nvSpPr>
        <p:spPr>
          <a:xfrm>
            <a:off x="3059832" y="2852936"/>
            <a:ext cx="5472608" cy="2554545"/>
          </a:xfrm>
          <a:prstGeom prst="rect">
            <a:avLst/>
          </a:prstGeom>
          <a:noFill/>
        </p:spPr>
        <p:txBody>
          <a:bodyPr wrap="square" rtlCol="0">
            <a:spAutoFit/>
          </a:bodyPr>
          <a:lstStyle/>
          <a:p>
            <a:r>
              <a:rPr lang="ru-RU" sz="4000" b="1" i="1" u="sng" dirty="0" smtClean="0">
                <a:solidFill>
                  <a:srgbClr val="000099"/>
                </a:solidFill>
              </a:rPr>
              <a:t>Для нормального глаза расстояние наилучшего зрения равно 25 см.</a:t>
            </a:r>
            <a:endParaRPr lang="ru-RU" sz="4000" b="1" i="1" u="sng" dirty="0">
              <a:solidFill>
                <a:srgbClr val="000099"/>
              </a:solidFill>
            </a:endParaRPr>
          </a:p>
        </p:txBody>
      </p:sp>
    </p:spTree>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568952" cy="6032421"/>
          </a:xfrm>
          <a:prstGeom prst="rect">
            <a:avLst/>
          </a:prstGeom>
        </p:spPr>
        <p:txBody>
          <a:bodyPr wrap="square">
            <a:spAutoFit/>
          </a:bodyPr>
          <a:lstStyle/>
          <a:p>
            <a:r>
              <a:rPr lang="en-US" b="1" i="1" dirty="0" smtClean="0"/>
              <a:t>                          </a:t>
            </a:r>
            <a:r>
              <a:rPr lang="ru-RU" sz="3200" b="1" i="1" u="sng" dirty="0" smtClean="0">
                <a:solidFill>
                  <a:srgbClr val="FF0000"/>
                </a:solidFill>
              </a:rPr>
              <a:t>Близорукость(миопия)</a:t>
            </a:r>
            <a:endParaRPr lang="en-US" sz="3200" b="1" i="1" u="sng" dirty="0" smtClean="0">
              <a:solidFill>
                <a:srgbClr val="FF0000"/>
              </a:solidFill>
            </a:endParaRPr>
          </a:p>
          <a:p>
            <a:endParaRPr lang="ru-RU" b="1" dirty="0" smtClean="0"/>
          </a:p>
          <a:p>
            <a:r>
              <a:rPr lang="ru-RU" sz="2800" b="1" i="1" dirty="0" smtClean="0">
                <a:solidFill>
                  <a:srgbClr val="000099"/>
                </a:solidFill>
              </a:rPr>
              <a:t>Близорукие глаза плохо видят удаленные </a:t>
            </a:r>
            <a:r>
              <a:rPr lang="ru-RU" sz="2800" b="1" i="1" u="sng" dirty="0" err="1" smtClean="0">
                <a:solidFill>
                  <a:srgbClr val="FF0000"/>
                </a:solidFill>
              </a:rPr>
              <a:t>предметы.Расстояние</a:t>
            </a:r>
            <a:r>
              <a:rPr lang="ru-RU" sz="2800" b="1" i="1" u="sng" dirty="0" smtClean="0">
                <a:solidFill>
                  <a:srgbClr val="FF0000"/>
                </a:solidFill>
              </a:rPr>
              <a:t> наилучшего зрения меньше 25 см</a:t>
            </a:r>
            <a:r>
              <a:rPr lang="ru-RU" sz="2800" b="1" i="1" dirty="0" smtClean="0">
                <a:solidFill>
                  <a:srgbClr val="000099"/>
                </a:solidFill>
              </a:rPr>
              <a:t>.Близорукость развивается от напряжения зрения, от недостатка освещения и от ряда других смежных причин. Установлено, что в младших классах близоруких немного, но их становится больше в средних и старших классах. Дефекты близорукости могут быть преодолены с помощью очков с рассеивающими линзами, контактных линз и лазерных методов коррекции зрения.</a:t>
            </a:r>
            <a:endParaRPr lang="ru-RU" sz="2800" b="1" i="1" dirty="0">
              <a:solidFill>
                <a:srgbClr val="000099"/>
              </a:solidFill>
            </a:endParaRPr>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1857375" y="785813"/>
            <a:ext cx="4214813" cy="500062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4" name="Прямая со стрелкой 3"/>
          <p:cNvCxnSpPr/>
          <p:nvPr/>
        </p:nvCxnSpPr>
        <p:spPr>
          <a:xfrm flipV="1">
            <a:off x="357188" y="3214688"/>
            <a:ext cx="2643187" cy="785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85938" y="2714625"/>
            <a:ext cx="2500312" cy="107156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3000375" y="2000250"/>
            <a:ext cx="3571875" cy="121443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3000375" y="3071813"/>
            <a:ext cx="2000250" cy="1428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3571875" y="2643188"/>
            <a:ext cx="2428875" cy="10001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4857750" y="3000375"/>
            <a:ext cx="2214563" cy="7143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857750" y="3071813"/>
            <a:ext cx="2214563"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6500813" y="2214563"/>
            <a:ext cx="785812" cy="461962"/>
          </a:xfrm>
          <a:prstGeom prst="rect">
            <a:avLst/>
          </a:prstGeom>
          <a:noFill/>
          <a:ln w="9525">
            <a:noFill/>
            <a:miter lim="800000"/>
            <a:headEnd/>
            <a:tailEnd/>
          </a:ln>
        </p:spPr>
        <p:txBody>
          <a:bodyPr>
            <a:spAutoFit/>
          </a:bodyPr>
          <a:lstStyle/>
          <a:p>
            <a:r>
              <a:rPr lang="el-GR" sz="2400" b="1"/>
              <a:t>θ</a:t>
            </a:r>
            <a:r>
              <a:rPr lang="en-US" sz="2400" b="1"/>
              <a:t>1</a:t>
            </a:r>
            <a:endParaRPr lang="ru-RU" sz="2400" b="1"/>
          </a:p>
        </p:txBody>
      </p:sp>
      <p:sp>
        <p:nvSpPr>
          <p:cNvPr id="25" name="Прямоугольник 24"/>
          <p:cNvSpPr>
            <a:spLocks noChangeArrowheads="1"/>
          </p:cNvSpPr>
          <p:nvPr/>
        </p:nvSpPr>
        <p:spPr bwMode="auto">
          <a:xfrm>
            <a:off x="6572250" y="3143250"/>
            <a:ext cx="522288" cy="461963"/>
          </a:xfrm>
          <a:prstGeom prst="rect">
            <a:avLst/>
          </a:prstGeom>
          <a:noFill/>
          <a:ln w="9525">
            <a:noFill/>
            <a:miter lim="800000"/>
            <a:headEnd/>
            <a:tailEnd/>
          </a:ln>
        </p:spPr>
        <p:txBody>
          <a:bodyPr wrap="none">
            <a:spAutoFit/>
          </a:bodyPr>
          <a:lstStyle/>
          <a:p>
            <a:r>
              <a:rPr lang="el-GR" sz="2400" b="1">
                <a:solidFill>
                  <a:srgbClr val="000000"/>
                </a:solidFill>
              </a:rPr>
              <a:t>θ</a:t>
            </a:r>
            <a:r>
              <a:rPr lang="en-US" sz="2400" b="1">
                <a:solidFill>
                  <a:srgbClr val="000000"/>
                </a:solidFill>
              </a:rPr>
              <a:t>2</a:t>
            </a:r>
            <a:endParaRPr lang="ru-RU" sz="2400" b="1">
              <a:solidFill>
                <a:srgbClr val="000000"/>
              </a:solidFill>
            </a:endParaRPr>
          </a:p>
        </p:txBody>
      </p:sp>
      <p:cxnSp>
        <p:nvCxnSpPr>
          <p:cNvPr id="29" name="Прямая со стрелкой 28"/>
          <p:cNvCxnSpPr/>
          <p:nvPr/>
        </p:nvCxnSpPr>
        <p:spPr>
          <a:xfrm rot="16200000" flipH="1">
            <a:off x="1893094" y="3107531"/>
            <a:ext cx="571500" cy="714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rot="16200000" flipH="1">
            <a:off x="5929313" y="2357437"/>
            <a:ext cx="857250" cy="42862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6215063" y="3214687"/>
            <a:ext cx="571500" cy="1428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1714500" y="2928938"/>
            <a:ext cx="857250" cy="523875"/>
          </a:xfrm>
          <a:prstGeom prst="rect">
            <a:avLst/>
          </a:prstGeom>
          <a:noFill/>
          <a:ln w="9525">
            <a:noFill/>
            <a:miter lim="800000"/>
            <a:headEnd/>
            <a:tailEnd/>
          </a:ln>
        </p:spPr>
        <p:txBody>
          <a:bodyPr>
            <a:spAutoFit/>
          </a:bodyPr>
          <a:lstStyle/>
          <a:p>
            <a:r>
              <a:rPr lang="el-GR" sz="2800" b="1">
                <a:latin typeface="Times New Roman" pitchFamily="18" charset="0"/>
                <a:cs typeface="Times New Roman" pitchFamily="18" charset="0"/>
              </a:rPr>
              <a:t>α</a:t>
            </a:r>
            <a:r>
              <a:rPr lang="en-US" sz="100" b="1">
                <a:latin typeface="Times New Roman" pitchFamily="18" charset="0"/>
                <a:cs typeface="Times New Roman" pitchFamily="18" charset="0"/>
              </a:rPr>
              <a:t>1</a:t>
            </a:r>
            <a:r>
              <a:rPr lang="en-US" sz="1600" b="1">
                <a:latin typeface="Times New Roman" pitchFamily="18" charset="0"/>
                <a:cs typeface="Times New Roman" pitchFamily="18" charset="0"/>
              </a:rPr>
              <a:t>1</a:t>
            </a:r>
            <a:endParaRPr lang="ru-RU" sz="2800" b="1"/>
          </a:p>
        </p:txBody>
      </p:sp>
      <p:cxnSp>
        <p:nvCxnSpPr>
          <p:cNvPr id="43" name="Прямая со стрелкой 42"/>
          <p:cNvCxnSpPr/>
          <p:nvPr/>
        </p:nvCxnSpPr>
        <p:spPr>
          <a:xfrm rot="5400000">
            <a:off x="3286126" y="3214687"/>
            <a:ext cx="285750" cy="1428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3429000" y="3071813"/>
            <a:ext cx="785813" cy="461962"/>
          </a:xfrm>
          <a:prstGeom prst="rect">
            <a:avLst/>
          </a:prstGeom>
          <a:noFill/>
          <a:ln w="9525">
            <a:noFill/>
            <a:miter lim="800000"/>
            <a:headEnd/>
            <a:tailEnd/>
          </a:ln>
        </p:spPr>
        <p:txBody>
          <a:bodyPr>
            <a:spAutoFit/>
          </a:bodyPr>
          <a:lstStyle/>
          <a:p>
            <a:r>
              <a:rPr lang="el-GR" sz="2400" b="1">
                <a:latin typeface="Times New Roman" pitchFamily="18" charset="0"/>
                <a:cs typeface="Times New Roman" pitchFamily="18" charset="0"/>
              </a:rPr>
              <a:t>β</a:t>
            </a:r>
            <a:r>
              <a:rPr lang="en-US" sz="1600" b="1">
                <a:latin typeface="Times New Roman" pitchFamily="18" charset="0"/>
                <a:cs typeface="Times New Roman" pitchFamily="18" charset="0"/>
              </a:rPr>
              <a:t>1</a:t>
            </a:r>
            <a:endParaRPr lang="ru-RU" sz="2400" b="1"/>
          </a:p>
        </p:txBody>
      </p:sp>
      <p:cxnSp>
        <p:nvCxnSpPr>
          <p:cNvPr id="46" name="Прямая со стрелкой 45"/>
          <p:cNvCxnSpPr/>
          <p:nvPr/>
        </p:nvCxnSpPr>
        <p:spPr>
          <a:xfrm rot="16200000" flipH="1">
            <a:off x="4107656" y="3178969"/>
            <a:ext cx="214313" cy="1428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a:spLocks noChangeArrowheads="1"/>
          </p:cNvSpPr>
          <p:nvPr/>
        </p:nvSpPr>
        <p:spPr bwMode="auto">
          <a:xfrm>
            <a:off x="3714750" y="3000375"/>
            <a:ext cx="487363" cy="523875"/>
          </a:xfrm>
          <a:prstGeom prst="rect">
            <a:avLst/>
          </a:prstGeom>
          <a:noFill/>
          <a:ln w="9525">
            <a:noFill/>
            <a:miter lim="800000"/>
            <a:headEnd/>
            <a:tailEnd/>
          </a:ln>
        </p:spPr>
        <p:txBody>
          <a:bodyPr wrap="none">
            <a:spAutoFit/>
          </a:bodyPr>
          <a:lstStyle/>
          <a:p>
            <a:r>
              <a:rPr lang="el-GR" sz="2800" b="1">
                <a:latin typeface="Times New Roman" pitchFamily="18" charset="0"/>
                <a:cs typeface="Times New Roman" pitchFamily="18" charset="0"/>
              </a:rPr>
              <a:t>α</a:t>
            </a:r>
            <a:r>
              <a:rPr lang="en-US" sz="1600" b="1">
                <a:latin typeface="Times New Roman" pitchFamily="18" charset="0"/>
                <a:cs typeface="Times New Roman" pitchFamily="18" charset="0"/>
              </a:rPr>
              <a:t>2</a:t>
            </a:r>
            <a:endParaRPr lang="ru-RU" sz="2800" b="1"/>
          </a:p>
        </p:txBody>
      </p:sp>
      <p:cxnSp>
        <p:nvCxnSpPr>
          <p:cNvPr id="49" name="Прямая со стрелкой 48"/>
          <p:cNvCxnSpPr/>
          <p:nvPr/>
        </p:nvCxnSpPr>
        <p:spPr>
          <a:xfrm rot="5400000">
            <a:off x="5464969" y="3036094"/>
            <a:ext cx="64293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a:spLocks noChangeArrowheads="1"/>
          </p:cNvSpPr>
          <p:nvPr/>
        </p:nvSpPr>
        <p:spPr bwMode="auto">
          <a:xfrm>
            <a:off x="5786438" y="2571750"/>
            <a:ext cx="785812" cy="523875"/>
          </a:xfrm>
          <a:prstGeom prst="rect">
            <a:avLst/>
          </a:prstGeom>
          <a:noFill/>
          <a:ln w="9525">
            <a:noFill/>
            <a:miter lim="800000"/>
            <a:headEnd/>
            <a:tailEnd/>
          </a:ln>
        </p:spPr>
        <p:txBody>
          <a:bodyPr>
            <a:spAutoFit/>
          </a:bodyPr>
          <a:lstStyle/>
          <a:p>
            <a:r>
              <a:rPr lang="el-GR" sz="2800">
                <a:latin typeface="Times New Roman" pitchFamily="18" charset="0"/>
                <a:cs typeface="Times New Roman" pitchFamily="18" charset="0"/>
              </a:rPr>
              <a:t>β</a:t>
            </a:r>
            <a:r>
              <a:rPr lang="en-US" sz="1600">
                <a:latin typeface="Times New Roman" pitchFamily="18" charset="0"/>
                <a:cs typeface="Times New Roman" pitchFamily="18" charset="0"/>
              </a:rPr>
              <a:t>2</a:t>
            </a:r>
            <a:endParaRPr lang="ru-RU" sz="2800"/>
          </a:p>
        </p:txBody>
      </p:sp>
      <p:sp>
        <p:nvSpPr>
          <p:cNvPr id="61" name="Дуга 60"/>
          <p:cNvSpPr/>
          <p:nvPr/>
        </p:nvSpPr>
        <p:spPr>
          <a:xfrm rot="18881386" flipH="1" flipV="1">
            <a:off x="3512344" y="818357"/>
            <a:ext cx="965200" cy="83661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62" name="TextBox 61"/>
          <p:cNvSpPr txBox="1">
            <a:spLocks noChangeArrowheads="1"/>
          </p:cNvSpPr>
          <p:nvPr/>
        </p:nvSpPr>
        <p:spPr bwMode="auto">
          <a:xfrm>
            <a:off x="3786188" y="1643063"/>
            <a:ext cx="357187" cy="584200"/>
          </a:xfrm>
          <a:prstGeom prst="rect">
            <a:avLst/>
          </a:prstGeom>
          <a:noFill/>
          <a:ln w="9525">
            <a:noFill/>
            <a:miter lim="800000"/>
            <a:headEnd/>
            <a:tailEnd/>
          </a:ln>
        </p:spPr>
        <p:txBody>
          <a:bodyPr>
            <a:spAutoFit/>
          </a:bodyPr>
          <a:lstStyle/>
          <a:p>
            <a:r>
              <a:rPr lang="ru-RU" sz="3200" b="1">
                <a:latin typeface="Bookman Old Style" pitchFamily="18" charset="0"/>
              </a:rPr>
              <a:t></a:t>
            </a:r>
            <a:endParaRPr lang="ru-RU" sz="3200" b="1"/>
          </a:p>
        </p:txBody>
      </p:sp>
      <p:sp>
        <p:nvSpPr>
          <p:cNvPr id="24" name="TextBox 23"/>
          <p:cNvSpPr txBox="1"/>
          <p:nvPr/>
        </p:nvSpPr>
        <p:spPr>
          <a:xfrm>
            <a:off x="857250" y="6072188"/>
            <a:ext cx="8001000" cy="6461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spAutoFit/>
          </a:bodyPr>
          <a:lstStyle/>
          <a:p>
            <a:pPr>
              <a:defRPr/>
            </a:pPr>
            <a:r>
              <a:rPr lang="en-US" dirty="0"/>
              <a:t> </a:t>
            </a:r>
            <a:r>
              <a:rPr lang="ru-RU" b="1" dirty="0">
                <a:solidFill>
                  <a:srgbClr val="FF0000"/>
                </a:solidFill>
              </a:rPr>
              <a:t>При  прохождении через  стеклянную  призму  свет  отклоняется  к </a:t>
            </a:r>
          </a:p>
          <a:p>
            <a:pPr>
              <a:defRPr/>
            </a:pPr>
            <a:r>
              <a:rPr lang="ru-RU" b="1" dirty="0">
                <a:solidFill>
                  <a:srgbClr val="FF0000"/>
                </a:solidFill>
              </a:rPr>
              <a:t>      основанию  призмы.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2000" fill="hold"/>
                                        <p:tgtEl>
                                          <p:spTgt spid="62"/>
                                        </p:tgtEl>
                                        <p:attrNameLst>
                                          <p:attrName>ppt_w</p:attrName>
                                        </p:attrNameLst>
                                      </p:cBhvr>
                                      <p:tavLst>
                                        <p:tav tm="0">
                                          <p:val>
                                            <p:strVal val="#ppt_w*0.70"/>
                                          </p:val>
                                        </p:tav>
                                        <p:tav tm="100000">
                                          <p:val>
                                            <p:strVal val="#ppt_w"/>
                                          </p:val>
                                        </p:tav>
                                      </p:tavLst>
                                    </p:anim>
                                    <p:anim calcmode="lin" valueType="num">
                                      <p:cBhvr>
                                        <p:cTn id="15" dur="2000" fill="hold"/>
                                        <p:tgtEl>
                                          <p:spTgt spid="62"/>
                                        </p:tgtEl>
                                        <p:attrNameLst>
                                          <p:attrName>ppt_h</p:attrName>
                                        </p:attrNameLst>
                                      </p:cBhvr>
                                      <p:tavLst>
                                        <p:tav tm="0">
                                          <p:val>
                                            <p:strVal val="#ppt_h"/>
                                          </p:val>
                                        </p:tav>
                                        <p:tav tm="100000">
                                          <p:val>
                                            <p:strVal val="#ppt_h"/>
                                          </p:val>
                                        </p:tav>
                                      </p:tavLst>
                                    </p:anim>
                                    <p:animEffect transition="in" filter="fade">
                                      <p:cBhvr>
                                        <p:cTn id="16" dur="2000"/>
                                        <p:tgtEl>
                                          <p:spTgt spid="62"/>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2000" fill="hold"/>
                                        <p:tgtEl>
                                          <p:spTgt spid="61"/>
                                        </p:tgtEl>
                                        <p:attrNameLst>
                                          <p:attrName>ppt_w</p:attrName>
                                        </p:attrNameLst>
                                      </p:cBhvr>
                                      <p:tavLst>
                                        <p:tav tm="0">
                                          <p:val>
                                            <p:strVal val="#ppt_w*0.70"/>
                                          </p:val>
                                        </p:tav>
                                        <p:tav tm="100000">
                                          <p:val>
                                            <p:strVal val="#ppt_w"/>
                                          </p:val>
                                        </p:tav>
                                      </p:tavLst>
                                    </p:anim>
                                    <p:anim calcmode="lin" valueType="num">
                                      <p:cBhvr>
                                        <p:cTn id="20" dur="2000" fill="hold"/>
                                        <p:tgtEl>
                                          <p:spTgt spid="61"/>
                                        </p:tgtEl>
                                        <p:attrNameLst>
                                          <p:attrName>ppt_h</p:attrName>
                                        </p:attrNameLst>
                                      </p:cBhvr>
                                      <p:tavLst>
                                        <p:tav tm="0">
                                          <p:val>
                                            <p:strVal val="#ppt_h"/>
                                          </p:val>
                                        </p:tav>
                                        <p:tav tm="100000">
                                          <p:val>
                                            <p:strVal val="#ppt_h"/>
                                          </p:val>
                                        </p:tav>
                                      </p:tavLst>
                                    </p:anim>
                                    <p:animEffect transition="in" filter="fade">
                                      <p:cBhvr>
                                        <p:cTn id="21" dur="20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2000" fill="hold"/>
                                        <p:tgtEl>
                                          <p:spTgt spid="4"/>
                                        </p:tgtEl>
                                        <p:attrNameLst>
                                          <p:attrName>ppt_w</p:attrName>
                                        </p:attrNameLst>
                                      </p:cBhvr>
                                      <p:tavLst>
                                        <p:tav tm="0">
                                          <p:val>
                                            <p:strVal val="#ppt_w*0.70"/>
                                          </p:val>
                                        </p:tav>
                                        <p:tav tm="100000">
                                          <p:val>
                                            <p:strVal val="#ppt_w"/>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animEffect transition="in" filter="fade">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000" fill="hold"/>
                                        <p:tgtEl>
                                          <p:spTgt spid="6"/>
                                        </p:tgtEl>
                                        <p:attrNameLst>
                                          <p:attrName>ppt_w</p:attrName>
                                        </p:attrNameLst>
                                      </p:cBhvr>
                                      <p:tavLst>
                                        <p:tav tm="0">
                                          <p:val>
                                            <p:strVal val="#ppt_w*0.70"/>
                                          </p:val>
                                        </p:tav>
                                        <p:tav tm="100000">
                                          <p:val>
                                            <p:strVal val="#ppt_w"/>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animEffect transition="in" filter="fade">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2000" fill="hold"/>
                                        <p:tgtEl>
                                          <p:spTgt spid="38"/>
                                        </p:tgtEl>
                                        <p:attrNameLst>
                                          <p:attrName>ppt_w</p:attrName>
                                        </p:attrNameLst>
                                      </p:cBhvr>
                                      <p:tavLst>
                                        <p:tav tm="0">
                                          <p:val>
                                            <p:strVal val="#ppt_w*0.70"/>
                                          </p:val>
                                        </p:tav>
                                        <p:tav tm="100000">
                                          <p:val>
                                            <p:strVal val="#ppt_w"/>
                                          </p:val>
                                        </p:tav>
                                      </p:tavLst>
                                    </p:anim>
                                    <p:anim calcmode="lin" valueType="num">
                                      <p:cBhvr>
                                        <p:cTn id="41" dur="2000" fill="hold"/>
                                        <p:tgtEl>
                                          <p:spTgt spid="38"/>
                                        </p:tgtEl>
                                        <p:attrNameLst>
                                          <p:attrName>ppt_h</p:attrName>
                                        </p:attrNameLst>
                                      </p:cBhvr>
                                      <p:tavLst>
                                        <p:tav tm="0">
                                          <p:val>
                                            <p:strVal val="#ppt_h"/>
                                          </p:val>
                                        </p:tav>
                                        <p:tav tm="100000">
                                          <p:val>
                                            <p:strVal val="#ppt_h"/>
                                          </p:val>
                                        </p:tav>
                                      </p:tavLst>
                                    </p:anim>
                                    <p:animEffect transition="in" filter="fade">
                                      <p:cBhvr>
                                        <p:cTn id="42" dur="2000"/>
                                        <p:tgtEl>
                                          <p:spTgt spid="38"/>
                                        </p:tgtEl>
                                      </p:cBhvr>
                                    </p:animEffect>
                                  </p:childTnLst>
                                </p:cTn>
                              </p:par>
                              <p:par>
                                <p:cTn id="43" presetID="55"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2000" fill="hold"/>
                                        <p:tgtEl>
                                          <p:spTgt spid="29"/>
                                        </p:tgtEl>
                                        <p:attrNameLst>
                                          <p:attrName>ppt_w</p:attrName>
                                        </p:attrNameLst>
                                      </p:cBhvr>
                                      <p:tavLst>
                                        <p:tav tm="0">
                                          <p:val>
                                            <p:strVal val="#ppt_w*0.70"/>
                                          </p:val>
                                        </p:tav>
                                        <p:tav tm="100000">
                                          <p:val>
                                            <p:strVal val="#ppt_w"/>
                                          </p:val>
                                        </p:tav>
                                      </p:tavLst>
                                    </p:anim>
                                    <p:anim calcmode="lin" valueType="num">
                                      <p:cBhvr>
                                        <p:cTn id="46" dur="2000" fill="hold"/>
                                        <p:tgtEl>
                                          <p:spTgt spid="29"/>
                                        </p:tgtEl>
                                        <p:attrNameLst>
                                          <p:attrName>ppt_h</p:attrName>
                                        </p:attrNameLst>
                                      </p:cBhvr>
                                      <p:tavLst>
                                        <p:tav tm="0">
                                          <p:val>
                                            <p:strVal val="#ppt_h"/>
                                          </p:val>
                                        </p:tav>
                                        <p:tav tm="100000">
                                          <p:val>
                                            <p:strVal val="#ppt_h"/>
                                          </p:val>
                                        </p:tav>
                                      </p:tavLst>
                                    </p:anim>
                                    <p:animEffect transition="in" filter="fade">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2000" fill="hold"/>
                                        <p:tgtEl>
                                          <p:spTgt spid="8"/>
                                        </p:tgtEl>
                                        <p:attrNameLst>
                                          <p:attrName>ppt_w</p:attrName>
                                        </p:attrNameLst>
                                      </p:cBhvr>
                                      <p:tavLst>
                                        <p:tav tm="0">
                                          <p:val>
                                            <p:strVal val="#ppt_w*0.70"/>
                                          </p:val>
                                        </p:tav>
                                        <p:tav tm="100000">
                                          <p:val>
                                            <p:strVal val="#ppt_w"/>
                                          </p:val>
                                        </p:tav>
                                      </p:tavLst>
                                    </p:anim>
                                    <p:anim calcmode="lin" valueType="num">
                                      <p:cBhvr>
                                        <p:cTn id="53" dur="2000" fill="hold"/>
                                        <p:tgtEl>
                                          <p:spTgt spid="8"/>
                                        </p:tgtEl>
                                        <p:attrNameLst>
                                          <p:attrName>ppt_h</p:attrName>
                                        </p:attrNameLst>
                                      </p:cBhvr>
                                      <p:tavLst>
                                        <p:tav tm="0">
                                          <p:val>
                                            <p:strVal val="#ppt_h"/>
                                          </p:val>
                                        </p:tav>
                                        <p:tav tm="100000">
                                          <p:val>
                                            <p:strVal val="#ppt_h"/>
                                          </p:val>
                                        </p:tav>
                                      </p:tavLst>
                                    </p:anim>
                                    <p:animEffect transition="in" filter="fade">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2000" fill="hold"/>
                                        <p:tgtEl>
                                          <p:spTgt spid="10"/>
                                        </p:tgtEl>
                                        <p:attrNameLst>
                                          <p:attrName>ppt_w</p:attrName>
                                        </p:attrNameLst>
                                      </p:cBhvr>
                                      <p:tavLst>
                                        <p:tav tm="0">
                                          <p:val>
                                            <p:strVal val="#ppt_w*0.70"/>
                                          </p:val>
                                        </p:tav>
                                        <p:tav tm="100000">
                                          <p:val>
                                            <p:strVal val="#ppt_w"/>
                                          </p:val>
                                        </p:tav>
                                      </p:tavLst>
                                    </p:anim>
                                    <p:anim calcmode="lin" valueType="num">
                                      <p:cBhvr>
                                        <p:cTn id="60" dur="2000" fill="hold"/>
                                        <p:tgtEl>
                                          <p:spTgt spid="10"/>
                                        </p:tgtEl>
                                        <p:attrNameLst>
                                          <p:attrName>ppt_h</p:attrName>
                                        </p:attrNameLst>
                                      </p:cBhvr>
                                      <p:tavLst>
                                        <p:tav tm="0">
                                          <p:val>
                                            <p:strVal val="#ppt_h"/>
                                          </p:val>
                                        </p:tav>
                                        <p:tav tm="100000">
                                          <p:val>
                                            <p:strVal val="#ppt_h"/>
                                          </p:val>
                                        </p:tav>
                                      </p:tavLst>
                                    </p:anim>
                                    <p:animEffect transition="in" filter="fade">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2000" fill="hold"/>
                                        <p:tgtEl>
                                          <p:spTgt spid="44"/>
                                        </p:tgtEl>
                                        <p:attrNameLst>
                                          <p:attrName>ppt_w</p:attrName>
                                        </p:attrNameLst>
                                      </p:cBhvr>
                                      <p:tavLst>
                                        <p:tav tm="0">
                                          <p:val>
                                            <p:strVal val="#ppt_w*0.70"/>
                                          </p:val>
                                        </p:tav>
                                        <p:tav tm="100000">
                                          <p:val>
                                            <p:strVal val="#ppt_w"/>
                                          </p:val>
                                        </p:tav>
                                      </p:tavLst>
                                    </p:anim>
                                    <p:anim calcmode="lin" valueType="num">
                                      <p:cBhvr>
                                        <p:cTn id="67" dur="2000" fill="hold"/>
                                        <p:tgtEl>
                                          <p:spTgt spid="44"/>
                                        </p:tgtEl>
                                        <p:attrNameLst>
                                          <p:attrName>ppt_h</p:attrName>
                                        </p:attrNameLst>
                                      </p:cBhvr>
                                      <p:tavLst>
                                        <p:tav tm="0">
                                          <p:val>
                                            <p:strVal val="#ppt_h"/>
                                          </p:val>
                                        </p:tav>
                                        <p:tav tm="100000">
                                          <p:val>
                                            <p:strVal val="#ppt_h"/>
                                          </p:val>
                                        </p:tav>
                                      </p:tavLst>
                                    </p:anim>
                                    <p:animEffect transition="in" filter="fade">
                                      <p:cBhvr>
                                        <p:cTn id="68" dur="2000"/>
                                        <p:tgtEl>
                                          <p:spTgt spid="44"/>
                                        </p:tgtEl>
                                      </p:cBhvr>
                                    </p:animEffect>
                                  </p:childTnLst>
                                </p:cTn>
                              </p:par>
                              <p:par>
                                <p:cTn id="69" presetID="55"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2000" fill="hold"/>
                                        <p:tgtEl>
                                          <p:spTgt spid="43"/>
                                        </p:tgtEl>
                                        <p:attrNameLst>
                                          <p:attrName>ppt_w</p:attrName>
                                        </p:attrNameLst>
                                      </p:cBhvr>
                                      <p:tavLst>
                                        <p:tav tm="0">
                                          <p:val>
                                            <p:strVal val="#ppt_w*0.70"/>
                                          </p:val>
                                        </p:tav>
                                        <p:tav tm="100000">
                                          <p:val>
                                            <p:strVal val="#ppt_w"/>
                                          </p:val>
                                        </p:tav>
                                      </p:tavLst>
                                    </p:anim>
                                    <p:anim calcmode="lin" valueType="num">
                                      <p:cBhvr>
                                        <p:cTn id="72" dur="2000" fill="hold"/>
                                        <p:tgtEl>
                                          <p:spTgt spid="43"/>
                                        </p:tgtEl>
                                        <p:attrNameLst>
                                          <p:attrName>ppt_h</p:attrName>
                                        </p:attrNameLst>
                                      </p:cBhvr>
                                      <p:tavLst>
                                        <p:tav tm="0">
                                          <p:val>
                                            <p:strVal val="#ppt_h"/>
                                          </p:val>
                                        </p:tav>
                                        <p:tav tm="100000">
                                          <p:val>
                                            <p:strVal val="#ppt_h"/>
                                          </p:val>
                                        </p:tav>
                                      </p:tavLst>
                                    </p:anim>
                                    <p:animEffect transition="in" filter="fade">
                                      <p:cBhvr>
                                        <p:cTn id="73" dur="20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2000" fill="hold"/>
                                        <p:tgtEl>
                                          <p:spTgt spid="13"/>
                                        </p:tgtEl>
                                        <p:attrNameLst>
                                          <p:attrName>ppt_w</p:attrName>
                                        </p:attrNameLst>
                                      </p:cBhvr>
                                      <p:tavLst>
                                        <p:tav tm="0">
                                          <p:val>
                                            <p:strVal val="#ppt_w*0.70"/>
                                          </p:val>
                                        </p:tav>
                                        <p:tav tm="100000">
                                          <p:val>
                                            <p:strVal val="#ppt_w"/>
                                          </p:val>
                                        </p:tav>
                                      </p:tavLst>
                                    </p:anim>
                                    <p:anim calcmode="lin" valueType="num">
                                      <p:cBhvr>
                                        <p:cTn id="79" dur="2000" fill="hold"/>
                                        <p:tgtEl>
                                          <p:spTgt spid="13"/>
                                        </p:tgtEl>
                                        <p:attrNameLst>
                                          <p:attrName>ppt_h</p:attrName>
                                        </p:attrNameLst>
                                      </p:cBhvr>
                                      <p:tavLst>
                                        <p:tav tm="0">
                                          <p:val>
                                            <p:strVal val="#ppt_h"/>
                                          </p:val>
                                        </p:tav>
                                        <p:tav tm="100000">
                                          <p:val>
                                            <p:strVal val="#ppt_h"/>
                                          </p:val>
                                        </p:tav>
                                      </p:tavLst>
                                    </p:anim>
                                    <p:animEffect transition="in" filter="fade">
                                      <p:cBhvr>
                                        <p:cTn id="80" dur="20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2000" fill="hold"/>
                                        <p:tgtEl>
                                          <p:spTgt spid="47"/>
                                        </p:tgtEl>
                                        <p:attrNameLst>
                                          <p:attrName>ppt_w</p:attrName>
                                        </p:attrNameLst>
                                      </p:cBhvr>
                                      <p:tavLst>
                                        <p:tav tm="0">
                                          <p:val>
                                            <p:strVal val="#ppt_w*0.70"/>
                                          </p:val>
                                        </p:tav>
                                        <p:tav tm="100000">
                                          <p:val>
                                            <p:strVal val="#ppt_w"/>
                                          </p:val>
                                        </p:tav>
                                      </p:tavLst>
                                    </p:anim>
                                    <p:anim calcmode="lin" valueType="num">
                                      <p:cBhvr>
                                        <p:cTn id="86" dur="2000" fill="hold"/>
                                        <p:tgtEl>
                                          <p:spTgt spid="47"/>
                                        </p:tgtEl>
                                        <p:attrNameLst>
                                          <p:attrName>ppt_h</p:attrName>
                                        </p:attrNameLst>
                                      </p:cBhvr>
                                      <p:tavLst>
                                        <p:tav tm="0">
                                          <p:val>
                                            <p:strVal val="#ppt_h"/>
                                          </p:val>
                                        </p:tav>
                                        <p:tav tm="100000">
                                          <p:val>
                                            <p:strVal val="#ppt_h"/>
                                          </p:val>
                                        </p:tav>
                                      </p:tavLst>
                                    </p:anim>
                                    <p:animEffect transition="in" filter="fade">
                                      <p:cBhvr>
                                        <p:cTn id="87" dur="2000"/>
                                        <p:tgtEl>
                                          <p:spTgt spid="47"/>
                                        </p:tgtEl>
                                      </p:cBhvr>
                                    </p:animEffect>
                                  </p:childTnLst>
                                </p:cTn>
                              </p:par>
                              <p:par>
                                <p:cTn id="88" presetID="55" presetClass="entr" presetSubtype="0"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anim calcmode="lin" valueType="num">
                                      <p:cBhvr>
                                        <p:cTn id="90" dur="2000" fill="hold"/>
                                        <p:tgtEl>
                                          <p:spTgt spid="46"/>
                                        </p:tgtEl>
                                        <p:attrNameLst>
                                          <p:attrName>ppt_w</p:attrName>
                                        </p:attrNameLst>
                                      </p:cBhvr>
                                      <p:tavLst>
                                        <p:tav tm="0">
                                          <p:val>
                                            <p:strVal val="#ppt_w*0.70"/>
                                          </p:val>
                                        </p:tav>
                                        <p:tav tm="100000">
                                          <p:val>
                                            <p:strVal val="#ppt_w"/>
                                          </p:val>
                                        </p:tav>
                                      </p:tavLst>
                                    </p:anim>
                                    <p:anim calcmode="lin" valueType="num">
                                      <p:cBhvr>
                                        <p:cTn id="91" dur="2000" fill="hold"/>
                                        <p:tgtEl>
                                          <p:spTgt spid="46"/>
                                        </p:tgtEl>
                                        <p:attrNameLst>
                                          <p:attrName>ppt_h</p:attrName>
                                        </p:attrNameLst>
                                      </p:cBhvr>
                                      <p:tavLst>
                                        <p:tav tm="0">
                                          <p:val>
                                            <p:strVal val="#ppt_h"/>
                                          </p:val>
                                        </p:tav>
                                        <p:tav tm="100000">
                                          <p:val>
                                            <p:strVal val="#ppt_h"/>
                                          </p:val>
                                        </p:tav>
                                      </p:tavLst>
                                    </p:anim>
                                    <p:animEffect transition="in" filter="fade">
                                      <p:cBhvr>
                                        <p:cTn id="92" dur="2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2000" fill="hold"/>
                                        <p:tgtEl>
                                          <p:spTgt spid="16"/>
                                        </p:tgtEl>
                                        <p:attrNameLst>
                                          <p:attrName>ppt_w</p:attrName>
                                        </p:attrNameLst>
                                      </p:cBhvr>
                                      <p:tavLst>
                                        <p:tav tm="0">
                                          <p:val>
                                            <p:strVal val="#ppt_w*0.70"/>
                                          </p:val>
                                        </p:tav>
                                        <p:tav tm="100000">
                                          <p:val>
                                            <p:strVal val="#ppt_w"/>
                                          </p:val>
                                        </p:tav>
                                      </p:tavLst>
                                    </p:anim>
                                    <p:anim calcmode="lin" valueType="num">
                                      <p:cBhvr>
                                        <p:cTn id="98" dur="2000" fill="hold"/>
                                        <p:tgtEl>
                                          <p:spTgt spid="16"/>
                                        </p:tgtEl>
                                        <p:attrNameLst>
                                          <p:attrName>ppt_h</p:attrName>
                                        </p:attrNameLst>
                                      </p:cBhvr>
                                      <p:tavLst>
                                        <p:tav tm="0">
                                          <p:val>
                                            <p:strVal val="#ppt_h"/>
                                          </p:val>
                                        </p:tav>
                                        <p:tav tm="100000">
                                          <p:val>
                                            <p:strVal val="#ppt_h"/>
                                          </p:val>
                                        </p:tav>
                                      </p:tavLst>
                                    </p:anim>
                                    <p:animEffect transition="in" filter="fade">
                                      <p:cBhvr>
                                        <p:cTn id="99" dur="2000"/>
                                        <p:tgtEl>
                                          <p:spTgt spid="16"/>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2000" fill="hold"/>
                                        <p:tgtEl>
                                          <p:spTgt spid="18"/>
                                        </p:tgtEl>
                                        <p:attrNameLst>
                                          <p:attrName>ppt_w</p:attrName>
                                        </p:attrNameLst>
                                      </p:cBhvr>
                                      <p:tavLst>
                                        <p:tav tm="0">
                                          <p:val>
                                            <p:strVal val="#ppt_w*0.70"/>
                                          </p:val>
                                        </p:tav>
                                        <p:tav tm="100000">
                                          <p:val>
                                            <p:strVal val="#ppt_w"/>
                                          </p:val>
                                        </p:tav>
                                      </p:tavLst>
                                    </p:anim>
                                    <p:anim calcmode="lin" valueType="num">
                                      <p:cBhvr>
                                        <p:cTn id="105" dur="2000" fill="hold"/>
                                        <p:tgtEl>
                                          <p:spTgt spid="18"/>
                                        </p:tgtEl>
                                        <p:attrNameLst>
                                          <p:attrName>ppt_h</p:attrName>
                                        </p:attrNameLst>
                                      </p:cBhvr>
                                      <p:tavLst>
                                        <p:tav tm="0">
                                          <p:val>
                                            <p:strVal val="#ppt_h"/>
                                          </p:val>
                                        </p:tav>
                                        <p:tav tm="100000">
                                          <p:val>
                                            <p:strVal val="#ppt_h"/>
                                          </p:val>
                                        </p:tav>
                                      </p:tavLst>
                                    </p:anim>
                                    <p:animEffect transition="in" filter="fade">
                                      <p:cBhvr>
                                        <p:cTn id="106" dur="20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2000" fill="hold"/>
                                        <p:tgtEl>
                                          <p:spTgt spid="53"/>
                                        </p:tgtEl>
                                        <p:attrNameLst>
                                          <p:attrName>ppt_w</p:attrName>
                                        </p:attrNameLst>
                                      </p:cBhvr>
                                      <p:tavLst>
                                        <p:tav tm="0">
                                          <p:val>
                                            <p:strVal val="#ppt_w*0.70"/>
                                          </p:val>
                                        </p:tav>
                                        <p:tav tm="100000">
                                          <p:val>
                                            <p:strVal val="#ppt_w"/>
                                          </p:val>
                                        </p:tav>
                                      </p:tavLst>
                                    </p:anim>
                                    <p:anim calcmode="lin" valueType="num">
                                      <p:cBhvr>
                                        <p:cTn id="112" dur="2000" fill="hold"/>
                                        <p:tgtEl>
                                          <p:spTgt spid="53"/>
                                        </p:tgtEl>
                                        <p:attrNameLst>
                                          <p:attrName>ppt_h</p:attrName>
                                        </p:attrNameLst>
                                      </p:cBhvr>
                                      <p:tavLst>
                                        <p:tav tm="0">
                                          <p:val>
                                            <p:strVal val="#ppt_h"/>
                                          </p:val>
                                        </p:tav>
                                        <p:tav tm="100000">
                                          <p:val>
                                            <p:strVal val="#ppt_h"/>
                                          </p:val>
                                        </p:tav>
                                      </p:tavLst>
                                    </p:anim>
                                    <p:animEffect transition="in" filter="fade">
                                      <p:cBhvr>
                                        <p:cTn id="113" dur="2000"/>
                                        <p:tgtEl>
                                          <p:spTgt spid="53"/>
                                        </p:tgtEl>
                                      </p:cBhvr>
                                    </p:animEffect>
                                  </p:childTnLst>
                                </p:cTn>
                              </p:par>
                              <p:par>
                                <p:cTn id="114" presetID="55" presetClass="entr" presetSubtype="0" fill="hold" nodeType="with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p:cTn id="116" dur="2000" fill="hold"/>
                                        <p:tgtEl>
                                          <p:spTgt spid="49"/>
                                        </p:tgtEl>
                                        <p:attrNameLst>
                                          <p:attrName>ppt_w</p:attrName>
                                        </p:attrNameLst>
                                      </p:cBhvr>
                                      <p:tavLst>
                                        <p:tav tm="0">
                                          <p:val>
                                            <p:strVal val="#ppt_w*0.70"/>
                                          </p:val>
                                        </p:tav>
                                        <p:tav tm="100000">
                                          <p:val>
                                            <p:strVal val="#ppt_w"/>
                                          </p:val>
                                        </p:tav>
                                      </p:tavLst>
                                    </p:anim>
                                    <p:anim calcmode="lin" valueType="num">
                                      <p:cBhvr>
                                        <p:cTn id="117" dur="2000" fill="hold"/>
                                        <p:tgtEl>
                                          <p:spTgt spid="49"/>
                                        </p:tgtEl>
                                        <p:attrNameLst>
                                          <p:attrName>ppt_h</p:attrName>
                                        </p:attrNameLst>
                                      </p:cBhvr>
                                      <p:tavLst>
                                        <p:tav tm="0">
                                          <p:val>
                                            <p:strVal val="#ppt_h"/>
                                          </p:val>
                                        </p:tav>
                                        <p:tav tm="100000">
                                          <p:val>
                                            <p:strVal val="#ppt_h"/>
                                          </p:val>
                                        </p:tav>
                                      </p:tavLst>
                                    </p:anim>
                                    <p:animEffect transition="in" filter="fade">
                                      <p:cBhvr>
                                        <p:cTn id="118" dur="20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55" presetClass="entr" presetSubtype="0" fill="hold" nodeType="click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p:cTn id="123" dur="2000" fill="hold"/>
                                        <p:tgtEl>
                                          <p:spTgt spid="33"/>
                                        </p:tgtEl>
                                        <p:attrNameLst>
                                          <p:attrName>ppt_w</p:attrName>
                                        </p:attrNameLst>
                                      </p:cBhvr>
                                      <p:tavLst>
                                        <p:tav tm="0">
                                          <p:val>
                                            <p:strVal val="#ppt_w*0.70"/>
                                          </p:val>
                                        </p:tav>
                                        <p:tav tm="100000">
                                          <p:val>
                                            <p:strVal val="#ppt_w"/>
                                          </p:val>
                                        </p:tav>
                                      </p:tavLst>
                                    </p:anim>
                                    <p:anim calcmode="lin" valueType="num">
                                      <p:cBhvr>
                                        <p:cTn id="124" dur="2000" fill="hold"/>
                                        <p:tgtEl>
                                          <p:spTgt spid="33"/>
                                        </p:tgtEl>
                                        <p:attrNameLst>
                                          <p:attrName>ppt_h</p:attrName>
                                        </p:attrNameLst>
                                      </p:cBhvr>
                                      <p:tavLst>
                                        <p:tav tm="0">
                                          <p:val>
                                            <p:strVal val="#ppt_h"/>
                                          </p:val>
                                        </p:tav>
                                        <p:tav tm="100000">
                                          <p:val>
                                            <p:strVal val="#ppt_h"/>
                                          </p:val>
                                        </p:tav>
                                      </p:tavLst>
                                    </p:anim>
                                    <p:animEffect transition="in" filter="fade">
                                      <p:cBhvr>
                                        <p:cTn id="125" dur="2000"/>
                                        <p:tgtEl>
                                          <p:spTgt spid="33"/>
                                        </p:tgtEl>
                                      </p:cBhvr>
                                    </p:animEffect>
                                  </p:childTnLst>
                                </p:cTn>
                              </p:par>
                              <p:par>
                                <p:cTn id="126" presetID="55" presetClass="entr" presetSubtype="0"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2000" fill="hold"/>
                                        <p:tgtEl>
                                          <p:spTgt spid="23"/>
                                        </p:tgtEl>
                                        <p:attrNameLst>
                                          <p:attrName>ppt_w</p:attrName>
                                        </p:attrNameLst>
                                      </p:cBhvr>
                                      <p:tavLst>
                                        <p:tav tm="0">
                                          <p:val>
                                            <p:strVal val="#ppt_w*0.70"/>
                                          </p:val>
                                        </p:tav>
                                        <p:tav tm="100000">
                                          <p:val>
                                            <p:strVal val="#ppt_w"/>
                                          </p:val>
                                        </p:tav>
                                      </p:tavLst>
                                    </p:anim>
                                    <p:anim calcmode="lin" valueType="num">
                                      <p:cBhvr>
                                        <p:cTn id="129" dur="2000" fill="hold"/>
                                        <p:tgtEl>
                                          <p:spTgt spid="23"/>
                                        </p:tgtEl>
                                        <p:attrNameLst>
                                          <p:attrName>ppt_h</p:attrName>
                                        </p:attrNameLst>
                                      </p:cBhvr>
                                      <p:tavLst>
                                        <p:tav tm="0">
                                          <p:val>
                                            <p:strVal val="#ppt_h"/>
                                          </p:val>
                                        </p:tav>
                                        <p:tav tm="100000">
                                          <p:val>
                                            <p:strVal val="#ppt_h"/>
                                          </p:val>
                                        </p:tav>
                                      </p:tavLst>
                                    </p:anim>
                                    <p:animEffect transition="in" filter="fade">
                                      <p:cBhvr>
                                        <p:cTn id="130" dur="2000"/>
                                        <p:tgtEl>
                                          <p:spTgt spid="23"/>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nodeType="click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2000" fill="hold"/>
                                        <p:tgtEl>
                                          <p:spTgt spid="37"/>
                                        </p:tgtEl>
                                        <p:attrNameLst>
                                          <p:attrName>ppt_w</p:attrName>
                                        </p:attrNameLst>
                                      </p:cBhvr>
                                      <p:tavLst>
                                        <p:tav tm="0">
                                          <p:val>
                                            <p:strVal val="#ppt_w*0.70"/>
                                          </p:val>
                                        </p:tav>
                                        <p:tav tm="100000">
                                          <p:val>
                                            <p:strVal val="#ppt_w"/>
                                          </p:val>
                                        </p:tav>
                                      </p:tavLst>
                                    </p:anim>
                                    <p:anim calcmode="lin" valueType="num">
                                      <p:cBhvr>
                                        <p:cTn id="136" dur="2000" fill="hold"/>
                                        <p:tgtEl>
                                          <p:spTgt spid="37"/>
                                        </p:tgtEl>
                                        <p:attrNameLst>
                                          <p:attrName>ppt_h</p:attrName>
                                        </p:attrNameLst>
                                      </p:cBhvr>
                                      <p:tavLst>
                                        <p:tav tm="0">
                                          <p:val>
                                            <p:strVal val="#ppt_h"/>
                                          </p:val>
                                        </p:tav>
                                        <p:tav tm="100000">
                                          <p:val>
                                            <p:strVal val="#ppt_h"/>
                                          </p:val>
                                        </p:tav>
                                      </p:tavLst>
                                    </p:anim>
                                    <p:animEffect transition="in" filter="fade">
                                      <p:cBhvr>
                                        <p:cTn id="137" dur="2000"/>
                                        <p:tgtEl>
                                          <p:spTgt spid="37"/>
                                        </p:tgtEl>
                                      </p:cBhvr>
                                    </p:animEffect>
                                  </p:childTnLst>
                                </p:cTn>
                              </p:par>
                              <p:par>
                                <p:cTn id="138" presetID="55" presetClass="entr" presetSubtype="0" fill="hold" grpId="0" nodeType="with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2000" fill="hold"/>
                                        <p:tgtEl>
                                          <p:spTgt spid="25"/>
                                        </p:tgtEl>
                                        <p:attrNameLst>
                                          <p:attrName>ppt_w</p:attrName>
                                        </p:attrNameLst>
                                      </p:cBhvr>
                                      <p:tavLst>
                                        <p:tav tm="0">
                                          <p:val>
                                            <p:strVal val="#ppt_w*0.70"/>
                                          </p:val>
                                        </p:tav>
                                        <p:tav tm="100000">
                                          <p:val>
                                            <p:strVal val="#ppt_w"/>
                                          </p:val>
                                        </p:tav>
                                      </p:tavLst>
                                    </p:anim>
                                    <p:anim calcmode="lin" valueType="num">
                                      <p:cBhvr>
                                        <p:cTn id="141" dur="2000" fill="hold"/>
                                        <p:tgtEl>
                                          <p:spTgt spid="25"/>
                                        </p:tgtEl>
                                        <p:attrNameLst>
                                          <p:attrName>ppt_h</p:attrName>
                                        </p:attrNameLst>
                                      </p:cBhvr>
                                      <p:tavLst>
                                        <p:tav tm="0">
                                          <p:val>
                                            <p:strVal val="#ppt_h"/>
                                          </p:val>
                                        </p:tav>
                                        <p:tav tm="100000">
                                          <p:val>
                                            <p:strVal val="#ppt_h"/>
                                          </p:val>
                                        </p:tav>
                                      </p:tavLst>
                                    </p:anim>
                                    <p:animEffect transition="in" filter="fade">
                                      <p:cBhvr>
                                        <p:cTn id="142" dur="2000"/>
                                        <p:tgtEl>
                                          <p:spTgt spid="25"/>
                                        </p:tgtEl>
                                      </p:cBhvr>
                                    </p:animEffec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 calcmode="lin" valueType="num">
                                      <p:cBhvr>
                                        <p:cTn id="147" dur="2000" fill="hold"/>
                                        <p:tgtEl>
                                          <p:spTgt spid="24"/>
                                        </p:tgtEl>
                                        <p:attrNameLst>
                                          <p:attrName>ppt_w</p:attrName>
                                        </p:attrNameLst>
                                      </p:cBhvr>
                                      <p:tavLst>
                                        <p:tav tm="0">
                                          <p:val>
                                            <p:strVal val="#ppt_w*0.70"/>
                                          </p:val>
                                        </p:tav>
                                        <p:tav tm="100000">
                                          <p:val>
                                            <p:strVal val="#ppt_w"/>
                                          </p:val>
                                        </p:tav>
                                      </p:tavLst>
                                    </p:anim>
                                    <p:anim calcmode="lin" valueType="num">
                                      <p:cBhvr>
                                        <p:cTn id="148" dur="2000" fill="hold"/>
                                        <p:tgtEl>
                                          <p:spTgt spid="24"/>
                                        </p:tgtEl>
                                        <p:attrNameLst>
                                          <p:attrName>ppt_h</p:attrName>
                                        </p:attrNameLst>
                                      </p:cBhvr>
                                      <p:tavLst>
                                        <p:tav tm="0">
                                          <p:val>
                                            <p:strVal val="#ppt_h"/>
                                          </p:val>
                                        </p:tav>
                                        <p:tav tm="100000">
                                          <p:val>
                                            <p:strVal val="#ppt_h"/>
                                          </p:val>
                                        </p:tav>
                                      </p:tavLst>
                                    </p:anim>
                                    <p:animEffect transition="in" filter="fade">
                                      <p:cBhvr>
                                        <p:cTn id="14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5" grpId="0"/>
      <p:bldP spid="38" grpId="0"/>
      <p:bldP spid="44" grpId="0"/>
      <p:bldP spid="47" grpId="0"/>
      <p:bldP spid="53" grpId="0"/>
      <p:bldP spid="61" grpId="0" animBg="1"/>
      <p:bldP spid="62"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496944" cy="5601533"/>
          </a:xfrm>
          <a:prstGeom prst="rect">
            <a:avLst/>
          </a:prstGeom>
        </p:spPr>
        <p:txBody>
          <a:bodyPr wrap="square">
            <a:spAutoFit/>
          </a:bodyPr>
          <a:lstStyle/>
          <a:p>
            <a:r>
              <a:rPr lang="ru-RU" b="1" dirty="0" smtClean="0"/>
              <a:t>         </a:t>
            </a:r>
            <a:r>
              <a:rPr lang="ru-RU" sz="3200" b="1" i="1" u="sng" dirty="0" smtClean="0">
                <a:solidFill>
                  <a:srgbClr val="C00000"/>
                </a:solidFill>
              </a:rPr>
              <a:t>Дальнозоркость (гиперметропия)</a:t>
            </a:r>
          </a:p>
          <a:p>
            <a:endParaRPr lang="ru-RU" b="1" dirty="0" smtClean="0"/>
          </a:p>
          <a:p>
            <a:r>
              <a:rPr lang="ru-RU" sz="2800" b="1" i="1" dirty="0" err="1" smtClean="0">
                <a:solidFill>
                  <a:srgbClr val="000099"/>
                </a:solidFill>
              </a:rPr>
              <a:t>Дальнозорький</a:t>
            </a:r>
            <a:r>
              <a:rPr lang="ru-RU" sz="2800" b="1" i="1" dirty="0" smtClean="0">
                <a:solidFill>
                  <a:srgbClr val="000099"/>
                </a:solidFill>
              </a:rPr>
              <a:t> глаз плохо видит предметы с близкого </a:t>
            </a:r>
            <a:r>
              <a:rPr lang="ru-RU" sz="2800" b="1" i="1" u="sng" dirty="0" err="1" smtClean="0">
                <a:solidFill>
                  <a:srgbClr val="FF0000"/>
                </a:solidFill>
              </a:rPr>
              <a:t>расстояния.Расстояние</a:t>
            </a:r>
            <a:r>
              <a:rPr lang="ru-RU" sz="2800" b="1" i="1" u="sng" dirty="0" smtClean="0">
                <a:solidFill>
                  <a:srgbClr val="FF0000"/>
                </a:solidFill>
              </a:rPr>
              <a:t> наилучшего зрения больше 25 см</a:t>
            </a:r>
            <a:r>
              <a:rPr lang="ru-RU" sz="2800" b="1" i="1" dirty="0" smtClean="0">
                <a:solidFill>
                  <a:srgbClr val="000099"/>
                </a:solidFill>
              </a:rPr>
              <a:t>.Четкое видение предметов на близком расстоянии меняется с возрастом человека: ребёнок в десять лет хорошо видит предметы не ближе 7 см, в 40-45 лет — 33 см, а после 70 лет без очков близкие предметы невозможно рассмотреть. Для лечения дальнозоркости можно применять очки с собирающими линзами.</a:t>
            </a:r>
            <a:endParaRPr lang="ru-RU" sz="2800" b="1" i="1" dirty="0">
              <a:solidFill>
                <a:srgbClr val="000099"/>
              </a:solidFill>
            </a:endParaRPr>
          </a:p>
        </p:txBody>
      </p:sp>
    </p:spTree>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1556792"/>
            <a:ext cx="7931634" cy="4219699"/>
          </a:xfrm>
          <a:prstGeom prst="rect">
            <a:avLst/>
          </a:prstGeom>
          <a:noFill/>
          <a:ln w="9525">
            <a:noFill/>
            <a:miter lim="800000"/>
            <a:headEnd/>
            <a:tailEnd/>
          </a:ln>
        </p:spPr>
      </p:pic>
      <p:sp>
        <p:nvSpPr>
          <p:cNvPr id="3" name="TextBox 2"/>
          <p:cNvSpPr txBox="1"/>
          <p:nvPr/>
        </p:nvSpPr>
        <p:spPr>
          <a:xfrm>
            <a:off x="467544" y="260648"/>
            <a:ext cx="8136904" cy="523220"/>
          </a:xfrm>
          <a:prstGeom prst="rect">
            <a:avLst/>
          </a:prstGeom>
          <a:noFill/>
        </p:spPr>
        <p:txBody>
          <a:bodyPr wrap="square" rtlCol="0">
            <a:spAutoFit/>
          </a:bodyPr>
          <a:lstStyle/>
          <a:p>
            <a:r>
              <a:rPr lang="en-US" dirty="0" smtClean="0"/>
              <a:t> </a:t>
            </a:r>
            <a:r>
              <a:rPr lang="ru-RU" sz="2800" b="1" i="1" u="sng" dirty="0" smtClean="0">
                <a:solidFill>
                  <a:srgbClr val="FF0000"/>
                </a:solidFill>
              </a:rPr>
              <a:t>Лечение болезней глаза с помощью очков</a:t>
            </a:r>
            <a:endParaRPr lang="ru-RU" sz="28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97346"/>
            <a:ext cx="8715404" cy="5632311"/>
          </a:xfrm>
          <a:prstGeom prst="rect">
            <a:avLst/>
          </a:prstGeom>
          <a:solidFill>
            <a:schemeClr val="bg2"/>
          </a:solidFill>
        </p:spPr>
        <p:txBody>
          <a:bodyPr wrap="square">
            <a:spAutoFit/>
          </a:bodyPr>
          <a:lstStyle/>
          <a:p>
            <a:r>
              <a:rPr lang="ru-RU" sz="2400" b="1" u="sng" dirty="0" smtClean="0">
                <a:solidFill>
                  <a:srgbClr val="C00000"/>
                </a:solidFill>
              </a:rPr>
              <a:t>Домашние средства лечения близорукости, дальнозоркости. </a:t>
            </a:r>
          </a:p>
          <a:p>
            <a:r>
              <a:rPr lang="ru-RU" sz="2400" dirty="0" smtClean="0">
                <a:solidFill>
                  <a:srgbClr val="C00000"/>
                </a:solidFill>
              </a:rPr>
              <a:t>При близорукости и  дальнозоркости следует пить соки из следующих овощей и трав</a:t>
            </a:r>
            <a:r>
              <a:rPr lang="ru-RU" sz="2400" b="1" u="sng" dirty="0" smtClean="0">
                <a:solidFill>
                  <a:srgbClr val="C00000"/>
                </a:solidFill>
              </a:rPr>
              <a:t>: моркови, свеклы, огурца, сельдерея, цикория, петрушки, шпината, черники, чеснока, укропа. Полезно также, есть эти овощи и травы в свежем виде.</a:t>
            </a:r>
          </a:p>
          <a:p>
            <a:r>
              <a:rPr lang="ru-RU" sz="2400" dirty="0" smtClean="0">
                <a:solidFill>
                  <a:srgbClr val="C00000"/>
                </a:solidFill>
              </a:rPr>
              <a:t>При умывании осторожно пригоршнями плескать на глаза холодную воду (до 40 раз). Такое упражнение усиливает циркуляцию крови в глазах.</a:t>
            </a:r>
          </a:p>
          <a:p>
            <a:r>
              <a:rPr lang="ru-RU" sz="2400" dirty="0" smtClean="0">
                <a:solidFill>
                  <a:srgbClr val="C00000"/>
                </a:solidFill>
              </a:rPr>
              <a:t>Есть свежие ягоды черники или варенье из черники по 2-3 столовых ложки 3-4 раза в день. Черника улучшает остроту зрения, уменьшает усталость глаз во время работы.</a:t>
            </a:r>
          </a:p>
          <a:p>
            <a:r>
              <a:rPr lang="ru-RU" sz="2400" dirty="0" smtClean="0">
                <a:solidFill>
                  <a:srgbClr val="C00000"/>
                </a:solidFill>
              </a:rPr>
              <a:t>Есть свежие ягоды черешни, делать на глаза примочки из мякоти черешни.</a:t>
            </a:r>
            <a:endParaRPr lang="ru-RU"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5846"/>
            <a:ext cx="8496944" cy="5355312"/>
          </a:xfrm>
          <a:prstGeom prst="rect">
            <a:avLst/>
          </a:prstGeom>
        </p:spPr>
        <p:txBody>
          <a:bodyPr wrap="square">
            <a:spAutoFit/>
          </a:bodyPr>
          <a:lstStyle/>
          <a:p>
            <a:r>
              <a:rPr lang="ru-RU" b="1" dirty="0" smtClean="0"/>
              <a:t>                  </a:t>
            </a:r>
            <a:r>
              <a:rPr lang="ru-RU" sz="3200" b="1" i="1" u="sng" dirty="0" smtClean="0">
                <a:solidFill>
                  <a:srgbClr val="C00000"/>
                </a:solidFill>
              </a:rPr>
              <a:t>Дальтонизм (</a:t>
            </a:r>
            <a:r>
              <a:rPr lang="ru-RU" sz="3200" b="1" i="1" u="sng" dirty="0" err="1" smtClean="0">
                <a:solidFill>
                  <a:srgbClr val="C00000"/>
                </a:solidFill>
              </a:rPr>
              <a:t>цветоаномалия</a:t>
            </a:r>
            <a:r>
              <a:rPr lang="ru-RU" sz="3200" b="1" i="1" u="sng" dirty="0" smtClean="0">
                <a:solidFill>
                  <a:srgbClr val="C00000"/>
                </a:solidFill>
              </a:rPr>
              <a:t>)</a:t>
            </a:r>
          </a:p>
          <a:p>
            <a:endParaRPr lang="ru-RU" b="1" dirty="0" smtClean="0"/>
          </a:p>
          <a:p>
            <a:r>
              <a:rPr lang="ru-RU" sz="2000" b="1" i="1" dirty="0" smtClean="0">
                <a:solidFill>
                  <a:srgbClr val="000099"/>
                </a:solidFill>
              </a:rPr>
              <a:t>Если в сетчатке глаза выпадает или ослаблено восприятие одного из трёх основных цветов, то человек «неправильно» воспринимает какой-то цвет, а чаще его оттенки. Есть </a:t>
            </a:r>
            <a:r>
              <a:rPr lang="ru-RU" sz="2000" b="1" i="1" dirty="0" err="1" smtClean="0">
                <a:solidFill>
                  <a:srgbClr val="000099"/>
                </a:solidFill>
              </a:rPr>
              <a:t>цветоаномалы</a:t>
            </a:r>
            <a:r>
              <a:rPr lang="ru-RU" sz="2000" b="1" i="1" dirty="0" smtClean="0">
                <a:solidFill>
                  <a:srgbClr val="000099"/>
                </a:solidFill>
              </a:rPr>
              <a:t> на красный, зелёный и сине-фиолетовый цвета. Редко встречается парная, или даже полная цветовая слепота. </a:t>
            </a:r>
            <a:r>
              <a:rPr lang="ru-RU" sz="2400" b="1" i="1" u="sng" dirty="0" smtClean="0">
                <a:solidFill>
                  <a:srgbClr val="C00000"/>
                </a:solidFill>
              </a:rPr>
              <a:t>Чаще встречаются люди, которые не могут различать оттенки красного или зеленого цветов</a:t>
            </a:r>
            <a:r>
              <a:rPr lang="ru-RU" sz="2000" b="1" i="1" dirty="0" smtClean="0">
                <a:solidFill>
                  <a:srgbClr val="000099"/>
                </a:solidFill>
              </a:rPr>
              <a:t>. Такие недостатки зрения были названы дальтонизмом – по имени английского учёного Д. Дальтона, который сам страдал таким расстройством цветного зрения и впервые описал его. Дальтонизм не поддается лечению, передаётся по наследству (сцеплен с Х-хромосомой). Иногда он возникает после некоторых глазных и нервных болезней.</a:t>
            </a:r>
            <a:endParaRPr lang="ru-RU" sz="2000" b="1" i="1" dirty="0">
              <a:solidFill>
                <a:srgbClr val="000099"/>
              </a:solidFill>
            </a:endParaRPr>
          </a:p>
        </p:txBody>
      </p:sp>
    </p:spTree>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1182688" y="765175"/>
            <a:ext cx="7772400" cy="5367338"/>
          </a:xfrm>
        </p:spPr>
        <p:txBody>
          <a:bodyPr/>
          <a:lstStyle/>
          <a:p>
            <a:pPr>
              <a:lnSpc>
                <a:spcPct val="90000"/>
              </a:lnSpc>
              <a:spcBef>
                <a:spcPct val="0"/>
              </a:spcBef>
              <a:buClrTx/>
              <a:buSzPct val="100000"/>
              <a:buFont typeface="Symbol" pitchFamily="18" charset="2"/>
              <a:buChar char=""/>
              <a:defRPr/>
            </a:pPr>
            <a:r>
              <a:rPr lang="ru-RU" sz="2400" b="1" dirty="0">
                <a:solidFill>
                  <a:srgbClr val="FF0000"/>
                </a:solidFill>
              </a:rPr>
              <a:t>Приобретенный дальтонизм имеет место только на глазу, где поражена сетчатка или зрительный нерв. Ему свойственно прогрессирующее ухудшение со временем и трудности в различении синего и желтого цветов. </a:t>
            </a:r>
          </a:p>
          <a:p>
            <a:pPr>
              <a:lnSpc>
                <a:spcPct val="90000"/>
              </a:lnSpc>
              <a:defRPr/>
            </a:pPr>
            <a:r>
              <a:rPr lang="ru-RU" sz="2400" b="1" dirty="0">
                <a:solidFill>
                  <a:srgbClr val="FF0000"/>
                </a:solidFill>
              </a:rPr>
              <a:t>Наследственный дальтонизм встречается чаще, поражает оба глаза и не ухудшается со временем. Этот вариант дальтонизма в разной степени выраженности присутствует у 8% мужчин и 0.4% женщин. </a:t>
            </a:r>
          </a:p>
          <a:p>
            <a:pPr>
              <a:lnSpc>
                <a:spcPct val="90000"/>
              </a:lnSpc>
              <a:buFont typeface="Wingdings" pitchFamily="2" charset="2"/>
              <a:buNone/>
              <a:defRPr/>
            </a:pPr>
            <a:r>
              <a:rPr lang="ru-RU" sz="2400" b="1" dirty="0">
                <a:solidFill>
                  <a:srgbClr val="FF0000"/>
                </a:solidFill>
              </a:rPr>
              <a:t>	Наследственный дальтонизм связан с X-хромосомой и практически всегда передается от матери-носителя гена к сыну.</a:t>
            </a:r>
          </a:p>
        </p:txBody>
      </p:sp>
    </p:spTree>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580"/>
            <a:ext cx="8640960" cy="6309420"/>
          </a:xfrm>
          <a:prstGeom prst="rect">
            <a:avLst/>
          </a:prstGeom>
        </p:spPr>
        <p:txBody>
          <a:bodyPr wrap="square">
            <a:spAutoFit/>
          </a:bodyPr>
          <a:lstStyle/>
          <a:p>
            <a:r>
              <a:rPr lang="ru-RU" sz="1600" b="1" i="1" u="sng" dirty="0" smtClean="0">
                <a:solidFill>
                  <a:srgbClr val="FF0000"/>
                </a:solidFill>
              </a:rPr>
              <a:t>Катаракта</a:t>
            </a:r>
            <a:r>
              <a:rPr lang="ru-RU" sz="1400" b="1" dirty="0" smtClean="0"/>
              <a:t> </a:t>
            </a:r>
            <a:r>
              <a:rPr lang="ru-RU" sz="1400" b="1" dirty="0" smtClean="0">
                <a:solidFill>
                  <a:srgbClr val="000099"/>
                </a:solidFill>
              </a:rPr>
              <a:t>– нарушение прозрачности хрусталика, одной из основных оптических линз глаза человека. В обычном глазу хрусталик выполняет две основные функции: участвует в процессе преломления световых лучей и выполняет точную фокусировку изображения предметов, которые находятся на различном расстоянии от глаза. В течение всей жизни человека его хрусталик постепенно становится более плотным, теряет свою эластичность и увеличивается в размере. Примерно после 40 лет, люди с хорошим зрением вдаль начинают испытывать трудности при рассматривании предметов  вблизи и им приходится пользоваться плюсовыми очками. Чем старше человек становится, тем сильнее очки ему необходимы, однако их сила редко превышает +3,0 диоптрии. Это состояние называется пресбиопией и не является патологией – это естественные возрастные изменения нашего зрения, присущие всем людям без исключения, меняться может лишь возраст, когда появляются первые проявления этого процесса. Зрение вдаль при этом не изменяется. Если человек раньше пользовался очками для дали, то для чтения ему будет необходима вторая пара очков. Только близорукие люди с миопией в –3,0 диоптрии могут читать, снимая свои очки для дали.</a:t>
            </a:r>
          </a:p>
          <a:p>
            <a:r>
              <a:rPr lang="ru-RU" sz="1600" b="1" i="1" u="sng" dirty="0" smtClean="0">
                <a:solidFill>
                  <a:srgbClr val="C00000"/>
                </a:solidFill>
              </a:rPr>
              <a:t>Иногда естественный процесс уплотнения хрусталика начинает сопровождаться снижением его прозрачности – помутнением – это уже заболевание, катаракта</a:t>
            </a:r>
            <a:r>
              <a:rPr lang="ru-RU" sz="1400" b="1" dirty="0" smtClean="0">
                <a:solidFill>
                  <a:srgbClr val="C00000"/>
                </a:solidFill>
              </a:rPr>
              <a:t>.</a:t>
            </a:r>
            <a:r>
              <a:rPr lang="ru-RU" sz="1400" b="1" dirty="0" smtClean="0">
                <a:solidFill>
                  <a:srgbClr val="000099"/>
                </a:solidFill>
              </a:rPr>
              <a:t> При катаракте постепенно снижается зрение и вблизи и вдали так, что очки полностью исправить этого уже не могут. Со временем помутнение усиливается, зрение продолжает ухудшаться вплоть до состояния, когда глаз может различать только яркий свет.</a:t>
            </a:r>
          </a:p>
          <a:p>
            <a:r>
              <a:rPr lang="ru-RU" sz="1400" b="1" dirty="0" smtClean="0">
                <a:solidFill>
                  <a:srgbClr val="000099"/>
                </a:solidFill>
              </a:rPr>
              <a:t>Наиболее распространенной является возрастная катаракта, которая возникает после 50 лет , однако бывают еще и врожденная, травматическая, осложненная, лучевая и др. виды катаракты, которые могут возникнуть в любом возрасте. </a:t>
            </a:r>
          </a:p>
          <a:p>
            <a:r>
              <a:rPr lang="ru-RU" sz="1400" b="1" dirty="0" smtClean="0">
                <a:solidFill>
                  <a:srgbClr val="000099"/>
                </a:solidFill>
              </a:rPr>
              <a:t>Развивается катаракта у разных людей с разной скоростью – от нескольких месяцев до нескольких лет. Как правило, чем короче этот период, меньше сопутствующих заболеваний и меньше степень зрелости катаракты, тем лучше  результата хирургического лечения и ниже риск осложнений</a:t>
            </a:r>
            <a:r>
              <a:rPr lang="ru-RU" b="1" dirty="0" smtClean="0">
                <a:solidFill>
                  <a:srgbClr val="000099"/>
                </a:solidFill>
              </a:rPr>
              <a:t>.</a:t>
            </a:r>
            <a:endParaRPr lang="ru-RU" b="1" dirty="0">
              <a:solidFill>
                <a:srgbClr val="000099"/>
              </a:solidFill>
            </a:endParaRPr>
          </a:p>
        </p:txBody>
      </p:sp>
      <p:sp>
        <p:nvSpPr>
          <p:cNvPr id="3" name="TextBox 2"/>
          <p:cNvSpPr txBox="1"/>
          <p:nvPr/>
        </p:nvSpPr>
        <p:spPr>
          <a:xfrm>
            <a:off x="2051720" y="0"/>
            <a:ext cx="2952328" cy="584775"/>
          </a:xfrm>
          <a:prstGeom prst="rect">
            <a:avLst/>
          </a:prstGeom>
          <a:noFill/>
        </p:spPr>
        <p:txBody>
          <a:bodyPr wrap="square" rtlCol="0">
            <a:spAutoFit/>
          </a:bodyPr>
          <a:lstStyle/>
          <a:p>
            <a:r>
              <a:rPr lang="en-US" dirty="0" smtClean="0"/>
              <a:t> </a:t>
            </a:r>
            <a:r>
              <a:rPr lang="ru-RU" sz="3200" b="1" i="1" u="sng" dirty="0" smtClean="0">
                <a:solidFill>
                  <a:srgbClr val="FF0000"/>
                </a:solidFill>
              </a:rPr>
              <a:t>Катаракта</a:t>
            </a:r>
            <a:endParaRPr lang="ru-RU" sz="32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Безымянный"/>
          <p:cNvPicPr>
            <a:picLocks noChangeAspect="1" noChangeArrowheads="1"/>
          </p:cNvPicPr>
          <p:nvPr/>
        </p:nvPicPr>
        <p:blipFill>
          <a:blip r:embed="rId2" cstate="print"/>
          <a:srcRect l="4555" t="4349" r="45244" b="64223"/>
          <a:stretch>
            <a:fillRect/>
          </a:stretch>
        </p:blipFill>
        <p:spPr bwMode="auto">
          <a:xfrm>
            <a:off x="1857356" y="785794"/>
            <a:ext cx="4832345" cy="2258505"/>
          </a:xfrm>
          <a:prstGeom prst="rect">
            <a:avLst/>
          </a:prstGeom>
          <a:noFill/>
          <a:ln w="9525">
            <a:noFill/>
            <a:miter lim="800000"/>
            <a:headEnd/>
            <a:tailEnd/>
          </a:ln>
        </p:spPr>
      </p:pic>
      <p:pic>
        <p:nvPicPr>
          <p:cNvPr id="3" name="Picture 4" descr="3-3-1"/>
          <p:cNvPicPr>
            <a:picLocks noChangeAspect="1" noChangeArrowheads="1"/>
          </p:cNvPicPr>
          <p:nvPr/>
        </p:nvPicPr>
        <p:blipFill>
          <a:blip r:embed="rId3" cstate="print"/>
          <a:srcRect b="60420"/>
          <a:stretch>
            <a:fillRect/>
          </a:stretch>
        </p:blipFill>
        <p:spPr bwMode="auto">
          <a:xfrm>
            <a:off x="1714480" y="4286256"/>
            <a:ext cx="5887273" cy="2227266"/>
          </a:xfrm>
          <a:prstGeom prst="rect">
            <a:avLst/>
          </a:prstGeom>
          <a:noFill/>
          <a:ln w="9525">
            <a:noFill/>
            <a:miter lim="800000"/>
            <a:headEnd/>
            <a:tailEnd/>
          </a:ln>
        </p:spPr>
      </p:pic>
      <p:sp>
        <p:nvSpPr>
          <p:cNvPr id="4" name="Прямоугольник 3"/>
          <p:cNvSpPr/>
          <p:nvPr/>
        </p:nvSpPr>
        <p:spPr>
          <a:xfrm>
            <a:off x="1571604" y="142852"/>
            <a:ext cx="6069162" cy="707886"/>
          </a:xfrm>
          <a:prstGeom prst="rect">
            <a:avLst/>
          </a:prstGeom>
        </p:spPr>
        <p:txBody>
          <a:bodyPr wrap="none">
            <a:spAutoFit/>
          </a:bodyPr>
          <a:lstStyle/>
          <a:p>
            <a:r>
              <a:rPr lang="ru-RU" sz="4000" b="1" dirty="0" smtClean="0">
                <a:solidFill>
                  <a:srgbClr val="FF0000"/>
                </a:solidFill>
              </a:rPr>
              <a:t>СОБИРАЮЩАЯ ЛИНЗА</a:t>
            </a:r>
            <a:endParaRPr lang="ru-RU" sz="4000" dirty="0"/>
          </a:p>
        </p:txBody>
      </p:sp>
      <p:sp>
        <p:nvSpPr>
          <p:cNvPr id="5" name="Прямоугольник 4"/>
          <p:cNvSpPr/>
          <p:nvPr/>
        </p:nvSpPr>
        <p:spPr>
          <a:xfrm>
            <a:off x="571472" y="3143248"/>
            <a:ext cx="8215370" cy="954107"/>
          </a:xfrm>
          <a:prstGeom prst="rect">
            <a:avLst/>
          </a:prstGeom>
        </p:spPr>
        <p:txBody>
          <a:bodyPr wrap="square">
            <a:spAutoFit/>
          </a:bodyPr>
          <a:lstStyle/>
          <a:p>
            <a:pPr algn="ctr" eaLnBrk="1" hangingPunct="1">
              <a:buFont typeface="Wingdings" pitchFamily="2" charset="2"/>
              <a:buNone/>
              <a:defRPr/>
            </a:pPr>
            <a:r>
              <a:rPr lang="ru-RU" sz="2800" b="1" dirty="0" smtClean="0">
                <a:solidFill>
                  <a:srgbClr val="FF0000"/>
                </a:solidFill>
              </a:rPr>
              <a:t>Собирающая линза в середине толще, чем у краев.</a:t>
            </a:r>
          </a:p>
        </p:txBody>
      </p:sp>
      <p:sp>
        <p:nvSpPr>
          <p:cNvPr id="7" name="TextBox 6"/>
          <p:cNvSpPr txBox="1"/>
          <p:nvPr/>
        </p:nvSpPr>
        <p:spPr>
          <a:xfrm>
            <a:off x="5857884" y="1571612"/>
            <a:ext cx="3143272" cy="369332"/>
          </a:xfrm>
          <a:prstGeom prst="rect">
            <a:avLst/>
          </a:prstGeom>
          <a:noFill/>
        </p:spPr>
        <p:txBody>
          <a:bodyPr wrap="square" rtlCol="0">
            <a:spAutoFit/>
          </a:bodyPr>
          <a:lstStyle/>
          <a:p>
            <a:r>
              <a:rPr lang="ru-RU" dirty="0" smtClean="0">
                <a:solidFill>
                  <a:srgbClr val="FF0000"/>
                </a:solidFill>
              </a:rPr>
              <a:t>Главная  оптическая ось</a:t>
            </a:r>
            <a:endParaRPr lang="ru-RU" dirty="0">
              <a:solidFill>
                <a:srgbClr val="FF0000"/>
              </a:solidFill>
            </a:endParaRPr>
          </a:p>
        </p:txBody>
      </p:sp>
      <p:cxnSp>
        <p:nvCxnSpPr>
          <p:cNvPr id="9" name="Прямая со стрелкой 8"/>
          <p:cNvCxnSpPr/>
          <p:nvPr/>
        </p:nvCxnSpPr>
        <p:spPr>
          <a:xfrm>
            <a:off x="3714744" y="1857364"/>
            <a:ext cx="3286148" cy="71438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72330" y="2428868"/>
            <a:ext cx="1928826" cy="646331"/>
          </a:xfrm>
          <a:prstGeom prst="rect">
            <a:avLst/>
          </a:prstGeom>
          <a:noFill/>
        </p:spPr>
        <p:txBody>
          <a:bodyPr wrap="square" rtlCol="0">
            <a:spAutoFit/>
          </a:bodyPr>
          <a:lstStyle/>
          <a:p>
            <a:r>
              <a:rPr lang="ru-RU" dirty="0" smtClean="0">
                <a:solidFill>
                  <a:srgbClr val="FF0000"/>
                </a:solidFill>
              </a:rPr>
              <a:t>Оптический  центр  линзы</a:t>
            </a:r>
            <a:endParaRPr lang="ru-RU" dirty="0">
              <a:solidFill>
                <a:srgbClr val="FF0000"/>
              </a:solidFill>
            </a:endParaRPr>
          </a:p>
        </p:txBody>
      </p:sp>
      <p:sp>
        <p:nvSpPr>
          <p:cNvPr id="11" name="Овал 10"/>
          <p:cNvSpPr/>
          <p:nvPr/>
        </p:nvSpPr>
        <p:spPr>
          <a:xfrm>
            <a:off x="4000496" y="1785926"/>
            <a:ext cx="142876" cy="1428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428992" y="1785926"/>
            <a:ext cx="133352" cy="1333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3714744" y="1785926"/>
            <a:ext cx="133352" cy="1333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p:nvCxnSpPr>
        <p:spPr>
          <a:xfrm flipH="1">
            <a:off x="3707904" y="1268760"/>
            <a:ext cx="72008" cy="1224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000" fill="hold"/>
                                        <p:tgtEl>
                                          <p:spTgt spid="5"/>
                                        </p:tgtEl>
                                        <p:attrNameLst>
                                          <p:attrName>ppt_w</p:attrName>
                                        </p:attrNameLst>
                                      </p:cBhvr>
                                      <p:tavLst>
                                        <p:tav tm="0">
                                          <p:val>
                                            <p:strVal val="#ppt_w*0.70"/>
                                          </p:val>
                                        </p:tav>
                                        <p:tav tm="100000">
                                          <p:val>
                                            <p:strVal val="#ppt_w"/>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animEffect transition="in" filter="fade">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2000" fill="hold"/>
                                        <p:tgtEl>
                                          <p:spTgt spid="3"/>
                                        </p:tgtEl>
                                        <p:attrNameLst>
                                          <p:attrName>ppt_w</p:attrName>
                                        </p:attrNameLst>
                                      </p:cBhvr>
                                      <p:tavLst>
                                        <p:tav tm="0">
                                          <p:val>
                                            <p:fltVal val="0"/>
                                          </p:val>
                                        </p:tav>
                                        <p:tav tm="100000">
                                          <p:val>
                                            <p:strVal val="#ppt_w"/>
                                          </p:val>
                                        </p:tav>
                                      </p:tavLst>
                                    </p:anim>
                                    <p:anim calcmode="lin" valueType="num">
                                      <p:cBhvr>
                                        <p:cTn id="51" dur="2000" fill="hold"/>
                                        <p:tgtEl>
                                          <p:spTgt spid="3"/>
                                        </p:tgtEl>
                                        <p:attrNameLst>
                                          <p:attrName>ppt_h</p:attrName>
                                        </p:attrNameLst>
                                      </p:cBhvr>
                                      <p:tavLst>
                                        <p:tav tm="0">
                                          <p:val>
                                            <p:fltVal val="0"/>
                                          </p:val>
                                        </p:tav>
                                        <p:tav tm="100000">
                                          <p:val>
                                            <p:strVal val="#ppt_h"/>
                                          </p:val>
                                        </p:tav>
                                      </p:tavLst>
                                    </p:anim>
                                    <p:anim calcmode="lin" valueType="num">
                                      <p:cBhvr>
                                        <p:cTn id="52"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53"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strVal val="#ppt_w*0.70"/>
                                          </p:val>
                                        </p:tav>
                                        <p:tav tm="100000">
                                          <p:val>
                                            <p:strVal val="#ppt_w"/>
                                          </p:val>
                                        </p:tav>
                                      </p:tavLst>
                                    </p:anim>
                                    <p:anim calcmode="lin" valueType="num">
                                      <p:cBhvr>
                                        <p:cTn id="59" dur="1000" fill="hold"/>
                                        <p:tgtEl>
                                          <p:spTgt spid="12"/>
                                        </p:tgtEl>
                                        <p:attrNameLst>
                                          <p:attrName>ppt_h</p:attrName>
                                        </p:attrNameLst>
                                      </p:cBhvr>
                                      <p:tavLst>
                                        <p:tav tm="0">
                                          <p:val>
                                            <p:strVal val="#ppt_h"/>
                                          </p:val>
                                        </p:tav>
                                        <p:tav tm="100000">
                                          <p:val>
                                            <p:strVal val="#ppt_h"/>
                                          </p:val>
                                        </p:tav>
                                      </p:tavLst>
                                    </p:anim>
                                    <p:animEffect transition="in" filter="fade">
                                      <p:cBhvr>
                                        <p:cTn id="60" dur="1000"/>
                                        <p:tgtEl>
                                          <p:spTgt spid="12"/>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0.70"/>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par>
                                <p:cTn id="66" presetID="55" presetClass="entr" presetSubtype="0" fill="hold" grpId="1"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strVal val="#ppt_w*0.70"/>
                                          </p:val>
                                        </p:tav>
                                        <p:tav tm="100000">
                                          <p:val>
                                            <p:strVal val="#ppt_w"/>
                                          </p:val>
                                        </p:tav>
                                      </p:tavLst>
                                    </p:anim>
                                    <p:anim calcmode="lin" valueType="num">
                                      <p:cBhvr>
                                        <p:cTn id="69" dur="1000" fill="hold"/>
                                        <p:tgtEl>
                                          <p:spTgt spid="12"/>
                                        </p:tgtEl>
                                        <p:attrNameLst>
                                          <p:attrName>ppt_h</p:attrName>
                                        </p:attrNameLst>
                                      </p:cBhvr>
                                      <p:tavLst>
                                        <p:tav tm="0">
                                          <p:val>
                                            <p:strVal val="#ppt_h"/>
                                          </p:val>
                                        </p:tav>
                                        <p:tav tm="100000">
                                          <p:val>
                                            <p:strVal val="#ppt_h"/>
                                          </p:val>
                                        </p:tav>
                                      </p:tavLst>
                                    </p:anim>
                                    <p:animEffect transition="in" filter="fade">
                                      <p:cBhvr>
                                        <p:cTn id="70" dur="1000"/>
                                        <p:tgtEl>
                                          <p:spTgt spid="12"/>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strVal val="#ppt_w*0.70"/>
                                          </p:val>
                                        </p:tav>
                                        <p:tav tm="100000">
                                          <p:val>
                                            <p:strVal val="#ppt_w"/>
                                          </p:val>
                                        </p:tav>
                                      </p:tavLst>
                                    </p:anim>
                                    <p:anim calcmode="lin" valueType="num">
                                      <p:cBhvr>
                                        <p:cTn id="74" dur="1000" fill="hold"/>
                                        <p:tgtEl>
                                          <p:spTgt spid="13"/>
                                        </p:tgtEl>
                                        <p:attrNameLst>
                                          <p:attrName>ppt_h</p:attrName>
                                        </p:attrNameLst>
                                      </p:cBhvr>
                                      <p:tavLst>
                                        <p:tav tm="0">
                                          <p:val>
                                            <p:strVal val="#ppt_h"/>
                                          </p:val>
                                        </p:tav>
                                        <p:tav tm="100000">
                                          <p:val>
                                            <p:strVal val="#ppt_h"/>
                                          </p:val>
                                        </p:tav>
                                      </p:tavLst>
                                    </p:anim>
                                    <p:animEffect transition="in" filter="fade">
                                      <p:cBhvr>
                                        <p:cTn id="75" dur="10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2000" fill="hold"/>
                                        <p:tgtEl>
                                          <p:spTgt spid="15"/>
                                        </p:tgtEl>
                                        <p:attrNameLst>
                                          <p:attrName>ppt_w</p:attrName>
                                        </p:attrNameLst>
                                      </p:cBhvr>
                                      <p:tavLst>
                                        <p:tav tm="0">
                                          <p:val>
                                            <p:strVal val="#ppt_w*0.70"/>
                                          </p:val>
                                        </p:tav>
                                        <p:tav tm="100000">
                                          <p:val>
                                            <p:strVal val="#ppt_w"/>
                                          </p:val>
                                        </p:tav>
                                      </p:tavLst>
                                    </p:anim>
                                    <p:anim calcmode="lin" valueType="num">
                                      <p:cBhvr>
                                        <p:cTn id="81" dur="2000" fill="hold"/>
                                        <p:tgtEl>
                                          <p:spTgt spid="15"/>
                                        </p:tgtEl>
                                        <p:attrNameLst>
                                          <p:attrName>ppt_h</p:attrName>
                                        </p:attrNameLst>
                                      </p:cBhvr>
                                      <p:tavLst>
                                        <p:tav tm="0">
                                          <p:val>
                                            <p:strVal val="#ppt_h"/>
                                          </p:val>
                                        </p:tav>
                                        <p:tav tm="100000">
                                          <p:val>
                                            <p:strVal val="#ppt_h"/>
                                          </p:val>
                                        </p:tav>
                                      </p:tavLst>
                                    </p:anim>
                                    <p:animEffect transition="in" filter="fade">
                                      <p:cBhvr>
                                        <p:cTn id="8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animBg="1"/>
      <p:bldP spid="12" grpId="0" animBg="1"/>
      <p:bldP spid="12"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357166"/>
            <a:ext cx="6728124" cy="707886"/>
          </a:xfrm>
          <a:prstGeom prst="rect">
            <a:avLst/>
          </a:prstGeom>
        </p:spPr>
        <p:txBody>
          <a:bodyPr wrap="none">
            <a:spAutoFit/>
          </a:bodyPr>
          <a:lstStyle/>
          <a:p>
            <a:r>
              <a:rPr lang="ru-RU" sz="4000" b="1" dirty="0" smtClean="0">
                <a:solidFill>
                  <a:srgbClr val="FF0000"/>
                </a:solidFill>
              </a:rPr>
              <a:t>РАССЕИВАЮЩАЯ ЛИНЗА</a:t>
            </a:r>
            <a:endParaRPr lang="ru-RU" sz="4000" dirty="0"/>
          </a:p>
        </p:txBody>
      </p:sp>
      <p:sp>
        <p:nvSpPr>
          <p:cNvPr id="4" name="Прямоугольник 3"/>
          <p:cNvSpPr/>
          <p:nvPr/>
        </p:nvSpPr>
        <p:spPr>
          <a:xfrm>
            <a:off x="357158" y="3714752"/>
            <a:ext cx="8215370" cy="1089529"/>
          </a:xfrm>
          <a:prstGeom prst="rect">
            <a:avLst/>
          </a:prstGeom>
        </p:spPr>
        <p:txBody>
          <a:bodyPr wrap="square">
            <a:spAutoFit/>
          </a:bodyPr>
          <a:lstStyle/>
          <a:p>
            <a:pPr algn="ctr" eaLnBrk="1" hangingPunct="1">
              <a:lnSpc>
                <a:spcPct val="90000"/>
              </a:lnSpc>
              <a:buFont typeface="Wingdings" pitchFamily="2" charset="2"/>
              <a:buNone/>
              <a:defRPr/>
            </a:pPr>
            <a:r>
              <a:rPr lang="ru-RU" sz="3600" b="1" dirty="0" smtClean="0">
                <a:solidFill>
                  <a:srgbClr val="FF0000"/>
                </a:solidFill>
              </a:rPr>
              <a:t>Рассеивающая линза в средней части тоньше, чем у краев. </a:t>
            </a:r>
          </a:p>
        </p:txBody>
      </p:sp>
      <p:pic>
        <p:nvPicPr>
          <p:cNvPr id="5" name="Picture 4" descr="3-3-1"/>
          <p:cNvPicPr>
            <a:picLocks noChangeAspect="1" noChangeArrowheads="1"/>
          </p:cNvPicPr>
          <p:nvPr/>
        </p:nvPicPr>
        <p:blipFill>
          <a:blip r:embed="rId2" cstate="print"/>
          <a:srcRect t="49957" b="9677"/>
          <a:stretch>
            <a:fillRect/>
          </a:stretch>
        </p:blipFill>
        <p:spPr bwMode="auto">
          <a:xfrm>
            <a:off x="1285852" y="4786322"/>
            <a:ext cx="5857916" cy="1609447"/>
          </a:xfrm>
          <a:prstGeom prst="rect">
            <a:avLst/>
          </a:prstGeom>
          <a:noFill/>
          <a:ln w="9525">
            <a:noFill/>
            <a:miter lim="800000"/>
            <a:headEnd/>
            <a:tailEnd/>
          </a:ln>
        </p:spPr>
      </p:pic>
      <p:pic>
        <p:nvPicPr>
          <p:cNvPr id="6" name="Picture 5" descr="РАССЕИВ"/>
          <p:cNvPicPr>
            <a:picLocks noChangeAspect="1" noChangeArrowheads="1"/>
          </p:cNvPicPr>
          <p:nvPr/>
        </p:nvPicPr>
        <p:blipFill>
          <a:blip r:embed="rId3" cstate="print"/>
          <a:srcRect l="3262" t="7872" r="46553" b="63316"/>
          <a:stretch>
            <a:fillRect/>
          </a:stretch>
        </p:blipFill>
        <p:spPr bwMode="auto">
          <a:xfrm>
            <a:off x="1785918" y="1214422"/>
            <a:ext cx="5545138"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strVal val="#ppt_w*0.70"/>
                                          </p:val>
                                        </p:tav>
                                        <p:tav tm="100000">
                                          <p:val>
                                            <p:strVal val="#ppt_w"/>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animEffect transition="in" filter="fade">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000" fill="hold"/>
                                        <p:tgtEl>
                                          <p:spTgt spid="5"/>
                                        </p:tgtEl>
                                        <p:attrNameLst>
                                          <p:attrName>ppt_w</p:attrName>
                                        </p:attrNameLst>
                                      </p:cBhvr>
                                      <p:tavLst>
                                        <p:tav tm="0">
                                          <p:val>
                                            <p:fltVal val="0"/>
                                          </p:val>
                                        </p:tav>
                                        <p:tav tm="100000">
                                          <p:val>
                                            <p:strVal val="#ppt_w"/>
                                          </p:val>
                                        </p:tav>
                                      </p:tavLst>
                                    </p:anim>
                                    <p:anim calcmode="lin" valueType="num">
                                      <p:cBhvr>
                                        <p:cTn id="30" dur="2000" fill="hold"/>
                                        <p:tgtEl>
                                          <p:spTgt spid="5"/>
                                        </p:tgtEl>
                                        <p:attrNameLst>
                                          <p:attrName>ppt_h</p:attrName>
                                        </p:attrNameLst>
                                      </p:cBhvr>
                                      <p:tavLst>
                                        <p:tav tm="0">
                                          <p:val>
                                            <p:fltVal val="0"/>
                                          </p:val>
                                        </p:tav>
                                        <p:tav tm="100000">
                                          <p:val>
                                            <p:strVal val="#ppt_h"/>
                                          </p:val>
                                        </p:tav>
                                      </p:tavLst>
                                    </p:anim>
                                    <p:anim calcmode="lin" valueType="num">
                                      <p:cBhvr>
                                        <p:cTn id="3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4282" y="5157788"/>
            <a:ext cx="8551893" cy="1143000"/>
          </a:xfrm>
        </p:spPr>
        <p:txBody>
          <a:bodyPr>
            <a:normAutofit fontScale="90000"/>
          </a:bodyPr>
          <a:lstStyle/>
          <a:p>
            <a:pPr eaLnBrk="1" hangingPunct="1">
              <a:defRPr/>
            </a:pPr>
            <a:r>
              <a:rPr lang="en-US" sz="4800" b="1" dirty="0" smtClean="0">
                <a:solidFill>
                  <a:srgbClr val="FF0000"/>
                </a:solidFill>
              </a:rPr>
              <a:t>F</a:t>
            </a:r>
            <a:r>
              <a:rPr lang="ru-RU" sz="4800" b="1" dirty="0" smtClean="0">
                <a:solidFill>
                  <a:srgbClr val="FF0000"/>
                </a:solidFill>
              </a:rPr>
              <a:t> – фокус линзы(действительный)</a:t>
            </a:r>
          </a:p>
        </p:txBody>
      </p:sp>
      <p:pic>
        <p:nvPicPr>
          <p:cNvPr id="8195" name="Picture 4" descr="r17"/>
          <p:cNvPicPr>
            <a:picLocks noGrp="1" noChangeAspect="1" noChangeArrowheads="1"/>
          </p:cNvPicPr>
          <p:nvPr>
            <p:ph idx="1"/>
          </p:nvPr>
        </p:nvPicPr>
        <p:blipFill>
          <a:blip r:embed="rId3" cstate="print"/>
          <a:srcRect/>
          <a:stretch>
            <a:fillRect/>
          </a:stretch>
        </p:blipFill>
        <p:spPr>
          <a:xfrm>
            <a:off x="250825" y="549275"/>
            <a:ext cx="8604250" cy="40163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ppt_w</p:attrName>
                                        </p:attrNameLst>
                                      </p:cBhvr>
                                      <p:tavLst>
                                        <p:tav tm="0">
                                          <p:val>
                                            <p:strVal val="#ppt_w*0.70"/>
                                          </p:val>
                                        </p:tav>
                                        <p:tav tm="100000">
                                          <p:val>
                                            <p:strVal val="#ppt_w"/>
                                          </p:val>
                                        </p:tav>
                                      </p:tavLst>
                                    </p:anim>
                                    <p:anim calcmode="lin" valueType="num">
                                      <p:cBhvr>
                                        <p:cTn id="8" dur="2000" fill="hold"/>
                                        <p:tgtEl>
                                          <p:spTgt spid="8195"/>
                                        </p:tgtEl>
                                        <p:attrNameLst>
                                          <p:attrName>ppt_h</p:attrName>
                                        </p:attrNameLst>
                                      </p:cBhvr>
                                      <p:tavLst>
                                        <p:tav tm="0">
                                          <p:val>
                                            <p:strVal val="#ppt_h"/>
                                          </p:val>
                                        </p:tav>
                                        <p:tav tm="100000">
                                          <p:val>
                                            <p:strVal val="#ppt_h"/>
                                          </p:val>
                                        </p:tav>
                                      </p:tavLst>
                                    </p:anim>
                                    <p:animEffect transition="in" filter="fade">
                                      <p:cBhvr>
                                        <p:cTn id="9" dur="2000"/>
                                        <p:tgtEl>
                                          <p:spTgt spid="819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362"/>
                                        </p:tgtEl>
                                        <p:attrNameLst>
                                          <p:attrName>style.visibility</p:attrName>
                                        </p:attrNameLst>
                                      </p:cBhvr>
                                      <p:to>
                                        <p:strVal val="visible"/>
                                      </p:to>
                                    </p:set>
                                    <p:anim calcmode="lin" valueType="num">
                                      <p:cBhvr>
                                        <p:cTn id="14" dur="2000" fill="hold"/>
                                        <p:tgtEl>
                                          <p:spTgt spid="15362"/>
                                        </p:tgtEl>
                                        <p:attrNameLst>
                                          <p:attrName>ppt_w</p:attrName>
                                        </p:attrNameLst>
                                      </p:cBhvr>
                                      <p:tavLst>
                                        <p:tav tm="0">
                                          <p:val>
                                            <p:strVal val="#ppt_w*0.70"/>
                                          </p:val>
                                        </p:tav>
                                        <p:tav tm="100000">
                                          <p:val>
                                            <p:strVal val="#ppt_w"/>
                                          </p:val>
                                        </p:tav>
                                      </p:tavLst>
                                    </p:anim>
                                    <p:anim calcmode="lin" valueType="num">
                                      <p:cBhvr>
                                        <p:cTn id="15" dur="2000" fill="hold"/>
                                        <p:tgtEl>
                                          <p:spTgt spid="15362"/>
                                        </p:tgtEl>
                                        <p:attrNameLst>
                                          <p:attrName>ppt_h</p:attrName>
                                        </p:attrNameLst>
                                      </p:cBhvr>
                                      <p:tavLst>
                                        <p:tav tm="0">
                                          <p:val>
                                            <p:strVal val="#ppt_h"/>
                                          </p:val>
                                        </p:tav>
                                        <p:tav tm="100000">
                                          <p:val>
                                            <p:strVal val="#ppt_h"/>
                                          </p:val>
                                        </p:tav>
                                      </p:tavLst>
                                    </p:anim>
                                    <p:animEffect transition="in" filter="fade">
                                      <p:cBhvr>
                                        <p:cTn id="16"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3" name="Picture 4" descr="r17"/>
          <p:cNvPicPr>
            <a:picLocks noGrp="1" noChangeAspect="1" noChangeArrowheads="1"/>
          </p:cNvPicPr>
          <p:nvPr>
            <p:ph type="title"/>
          </p:nvPr>
        </p:nvPicPr>
        <p:blipFill>
          <a:blip r:embed="rId3" cstate="print"/>
          <a:stretch>
            <a:fillRect/>
          </a:stretch>
        </p:blipFill>
        <p:spPr>
          <a:xfrm>
            <a:off x="1000100" y="285728"/>
            <a:ext cx="7143800" cy="4725998"/>
          </a:xfrm>
          <a:noFill/>
        </p:spPr>
      </p:pic>
      <p:sp>
        <p:nvSpPr>
          <p:cNvPr id="19459" name="Rectangle 3"/>
          <p:cNvSpPr>
            <a:spLocks noGrp="1" noChangeArrowheads="1"/>
          </p:cNvSpPr>
          <p:nvPr>
            <p:ph idx="1"/>
          </p:nvPr>
        </p:nvSpPr>
        <p:spPr>
          <a:xfrm>
            <a:off x="455613" y="5516563"/>
            <a:ext cx="8226425" cy="1081087"/>
          </a:xfrm>
        </p:spPr>
        <p:txBody>
          <a:bodyPr/>
          <a:lstStyle/>
          <a:p>
            <a:pPr algn="ctr" eaLnBrk="1" hangingPunct="1">
              <a:buFont typeface="Wingdings" pitchFamily="2" charset="2"/>
              <a:buNone/>
              <a:defRPr/>
            </a:pPr>
            <a:r>
              <a:rPr lang="en-US" sz="4800" dirty="0" smtClean="0">
                <a:solidFill>
                  <a:srgbClr val="FF0000"/>
                </a:solidFill>
              </a:rPr>
              <a:t>F –</a:t>
            </a:r>
            <a:r>
              <a:rPr lang="ru-RU" sz="4800" dirty="0" smtClean="0">
                <a:solidFill>
                  <a:srgbClr val="FF0000"/>
                </a:solidFill>
              </a:rPr>
              <a:t>фокус  линзы(мнимый)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2000" fill="hold"/>
                                        <p:tgtEl>
                                          <p:spTgt spid="10243"/>
                                        </p:tgtEl>
                                        <p:attrNameLst>
                                          <p:attrName>ppt_w</p:attrName>
                                        </p:attrNameLst>
                                      </p:cBhvr>
                                      <p:tavLst>
                                        <p:tav tm="0">
                                          <p:val>
                                            <p:strVal val="#ppt_w*0.70"/>
                                          </p:val>
                                        </p:tav>
                                        <p:tav tm="100000">
                                          <p:val>
                                            <p:strVal val="#ppt_w"/>
                                          </p:val>
                                        </p:tav>
                                      </p:tavLst>
                                    </p:anim>
                                    <p:anim calcmode="lin" valueType="num">
                                      <p:cBhvr>
                                        <p:cTn id="8" dur="2000" fill="hold"/>
                                        <p:tgtEl>
                                          <p:spTgt spid="10243"/>
                                        </p:tgtEl>
                                        <p:attrNameLst>
                                          <p:attrName>ppt_h</p:attrName>
                                        </p:attrNameLst>
                                      </p:cBhvr>
                                      <p:tavLst>
                                        <p:tav tm="0">
                                          <p:val>
                                            <p:strVal val="#ppt_h"/>
                                          </p:val>
                                        </p:tav>
                                        <p:tav tm="100000">
                                          <p:val>
                                            <p:strVal val="#ppt_h"/>
                                          </p:val>
                                        </p:tav>
                                      </p:tavLst>
                                    </p:anim>
                                    <p:animEffect transition="in" filter="fade">
                                      <p:cBhvr>
                                        <p:cTn id="9" dur="2000"/>
                                        <p:tgtEl>
                                          <p:spTgt spid="1024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2000" fill="hold"/>
                                        <p:tgtEl>
                                          <p:spTgt spid="19459">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1472" y="214290"/>
            <a:ext cx="8226425" cy="1143000"/>
          </a:xfrm>
        </p:spPr>
        <p:txBody>
          <a:bodyPr/>
          <a:lstStyle/>
          <a:p>
            <a:pPr eaLnBrk="1" hangingPunct="1">
              <a:defRPr/>
            </a:pPr>
            <a:r>
              <a:rPr lang="ru-RU" sz="4000" b="1" dirty="0" smtClean="0">
                <a:solidFill>
                  <a:srgbClr val="FF0000"/>
                </a:solidFill>
              </a:rPr>
              <a:t>Основные  характеристики линз</a:t>
            </a:r>
          </a:p>
        </p:txBody>
      </p:sp>
      <p:cxnSp>
        <p:nvCxnSpPr>
          <p:cNvPr id="20" name="Прямая соединительная линия 19"/>
          <p:cNvCxnSpPr/>
          <p:nvPr/>
        </p:nvCxnSpPr>
        <p:spPr>
          <a:xfrm>
            <a:off x="928662" y="3929066"/>
            <a:ext cx="750099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57290" y="5715016"/>
            <a:ext cx="2786082" cy="369332"/>
          </a:xfrm>
          <a:prstGeom prst="rect">
            <a:avLst/>
          </a:prstGeom>
          <a:noFill/>
        </p:spPr>
        <p:txBody>
          <a:bodyPr wrap="square" rtlCol="0">
            <a:spAutoFit/>
          </a:bodyPr>
          <a:lstStyle/>
          <a:p>
            <a:r>
              <a:rPr lang="ru-RU" dirty="0" smtClean="0"/>
              <a:t>  </a:t>
            </a:r>
            <a:r>
              <a:rPr lang="ru-RU" dirty="0" smtClean="0">
                <a:solidFill>
                  <a:srgbClr val="FF0000"/>
                </a:solidFill>
              </a:rPr>
              <a:t>Оптический  центр</a:t>
            </a:r>
            <a:endParaRPr lang="ru-RU" dirty="0">
              <a:solidFill>
                <a:srgbClr val="FF0000"/>
              </a:solidFill>
            </a:endParaRPr>
          </a:p>
        </p:txBody>
      </p:sp>
      <p:sp>
        <p:nvSpPr>
          <p:cNvPr id="22" name="TextBox 21"/>
          <p:cNvSpPr txBox="1"/>
          <p:nvPr/>
        </p:nvSpPr>
        <p:spPr>
          <a:xfrm>
            <a:off x="1142976" y="4071942"/>
            <a:ext cx="7143800" cy="369332"/>
          </a:xfrm>
          <a:prstGeom prst="rect">
            <a:avLst/>
          </a:prstGeom>
          <a:noFill/>
        </p:spPr>
        <p:txBody>
          <a:bodyPr wrap="square" rtlCol="0">
            <a:spAutoFit/>
          </a:bodyPr>
          <a:lstStyle/>
          <a:p>
            <a:r>
              <a:rPr lang="ru-RU" dirty="0" smtClean="0"/>
              <a:t> </a:t>
            </a:r>
            <a:r>
              <a:rPr lang="ru-RU" dirty="0" smtClean="0">
                <a:solidFill>
                  <a:srgbClr val="FF0000"/>
                </a:solidFill>
              </a:rPr>
              <a:t>Главная                     оптическая                            ось</a:t>
            </a:r>
            <a:endParaRPr lang="ru-RU" dirty="0">
              <a:solidFill>
                <a:srgbClr val="FF0000"/>
              </a:solidFill>
            </a:endParaRPr>
          </a:p>
        </p:txBody>
      </p:sp>
      <p:cxnSp>
        <p:nvCxnSpPr>
          <p:cNvPr id="28" name="Прямая со стрелкой 27"/>
          <p:cNvCxnSpPr/>
          <p:nvPr/>
        </p:nvCxnSpPr>
        <p:spPr>
          <a:xfrm rot="16200000" flipH="1">
            <a:off x="3428992" y="3857628"/>
            <a:ext cx="3929090" cy="71438"/>
          </a:xfrm>
          <a:prstGeom prst="straightConnector1">
            <a:avLst/>
          </a:prstGeom>
          <a:ln w="571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10800000" flipV="1">
            <a:off x="2786050" y="3929066"/>
            <a:ext cx="2643206" cy="178595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071802" y="2071678"/>
            <a:ext cx="4572032" cy="36433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715140" y="5715016"/>
            <a:ext cx="2071702" cy="369332"/>
          </a:xfrm>
          <a:prstGeom prst="rect">
            <a:avLst/>
          </a:prstGeom>
          <a:noFill/>
        </p:spPr>
        <p:txBody>
          <a:bodyPr wrap="square" rtlCol="0">
            <a:spAutoFit/>
          </a:bodyPr>
          <a:lstStyle/>
          <a:p>
            <a:r>
              <a:rPr lang="ru-RU" dirty="0" smtClean="0"/>
              <a:t> Оптическая  ось </a:t>
            </a:r>
            <a:endParaRPr lang="ru-RU" dirty="0"/>
          </a:p>
        </p:txBody>
      </p:sp>
      <p:sp>
        <p:nvSpPr>
          <p:cNvPr id="36" name="Овал 35"/>
          <p:cNvSpPr/>
          <p:nvPr/>
        </p:nvSpPr>
        <p:spPr>
          <a:xfrm flipH="1" flipV="1">
            <a:off x="4000496" y="3857628"/>
            <a:ext cx="142878" cy="1428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flipH="1" flipV="1">
            <a:off x="6643702" y="3857628"/>
            <a:ext cx="142878" cy="1428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3571868" y="3214686"/>
            <a:ext cx="357190" cy="646331"/>
          </a:xfrm>
          <a:prstGeom prst="rect">
            <a:avLst/>
          </a:prstGeom>
          <a:noFill/>
        </p:spPr>
        <p:txBody>
          <a:bodyPr wrap="square" rtlCol="0">
            <a:spAutoFit/>
          </a:bodyPr>
          <a:lstStyle/>
          <a:p>
            <a:r>
              <a:rPr lang="en-US" sz="3600" b="1" dirty="0" smtClean="0">
                <a:solidFill>
                  <a:srgbClr val="FF0000"/>
                </a:solidFill>
              </a:rPr>
              <a:t>F</a:t>
            </a:r>
            <a:endParaRPr lang="ru-RU" sz="3600" b="1" dirty="0">
              <a:solidFill>
                <a:srgbClr val="FF0000"/>
              </a:solidFill>
            </a:endParaRPr>
          </a:p>
        </p:txBody>
      </p:sp>
      <p:sp>
        <p:nvSpPr>
          <p:cNvPr id="39" name="Прямоугольник 38"/>
          <p:cNvSpPr/>
          <p:nvPr/>
        </p:nvSpPr>
        <p:spPr>
          <a:xfrm>
            <a:off x="6786578" y="3214686"/>
            <a:ext cx="466794" cy="642942"/>
          </a:xfrm>
          <a:prstGeom prst="rect">
            <a:avLst/>
          </a:prstGeom>
        </p:spPr>
        <p:txBody>
          <a:bodyPr wrap="square">
            <a:spAutoFit/>
          </a:bodyPr>
          <a:lstStyle/>
          <a:p>
            <a:r>
              <a:rPr lang="en-US" sz="3600" b="1" dirty="0" smtClean="0">
                <a:solidFill>
                  <a:srgbClr val="FF0000"/>
                </a:solidFill>
              </a:rPr>
              <a:t>F</a:t>
            </a:r>
            <a:endParaRPr lang="ru-RU" sz="3600" b="1" dirty="0">
              <a:solidFill>
                <a:srgbClr val="FF0000"/>
              </a:solidFill>
            </a:endParaRPr>
          </a:p>
        </p:txBody>
      </p:sp>
      <p:cxnSp>
        <p:nvCxnSpPr>
          <p:cNvPr id="42" name="Прямая соединительная линия 41"/>
          <p:cNvCxnSpPr>
            <a:endCxn id="37" idx="4"/>
          </p:cNvCxnSpPr>
          <p:nvPr/>
        </p:nvCxnSpPr>
        <p:spPr>
          <a:xfrm rot="5400000">
            <a:off x="6036482" y="3178968"/>
            <a:ext cx="1357320" cy="1"/>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5357818" y="2643182"/>
            <a:ext cx="1357322" cy="1588"/>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5786446" y="1857364"/>
            <a:ext cx="714380" cy="646331"/>
          </a:xfrm>
          <a:prstGeom prst="rect">
            <a:avLst/>
          </a:prstGeom>
        </p:spPr>
        <p:txBody>
          <a:bodyPr wrap="square">
            <a:spAutoFit/>
          </a:bodyPr>
          <a:lstStyle/>
          <a:p>
            <a:r>
              <a:rPr lang="en-US" sz="3600" b="1" dirty="0" smtClean="0">
                <a:solidFill>
                  <a:srgbClr val="FF0000"/>
                </a:solidFill>
              </a:rPr>
              <a:t>F </a:t>
            </a:r>
            <a:endParaRPr lang="ru-RU" sz="3600" b="1" dirty="0">
              <a:solidFill>
                <a:srgbClr val="FF0000"/>
              </a:solidFill>
            </a:endParaRPr>
          </a:p>
        </p:txBody>
      </p:sp>
      <p:sp>
        <p:nvSpPr>
          <p:cNvPr id="23" name="TextBox 22"/>
          <p:cNvSpPr txBox="1"/>
          <p:nvPr/>
        </p:nvSpPr>
        <p:spPr>
          <a:xfrm>
            <a:off x="6357950" y="1928802"/>
            <a:ext cx="1857388" cy="646331"/>
          </a:xfrm>
          <a:prstGeom prst="rect">
            <a:avLst/>
          </a:prstGeom>
          <a:noFill/>
        </p:spPr>
        <p:txBody>
          <a:bodyPr wrap="square" rtlCol="0">
            <a:spAutoFit/>
          </a:bodyPr>
          <a:lstStyle/>
          <a:p>
            <a:r>
              <a:rPr lang="ru-RU" dirty="0" smtClean="0">
                <a:solidFill>
                  <a:srgbClr val="FF0000"/>
                </a:solidFill>
              </a:rPr>
              <a:t>- фокусное  расстояние  </a:t>
            </a:r>
            <a:endParaRPr lang="ru-RU" dirty="0">
              <a:solidFill>
                <a:srgbClr val="FF0000"/>
              </a:solidFill>
            </a:endParaRPr>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78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48" y="2285992"/>
            <a:ext cx="1752600" cy="1104900"/>
          </a:xfrm>
          <a:prstGeom prst="rect">
            <a:avLst/>
          </a:prstGeom>
          <a:noFill/>
        </p:spPr>
      </p:pic>
      <p:sp>
        <p:nvSpPr>
          <p:cNvPr id="37891" name="Rectangle 3"/>
          <p:cNvSpPr>
            <a:spLocks noChangeArrowheads="1"/>
          </p:cNvSpPr>
          <p:nvPr/>
        </p:nvSpPr>
        <p:spPr bwMode="auto">
          <a:xfrm>
            <a:off x="0" y="1562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2000" fill="hold"/>
                                        <p:tgtEl>
                                          <p:spTgt spid="33794"/>
                                        </p:tgtEl>
                                        <p:attrNameLst>
                                          <p:attrName>ppt_w</p:attrName>
                                        </p:attrNameLst>
                                      </p:cBhvr>
                                      <p:tavLst>
                                        <p:tav tm="0">
                                          <p:val>
                                            <p:strVal val="#ppt_w*0.70"/>
                                          </p:val>
                                        </p:tav>
                                        <p:tav tm="100000">
                                          <p:val>
                                            <p:strVal val="#ppt_w"/>
                                          </p:val>
                                        </p:tav>
                                      </p:tavLst>
                                    </p:anim>
                                    <p:anim calcmode="lin" valueType="num">
                                      <p:cBhvr>
                                        <p:cTn id="8" dur="2000" fill="hold"/>
                                        <p:tgtEl>
                                          <p:spTgt spid="33794"/>
                                        </p:tgtEl>
                                        <p:attrNameLst>
                                          <p:attrName>ppt_h</p:attrName>
                                        </p:attrNameLst>
                                      </p:cBhvr>
                                      <p:tavLst>
                                        <p:tav tm="0">
                                          <p:val>
                                            <p:strVal val="#ppt_h"/>
                                          </p:val>
                                        </p:tav>
                                        <p:tav tm="100000">
                                          <p:val>
                                            <p:strVal val="#ppt_h"/>
                                          </p:val>
                                        </p:tav>
                                      </p:tavLst>
                                    </p:anim>
                                    <p:animEffect transition="in" filter="fade">
                                      <p:cBhvr>
                                        <p:cTn id="9" dur="2000"/>
                                        <p:tgtEl>
                                          <p:spTgt spid="337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strVal val="#ppt_w*0.70"/>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Effect transition="in" filter="fade">
                                      <p:cBhvr>
                                        <p:cTn id="23" dur="1000"/>
                                        <p:tgtEl>
                                          <p:spTgt spid="20"/>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strVal val="#ppt_w*0.70"/>
                                          </p:val>
                                        </p:tav>
                                        <p:tav tm="100000">
                                          <p:val>
                                            <p:strVal val="#ppt_w"/>
                                          </p:val>
                                        </p:tav>
                                      </p:tavLst>
                                    </p:anim>
                                    <p:anim calcmode="lin" valueType="num">
                                      <p:cBhvr>
                                        <p:cTn id="27" dur="1000" fill="hold"/>
                                        <p:tgtEl>
                                          <p:spTgt spid="22"/>
                                        </p:tgtEl>
                                        <p:attrNameLst>
                                          <p:attrName>ppt_h</p:attrName>
                                        </p:attrNameLst>
                                      </p:cBhvr>
                                      <p:tavLst>
                                        <p:tav tm="0">
                                          <p:val>
                                            <p:strVal val="#ppt_h"/>
                                          </p:val>
                                        </p:tav>
                                        <p:tav tm="100000">
                                          <p:val>
                                            <p:strVal val="#ppt_h"/>
                                          </p:val>
                                        </p:tav>
                                      </p:tavLst>
                                    </p:anim>
                                    <p:animEffect transition="in" filter="fade">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1000" fill="hold"/>
                                        <p:tgtEl>
                                          <p:spTgt spid="31"/>
                                        </p:tgtEl>
                                        <p:attrNameLst>
                                          <p:attrName>ppt_w</p:attrName>
                                        </p:attrNameLst>
                                      </p:cBhvr>
                                      <p:tavLst>
                                        <p:tav tm="0">
                                          <p:val>
                                            <p:strVal val="#ppt_w*0.70"/>
                                          </p:val>
                                        </p:tav>
                                        <p:tav tm="100000">
                                          <p:val>
                                            <p:strVal val="#ppt_w"/>
                                          </p:val>
                                        </p:tav>
                                      </p:tavLst>
                                    </p:anim>
                                    <p:anim calcmode="lin" valueType="num">
                                      <p:cBhvr>
                                        <p:cTn id="34" dur="1000" fill="hold"/>
                                        <p:tgtEl>
                                          <p:spTgt spid="31"/>
                                        </p:tgtEl>
                                        <p:attrNameLst>
                                          <p:attrName>ppt_h</p:attrName>
                                        </p:attrNameLst>
                                      </p:cBhvr>
                                      <p:tavLst>
                                        <p:tav tm="0">
                                          <p:val>
                                            <p:strVal val="#ppt_h"/>
                                          </p:val>
                                        </p:tav>
                                        <p:tav tm="100000">
                                          <p:val>
                                            <p:strVal val="#ppt_h"/>
                                          </p:val>
                                        </p:tav>
                                      </p:tavLst>
                                    </p:anim>
                                    <p:animEffect transition="in" filter="fade">
                                      <p:cBhvr>
                                        <p:cTn id="35" dur="1000"/>
                                        <p:tgtEl>
                                          <p:spTgt spid="31"/>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strVal val="#ppt_w*0.70"/>
                                          </p:val>
                                        </p:tav>
                                        <p:tav tm="100000">
                                          <p:val>
                                            <p:strVal val="#ppt_w"/>
                                          </p:val>
                                        </p:tav>
                                      </p:tavLst>
                                    </p:anim>
                                    <p:anim calcmode="lin" valueType="num">
                                      <p:cBhvr>
                                        <p:cTn id="39" dur="1000" fill="hold"/>
                                        <p:tgtEl>
                                          <p:spTgt spid="21"/>
                                        </p:tgtEl>
                                        <p:attrNameLst>
                                          <p:attrName>ppt_h</p:attrName>
                                        </p:attrNameLst>
                                      </p:cBhvr>
                                      <p:tavLst>
                                        <p:tav tm="0">
                                          <p:val>
                                            <p:strVal val="#ppt_h"/>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0.70"/>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1000" fill="hold"/>
                                        <p:tgtEl>
                                          <p:spTgt spid="35"/>
                                        </p:tgtEl>
                                        <p:attrNameLst>
                                          <p:attrName>ppt_w</p:attrName>
                                        </p:attrNameLst>
                                      </p:cBhvr>
                                      <p:tavLst>
                                        <p:tav tm="0">
                                          <p:val>
                                            <p:strVal val="#ppt_w*0.70"/>
                                          </p:val>
                                        </p:tav>
                                        <p:tav tm="100000">
                                          <p:val>
                                            <p:strVal val="#ppt_w"/>
                                          </p:val>
                                        </p:tav>
                                      </p:tavLst>
                                    </p:anim>
                                    <p:anim calcmode="lin" valueType="num">
                                      <p:cBhvr>
                                        <p:cTn id="51" dur="1000" fill="hold"/>
                                        <p:tgtEl>
                                          <p:spTgt spid="35"/>
                                        </p:tgtEl>
                                        <p:attrNameLst>
                                          <p:attrName>ppt_h</p:attrName>
                                        </p:attrNameLst>
                                      </p:cBhvr>
                                      <p:tavLst>
                                        <p:tav tm="0">
                                          <p:val>
                                            <p:strVal val="#ppt_h"/>
                                          </p:val>
                                        </p:tav>
                                        <p:tav tm="100000">
                                          <p:val>
                                            <p:strVal val="#ppt_h"/>
                                          </p:val>
                                        </p:tav>
                                      </p:tavLst>
                                    </p:anim>
                                    <p:animEffect transition="in" filter="fade">
                                      <p:cBhvr>
                                        <p:cTn id="52" dur="1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1000" fill="hold"/>
                                        <p:tgtEl>
                                          <p:spTgt spid="36"/>
                                        </p:tgtEl>
                                        <p:attrNameLst>
                                          <p:attrName>ppt_w</p:attrName>
                                        </p:attrNameLst>
                                      </p:cBhvr>
                                      <p:tavLst>
                                        <p:tav tm="0">
                                          <p:val>
                                            <p:strVal val="#ppt_w*0.70"/>
                                          </p:val>
                                        </p:tav>
                                        <p:tav tm="100000">
                                          <p:val>
                                            <p:strVal val="#ppt_w"/>
                                          </p:val>
                                        </p:tav>
                                      </p:tavLst>
                                    </p:anim>
                                    <p:anim calcmode="lin" valueType="num">
                                      <p:cBhvr>
                                        <p:cTn id="58" dur="1000" fill="hold"/>
                                        <p:tgtEl>
                                          <p:spTgt spid="36"/>
                                        </p:tgtEl>
                                        <p:attrNameLst>
                                          <p:attrName>ppt_h</p:attrName>
                                        </p:attrNameLst>
                                      </p:cBhvr>
                                      <p:tavLst>
                                        <p:tav tm="0">
                                          <p:val>
                                            <p:strVal val="#ppt_h"/>
                                          </p:val>
                                        </p:tav>
                                        <p:tav tm="100000">
                                          <p:val>
                                            <p:strVal val="#ppt_h"/>
                                          </p:val>
                                        </p:tav>
                                      </p:tavLst>
                                    </p:anim>
                                    <p:animEffect transition="in" filter="fade">
                                      <p:cBhvr>
                                        <p:cTn id="59" dur="1000"/>
                                        <p:tgtEl>
                                          <p:spTgt spid="36"/>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1000" fill="hold"/>
                                        <p:tgtEl>
                                          <p:spTgt spid="38"/>
                                        </p:tgtEl>
                                        <p:attrNameLst>
                                          <p:attrName>ppt_w</p:attrName>
                                        </p:attrNameLst>
                                      </p:cBhvr>
                                      <p:tavLst>
                                        <p:tav tm="0">
                                          <p:val>
                                            <p:strVal val="#ppt_w*0.70"/>
                                          </p:val>
                                        </p:tav>
                                        <p:tav tm="100000">
                                          <p:val>
                                            <p:strVal val="#ppt_w"/>
                                          </p:val>
                                        </p:tav>
                                      </p:tavLst>
                                    </p:anim>
                                    <p:anim calcmode="lin" valueType="num">
                                      <p:cBhvr>
                                        <p:cTn id="63" dur="1000" fill="hold"/>
                                        <p:tgtEl>
                                          <p:spTgt spid="38"/>
                                        </p:tgtEl>
                                        <p:attrNameLst>
                                          <p:attrName>ppt_h</p:attrName>
                                        </p:attrNameLst>
                                      </p:cBhvr>
                                      <p:tavLst>
                                        <p:tav tm="0">
                                          <p:val>
                                            <p:strVal val="#ppt_h"/>
                                          </p:val>
                                        </p:tav>
                                        <p:tav tm="100000">
                                          <p:val>
                                            <p:strVal val="#ppt_h"/>
                                          </p:val>
                                        </p:tav>
                                      </p:tavLst>
                                    </p:anim>
                                    <p:animEffect transition="in" filter="fade">
                                      <p:cBhvr>
                                        <p:cTn id="64" dur="10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1000" fill="hold"/>
                                        <p:tgtEl>
                                          <p:spTgt spid="37"/>
                                        </p:tgtEl>
                                        <p:attrNameLst>
                                          <p:attrName>ppt_w</p:attrName>
                                        </p:attrNameLst>
                                      </p:cBhvr>
                                      <p:tavLst>
                                        <p:tav tm="0">
                                          <p:val>
                                            <p:strVal val="#ppt_w*0.70"/>
                                          </p:val>
                                        </p:tav>
                                        <p:tav tm="100000">
                                          <p:val>
                                            <p:strVal val="#ppt_w"/>
                                          </p:val>
                                        </p:tav>
                                      </p:tavLst>
                                    </p:anim>
                                    <p:anim calcmode="lin" valueType="num">
                                      <p:cBhvr>
                                        <p:cTn id="70" dur="1000" fill="hold"/>
                                        <p:tgtEl>
                                          <p:spTgt spid="37"/>
                                        </p:tgtEl>
                                        <p:attrNameLst>
                                          <p:attrName>ppt_h</p:attrName>
                                        </p:attrNameLst>
                                      </p:cBhvr>
                                      <p:tavLst>
                                        <p:tav tm="0">
                                          <p:val>
                                            <p:strVal val="#ppt_h"/>
                                          </p:val>
                                        </p:tav>
                                        <p:tav tm="100000">
                                          <p:val>
                                            <p:strVal val="#ppt_h"/>
                                          </p:val>
                                        </p:tav>
                                      </p:tavLst>
                                    </p:anim>
                                    <p:animEffect transition="in" filter="fade">
                                      <p:cBhvr>
                                        <p:cTn id="71" dur="1000"/>
                                        <p:tgtEl>
                                          <p:spTgt spid="37"/>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1000" fill="hold"/>
                                        <p:tgtEl>
                                          <p:spTgt spid="39"/>
                                        </p:tgtEl>
                                        <p:attrNameLst>
                                          <p:attrName>ppt_w</p:attrName>
                                        </p:attrNameLst>
                                      </p:cBhvr>
                                      <p:tavLst>
                                        <p:tav tm="0">
                                          <p:val>
                                            <p:strVal val="#ppt_w*0.70"/>
                                          </p:val>
                                        </p:tav>
                                        <p:tav tm="100000">
                                          <p:val>
                                            <p:strVal val="#ppt_w"/>
                                          </p:val>
                                        </p:tav>
                                      </p:tavLst>
                                    </p:anim>
                                    <p:anim calcmode="lin" valueType="num">
                                      <p:cBhvr>
                                        <p:cTn id="75" dur="1000" fill="hold"/>
                                        <p:tgtEl>
                                          <p:spTgt spid="39"/>
                                        </p:tgtEl>
                                        <p:attrNameLst>
                                          <p:attrName>ppt_h</p:attrName>
                                        </p:attrNameLst>
                                      </p:cBhvr>
                                      <p:tavLst>
                                        <p:tav tm="0">
                                          <p:val>
                                            <p:strVal val="#ppt_h"/>
                                          </p:val>
                                        </p:tav>
                                        <p:tav tm="100000">
                                          <p:val>
                                            <p:strVal val="#ppt_h"/>
                                          </p:val>
                                        </p:tav>
                                      </p:tavLst>
                                    </p:anim>
                                    <p:animEffect transition="in" filter="fade">
                                      <p:cBhvr>
                                        <p:cTn id="76" dur="1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1000" fill="hold"/>
                                        <p:tgtEl>
                                          <p:spTgt spid="42"/>
                                        </p:tgtEl>
                                        <p:attrNameLst>
                                          <p:attrName>ppt_w</p:attrName>
                                        </p:attrNameLst>
                                      </p:cBhvr>
                                      <p:tavLst>
                                        <p:tav tm="0">
                                          <p:val>
                                            <p:strVal val="#ppt_w*0.70"/>
                                          </p:val>
                                        </p:tav>
                                        <p:tav tm="100000">
                                          <p:val>
                                            <p:strVal val="#ppt_w"/>
                                          </p:val>
                                        </p:tav>
                                      </p:tavLst>
                                    </p:anim>
                                    <p:anim calcmode="lin" valueType="num">
                                      <p:cBhvr>
                                        <p:cTn id="82" dur="1000" fill="hold"/>
                                        <p:tgtEl>
                                          <p:spTgt spid="42"/>
                                        </p:tgtEl>
                                        <p:attrNameLst>
                                          <p:attrName>ppt_h</p:attrName>
                                        </p:attrNameLst>
                                      </p:cBhvr>
                                      <p:tavLst>
                                        <p:tav tm="0">
                                          <p:val>
                                            <p:strVal val="#ppt_h"/>
                                          </p:val>
                                        </p:tav>
                                        <p:tav tm="100000">
                                          <p:val>
                                            <p:strVal val="#ppt_h"/>
                                          </p:val>
                                        </p:tav>
                                      </p:tavLst>
                                    </p:anim>
                                    <p:animEffect transition="in" filter="fade">
                                      <p:cBhvr>
                                        <p:cTn id="83" dur="1000"/>
                                        <p:tgtEl>
                                          <p:spTgt spid="42"/>
                                        </p:tgtEl>
                                      </p:cBhvr>
                                    </p:animEffect>
                                  </p:childTnLst>
                                </p:cTn>
                              </p:par>
                              <p:par>
                                <p:cTn id="84" presetID="55" presetClass="entr" presetSubtype="0"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1000" fill="hold"/>
                                        <p:tgtEl>
                                          <p:spTgt spid="44"/>
                                        </p:tgtEl>
                                        <p:attrNameLst>
                                          <p:attrName>ppt_w</p:attrName>
                                        </p:attrNameLst>
                                      </p:cBhvr>
                                      <p:tavLst>
                                        <p:tav tm="0">
                                          <p:val>
                                            <p:strVal val="#ppt_w*0.70"/>
                                          </p:val>
                                        </p:tav>
                                        <p:tav tm="100000">
                                          <p:val>
                                            <p:strVal val="#ppt_w"/>
                                          </p:val>
                                        </p:tav>
                                      </p:tavLst>
                                    </p:anim>
                                    <p:anim calcmode="lin" valueType="num">
                                      <p:cBhvr>
                                        <p:cTn id="87" dur="1000" fill="hold"/>
                                        <p:tgtEl>
                                          <p:spTgt spid="44"/>
                                        </p:tgtEl>
                                        <p:attrNameLst>
                                          <p:attrName>ppt_h</p:attrName>
                                        </p:attrNameLst>
                                      </p:cBhvr>
                                      <p:tavLst>
                                        <p:tav tm="0">
                                          <p:val>
                                            <p:strVal val="#ppt_h"/>
                                          </p:val>
                                        </p:tav>
                                        <p:tav tm="100000">
                                          <p:val>
                                            <p:strVal val="#ppt_h"/>
                                          </p:val>
                                        </p:tav>
                                      </p:tavLst>
                                    </p:anim>
                                    <p:animEffect transition="in" filter="fade">
                                      <p:cBhvr>
                                        <p:cTn id="88" dur="1000"/>
                                        <p:tgtEl>
                                          <p:spTgt spid="44"/>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1000" fill="hold"/>
                                        <p:tgtEl>
                                          <p:spTgt spid="47"/>
                                        </p:tgtEl>
                                        <p:attrNameLst>
                                          <p:attrName>ppt_w</p:attrName>
                                        </p:attrNameLst>
                                      </p:cBhvr>
                                      <p:tavLst>
                                        <p:tav tm="0">
                                          <p:val>
                                            <p:strVal val="#ppt_w*0.70"/>
                                          </p:val>
                                        </p:tav>
                                        <p:tav tm="100000">
                                          <p:val>
                                            <p:strVal val="#ppt_w"/>
                                          </p:val>
                                        </p:tav>
                                      </p:tavLst>
                                    </p:anim>
                                    <p:anim calcmode="lin" valueType="num">
                                      <p:cBhvr>
                                        <p:cTn id="92" dur="1000" fill="hold"/>
                                        <p:tgtEl>
                                          <p:spTgt spid="47"/>
                                        </p:tgtEl>
                                        <p:attrNameLst>
                                          <p:attrName>ppt_h</p:attrName>
                                        </p:attrNameLst>
                                      </p:cBhvr>
                                      <p:tavLst>
                                        <p:tav tm="0">
                                          <p:val>
                                            <p:strVal val="#ppt_h"/>
                                          </p:val>
                                        </p:tav>
                                        <p:tav tm="100000">
                                          <p:val>
                                            <p:strVal val="#ppt_h"/>
                                          </p:val>
                                        </p:tav>
                                      </p:tavLst>
                                    </p:anim>
                                    <p:animEffect transition="in" filter="fade">
                                      <p:cBhvr>
                                        <p:cTn id="93" dur="1000"/>
                                        <p:tgtEl>
                                          <p:spTgt spid="47"/>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1000" fill="hold"/>
                                        <p:tgtEl>
                                          <p:spTgt spid="23"/>
                                        </p:tgtEl>
                                        <p:attrNameLst>
                                          <p:attrName>ppt_w</p:attrName>
                                        </p:attrNameLst>
                                      </p:cBhvr>
                                      <p:tavLst>
                                        <p:tav tm="0">
                                          <p:val>
                                            <p:strVal val="#ppt_w*0.70"/>
                                          </p:val>
                                        </p:tav>
                                        <p:tav tm="100000">
                                          <p:val>
                                            <p:strVal val="#ppt_w"/>
                                          </p:val>
                                        </p:tav>
                                      </p:tavLst>
                                    </p:anim>
                                    <p:anim calcmode="lin" valueType="num">
                                      <p:cBhvr>
                                        <p:cTn id="97" dur="1000" fill="hold"/>
                                        <p:tgtEl>
                                          <p:spTgt spid="23"/>
                                        </p:tgtEl>
                                        <p:attrNameLst>
                                          <p:attrName>ppt_h</p:attrName>
                                        </p:attrNameLst>
                                      </p:cBhvr>
                                      <p:tavLst>
                                        <p:tav tm="0">
                                          <p:val>
                                            <p:strVal val="#ppt_h"/>
                                          </p:val>
                                        </p:tav>
                                        <p:tav tm="100000">
                                          <p:val>
                                            <p:strVal val="#ppt_h"/>
                                          </p:val>
                                        </p:tav>
                                      </p:tavLst>
                                    </p:anim>
                                    <p:animEffect transition="in" filter="fade">
                                      <p:cBhvr>
                                        <p:cTn id="98" dur="10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nodeType="clickEffect">
                                  <p:stCondLst>
                                    <p:cond delay="0"/>
                                  </p:stCondLst>
                                  <p:childTnLst>
                                    <p:set>
                                      <p:cBhvr>
                                        <p:cTn id="102" dur="1" fill="hold">
                                          <p:stCondLst>
                                            <p:cond delay="0"/>
                                          </p:stCondLst>
                                        </p:cTn>
                                        <p:tgtEl>
                                          <p:spTgt spid="37889"/>
                                        </p:tgtEl>
                                        <p:attrNameLst>
                                          <p:attrName>style.visibility</p:attrName>
                                        </p:attrNameLst>
                                      </p:cBhvr>
                                      <p:to>
                                        <p:strVal val="visible"/>
                                      </p:to>
                                    </p:set>
                                    <p:anim calcmode="lin" valueType="num">
                                      <p:cBhvr>
                                        <p:cTn id="103" dur="1000" fill="hold"/>
                                        <p:tgtEl>
                                          <p:spTgt spid="37889"/>
                                        </p:tgtEl>
                                        <p:attrNameLst>
                                          <p:attrName>ppt_w</p:attrName>
                                        </p:attrNameLst>
                                      </p:cBhvr>
                                      <p:tavLst>
                                        <p:tav tm="0">
                                          <p:val>
                                            <p:strVal val="#ppt_w*0.70"/>
                                          </p:val>
                                        </p:tav>
                                        <p:tav tm="100000">
                                          <p:val>
                                            <p:strVal val="#ppt_w"/>
                                          </p:val>
                                        </p:tav>
                                      </p:tavLst>
                                    </p:anim>
                                    <p:anim calcmode="lin" valueType="num">
                                      <p:cBhvr>
                                        <p:cTn id="104" dur="1000" fill="hold"/>
                                        <p:tgtEl>
                                          <p:spTgt spid="37889"/>
                                        </p:tgtEl>
                                        <p:attrNameLst>
                                          <p:attrName>ppt_h</p:attrName>
                                        </p:attrNameLst>
                                      </p:cBhvr>
                                      <p:tavLst>
                                        <p:tav tm="0">
                                          <p:val>
                                            <p:strVal val="#ppt_h"/>
                                          </p:val>
                                        </p:tav>
                                        <p:tav tm="100000">
                                          <p:val>
                                            <p:strVal val="#ppt_h"/>
                                          </p:val>
                                        </p:tav>
                                      </p:tavLst>
                                    </p:anim>
                                    <p:animEffect transition="in" filter="fade">
                                      <p:cBhvr>
                                        <p:cTn id="105" dur="10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21" grpId="0"/>
      <p:bldP spid="22" grpId="0"/>
      <p:bldP spid="35" grpId="0"/>
      <p:bldP spid="36" grpId="0" animBg="1"/>
      <p:bldP spid="37" grpId="0" animBg="1"/>
      <p:bldP spid="38" grpId="0"/>
      <p:bldP spid="39" grpId="0"/>
      <p:bldP spid="47" grpId="0"/>
      <p:bldP spid="23" grpId="0"/>
    </p:bld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TotalTime>
  <Words>1166</Words>
  <Application>Microsoft Office PowerPoint</Application>
  <PresentationFormat>Экран (4:3)</PresentationFormat>
  <Paragraphs>141</Paragraphs>
  <Slides>45</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ГЕОМЕТРИЧЕСКАЯ ОПТИКА</vt:lpstr>
      <vt:lpstr>Слайд 2</vt:lpstr>
      <vt:lpstr>Слайд 3</vt:lpstr>
      <vt:lpstr>Слайд 4</vt:lpstr>
      <vt:lpstr>Слайд 5</vt:lpstr>
      <vt:lpstr>Слайд 6</vt:lpstr>
      <vt:lpstr>F – фокус линзы(действительный)</vt:lpstr>
      <vt:lpstr>Слайд 8</vt:lpstr>
      <vt:lpstr>Основные  характеристики линз</vt:lpstr>
      <vt:lpstr>Слайд 10</vt:lpstr>
      <vt:lpstr>Слайд 11</vt:lpstr>
      <vt:lpstr>Построение изображения в собирающей  линзе.</vt:lpstr>
      <vt:lpstr>Слайд 13</vt:lpstr>
      <vt:lpstr>Слайд 14</vt:lpstr>
      <vt:lpstr>Слайд 15</vt:lpstr>
      <vt:lpstr>Построение изображения в рассеивающей линзе.</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ГЕОМЕТРИЧЕСКАЯ ОПТИКА</dc:title>
  <dc:creator>Пользователь</dc:creator>
  <cp:lastModifiedBy>Пользователь</cp:lastModifiedBy>
  <cp:revision>108</cp:revision>
  <dcterms:created xsi:type="dcterms:W3CDTF">2010-10-07T16:11:02Z</dcterms:created>
  <dcterms:modified xsi:type="dcterms:W3CDTF">2012-01-15T09:50:24Z</dcterms:modified>
</cp:coreProperties>
</file>