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62" r:id="rId3"/>
    <p:sldId id="270" r:id="rId4"/>
    <p:sldId id="269" r:id="rId5"/>
    <p:sldId id="268" r:id="rId6"/>
    <p:sldId id="263" r:id="rId7"/>
    <p:sldId id="267" r:id="rId8"/>
    <p:sldId id="266" r:id="rId9"/>
    <p:sldId id="265" r:id="rId10"/>
    <p:sldId id="264" r:id="rId11"/>
    <p:sldId id="271" r:id="rId12"/>
    <p:sldId id="273" r:id="rId13"/>
    <p:sldId id="272" r:id="rId14"/>
    <p:sldId id="274" r:id="rId15"/>
    <p:sldId id="275" r:id="rId16"/>
    <p:sldId id="276" r:id="rId17"/>
    <p:sldId id="277" r:id="rId18"/>
    <p:sldId id="257" r:id="rId19"/>
    <p:sldId id="258" r:id="rId20"/>
    <p:sldId id="259" r:id="rId21"/>
    <p:sldId id="260" r:id="rId22"/>
    <p:sldId id="26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50BBD-8FE8-4DD4-9AB3-427502B947F4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9AE59-1F7D-4C85-A99E-789BE91F2B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1318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9AE59-1F7D-4C85-A99E-789BE91F2B3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4AA1-6E16-4CD4-8501-9A2B9339380C}" type="datetime1">
              <a:rPr lang="ru-RU" smtClean="0"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DA9F-97E4-4EE4-8C54-A7B161880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EABF7-DCD0-438A-A7C1-0FDA12B0963B}" type="datetime1">
              <a:rPr lang="ru-RU" smtClean="0"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DA9F-97E4-4EE4-8C54-A7B161880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4BBBE-2832-4777-97F9-73650CA61546}" type="datetime1">
              <a:rPr lang="ru-RU" smtClean="0"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DA9F-97E4-4EE4-8C54-A7B161880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0292-E42E-4519-8D75-3ABFEFE64DA2}" type="datetime1">
              <a:rPr lang="ru-RU" smtClean="0"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DA9F-97E4-4EE4-8C54-A7B161880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A031-508B-4EE5-9C0E-9B878F81E917}" type="datetime1">
              <a:rPr lang="ru-RU" smtClean="0"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DA9F-97E4-4EE4-8C54-A7B161880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1A6B-E731-4323-806A-D7D438EEEC17}" type="datetime1">
              <a:rPr lang="ru-RU" smtClean="0"/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DA9F-97E4-4EE4-8C54-A7B161880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D1B-804F-49CC-BAE7-D702DB674CE5}" type="datetime1">
              <a:rPr lang="ru-RU" smtClean="0"/>
              <a:t>28.05.2012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DA9F-97E4-4EE4-8C54-A7B161880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2C6E-B5DC-485F-846A-07A1E3FECFC0}" type="datetime1">
              <a:rPr lang="ru-RU" smtClean="0"/>
              <a:t>28.05.2012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DA9F-97E4-4EE4-8C54-A7B161880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8ADE6-2C4A-4C0D-AE2B-F0B722146E82}" type="datetime1">
              <a:rPr lang="ru-RU" smtClean="0"/>
              <a:t>28.05.2012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DA9F-97E4-4EE4-8C54-A7B161880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F46F-F9DF-49B7-A7DC-EB718DD16BC6}" type="datetime1">
              <a:rPr lang="ru-RU" smtClean="0"/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DA9F-97E4-4EE4-8C54-A7B161880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BB0D-A618-41EF-9D62-08AC4FEADC87}" type="datetime1">
              <a:rPr lang="ru-RU" smtClean="0"/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8DA9F-97E4-4EE4-8C54-A7B161880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60728-8FE0-432E-9F45-851BA19BF7BC}" type="datetime1">
              <a:rPr lang="ru-RU" smtClean="0"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Важова Н.Н.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8DA9F-97E4-4EE4-8C54-A7B161880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3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slide" Target="slide3.xml"/><Relationship Id="rId16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8.xml"/><Relationship Id="rId5" Type="http://schemas.openxmlformats.org/officeDocument/2006/relationships/slide" Target="slide6.xml"/><Relationship Id="rId15" Type="http://schemas.openxmlformats.org/officeDocument/2006/relationships/slide" Target="slide15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Информационно-справочные документы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Справки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Обобщенное название большой группы различных по содержанию документов выделяемых в связи со способом  передачи текста (по почте, телеграфу, факсу), которые служат средством общения с учреждениями и частными лицами 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32856"/>
            <a:ext cx="9144000" cy="1143000"/>
          </a:xfrm>
        </p:spPr>
        <p:txBody>
          <a:bodyPr>
            <a:noAutofit/>
          </a:bodyPr>
          <a:lstStyle/>
          <a:p>
            <a:r>
              <a:rPr lang="ru-RU" sz="7200" i="1" dirty="0"/>
              <a:t>Что такое резюме? Для чего его составляют? 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98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357166"/>
            <a:ext cx="750099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i="1" dirty="0" smtClean="0">
                <a:latin typeface="+mj-lt"/>
                <a:ea typeface="+mj-ea"/>
                <a:cs typeface="+mj-cs"/>
              </a:rPr>
              <a:t>Через какой интервал пишут текст письма, если оно оформлено на формате А5?</a:t>
            </a:r>
            <a:endParaRPr lang="ru-RU" sz="6600" i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71480"/>
            <a:ext cx="90364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i="1" dirty="0" smtClean="0">
                <a:latin typeface="+mj-lt"/>
                <a:ea typeface="+mj-ea"/>
                <a:cs typeface="+mj-cs"/>
              </a:rPr>
              <a:t>Каково максимальное количество адресатов </a:t>
            </a:r>
          </a:p>
          <a:p>
            <a:pPr algn="ctr"/>
            <a:r>
              <a:rPr lang="ru-RU" sz="7200" i="1" dirty="0" smtClean="0">
                <a:latin typeface="+mj-lt"/>
                <a:ea typeface="+mj-ea"/>
                <a:cs typeface="+mj-cs"/>
              </a:rPr>
              <a:t>в письме?</a:t>
            </a:r>
            <a:endParaRPr lang="ru-RU" sz="7200" i="1" dirty="0">
              <a:latin typeface="+mj-lt"/>
              <a:ea typeface="+mj-ea"/>
              <a:cs typeface="+mj-cs"/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9688" y="214290"/>
            <a:ext cx="91736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i="1" dirty="0" smtClean="0">
                <a:latin typeface="+mj-lt"/>
                <a:ea typeface="+mj-ea"/>
                <a:cs typeface="+mj-cs"/>
              </a:rPr>
              <a:t>Кто составляет </a:t>
            </a:r>
          </a:p>
          <a:p>
            <a:pPr algn="ctr"/>
            <a:r>
              <a:rPr lang="ru-RU" sz="7200" i="1" dirty="0" smtClean="0">
                <a:latin typeface="+mj-lt"/>
                <a:ea typeface="+mj-ea"/>
                <a:cs typeface="+mj-cs"/>
              </a:rPr>
              <a:t>и подписывает внутреннюю докладную записку?</a:t>
            </a: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2474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i="1" dirty="0" smtClean="0">
                <a:latin typeface="+mj-lt"/>
                <a:ea typeface="+mj-ea"/>
                <a:cs typeface="+mj-cs"/>
              </a:rPr>
              <a:t>Кто и когда оформляет автобиографию?</a:t>
            </a: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4704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i="1" dirty="0" smtClean="0">
                <a:latin typeface="+mj-lt"/>
                <a:ea typeface="+mj-ea"/>
                <a:cs typeface="+mj-cs"/>
              </a:rPr>
              <a:t>Расскажите про любой реквизит </a:t>
            </a:r>
          </a:p>
          <a:p>
            <a:pPr algn="ctr"/>
            <a:r>
              <a:rPr lang="ru-RU" sz="7200" i="1" dirty="0" smtClean="0">
                <a:latin typeface="+mj-lt"/>
                <a:ea typeface="+mj-ea"/>
                <a:cs typeface="+mj-cs"/>
              </a:rPr>
              <a:t>ГОСТ Р 6.30-2003</a:t>
            </a: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7166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i="1" dirty="0" smtClean="0">
                <a:latin typeface="+mj-lt"/>
                <a:ea typeface="+mj-ea"/>
                <a:cs typeface="+mj-cs"/>
              </a:rPr>
              <a:t>В скольких экземплярах составляется служебная справка?</a:t>
            </a: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Информационно-справочные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Справка – документ, содержащий описание или подтверждение тех или иных фактов и событий.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Информационно-справочные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Справки бывают служебные и по личному составу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928934"/>
            <a:ext cx="31432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Служебные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/>
              <a:t>Подтверждают событие производственной деятельности, ход выполнения работ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143504" y="3000372"/>
            <a:ext cx="350046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Личные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/>
              <a:t>Подтверждают юридические сведения, выдаются по просьбе сотрудника организации. Содержат сведения о месте работы, зарплате, должности.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464447" y="3536157"/>
            <a:ext cx="78581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929454" y="3429000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036752" y="352036"/>
            <a:ext cx="2143140" cy="1060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/>
              <a:t>1</a:t>
            </a:r>
            <a:endParaRPr lang="ru-RU" sz="11500" dirty="0"/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3451394" y="352036"/>
            <a:ext cx="2143140" cy="1060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/>
              <a:t>2</a:t>
            </a: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5899666" y="352036"/>
            <a:ext cx="2143140" cy="10607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/>
              <a:t>3</a:t>
            </a:r>
            <a:endParaRPr lang="ru-RU" sz="11500" dirty="0"/>
          </a:p>
        </p:txBody>
      </p:sp>
      <p:sp>
        <p:nvSpPr>
          <p:cNvPr id="6" name="Прямоугольник 5">
            <a:hlinkClick r:id="rId5" action="ppaction://hlinksldjump"/>
          </p:cNvPr>
          <p:cNvSpPr/>
          <p:nvPr/>
        </p:nvSpPr>
        <p:spPr>
          <a:xfrm>
            <a:off x="1034504" y="1511044"/>
            <a:ext cx="2143140" cy="105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/>
              <a:t>4</a:t>
            </a:r>
            <a:endParaRPr lang="ru-RU" sz="11500" dirty="0"/>
          </a:p>
        </p:txBody>
      </p:sp>
      <p:sp>
        <p:nvSpPr>
          <p:cNvPr id="7" name="Прямоугольник 6">
            <a:hlinkClick r:id="rId6" action="ppaction://hlinksldjump"/>
          </p:cNvPr>
          <p:cNvSpPr/>
          <p:nvPr/>
        </p:nvSpPr>
        <p:spPr>
          <a:xfrm>
            <a:off x="3458250" y="1511044"/>
            <a:ext cx="2143140" cy="105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/>
              <a:t>5</a:t>
            </a:r>
          </a:p>
        </p:txBody>
      </p:sp>
      <p:sp>
        <p:nvSpPr>
          <p:cNvPr id="8" name="Прямоугольник 7">
            <a:hlinkClick r:id="rId7" action="ppaction://hlinksldjump"/>
          </p:cNvPr>
          <p:cNvSpPr/>
          <p:nvPr/>
        </p:nvSpPr>
        <p:spPr>
          <a:xfrm>
            <a:off x="5906522" y="1511044"/>
            <a:ext cx="2143140" cy="105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/>
              <a:t>6</a:t>
            </a:r>
            <a:endParaRPr lang="ru-RU" sz="11500" dirty="0"/>
          </a:p>
        </p:txBody>
      </p:sp>
      <p:sp>
        <p:nvSpPr>
          <p:cNvPr id="9" name="Прямоугольник 8">
            <a:hlinkClick r:id="rId8" action="ppaction://hlinksldjump"/>
          </p:cNvPr>
          <p:cNvSpPr/>
          <p:nvPr/>
        </p:nvSpPr>
        <p:spPr>
          <a:xfrm>
            <a:off x="1034504" y="2663172"/>
            <a:ext cx="2143140" cy="105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/>
              <a:t>7</a:t>
            </a:r>
          </a:p>
        </p:txBody>
      </p:sp>
      <p:sp>
        <p:nvSpPr>
          <p:cNvPr id="10" name="Прямоугольник 9">
            <a:hlinkClick r:id="rId9" action="ppaction://hlinksldjump"/>
          </p:cNvPr>
          <p:cNvSpPr/>
          <p:nvPr/>
        </p:nvSpPr>
        <p:spPr>
          <a:xfrm>
            <a:off x="3449146" y="2663172"/>
            <a:ext cx="2143140" cy="105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/>
              <a:t>8</a:t>
            </a:r>
            <a:endParaRPr lang="ru-RU" sz="11500" dirty="0"/>
          </a:p>
        </p:txBody>
      </p:sp>
      <p:sp>
        <p:nvSpPr>
          <p:cNvPr id="11" name="Прямоугольник 10">
            <a:hlinkClick r:id="rId10" action="ppaction://hlinksldjump"/>
          </p:cNvPr>
          <p:cNvSpPr/>
          <p:nvPr/>
        </p:nvSpPr>
        <p:spPr>
          <a:xfrm>
            <a:off x="5897418" y="2663172"/>
            <a:ext cx="2143140" cy="105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/>
              <a:t>9</a:t>
            </a:r>
            <a:endParaRPr lang="ru-RU" sz="11500" dirty="0"/>
          </a:p>
        </p:txBody>
      </p:sp>
      <p:sp>
        <p:nvSpPr>
          <p:cNvPr id="2" name="TextBox 1">
            <a:hlinkClick r:id="rId11" action="ppaction://hlinksldjump"/>
          </p:cNvPr>
          <p:cNvSpPr txBox="1"/>
          <p:nvPr/>
        </p:nvSpPr>
        <p:spPr>
          <a:xfrm>
            <a:off x="7164288" y="62373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  <p:sp>
        <p:nvSpPr>
          <p:cNvPr id="12" name="Прямоугольник 11">
            <a:hlinkClick r:id="rId12" action="ppaction://hlinksldjump"/>
          </p:cNvPr>
          <p:cNvSpPr/>
          <p:nvPr/>
        </p:nvSpPr>
        <p:spPr>
          <a:xfrm>
            <a:off x="1036752" y="3815300"/>
            <a:ext cx="2143140" cy="105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/>
              <a:t>10</a:t>
            </a:r>
            <a:endParaRPr lang="ru-RU" sz="11500" dirty="0"/>
          </a:p>
        </p:txBody>
      </p:sp>
      <p:sp>
        <p:nvSpPr>
          <p:cNvPr id="13" name="Прямоугольник 12">
            <a:hlinkClick r:id="rId13" action="ppaction://hlinksldjump"/>
          </p:cNvPr>
          <p:cNvSpPr/>
          <p:nvPr/>
        </p:nvSpPr>
        <p:spPr>
          <a:xfrm>
            <a:off x="3446874" y="3815300"/>
            <a:ext cx="2143140" cy="105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/>
              <a:t>11</a:t>
            </a:r>
            <a:endParaRPr lang="ru-RU" sz="11500" dirty="0"/>
          </a:p>
        </p:txBody>
      </p:sp>
      <p:sp>
        <p:nvSpPr>
          <p:cNvPr id="14" name="Прямоугольник 13">
            <a:hlinkClick r:id="rId14" action="ppaction://hlinksldjump"/>
          </p:cNvPr>
          <p:cNvSpPr/>
          <p:nvPr/>
        </p:nvSpPr>
        <p:spPr>
          <a:xfrm>
            <a:off x="5897418" y="3815300"/>
            <a:ext cx="2143140" cy="105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/>
              <a:t>12</a:t>
            </a:r>
            <a:endParaRPr lang="ru-RU" sz="11500" dirty="0"/>
          </a:p>
        </p:txBody>
      </p:sp>
      <p:sp>
        <p:nvSpPr>
          <p:cNvPr id="15" name="Прямоугольник 14">
            <a:hlinkClick r:id="rId15" action="ppaction://hlinksldjump"/>
          </p:cNvPr>
          <p:cNvSpPr/>
          <p:nvPr/>
        </p:nvSpPr>
        <p:spPr>
          <a:xfrm>
            <a:off x="1020816" y="4967428"/>
            <a:ext cx="2143140" cy="105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/>
              <a:t>13</a:t>
            </a:r>
            <a:endParaRPr lang="ru-RU" sz="11500" dirty="0"/>
          </a:p>
        </p:txBody>
      </p:sp>
      <p:sp>
        <p:nvSpPr>
          <p:cNvPr id="16" name="Прямоугольник 15">
            <a:hlinkClick r:id="rId16" action="ppaction://hlinksldjump"/>
          </p:cNvPr>
          <p:cNvSpPr/>
          <p:nvPr/>
        </p:nvSpPr>
        <p:spPr>
          <a:xfrm>
            <a:off x="3430938" y="4967428"/>
            <a:ext cx="2143140" cy="105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/>
              <a:t>14</a:t>
            </a:r>
            <a:endParaRPr lang="ru-RU" sz="11500" dirty="0"/>
          </a:p>
        </p:txBody>
      </p:sp>
      <p:sp>
        <p:nvSpPr>
          <p:cNvPr id="17" name="Прямоугольник 16">
            <a:hlinkClick r:id="rId17" action="ppaction://hlinksldjump"/>
          </p:cNvPr>
          <p:cNvSpPr/>
          <p:nvPr/>
        </p:nvSpPr>
        <p:spPr>
          <a:xfrm>
            <a:off x="5881482" y="4967428"/>
            <a:ext cx="2143140" cy="1053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/>
              <a:t>15</a:t>
            </a:r>
            <a:endParaRPr lang="ru-RU" sz="11500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Информационно-справочные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5100" b="1" dirty="0" smtClean="0"/>
              <a:t>Реквизиты справки:</a:t>
            </a:r>
          </a:p>
          <a:p>
            <a:pPr>
              <a:buNone/>
            </a:pPr>
            <a:endParaRPr lang="ru-RU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Наименование организации – автора документа;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Наименование вида документа;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Дата;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Индекс;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Место составления;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Адресат;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Заголовок к тексту;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Текст;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Отметка о наличии приложения (если необходимо);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Подпись;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Отметка об исполнении и направлении документа в дело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214290"/>
          <a:ext cx="8143932" cy="1612392"/>
        </p:xfrm>
        <a:graphic>
          <a:graphicData uri="http://schemas.openxmlformats.org/drawingml/2006/table">
            <a:tbl>
              <a:tblPr/>
              <a:tblGrid>
                <a:gridCol w="3461810"/>
                <a:gridCol w="4682122"/>
              </a:tblGrid>
              <a:tr h="150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Закрытое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Акционерное Общество</a:t>
                      </a:r>
                    </a:p>
                    <a:p>
                      <a:pPr marL="38862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ЗАО  «КНИГА-ПОЧТОЙ»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ул. Мира, 56, г. Казань,113126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222-33-44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88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8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Центральная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налоговая инспекция </a:t>
                      </a:r>
                    </a:p>
                    <a:p>
                      <a:pPr marL="388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г. Казани</a:t>
                      </a:r>
                    </a:p>
                    <a:p>
                      <a:pPr marL="38862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Налоговому инспектору</a:t>
                      </a:r>
                    </a:p>
                    <a:p>
                      <a:pPr marL="38862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А.П. 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Конеевой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Рисунок 1" descr="BS0055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57166"/>
            <a:ext cx="695325" cy="4286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 rot="10800000" flipV="1">
            <a:off x="357158" y="4143380"/>
            <a:ext cx="859594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73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42976" y="2000238"/>
            <a:ext cx="7072362" cy="4605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  <a:spcBef>
                <a:spcPct val="0"/>
              </a:spcBef>
              <a:tabLst>
                <a:tab pos="1257300" algn="l"/>
              </a:tabLs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С П Р А В К А</a:t>
            </a: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lvl="0" fontAlgn="base">
              <a:lnSpc>
                <a:spcPct val="115000"/>
              </a:lnSpc>
              <a:spcBef>
                <a:spcPct val="0"/>
              </a:spcBef>
              <a:tabLst>
                <a:tab pos="1257300" algn="l"/>
              </a:tabLst>
            </a:pPr>
            <a:endParaRPr lang="ru-RU" sz="1400" dirty="0" smtClean="0">
              <a:latin typeface="Times New Roman"/>
              <a:ea typeface="Times New Roman"/>
              <a:cs typeface="Times New Roman"/>
            </a:endParaRPr>
          </a:p>
          <a:p>
            <a:pPr lvl="0" fontAlgn="base">
              <a:lnSpc>
                <a:spcPct val="115000"/>
              </a:lnSpc>
              <a:spcBef>
                <a:spcPct val="0"/>
              </a:spcBef>
              <a:tabLst>
                <a:tab pos="1257300" algn="l"/>
              </a:tabLs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12.12.2011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		</a:t>
            </a: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№ 32</a:t>
            </a: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lvl="0" fontAlgn="base">
              <a:lnSpc>
                <a:spcPct val="115000"/>
              </a:lnSpc>
              <a:spcBef>
                <a:spcPct val="0"/>
              </a:spcBef>
              <a:tabLst>
                <a:tab pos="1257300" algn="l"/>
              </a:tabLs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>г. Казань</a:t>
            </a:r>
          </a:p>
          <a:p>
            <a:pPr lvl="0" fontAlgn="base">
              <a:lnSpc>
                <a:spcPct val="115000"/>
              </a:lnSpc>
              <a:spcBef>
                <a:spcPct val="0"/>
              </a:spcBef>
              <a:tabLst>
                <a:tab pos="1257300" algn="l"/>
              </a:tabLst>
            </a:pPr>
            <a:endParaRPr lang="ru-RU" sz="1400" dirty="0" smtClean="0">
              <a:latin typeface="Times New Roman"/>
              <a:ea typeface="Times New Roman"/>
              <a:cs typeface="Times New Roman"/>
            </a:endParaRPr>
          </a:p>
          <a:p>
            <a:pPr lvl="0" fontAlgn="base">
              <a:spcBef>
                <a:spcPct val="0"/>
              </a:spcBef>
              <a:tabLst>
                <a:tab pos="1257300" algn="l"/>
              </a:tabLs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Об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объемах продаж книг </a:t>
            </a:r>
          </a:p>
          <a:p>
            <a:pPr lvl="0" fontAlgn="base">
              <a:spcBef>
                <a:spcPct val="0"/>
              </a:spcBef>
              <a:tabLst>
                <a:tab pos="1257300" algn="l"/>
              </a:tabLs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в 2010 году</a:t>
            </a: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lvl="0" fontAlgn="base">
              <a:lnSpc>
                <a:spcPct val="115000"/>
              </a:lnSpc>
              <a:spcBef>
                <a:spcPct val="0"/>
              </a:spcBef>
              <a:tabLst>
                <a:tab pos="1257300" algn="l"/>
              </a:tabLst>
            </a:pPr>
            <a:endParaRPr lang="ru-RU" sz="1400" dirty="0" smtClean="0">
              <a:latin typeface="Times New Roman"/>
              <a:ea typeface="Times New Roman"/>
              <a:cs typeface="Times New Roman"/>
            </a:endParaRPr>
          </a:p>
          <a:p>
            <a:pPr lvl="0" fontAlgn="base">
              <a:lnSpc>
                <a:spcPct val="115000"/>
              </a:lnSpc>
              <a:spcBef>
                <a:spcPct val="0"/>
              </a:spcBef>
              <a:tabLst>
                <a:tab pos="1257300" algn="l"/>
              </a:tabLst>
            </a:pP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lvl="0" fontAlgn="base">
              <a:lnSpc>
                <a:spcPct val="115000"/>
              </a:lnSpc>
              <a:spcBef>
                <a:spcPct val="0"/>
              </a:spcBef>
              <a:tabLst>
                <a:tab pos="1257300" algn="l"/>
              </a:tabLs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2004 году было продано книжной продукции (в тыс.руб</a:t>
            </a: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.)</a:t>
            </a:r>
          </a:p>
          <a:p>
            <a:pPr lvl="0" fontAlgn="base">
              <a:lnSpc>
                <a:spcPct val="115000"/>
              </a:lnSpc>
              <a:spcBef>
                <a:spcPct val="0"/>
              </a:spcBef>
              <a:tabLst>
                <a:tab pos="1257300" algn="l"/>
              </a:tabLst>
            </a:pP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lvl="0" fontAlgn="base">
              <a:lnSpc>
                <a:spcPct val="115000"/>
              </a:lnSpc>
              <a:spcBef>
                <a:spcPct val="0"/>
              </a:spcBef>
              <a:buFontTx/>
              <a:buAutoNum type="arabicPeriod"/>
              <a:tabLst>
                <a:tab pos="1257300" algn="l"/>
              </a:tabLs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 Книготорговым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базам – 840.</a:t>
            </a:r>
          </a:p>
          <a:p>
            <a:pPr lvl="0" fontAlgn="base">
              <a:lnSpc>
                <a:spcPct val="115000"/>
              </a:lnSpc>
              <a:spcBef>
                <a:spcPct val="0"/>
              </a:spcBef>
              <a:buFontTx/>
              <a:buAutoNum type="arabicPeriod"/>
              <a:tabLst>
                <a:tab pos="1257300" algn="l"/>
              </a:tabLs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 Индивидуальным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покупателям – 520</a:t>
            </a:r>
          </a:p>
          <a:p>
            <a:pPr lvl="0" fontAlgn="base">
              <a:lnSpc>
                <a:spcPct val="115000"/>
              </a:lnSpc>
              <a:spcBef>
                <a:spcPct val="0"/>
              </a:spcBef>
              <a:tabLst>
                <a:tab pos="1257300" algn="l"/>
              </a:tabLst>
            </a:pPr>
            <a:endParaRPr lang="ru-RU" sz="1400" dirty="0" smtClean="0">
              <a:latin typeface="Times New Roman"/>
              <a:ea typeface="Times New Roman"/>
              <a:cs typeface="Times New Roman"/>
            </a:endParaRPr>
          </a:p>
          <a:p>
            <a:pPr lvl="0" fontAlgn="base">
              <a:lnSpc>
                <a:spcPct val="115000"/>
              </a:lnSpc>
              <a:spcBef>
                <a:spcPct val="0"/>
              </a:spcBef>
              <a:tabLst>
                <a:tab pos="1257300" algn="l"/>
              </a:tabLst>
            </a:pPr>
            <a:endParaRPr lang="ru-RU" sz="1400" dirty="0">
              <a:latin typeface="Times New Roman"/>
              <a:ea typeface="Times New Roman"/>
              <a:cs typeface="Times New Roman"/>
            </a:endParaRPr>
          </a:p>
          <a:p>
            <a:pPr lvl="0" fontAlgn="base">
              <a:lnSpc>
                <a:spcPct val="200000"/>
              </a:lnSpc>
              <a:spcBef>
                <a:spcPct val="0"/>
              </a:spcBef>
              <a:tabLst>
                <a:tab pos="1257300" algn="l"/>
              </a:tabLst>
            </a:pP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Генеральный 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директор					</a:t>
            </a: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А.М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. Гринев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tabLst>
                <a:tab pos="1257300" algn="l"/>
              </a:tabLst>
            </a:pPr>
            <a:r>
              <a:rPr lang="ru-RU" sz="1400" dirty="0">
                <a:latin typeface="Times New Roman"/>
                <a:ea typeface="Times New Roman"/>
                <a:cs typeface="Times New Roman"/>
              </a:rPr>
              <a:t>Главный бухгалтер					</a:t>
            </a:r>
            <a:r>
              <a:rPr lang="ru-RU" sz="1400" dirty="0" smtClean="0">
                <a:latin typeface="Times New Roman"/>
                <a:ea typeface="Times New Roman"/>
                <a:cs typeface="Times New Roman"/>
              </a:rPr>
              <a:t>В.К</a:t>
            </a:r>
            <a:r>
              <a:rPr lang="ru-RU" sz="1400" dirty="0">
                <a:latin typeface="Times New Roman"/>
                <a:ea typeface="Times New Roman"/>
                <a:cs typeface="Times New Roman"/>
              </a:rPr>
              <a:t>. Дубинина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7" y="642918"/>
          <a:ext cx="7643864" cy="1226820"/>
        </p:xfrm>
        <a:graphic>
          <a:graphicData uri="http://schemas.openxmlformats.org/drawingml/2006/table">
            <a:tbl>
              <a:tblPr/>
              <a:tblGrid>
                <a:gridCol w="3271400"/>
                <a:gridCol w="441976"/>
                <a:gridCol w="3930488"/>
              </a:tblGrid>
              <a:tr h="8572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Акционерное общество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Связьинформ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ул. Чернышевского, 14, г. Астрахань,  414000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тел. 52-15-46, 52-56-36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785" marR="667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785" marR="667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Детский сад № 12 г.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Астрахани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785" marR="6678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85786" y="2213255"/>
            <a:ext cx="7429552" cy="412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СПРАВКА</a:t>
            </a:r>
          </a:p>
          <a:p>
            <a:pPr marR="0" lvl="0" indent="0" fontAlgn="base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ru-RU" sz="1600" dirty="0" smtClean="0">
              <a:latin typeface="Times New Roman"/>
              <a:ea typeface="Calibri"/>
              <a:cs typeface="Times New Roman"/>
            </a:endParaRPr>
          </a:p>
          <a:p>
            <a:pPr marR="0" lvl="0" indent="0" fontAlgn="base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25.06.2011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		№ 37</a:t>
            </a:r>
          </a:p>
          <a:p>
            <a:pPr marR="0" lvl="0" indent="0" fontAlgn="base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ru-RU" sz="1600" dirty="0">
              <a:latin typeface="Times New Roman"/>
              <a:ea typeface="Calibri"/>
              <a:cs typeface="Times New Roman"/>
            </a:endParaRPr>
          </a:p>
          <a:p>
            <a:pPr marR="0" lvl="0" indent="0" fontAlgn="base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ru-RU" sz="1600" dirty="0">
              <a:latin typeface="Times New Roman"/>
              <a:ea typeface="Calibri"/>
              <a:cs typeface="Times New Roman"/>
            </a:endParaRPr>
          </a:p>
          <a:p>
            <a:pPr marR="0" lvl="0" indent="0" algn="just" fontAlgn="base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	Григорьева 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Светлана Вячеславовна работает бухгалтером-кассиром планово-экономического отдела АО «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Связьинформ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» с 08.09.2007 (приказ о приеме на работу от 07.09.2007 № 46-л/с) </a:t>
            </a:r>
            <a:r>
              <a:rPr lang="ru-RU" sz="1600" dirty="0" err="1">
                <a:latin typeface="Times New Roman"/>
                <a:ea typeface="Calibri"/>
                <a:cs typeface="Times New Roman"/>
              </a:rPr>
              <a:t>с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окладом </a:t>
            </a:r>
            <a:r>
              <a:rPr lang="ru-RU" sz="1600" dirty="0" smtClean="0">
                <a:latin typeface="Times New Roman"/>
                <a:ea typeface="Calibri"/>
                <a:cs typeface="Times New Roman"/>
              </a:rPr>
              <a:t>8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 600 рублей в месяц.</a:t>
            </a:r>
          </a:p>
          <a:p>
            <a:pPr marR="0" lvl="0" indent="0" fontAlgn="base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ru-RU" sz="1600" dirty="0" smtClean="0">
              <a:latin typeface="Times New Roman"/>
              <a:ea typeface="Calibri"/>
              <a:cs typeface="Times New Roman"/>
            </a:endParaRPr>
          </a:p>
          <a:p>
            <a:pPr marR="0" lvl="0" indent="0" fontAlgn="base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ru-RU" sz="1600" dirty="0" smtClean="0">
              <a:latin typeface="Times New Roman"/>
              <a:ea typeface="Calibri"/>
              <a:cs typeface="Times New Roman"/>
            </a:endParaRPr>
          </a:p>
          <a:p>
            <a:pPr marR="0" lvl="0" indent="0" fontAlgn="base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Генеральный директор				А.В. Иванов</a:t>
            </a:r>
          </a:p>
          <a:p>
            <a:pPr marR="0" lvl="0" indent="0" fontAlgn="base">
              <a:lnSpc>
                <a:spcPct val="2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sz="1600" dirty="0" smtClean="0">
                <a:latin typeface="Times New Roman"/>
                <a:ea typeface="Calibri"/>
                <a:cs typeface="Times New Roman"/>
              </a:rPr>
              <a:t>Главный бухгалтер		М.П.			И.П. Васина</a:t>
            </a:r>
          </a:p>
          <a:p>
            <a:pPr marR="0" lvl="0" indent="0" fontAlgn="base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lang="ru-RU" sz="1200" dirty="0">
              <a:latin typeface="Times New Roman"/>
              <a:ea typeface="Calibri"/>
              <a:cs typeface="Times New Roman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57364"/>
            <a:ext cx="9144000" cy="1143000"/>
          </a:xfrm>
        </p:spPr>
        <p:txBody>
          <a:bodyPr>
            <a:noAutofit/>
          </a:bodyPr>
          <a:lstStyle/>
          <a:p>
            <a:r>
              <a:rPr lang="ru-RU" sz="6600" i="1" dirty="0" smtClean="0"/>
              <a:t>Назовите параметры страницы (поля). </a:t>
            </a:r>
            <a:endParaRPr lang="ru-RU" sz="6600" dirty="0"/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92896"/>
            <a:ext cx="9144000" cy="1143000"/>
          </a:xfrm>
        </p:spPr>
        <p:txBody>
          <a:bodyPr>
            <a:noAutofit/>
          </a:bodyPr>
          <a:lstStyle/>
          <a:p>
            <a:r>
              <a:rPr lang="ru-RU" sz="6600" i="1" dirty="0"/>
              <a:t>Назовите размер и гарнитуру шрифта </a:t>
            </a:r>
            <a:r>
              <a:rPr lang="ru-RU" sz="6600" dirty="0"/>
              <a:t>для обычных текстовых документов</a:t>
            </a:r>
            <a:r>
              <a:rPr lang="ru-RU" sz="6600" i="1" dirty="0"/>
              <a:t> </a:t>
            </a:r>
            <a:endParaRPr lang="ru-RU" sz="6600" dirty="0"/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096" y="2204864"/>
            <a:ext cx="9161096" cy="1143000"/>
          </a:xfrm>
        </p:spPr>
        <p:txBody>
          <a:bodyPr>
            <a:noAutofit/>
          </a:bodyPr>
          <a:lstStyle/>
          <a:p>
            <a:r>
              <a:rPr lang="ru-RU" sz="4800" i="1" dirty="0"/>
              <a:t>Документ, адресованный руководителю вышестоящей или данной организации и содержащий обстоятельное изложение вопроса с выводами и предложениями. 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1143000"/>
          </a:xfrm>
        </p:spPr>
        <p:txBody>
          <a:bodyPr>
            <a:noAutofit/>
          </a:bodyPr>
          <a:lstStyle/>
          <a:p>
            <a:r>
              <a:rPr lang="ru-RU" sz="6000" i="1" dirty="0"/>
              <a:t>Из скольких частей состоит текст докладной записки. Охарактеризуйте их. </a:t>
            </a:r>
          </a:p>
        </p:txBody>
      </p:sp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76872"/>
            <a:ext cx="9144000" cy="1143000"/>
          </a:xfrm>
        </p:spPr>
        <p:txBody>
          <a:bodyPr>
            <a:noAutofit/>
          </a:bodyPr>
          <a:lstStyle/>
          <a:p>
            <a:r>
              <a:rPr lang="ru-RU" sz="6000" i="1" dirty="0"/>
              <a:t>Назовите виды докладных записок, а также кто их составляет и подписывает 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143000"/>
          </a:xfrm>
        </p:spPr>
        <p:txBody>
          <a:bodyPr>
            <a:noAutofit/>
          </a:bodyPr>
          <a:lstStyle/>
          <a:p>
            <a:r>
              <a:rPr lang="ru-RU" sz="6600" i="1" dirty="0"/>
              <a:t>Дайте определение объяснительной записки 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28800"/>
            <a:ext cx="9144000" cy="1143000"/>
          </a:xfrm>
        </p:spPr>
        <p:txBody>
          <a:bodyPr>
            <a:noAutofit/>
          </a:bodyPr>
          <a:lstStyle/>
          <a:p>
            <a:r>
              <a:rPr lang="ru-RU" sz="5400" i="1" dirty="0"/>
              <a:t>Дайте определение автобиографии. В какой ситуации она составляется</a:t>
            </a: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7452320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Важова Н.Н.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427</Words>
  <Application>Microsoft Office PowerPoint</Application>
  <PresentationFormat>Экран (4:3)</PresentationFormat>
  <Paragraphs>147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Информационно-справочные документы</vt:lpstr>
      <vt:lpstr>Слайд 2</vt:lpstr>
      <vt:lpstr>Назовите параметры страницы (поля). </vt:lpstr>
      <vt:lpstr>Назовите размер и гарнитуру шрифта для обычных текстовых документов </vt:lpstr>
      <vt:lpstr>Документ, адресованный руководителю вышестоящей или данной организации и содержащий обстоятельное изложение вопроса с выводами и предложениями. </vt:lpstr>
      <vt:lpstr>Из скольких частей состоит текст докладной записки. Охарактеризуйте их. </vt:lpstr>
      <vt:lpstr>Назовите виды докладных записок, а также кто их составляет и подписывает </vt:lpstr>
      <vt:lpstr>Дайте определение объяснительной записки </vt:lpstr>
      <vt:lpstr>Дайте определение автобиографии. В какой ситуации она составляется</vt:lpstr>
      <vt:lpstr>Обобщенное название большой группы различных по содержанию документов выделяемых в связи со способом  передачи текста (по почте, телеграфу, факсу), которые служат средством общения с учреждениями и частными лицами </vt:lpstr>
      <vt:lpstr>Что такое резюме? Для чего его составляют? </vt:lpstr>
      <vt:lpstr>Слайд 12</vt:lpstr>
      <vt:lpstr>Слайд 13</vt:lpstr>
      <vt:lpstr>Слайд 14</vt:lpstr>
      <vt:lpstr>Слайд 15</vt:lpstr>
      <vt:lpstr>Слайд 16</vt:lpstr>
      <vt:lpstr>Слайд 17</vt:lpstr>
      <vt:lpstr>Информационно-справочные документы</vt:lpstr>
      <vt:lpstr>Информационно-справочные документы</vt:lpstr>
      <vt:lpstr>Информационно-справочные документы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Информационно-справочные документы</dc:title>
  <dc:creator>1</dc:creator>
  <cp:lastModifiedBy>Алексей</cp:lastModifiedBy>
  <cp:revision>30</cp:revision>
  <dcterms:created xsi:type="dcterms:W3CDTF">2011-12-07T16:38:10Z</dcterms:created>
  <dcterms:modified xsi:type="dcterms:W3CDTF">2012-05-28T14:02:53Z</dcterms:modified>
</cp:coreProperties>
</file>