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756" r:id="rId1"/>
  </p:sldMasterIdLst>
  <p:notesMasterIdLst>
    <p:notesMasterId r:id="rId105"/>
  </p:notesMasterIdLst>
  <p:sldIdLst>
    <p:sldId id="351" r:id="rId2"/>
    <p:sldId id="293" r:id="rId3"/>
    <p:sldId id="292" r:id="rId4"/>
    <p:sldId id="274" r:id="rId5"/>
    <p:sldId id="352" r:id="rId6"/>
    <p:sldId id="353" r:id="rId7"/>
    <p:sldId id="275" r:id="rId8"/>
    <p:sldId id="276" r:id="rId9"/>
    <p:sldId id="277" r:id="rId10"/>
    <p:sldId id="278" r:id="rId11"/>
    <p:sldId id="354" r:id="rId12"/>
    <p:sldId id="279" r:id="rId13"/>
    <p:sldId id="280" r:id="rId14"/>
    <p:sldId id="286" r:id="rId15"/>
    <p:sldId id="281" r:id="rId16"/>
    <p:sldId id="282" r:id="rId17"/>
    <p:sldId id="287" r:id="rId18"/>
    <p:sldId id="283" r:id="rId19"/>
    <p:sldId id="284" r:id="rId20"/>
    <p:sldId id="288" r:id="rId21"/>
    <p:sldId id="285" r:id="rId22"/>
    <p:sldId id="289" r:id="rId23"/>
    <p:sldId id="290" r:id="rId24"/>
    <p:sldId id="291" r:id="rId25"/>
    <p:sldId id="355" r:id="rId26"/>
    <p:sldId id="295" r:id="rId27"/>
    <p:sldId id="296" r:id="rId28"/>
    <p:sldId id="374" r:id="rId29"/>
    <p:sldId id="375" r:id="rId30"/>
    <p:sldId id="376" r:id="rId31"/>
    <p:sldId id="377" r:id="rId32"/>
    <p:sldId id="297" r:id="rId33"/>
    <p:sldId id="319" r:id="rId34"/>
    <p:sldId id="320" r:id="rId35"/>
    <p:sldId id="322" r:id="rId36"/>
    <p:sldId id="323" r:id="rId37"/>
    <p:sldId id="347" r:id="rId38"/>
    <p:sldId id="348" r:id="rId39"/>
    <p:sldId id="349" r:id="rId40"/>
    <p:sldId id="350" r:id="rId41"/>
    <p:sldId id="346" r:id="rId42"/>
    <p:sldId id="334" r:id="rId43"/>
    <p:sldId id="335" r:id="rId44"/>
    <p:sldId id="336" r:id="rId45"/>
    <p:sldId id="358" r:id="rId46"/>
    <p:sldId id="340" r:id="rId47"/>
    <p:sldId id="269" r:id="rId48"/>
    <p:sldId id="313" r:id="rId49"/>
    <p:sldId id="341" r:id="rId50"/>
    <p:sldId id="342" r:id="rId51"/>
    <p:sldId id="343" r:id="rId52"/>
    <p:sldId id="344" r:id="rId53"/>
    <p:sldId id="345" r:id="rId54"/>
    <p:sldId id="338" r:id="rId55"/>
    <p:sldId id="339" r:id="rId56"/>
    <p:sldId id="378" r:id="rId57"/>
    <p:sldId id="379" r:id="rId58"/>
    <p:sldId id="380" r:id="rId59"/>
    <p:sldId id="359" r:id="rId60"/>
    <p:sldId id="361" r:id="rId61"/>
    <p:sldId id="362" r:id="rId62"/>
    <p:sldId id="363" r:id="rId63"/>
    <p:sldId id="364" r:id="rId64"/>
    <p:sldId id="365" r:id="rId65"/>
    <p:sldId id="366" r:id="rId66"/>
    <p:sldId id="367" r:id="rId67"/>
    <p:sldId id="368" r:id="rId68"/>
    <p:sldId id="369" r:id="rId69"/>
    <p:sldId id="370" r:id="rId70"/>
    <p:sldId id="371" r:id="rId71"/>
    <p:sldId id="372" r:id="rId72"/>
    <p:sldId id="373" r:id="rId73"/>
    <p:sldId id="356" r:id="rId74"/>
    <p:sldId id="298" r:id="rId75"/>
    <p:sldId id="299" r:id="rId76"/>
    <p:sldId id="314" r:id="rId77"/>
    <p:sldId id="315" r:id="rId78"/>
    <p:sldId id="316" r:id="rId79"/>
    <p:sldId id="317" r:id="rId80"/>
    <p:sldId id="324" r:id="rId81"/>
    <p:sldId id="325" r:id="rId82"/>
    <p:sldId id="305" r:id="rId83"/>
    <p:sldId id="306" r:id="rId84"/>
    <p:sldId id="326" r:id="rId85"/>
    <p:sldId id="327" r:id="rId86"/>
    <p:sldId id="307" r:id="rId87"/>
    <p:sldId id="381" r:id="rId88"/>
    <p:sldId id="382" r:id="rId89"/>
    <p:sldId id="383" r:id="rId90"/>
    <p:sldId id="318" r:id="rId91"/>
    <p:sldId id="321" r:id="rId92"/>
    <p:sldId id="357" r:id="rId93"/>
    <p:sldId id="308" r:id="rId94"/>
    <p:sldId id="309" r:id="rId95"/>
    <p:sldId id="310" r:id="rId96"/>
    <p:sldId id="311" r:id="rId97"/>
    <p:sldId id="312" r:id="rId98"/>
    <p:sldId id="329" r:id="rId99"/>
    <p:sldId id="330" r:id="rId100"/>
    <p:sldId id="331" r:id="rId101"/>
    <p:sldId id="332" r:id="rId102"/>
    <p:sldId id="333" r:id="rId103"/>
    <p:sldId id="337" r:id="rId10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17" autoAdjust="0"/>
    <p:restoredTop sz="94723" autoAdjust="0"/>
  </p:normalViewPr>
  <p:slideViewPr>
    <p:cSldViewPr>
      <p:cViewPr varScale="1">
        <p:scale>
          <a:sx n="97" d="100"/>
          <a:sy n="97" d="100"/>
        </p:scale>
        <p:origin x="-174" y="-186"/>
      </p:cViewPr>
      <p:guideLst>
        <p:guide orient="horz" pos="2160"/>
        <p:guide pos="2880"/>
      </p:guideLst>
    </p:cSldViewPr>
  </p:slideViewPr>
  <p:outlineViewPr>
    <p:cViewPr>
      <p:scale>
        <a:sx n="33" d="100"/>
        <a:sy n="33" d="100"/>
      </p:scale>
      <p:origin x="6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277210-0E73-45EC-8889-286BD926DB8C}" type="datetimeFigureOut">
              <a:rPr lang="ru-RU" smtClean="0"/>
              <a:pPr/>
              <a:t>22.07.2011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532409-13B9-4013-AF32-E048AB37A80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7532409-13B9-4013-AF32-E048AB37A80A}" type="slidenum">
              <a:rPr lang="ru-RU" smtClean="0"/>
              <a:pPr/>
              <a:t>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Образ слайда 1"/>
          <p:cNvSpPr>
            <a:spLocks noGrp="1" noRot="1" noChangeAspect="1" noTextEdit="1"/>
          </p:cNvSpPr>
          <p:nvPr>
            <p:ph type="sldImg"/>
          </p:nvPr>
        </p:nvSpPr>
        <p:spPr bwMode="auto">
          <a:noFill/>
          <a:ln>
            <a:solidFill>
              <a:srgbClr val="000000"/>
            </a:solidFill>
            <a:miter lim="800000"/>
            <a:headEnd/>
            <a:tailEnd/>
          </a:ln>
        </p:spPr>
      </p:sp>
      <p:sp>
        <p:nvSpPr>
          <p:cNvPr id="7680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76804"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1E45E8E-46DE-4B57-8968-0AAE10AE9F35}" type="slidenum">
              <a:rPr lang="ru-RU" smtClean="0"/>
              <a:pPr/>
              <a:t>72</a:t>
            </a:fld>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7532409-13B9-4013-AF32-E048AB37A80A}" type="slidenum">
              <a:rPr lang="ru-RU" smtClean="0"/>
              <a:pPr/>
              <a:t>88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B49E1153-9163-455F-8407-9F3883DD2A63}" type="datetimeFigureOut">
              <a:rPr lang="ru-RU" smtClean="0"/>
              <a:pPr/>
              <a:t>22.07.2011</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AC412B4A-398F-42F8-A2D4-D301441D5DE0}" type="slidenum">
              <a:rPr lang="ru-RU" smtClean="0"/>
              <a:pPr/>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9E1153-9163-455F-8407-9F3883DD2A63}" type="datetimeFigureOut">
              <a:rPr lang="ru-RU" smtClean="0"/>
              <a:pPr/>
              <a:t>22.07.2011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C412B4A-398F-42F8-A2D4-D301441D5DE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9E1153-9163-455F-8407-9F3883DD2A63}" type="datetimeFigureOut">
              <a:rPr lang="ru-RU" smtClean="0"/>
              <a:pPr/>
              <a:t>22.07.2011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C412B4A-398F-42F8-A2D4-D301441D5DE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9E1153-9163-455F-8407-9F3883DD2A63}" type="datetimeFigureOut">
              <a:rPr lang="ru-RU" smtClean="0"/>
              <a:pPr/>
              <a:t>22.07.2011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C412B4A-398F-42F8-A2D4-D301441D5DE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9E1153-9163-455F-8407-9F3883DD2A63}" type="datetimeFigureOut">
              <a:rPr lang="ru-RU" smtClean="0"/>
              <a:pPr/>
              <a:t>22.07.2011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AC412B4A-398F-42F8-A2D4-D301441D5DE0}" type="slidenum">
              <a:rPr lang="ru-RU" smtClean="0"/>
              <a:pPr/>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9E1153-9163-455F-8407-9F3883DD2A63}" type="datetimeFigureOut">
              <a:rPr lang="ru-RU" smtClean="0"/>
              <a:pPr/>
              <a:t>22.07.2011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C412B4A-398F-42F8-A2D4-D301441D5DE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9E1153-9163-455F-8407-9F3883DD2A63}" type="datetimeFigureOut">
              <a:rPr lang="ru-RU" smtClean="0"/>
              <a:pPr/>
              <a:t>22.07.2011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AC412B4A-398F-42F8-A2D4-D301441D5DE0}" type="slidenum">
              <a:rPr lang="ru-RU" smtClean="0"/>
              <a:pPr/>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9E1153-9163-455F-8407-9F3883DD2A63}" type="datetimeFigureOut">
              <a:rPr lang="ru-RU" smtClean="0"/>
              <a:pPr/>
              <a:t>22.07.2011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AC412B4A-398F-42F8-A2D4-D301441D5DE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9E1153-9163-455F-8407-9F3883DD2A63}" type="datetimeFigureOut">
              <a:rPr lang="ru-RU" smtClean="0"/>
              <a:pPr/>
              <a:t>22.07.2011</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AC412B4A-398F-42F8-A2D4-D301441D5DE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9E1153-9163-455F-8407-9F3883DD2A63}" type="datetimeFigureOut">
              <a:rPr lang="ru-RU" smtClean="0"/>
              <a:pPr/>
              <a:t>22.07.2011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AC412B4A-398F-42F8-A2D4-D301441D5DE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B49E1153-9163-455F-8407-9F3883DD2A63}" type="datetimeFigureOut">
              <a:rPr lang="ru-RU" smtClean="0"/>
              <a:pPr/>
              <a:t>22.07.2011</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AC412B4A-398F-42F8-A2D4-D301441D5DE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49E1153-9163-455F-8407-9F3883DD2A63}" type="datetimeFigureOut">
              <a:rPr lang="ru-RU" smtClean="0"/>
              <a:pPr/>
              <a:t>22.07.2011</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AC412B4A-398F-42F8-A2D4-D301441D5DE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ru.wikipedia.org/wiki/%D0%A2%D0%B5%D0%BE%D1%80%D0%B8%D1%8F_%D0%B7%D0%B0%D0%B3%D0%BE%D0%B2%D0%BE%D1%80%D0%B0" TargetMode="External"/><Relationship Id="rId2" Type="http://schemas.openxmlformats.org/officeDocument/2006/relationships/hyperlink" Target="http://ru.wikipedia.org/wiki/%D0%A4%D0%B5%D1%80%D0%BC%D0%B8,_%D0%AD%D0%BD%D1%80%D0%B8%D0%BA%D0%B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ru.wikipedia.org/wiki/%D0%9B%D1%83%D0%BD%D0%B0%D1%82%D0%B8%D0%B7%D0%BC" TargetMode="External"/><Relationship Id="rId13" Type="http://schemas.openxmlformats.org/officeDocument/2006/relationships/hyperlink" Target="http://ru.wikipedia.org/wiki/%D0%97%D0%B5%D0%BC%D0%BB%D1%8F" TargetMode="External"/><Relationship Id="rId18" Type="http://schemas.openxmlformats.org/officeDocument/2006/relationships/hyperlink" Target="http://ru.wikipedia.org/wiki/%D0%AD%D0%BA%D0%B7%D0%BE%D0%BF%D0%BB%D0%B0%D0%BD%D0%B5%D1%82%D0%B0" TargetMode="External"/><Relationship Id="rId3" Type="http://schemas.openxmlformats.org/officeDocument/2006/relationships/hyperlink" Target="http://ru.wikipedia.org/wiki/%D0%93%D0%B5%D0%BB%D0%B8%D0%BE%D1%86%D0%B5%D0%BD%D1%82%D1%80%D0%B8%D1%87%D0%B5%D1%81%D0%BA%D0%B0%D1%8F_%D1%81%D0%B8%D1%81%D1%82%D0%B5%D0%BC%D0%B0_%D0%BC%D0%B8%D1%80%D0%B0" TargetMode="External"/><Relationship Id="rId7" Type="http://schemas.openxmlformats.org/officeDocument/2006/relationships/hyperlink" Target="http://ru.wikipedia.org/wiki/%D0%9B%D1%83%D0%BD%D0%B0" TargetMode="External"/><Relationship Id="rId12" Type="http://schemas.openxmlformats.org/officeDocument/2006/relationships/hyperlink" Target="http://ru.wikipedia.org/wiki/%D0%93%D0%B8%D0%BF%D0%BE%D1%82%D0%B5%D0%B7%D0%B0" TargetMode="External"/><Relationship Id="rId17" Type="http://schemas.openxmlformats.org/officeDocument/2006/relationships/hyperlink" Target="http://ru.wikipedia.org/wiki/%D0%9C%D0%BB%D0%B5%D1%87%D0%BD%D1%8B%D0%B9_%D0%9F%D1%83%D1%82%D1%8C" TargetMode="External"/><Relationship Id="rId2" Type="http://schemas.openxmlformats.org/officeDocument/2006/relationships/hyperlink" Target="http://ru.wikipedia.org/wiki/XVII_%D0%B2%D0%B5%D0%BA" TargetMode="External"/><Relationship Id="rId16" Type="http://schemas.openxmlformats.org/officeDocument/2006/relationships/hyperlink" Target="http://ru.wikipedia.org/wiki/%D0%97%D0%B2%D0%B5%D0%B7%D0%B4%D0%B0" TargetMode="External"/><Relationship Id="rId1" Type="http://schemas.openxmlformats.org/officeDocument/2006/relationships/slideLayout" Target="../slideLayouts/slideLayout7.xml"/><Relationship Id="rId6" Type="http://schemas.openxmlformats.org/officeDocument/2006/relationships/hyperlink" Target="http://ru.wikipedia.org/wiki/%D0%93%D0%B0%D0%BB%D0%B8%D0%BB%D0%B5%D0%B9" TargetMode="External"/><Relationship Id="rId11" Type="http://schemas.openxmlformats.org/officeDocument/2006/relationships/hyperlink" Target="http://ru.wikipedia.org/wiki/%D0%92%D1%81%D0%B5%D0%BB%D0%B5%D0%BD%D0%BD%D0%B0%D1%8F" TargetMode="External"/><Relationship Id="rId5" Type="http://schemas.openxmlformats.org/officeDocument/2006/relationships/hyperlink" Target="http://ru.wikipedia.org/wiki/%D0%A2%D0%B5%D0%BB%D0%B5%D1%81%D0%BA%D0%BE%D0%BF" TargetMode="External"/><Relationship Id="rId15" Type="http://schemas.openxmlformats.org/officeDocument/2006/relationships/hyperlink" Target="http://ru.wikipedia.org/wiki/%D0%A1%D0%BE%D0%BB%D0%BD%D1%86%D0%B5" TargetMode="External"/><Relationship Id="rId10" Type="http://schemas.openxmlformats.org/officeDocument/2006/relationships/hyperlink" Target="http://ru.wikipedia.org/wiki/%D0%A1%D0%BE%D0%BB%D0%BD%D0%B5%D1%87%D0%BD%D0%B0%D1%8F_%D1%81%D0%B8%D1%81%D1%82%D0%B5%D0%BC%D0%B0" TargetMode="External"/><Relationship Id="rId19" Type="http://schemas.openxmlformats.org/officeDocument/2006/relationships/hyperlink" Target="http://ru.wikipedia.org/wiki/%D0%93%D0%B0%D0%BB%D0%B0%D0%BA%D1%82%D0%B8%D0%BA%D0%B0" TargetMode="External"/><Relationship Id="rId4" Type="http://schemas.openxmlformats.org/officeDocument/2006/relationships/hyperlink" Target="http://ru.wikipedia.org/wiki/%D0%9A%D0%BE%D0%BF%D0%B5%D1%80%D0%BD%D0%B8%D0%BA" TargetMode="External"/><Relationship Id="rId9" Type="http://schemas.openxmlformats.org/officeDocument/2006/relationships/hyperlink" Target="http://ru.wikipedia.org/wiki/%D0%9C%D0%B0%D1%80%D1%81%D0%B8%D0%B0%D0%BD%D0%B5" TargetMode="External"/><Relationship Id="rId14" Type="http://schemas.openxmlformats.org/officeDocument/2006/relationships/hyperlink" Target="http://ru.wikipedia.org/wiki/%D0%AD%D0%B2%D0%BE%D0%BB%D1%8E%D1%86%D0%B8%D1%8F"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www.esoreiter.ru/index.php?id=14022008181210&amp;dat=class"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www.esoreiter.ru/"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www.ufolog.ru/encyclopedia_word/824" TargetMode="External"/><Relationship Id="rId2" Type="http://schemas.openxmlformats.org/officeDocument/2006/relationships/hyperlink" Target="http://www.ufolog.ru/encyclopedia_word/520" TargetMode="External"/><Relationship Id="rId1" Type="http://schemas.openxmlformats.org/officeDocument/2006/relationships/slideLayout" Target="../slideLayouts/slideLayout7.xml"/><Relationship Id="rId5" Type="http://schemas.openxmlformats.org/officeDocument/2006/relationships/hyperlink" Target="http://www.ufolog.ru/encyclopedia_word/592" TargetMode="External"/><Relationship Id="rId4" Type="http://schemas.openxmlformats.org/officeDocument/2006/relationships/hyperlink" Target="http://www.ufolog.ru/encyclopedia_word/694"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ru.wikipedia.org/wiki/%D0%9D%D0%B5%D0%BE%D0%BF%D0%BE%D0%B7%D0%BD%D0%B0%D0%BD%D0%BD%D1%8B%D0%B9_%D0%BB%D0%B5%D1%82%D0%B0%D1%8E%D1%89%D0%B8%D0%B9_%D0%BE%D0%B1%D1%8A%D0%B5%D0%BA%D1%82" TargetMode="External"/><Relationship Id="rId2" Type="http://schemas.openxmlformats.org/officeDocument/2006/relationships/hyperlink" Target="http://ru.wikipedia.org/wiki/%D0%90%D0%BD%D0%B3%D0%BB%D0%B8%D0%B9%D1%81%D0%BA%D0%B8%D0%B9_%D1%8F%D0%B7%D1%8B%D0%BA" TargetMode="External"/><Relationship Id="rId1" Type="http://schemas.openxmlformats.org/officeDocument/2006/relationships/slideLayout" Target="../slideLayouts/slideLayout7.xml"/><Relationship Id="rId4" Type="http://schemas.openxmlformats.org/officeDocument/2006/relationships/hyperlink" Target="http://ru.wikipedia.org/wiki/%D0%90%D0%B1%D0%B1%D1%80%D0%B5%D0%B2%D0%B8%D0%B0%D1%82%D1%83%D1%80%D0%B0"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ru.wikipedia.org/wiki/%D0%92%D0%B8%D0%BA%D1%82%D0%BE%D1%80%D0%B8%D0%B0%D0%BD%D1%81%D0%BA%D0%B0%D1%8F_%D1%8D%D0%BF%D0%BE%D1%85%D0%B0" TargetMode="External"/><Relationship Id="rId13" Type="http://schemas.openxmlformats.org/officeDocument/2006/relationships/hyperlink" Target="http://ru.wikipedia.org/wiki/1947_%D0%B3%D0%BE%D0%B4" TargetMode="External"/><Relationship Id="rId3" Type="http://schemas.openxmlformats.org/officeDocument/2006/relationships/hyperlink" Target="http://ru.wikipedia.org/wiki/%D0%A1%D0%BA%D0%BE%D1%80%D0%BE%D1%81%D1%82%D1%8C_%D0%B7%D0%B2%D1%83%D0%BA%D0%B0" TargetMode="External"/><Relationship Id="rId7" Type="http://schemas.openxmlformats.org/officeDocument/2006/relationships/hyperlink" Target="http://ru.wikipedia.org/wiki/%D0%92%D1%82%D0%BE%D1%80%D0%B0%D1%8F_%D0%BC%D0%B8%D1%80%D0%BE%D0%B2%D0%B0%D1%8F_%D0%B2%D0%BE%D0%B9%D0%BD%D0%B0" TargetMode="External"/><Relationship Id="rId12" Type="http://schemas.openxmlformats.org/officeDocument/2006/relationships/hyperlink" Target="http://ru.wikipedia.org/wiki/%D0%9B%D0%B5%D1%82%D0%BE%D0%BF%D0%B8%D1%81%D1%8C" TargetMode="External"/><Relationship Id="rId17" Type="http://schemas.openxmlformats.org/officeDocument/2006/relationships/hyperlink" Target="http://ru.wikipedia.org/wiki/%D0%A1%D1%82%D0%B0%D1%82%D1%8C%D1%8F" TargetMode="External"/><Relationship Id="rId2" Type="http://schemas.openxmlformats.org/officeDocument/2006/relationships/hyperlink" Target="http://ru.wikipedia.org/wiki/1947" TargetMode="External"/><Relationship Id="rId16" Type="http://schemas.openxmlformats.org/officeDocument/2006/relationships/hyperlink" Target="http://ru.wikipedia.org/wiki/Life_(%D0%B6%D1%83%D1%80%D0%BD%D0%B0%D0%BB)" TargetMode="External"/><Relationship Id="rId1" Type="http://schemas.openxmlformats.org/officeDocument/2006/relationships/slideLayout" Target="../slideLayouts/slideLayout7.xml"/><Relationship Id="rId6" Type="http://schemas.openxmlformats.org/officeDocument/2006/relationships/hyperlink" Target="http://ru.wikipedia.org/wiki/%D0%94%D0%B2%D0%B0%D0%B4%D1%86%D0%B0%D1%82%D1%8B%D0%B9_%D0%B2%D0%B5%D0%BA" TargetMode="External"/><Relationship Id="rId11" Type="http://schemas.openxmlformats.org/officeDocument/2006/relationships/hyperlink" Target="http://ru.wikipedia.org/wiki/%D0%A5%D1%80%D0%BE%D0%BD%D0%B8%D0%BA%D0%B0" TargetMode="External"/><Relationship Id="rId5" Type="http://schemas.openxmlformats.org/officeDocument/2006/relationships/hyperlink" Target="http://ru.wikipedia.org/wiki/%D0%A1%D0%A1%D0%A1%D0%A0" TargetMode="External"/><Relationship Id="rId15" Type="http://schemas.openxmlformats.org/officeDocument/2006/relationships/hyperlink" Target="http://ru.wikipedia.org/wiki/%D0%96%D1%83%D1%80%D0%BD%D0%B0%D0%BB" TargetMode="External"/><Relationship Id="rId10" Type="http://schemas.openxmlformats.org/officeDocument/2006/relationships/hyperlink" Target="http://ru.wikipedia.org/wiki/%D0%A6%D0%B5%D1%80%D0%BA%D0%BE%D0%B2%D1%8C" TargetMode="External"/><Relationship Id="rId4" Type="http://schemas.openxmlformats.org/officeDocument/2006/relationships/hyperlink" Target="http://ru.wikipedia.org/wiki/%D0%92%D0%92%D0%A1_%D0%A1%D0%A8%D0%90" TargetMode="External"/><Relationship Id="rId9" Type="http://schemas.openxmlformats.org/officeDocument/2006/relationships/hyperlink" Target="http://ru.wikipedia.org/wiki/%D0%A1%D1%80%D0%B5%D0%B4%D0%BD%D0%B5%D0%B2%D0%B5%D0%BA%D0%BE%D0%B2%D1%8C%D0%B5" TargetMode="External"/><Relationship Id="rId14" Type="http://schemas.openxmlformats.org/officeDocument/2006/relationships/hyperlink" Target="http://ru.wikipedia.org/wiki/%D0%9F%D1%80%D0%B5%D1%81%D1%81%D0%B0" TargetMode="External"/></Relationships>
</file>

<file path=ppt/slides/_rels/slide7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8" Type="http://schemas.openxmlformats.org/officeDocument/2006/relationships/hyperlink" Target="http://ru.wikipedia.org/wiki/%D0%9B%D1%91%D1%82%D1%87%D0%B8%D0%BA" TargetMode="External"/><Relationship Id="rId13" Type="http://schemas.openxmlformats.org/officeDocument/2006/relationships/hyperlink" Target="http://ru.wikipedia.org/wiki/%D0%A2%D0%B5%D0%BC%D0%BF%D0%B5%D1%80%D0%B0%D1%82%D1%83%D1%80%D0%BD%D0%B0%D1%8F_%D0%B8%D0%BD%D0%B2%D0%B5%D1%80%D1%81%D0%B8%D1%8F" TargetMode="External"/><Relationship Id="rId3" Type="http://schemas.openxmlformats.org/officeDocument/2006/relationships/hyperlink" Target="http://ru.wikipedia.org/wiki/%D0%9D%D1%8C%D1%8E-%D0%94%D0%B6%D0%B5%D1%80%D1%81%D0%B8" TargetMode="External"/><Relationship Id="rId7" Type="http://schemas.openxmlformats.org/officeDocument/2006/relationships/hyperlink" Target="http://ru.wikipedia.org/wiki/%D0%90%D0%B7%D0%B8%D0%BC%D1%83%D1%82" TargetMode="External"/><Relationship Id="rId12" Type="http://schemas.openxmlformats.org/officeDocument/2006/relationships/hyperlink" Target="http://ru.wikipedia.org/wiki/%D0%97%D0%BE%D0%BD%D0%B4" TargetMode="External"/><Relationship Id="rId17" Type="http://schemas.openxmlformats.org/officeDocument/2006/relationships/hyperlink" Target="http://ru.wikipedia.org/wiki/%D0%92%D0%B8%D0%B4%D0%B5%D0%BE" TargetMode="External"/><Relationship Id="rId2" Type="http://schemas.openxmlformats.org/officeDocument/2006/relationships/hyperlink" Target="http://ru.wikipedia.org/wiki/%D0%A0%D0%B0%D0%B4%D0%B8%D0%BE%D0%BB%D0%BE%D0%BA%D0%B0%D1%86%D0%B8%D0%BE%D0%BD%D0%BD%D0%B0%D1%8F_%D1%81%D1%82%D0%B0%D0%BD%D1%86%D0%B8%D1%8F" TargetMode="External"/><Relationship Id="rId16" Type="http://schemas.openxmlformats.org/officeDocument/2006/relationships/hyperlink" Target="http://ru.wikipedia.org/wiki/%D0%A4%D0%BE%D1%82%D0%BE" TargetMode="External"/><Relationship Id="rId1" Type="http://schemas.openxmlformats.org/officeDocument/2006/relationships/slideLayout" Target="../slideLayouts/slideLayout7.xml"/><Relationship Id="rId6" Type="http://schemas.openxmlformats.org/officeDocument/2006/relationships/hyperlink" Target="http://ru.wikipedia.org/wiki/%D0%9F%D0%BE%D0%B1%D0%B5%D1%80%D0%B5%D0%B6%D1%8C%D0%B5" TargetMode="External"/><Relationship Id="rId11" Type="http://schemas.openxmlformats.org/officeDocument/2006/relationships/hyperlink" Target="http://ru.wikipedia.org/wiki/%D0%9B%D0%B5%D0%B9%D1%82%D0%B5%D0%BD%D0%B0%D0%BD%D1%82" TargetMode="External"/><Relationship Id="rId5" Type="http://schemas.openxmlformats.org/officeDocument/2006/relationships/hyperlink" Target="http://ru.wikipedia.org/wiki/%D0%90%D1%82%D0%BB%D0%B0%D0%BD%D1%82%D0%B8%D1%87%D0%B5%D1%81%D0%BA%D0%B8%D0%B9_%D0%BE%D0%BA%D0%B5%D0%B0%D0%BD" TargetMode="External"/><Relationship Id="rId15" Type="http://schemas.openxmlformats.org/officeDocument/2006/relationships/hyperlink" Target="http://ru.wikipedia.org/wiki/%D0%9B%D0%B0%D0%B1%D0%B1%D0%BE%D0%BA%D1%81%D0%BA%D0%B8%D0%B5_%D0%BE%D0%B3%D0%BD%D0%B8" TargetMode="External"/><Relationship Id="rId10" Type="http://schemas.openxmlformats.org/officeDocument/2006/relationships/hyperlink" Target="http://ru.wikipedia.org/wiki/%D0%92%D0%B0%D1%88%D0%B8%D0%BD%D0%B3%D1%82%D0%BE%D0%BD_(%D0%BE%D0%BA%D1%80%D1%83%D0%B3_%D0%9A%D0%BE%D0%BB%D1%83%D0%BC%D0%B1%D0%B8%D1%8F)" TargetMode="External"/><Relationship Id="rId4" Type="http://schemas.openxmlformats.org/officeDocument/2006/relationships/hyperlink" Target="http://ru.wikipedia.org/wiki/%D0%9E%D0%BF%D0%B5%D1%80%D0%B0%D1%82%D0%BE%D1%80" TargetMode="External"/><Relationship Id="rId9" Type="http://schemas.openxmlformats.org/officeDocument/2006/relationships/hyperlink" Target="http://ru.wikipedia.org/wiki/%D0%A1%D0%B0%D0%BC%D0%BE%D0%BB%D1%91%D1%82" TargetMode="External"/><Relationship Id="rId14" Type="http://schemas.openxmlformats.org/officeDocument/2006/relationships/hyperlink" Target="http://ru.wikipedia.org/wiki/27_%D0%BE%D0%BA%D1%82%D1%8F%D0%B1%D1%80%D1%8F" TargetMode="External"/></Relationships>
</file>

<file path=ppt/slides/_rels/slide83.xml.rels><?xml version="1.0" encoding="UTF-8" standalone="yes"?>
<Relationships xmlns="http://schemas.openxmlformats.org/package/2006/relationships"><Relationship Id="rId8" Type="http://schemas.openxmlformats.org/officeDocument/2006/relationships/hyperlink" Target="http://ru.wikipedia.org/wiki/%D0%9D%D0%B5%D0%B4%D0%B5%D0%BB%D1%8F" TargetMode="External"/><Relationship Id="rId3" Type="http://schemas.openxmlformats.org/officeDocument/2006/relationships/hyperlink" Target="http://ru.wikipedia.org/wiki/%D0%9D%D0%9B%D0%9E" TargetMode="External"/><Relationship Id="rId7" Type="http://schemas.openxmlformats.org/officeDocument/2006/relationships/hyperlink" Target="http://ru.wikipedia.org/wiki/2_(%D1%87%D0%B8%D1%81%D0%BB%D0%BE)" TargetMode="External"/><Relationship Id="rId12" Type="http://schemas.openxmlformats.org/officeDocument/2006/relationships/image" Target="../media/image18.png"/><Relationship Id="rId2" Type="http://schemas.openxmlformats.org/officeDocument/2006/relationships/hyperlink" Target="http://ru.wikipedia.org/wiki/%D0%A3%D1%84%D0%BE%D0%BB%D0%BE%D0%B3%D0%B8%D1%8F" TargetMode="External"/><Relationship Id="rId1" Type="http://schemas.openxmlformats.org/officeDocument/2006/relationships/slideLayout" Target="../slideLayouts/slideLayout7.xml"/><Relationship Id="rId6" Type="http://schemas.openxmlformats.org/officeDocument/2006/relationships/hyperlink" Target="http://ru.wikipedia.org/wiki/%D0%9D%D1%8C%D1%8E-%D0%9C%D0%B5%D0%BA%D1%81%D0%B8%D0%BA%D0%BE" TargetMode="External"/><Relationship Id="rId11" Type="http://schemas.openxmlformats.org/officeDocument/2006/relationships/hyperlink" Target="http://ru.wikipedia.org/wiki/1951" TargetMode="External"/><Relationship Id="rId5" Type="http://schemas.openxmlformats.org/officeDocument/2006/relationships/hyperlink" Target="http://ru.wikipedia.org/wiki/%D0%90%D0%B4%D0%BC%D0%B8%D0%BD%D0%B8%D1%81%D1%82%D1%80%D0%B0%D1%82%D0%B8%D0%B2%D0%BD%D0%BE%D0%B5_%D0%B4%D0%B5%D0%BB%D0%B5%D0%BD%D0%B8%D0%B5_%D0%A1%D0%A8%D0%90" TargetMode="External"/><Relationship Id="rId10" Type="http://schemas.openxmlformats.org/officeDocument/2006/relationships/hyperlink" Target="http://ru.wikipedia.org/wiki/%D0%A1%D0%B5%D0%BD%D1%82%D1%8F%D0%B1%D1%80%D1%8C" TargetMode="External"/><Relationship Id="rId4" Type="http://schemas.openxmlformats.org/officeDocument/2006/relationships/hyperlink" Target="http://ru.wikipedia.org/wiki/%D0%A2%D0%B5%D1%85%D0%B0%D1%81" TargetMode="External"/><Relationship Id="rId9" Type="http://schemas.openxmlformats.org/officeDocument/2006/relationships/hyperlink" Target="http://ru.wikipedia.org/wiki/%D0%90%D0%B2%D0%B3%D1%83%D1%81%D1%82" TargetMode="Externa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8" Type="http://schemas.openxmlformats.org/officeDocument/2006/relationships/hyperlink" Target="http://ru.wikipedia.org/wiki/%D0%9C%D0%BE%D1%81%D0%BA%D0%BE%D0%B2%D1%81%D0%BA%D0%B8%D0%B9_%D0%B3%D0%BE%D1%81%D1%83%D0%B4%D0%B0%D1%80%D1%81%D1%82%D0%B2%D0%B5%D0%BD%D0%BD%D1%8B%D0%B9_%D1%83%D0%BD%D0%B8%D0%B2%D0%B5%D1%80%D1%81%D0%B8%D1%82%D0%B5%D1%82_%D0%BF%D0%B8%D1%89%D0%B5%D0%B2%D1%8B%D1%85_%D0%BF%D1%80%D0%BE%D0%B8%D0%B7%D0%B2%D0%BE%D0%B4%D1%81%D1%82%D0%B2" TargetMode="External"/><Relationship Id="rId3" Type="http://schemas.openxmlformats.org/officeDocument/2006/relationships/hyperlink" Target="http://ru.wikipedia.org/wiki/1946_%D0%B3%D0%BE%D0%B4" TargetMode="External"/><Relationship Id="rId7" Type="http://schemas.openxmlformats.org/officeDocument/2006/relationships/hyperlink" Target="http://ru.wikipedia.org/wiki/%D0%97%D0%B8%D0%B3%D0%B5%D0%BB%D1%8C,_%D0%A4%D0%B5%D0%BB%D0%B8%D0%BA%D1%81_%D0%AE%D1%80%D1%8C%D0%B5%D0%B2%D0%B8%D1%87" TargetMode="External"/><Relationship Id="rId2" Type="http://schemas.openxmlformats.org/officeDocument/2006/relationships/hyperlink" Target="http://ru.wikipedia.org/wiki/%D0%A1%D0%A1%D0%A1%D0%A0" TargetMode="External"/><Relationship Id="rId1" Type="http://schemas.openxmlformats.org/officeDocument/2006/relationships/slideLayout" Target="../slideLayouts/slideLayout7.xml"/><Relationship Id="rId6" Type="http://schemas.openxmlformats.org/officeDocument/2006/relationships/hyperlink" Target="http://ru.wikipedia.org/wiki/%D0%9C%D0%BE%D1%81%D0%BA%D0%BE%D0%B2%D1%81%D0%BA%D0%B8%D0%B9_%D0%BF%D0%BB%D0%B0%D0%BD%D0%B5%D1%82%D0%B0%D1%80%D0%B8%D0%B9" TargetMode="External"/><Relationship Id="rId5" Type="http://schemas.openxmlformats.org/officeDocument/2006/relationships/hyperlink" Target="http://ru.wikipedia.org/wiki/%D0%A2%D1%83%D0%BD%D0%B3%D1%83%D1%81%D1%81%D0%BA%D0%B8%D0%B9_%D0%BC%D0%B5%D1%82%D0%B5%D0%BE%D1%80%D0%B8%D1%82" TargetMode="External"/><Relationship Id="rId4" Type="http://schemas.openxmlformats.org/officeDocument/2006/relationships/hyperlink" Target="http://ru.wikipedia.org/wiki/%D0%9A%D0%B0%D0%B7%D0%B0%D0%BD%D1%86%D0%B5%D0%B2,_%D0%90%D0%BB%D0%B5%D0%BA%D1%81%D0%B0%D0%BD%D0%B4%D1%80_%D0%9F%D0%B5%D1%82%D1%80%D0%BE%D0%B2%D0%B8%D1%87"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ru.wikipedia.org/wiki/%D0%9A%D1%83%D0%BB%D0%B8%D0%BA,_%D0%9B%D0%B5%D0%BE%D0%BD%D0%B8%D0%B4_%D0%90%D0%BB%D0%B5%D0%BA%D1%81%D0%B5%D0%B5%D0%B2%D0%B8%D1%87" TargetMode="External"/><Relationship Id="rId3" Type="http://schemas.openxmlformats.org/officeDocument/2006/relationships/hyperlink" Target="http://ru.wikipedia.org/wiki/%D0%A2%D0%B0%D0%B9%D0%B3%D0%B0" TargetMode="External"/><Relationship Id="rId7" Type="http://schemas.openxmlformats.org/officeDocument/2006/relationships/hyperlink" Target="http://ru.wikipedia.org/wiki/1927_%D0%B3%D0%BE%D0%B4" TargetMode="External"/><Relationship Id="rId12" Type="http://schemas.openxmlformats.org/officeDocument/2006/relationships/hyperlink" Target="http://ru.wikipedia.org/wiki/%D0%A5%D0%B8%D0%BC%D0%B8%D1%87%D0%B5%D1%81%D0%BA%D0%B8%D0%B9_%D1%8D%D0%BB%D0%B5%D0%BC%D0%B5%D0%BD%D1%82" TargetMode="External"/><Relationship Id="rId2" Type="http://schemas.openxmlformats.org/officeDocument/2006/relationships/hyperlink" Target="http://ru.wikipedia.org/wiki/%D0%95%D0%BD%D0%B8%D1%81%D0%B5%D0%B9_(%D1%80%D0%B5%D0%BA%D0%B0)" TargetMode="External"/><Relationship Id="rId1" Type="http://schemas.openxmlformats.org/officeDocument/2006/relationships/slideLayout" Target="../slideLayouts/slideLayout7.xml"/><Relationship Id="rId6" Type="http://schemas.openxmlformats.org/officeDocument/2006/relationships/hyperlink" Target="http://ru.wikipedia.org/wiki/%D0%A1%D0%B8%D0%B1%D0%B8%D1%80%D1%8C" TargetMode="External"/><Relationship Id="rId11" Type="http://schemas.openxmlformats.org/officeDocument/2006/relationships/hyperlink" Target="http://ru.wikipedia.org/wiki/%D0%A8%D0%B0%D1%80_(%D1%81%D1%82%D0%B5%D1%80%D0%B5%D0%BE%D0%BC%D0%B5%D1%82%D1%80%D0%B8%D1%8F)" TargetMode="External"/><Relationship Id="rId5" Type="http://schemas.openxmlformats.org/officeDocument/2006/relationships/hyperlink" Target="http://ru.wikipedia.org/wiki/%D0%AD%D0%BF%D0%B8%D1%86%D0%B5%D0%BD%D1%82%D1%80" TargetMode="External"/><Relationship Id="rId10" Type="http://schemas.openxmlformats.org/officeDocument/2006/relationships/hyperlink" Target="http://ru.wikipedia.org/wiki/%D0%9C%D0%B0%D0%B3%D0%BD%D0%B5%D1%82%D0%B8%D1%82" TargetMode="External"/><Relationship Id="rId4" Type="http://schemas.openxmlformats.org/officeDocument/2006/relationships/hyperlink" Target="http://ru.wikipedia.org/wiki/%D0%9E%D0%B1%D1%81%D0%B5%D1%80%D0%B2%D0%B0%D1%82%D0%BE%D1%80%D0%B8%D1%8F" TargetMode="External"/><Relationship Id="rId9" Type="http://schemas.openxmlformats.org/officeDocument/2006/relationships/hyperlink" Target="http://ru.wikipedia.org/wiki/%D0%A1%D0%B8%D0%BB%D0%B8%D0%BA%D0%B0%D1%82%D1%8B_(%D0%BC%D0%B8%D0%BD%D0%B5%D1%80%D0%B0%D0%BB%D1%8B)"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ru.wikipedia.org/wiki/%D0%9A%D0%B0%D0%B7%D0%B0%D0%BD%D1%86%D0%B5%D0%B2,_%D0%90%D0%BB%D0%B5%D0%BA%D1%81%D0%B0%D0%BD%D0%B4%D1%80_%D0%9F%D0%B5%D1%82%D1%80%D0%BE%D0%B2%D0%B8%D1%87" TargetMode="External"/><Relationship Id="rId7" Type="http://schemas.openxmlformats.org/officeDocument/2006/relationships/hyperlink" Target="http://ru.wikipedia.org/wiki/%D0%9C%D0%B5%D1%82%D0%B5%D0%BE%D1%80%D0%B8%D1%82%D0%B8%D0%BA%D0%B0"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ru.wikipedia.org/wiki/%D0%9D%D0%B0%D1%83%D0%BA%D0%B0_%D0%B8_%D0%B6%D0%B8%D0%B7%D0%BD%D1%8C" TargetMode="External"/><Relationship Id="rId5" Type="http://schemas.openxmlformats.org/officeDocument/2006/relationships/hyperlink" Target="http://ru.wikipedia.org/wiki/%D0%90%D1%82%D0%BE%D0%BC%D0%BD%D1%8B%D0%B5_%D0%B1%D0%BE%D0%BC%D0%B1%D0%B0%D1%80%D0%B4%D0%B8%D1%80%D0%BE%D0%B2%D0%BA%D0%B8_%D0%A5%D0%B8%D1%80%D0%BE%D1%81%D0%B8%D0%BC%D1%8B_%D0%B8_%D0%9D%D0%B0%D0%B3%D0%B0%D1%81%D0%B0%D0%BA%D0%B8" TargetMode="External"/><Relationship Id="rId4" Type="http://schemas.openxmlformats.org/officeDocument/2006/relationships/hyperlink" Target="http://ru.wikipedia.org/wiki/%D0%90%D1%82%D0%BE%D0%BC%D0%BD%D0%B0%D1%8F_%D0%B1%D0%BE%D0%BC%D0%B1%D0%B0" TargetMode="External"/></Relationships>
</file>

<file path=ppt/slides/_rels/slide8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8" Type="http://schemas.openxmlformats.org/officeDocument/2006/relationships/hyperlink" Target="http://ru.wikipedia.org/wiki/1974" TargetMode="External"/><Relationship Id="rId3" Type="http://schemas.openxmlformats.org/officeDocument/2006/relationships/hyperlink" Target="http://ru.wikipedia.org/wiki/1986" TargetMode="External"/><Relationship Id="rId7" Type="http://schemas.openxmlformats.org/officeDocument/2006/relationships/hyperlink" Target="http://ru.wikipedia.org/wiki/%D0%9F%D0%B0%D0%BF%D1%83%D0%B0_%E2%80%94_%D0%9D%D0%BE%D0%B2%D0%B0%D1%8F_%D0%93%D0%B2%D0%B8%D0%BD%D0%B5%D1%8F" TargetMode="External"/><Relationship Id="rId2" Type="http://schemas.openxmlformats.org/officeDocument/2006/relationships/hyperlink" Target="http://ru.wikipedia.org/wiki/1910" TargetMode="External"/><Relationship Id="rId1" Type="http://schemas.openxmlformats.org/officeDocument/2006/relationships/slideLayout" Target="../slideLayouts/slideLayout7.xml"/><Relationship Id="rId6" Type="http://schemas.openxmlformats.org/officeDocument/2006/relationships/hyperlink" Target="http://ru.wikipedia.org/wiki/%D0%A1%D0%BB%D1%83%D1%87%D0%B0%D0%B9_%D0%B2_%D0%A1%D0%BE%D0%BA%D0%BE%D1%80%D1%80%D0%BE" TargetMode="External"/><Relationship Id="rId5" Type="http://schemas.openxmlformats.org/officeDocument/2006/relationships/hyperlink" Target="http://ru.wikipedia.org/w/index.php?title=%D0%9C%D0%B0%D1%81%D1%81%D0%BE%D0%B2%D1%8B%D0%B9_%D0%BF%D1%81%D0%B8%D1%85%D0%BE%D0%B7&amp;action=edit&amp;redlink=1" TargetMode="External"/><Relationship Id="rId4" Type="http://schemas.openxmlformats.org/officeDocument/2006/relationships/hyperlink" Target="http://ru.wikipedia.org/wiki/%D0%9E%D0%B3%D0%B0%D0%B9%D0%BE" TargetMode="External"/><Relationship Id="rId9" Type="http://schemas.openxmlformats.org/officeDocument/2006/relationships/hyperlink" Target="http://en.wikipedia.org/wiki/en:CUFOS" TargetMode="External"/></Relationships>
</file>

<file path=ppt/slides/_rels/slide94.xml.rels><?xml version="1.0" encoding="UTF-8" standalone="yes"?>
<Relationships xmlns="http://schemas.openxmlformats.org/package/2006/relationships"><Relationship Id="rId8" Type="http://schemas.openxmlformats.org/officeDocument/2006/relationships/hyperlink" Target="http://ru.wikipedia.org/wiki/%D0%93%D1%83%D0%BC%D0%B0%D0%BD%D0%BE%D0%B8%D0%B4" TargetMode="External"/><Relationship Id="rId3" Type="http://schemas.openxmlformats.org/officeDocument/2006/relationships/hyperlink" Target="http://ru.wikipedia.org/wiki/%D0%A1%D0%BE%D0%BA%D0%BE%D1%80%D1%80%D0%BE_(%D0%9D%D1%8C%D1%8E-%D0%9C%D0%B5%D0%BA%D1%81%D0%B8%D0%BA%D0%BE)" TargetMode="External"/><Relationship Id="rId7" Type="http://schemas.openxmlformats.org/officeDocument/2006/relationships/hyperlink" Target="http://ru.wikipedia.org/w/index.php?title=%D0%93%D1%80%D1%83%D0%BD%D1%82%D0%BE%D0%B2%D0%B0%D1%8F_%D0%B4%D0%BE%D1%80%D0%BE%D0%B3%D0%B0&amp;action=edit&amp;redlink=1" TargetMode="External"/><Relationship Id="rId2" Type="http://schemas.openxmlformats.org/officeDocument/2006/relationships/hyperlink" Target="http://ru.wikipedia.org/wiki/%D0%A8%D0%B5%D0%B2%D1%80%D0%BE%D0%BB%D0%B5" TargetMode="External"/><Relationship Id="rId1" Type="http://schemas.openxmlformats.org/officeDocument/2006/relationships/slideLayout" Target="../slideLayouts/slideLayout7.xml"/><Relationship Id="rId6" Type="http://schemas.openxmlformats.org/officeDocument/2006/relationships/hyperlink" Target="http://ru.wikipedia.org/wiki/%D0%A8%D0%BE%D1%81%D1%81%D0%B5" TargetMode="External"/><Relationship Id="rId5" Type="http://schemas.openxmlformats.org/officeDocument/2006/relationships/hyperlink" Target="http://ru.wikipedia.org/wiki/%D0%A0%D0%B0%D1%81%D1%82%D1%80%D1%83%D0%B1" TargetMode="External"/><Relationship Id="rId4" Type="http://schemas.openxmlformats.org/officeDocument/2006/relationships/hyperlink" Target="http://ru.wikipedia.org/wiki/%D0%94%D0%B8%D0%BD%D0%B0%D0%BC%D0%B8%D1%82" TargetMode="External"/><Relationship Id="rId9" Type="http://schemas.openxmlformats.org/officeDocument/2006/relationships/hyperlink" Target="http://ru.wikipedia.org/wiki/%D0%9A%D0%BE%D0%BC%D0%B1%D0%B8%D0%BD%D0%B5%D0%B7%D0%BE%D0%BD" TargetMode="External"/></Relationships>
</file>

<file path=ppt/slides/_rels/slide95.xml.rels><?xml version="1.0" encoding="UTF-8" standalone="yes"?>
<Relationships xmlns="http://schemas.openxmlformats.org/package/2006/relationships"><Relationship Id="rId2" Type="http://schemas.openxmlformats.org/officeDocument/2006/relationships/hyperlink" Target="http://ru.wikipedia.org/wiki/%D0%A4%D1%83%D1%82" TargetMode="Externa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8" Type="http://schemas.openxmlformats.org/officeDocument/2006/relationships/hyperlink" Target="http://ru.wikipedia.org/wiki/%D0%92%D0%BD%D0%B5%D0%B7%D0%B5%D0%BC%D0%BD%D0%B0%D1%8F_%D1%86%D0%B8%D0%B2%D0%B8%D0%BB%D0%B8%D0%B7%D0%B0%D1%86%D0%B8%D1%8F" TargetMode="External"/><Relationship Id="rId13" Type="http://schemas.openxmlformats.org/officeDocument/2006/relationships/hyperlink" Target="http://ru.wikipedia.org/wiki/%D0%9A%D1%80%D1%8B%D0%BB%D0%BE_(%D1%81%D0%B0%D0%BC%D0%BE%D0%BB%D1%91%D1%82)" TargetMode="External"/><Relationship Id="rId3" Type="http://schemas.openxmlformats.org/officeDocument/2006/relationships/hyperlink" Target="http://ru.wikipedia.org/wiki/1988" TargetMode="External"/><Relationship Id="rId7" Type="http://schemas.openxmlformats.org/officeDocument/2006/relationships/hyperlink" Target="http://ru.wikipedia.org/wiki/%D0%97%D0%B5%D0%BC%D0%BB%D1%8F" TargetMode="External"/><Relationship Id="rId12" Type="http://schemas.openxmlformats.org/officeDocument/2006/relationships/hyperlink" Target="http://ru.wikipedia.org/wiki/%D0%94%D0%B8%D1%80%D0%B8%D0%B6%D0%B0%D0%B1%D0%BB%D1%8C" TargetMode="External"/><Relationship Id="rId2" Type="http://schemas.openxmlformats.org/officeDocument/2006/relationships/hyperlink" Target="http://ru.wikipedia.org/wiki/1897" TargetMode="External"/><Relationship Id="rId1" Type="http://schemas.openxmlformats.org/officeDocument/2006/relationships/slideLayout" Target="../slideLayouts/slideLayout7.xml"/><Relationship Id="rId6" Type="http://schemas.openxmlformats.org/officeDocument/2006/relationships/hyperlink" Target="http://ru.wikipedia.org/wiki/1950" TargetMode="External"/><Relationship Id="rId11" Type="http://schemas.openxmlformats.org/officeDocument/2006/relationships/hyperlink" Target="http://ru.wikipedia.org/wiki/%D0%9F%D0%B5%D1%80%D0%B5%D0%B4%D0%B0%D1%82%D1%87%D0%B8%D0%BA" TargetMode="External"/><Relationship Id="rId5" Type="http://schemas.openxmlformats.org/officeDocument/2006/relationships/hyperlink" Target="http://ru.wikipedia.org/wiki/%D0%96%D1%83%D1%80%D0%BD%D0%B0%D0%BB%D0%B8%D1%81%D1%82" TargetMode="External"/><Relationship Id="rId10" Type="http://schemas.openxmlformats.org/officeDocument/2006/relationships/hyperlink" Target="http://ru.wikipedia.org/wiki/%D0%98%D0%BC%D0%BF%D1%83%D0%BB%D1%8C%D1%81" TargetMode="External"/><Relationship Id="rId4" Type="http://schemas.openxmlformats.org/officeDocument/2006/relationships/hyperlink" Target="http://ru.wikipedia.org/wiki/%D0%92%D0%9C%D0%A1" TargetMode="External"/><Relationship Id="rId9" Type="http://schemas.openxmlformats.org/officeDocument/2006/relationships/hyperlink" Target="http://ru.wikipedia.org/wiki/%D0%94%D0%B8%D1%81%D0%BA" TargetMode="External"/><Relationship Id="rId14" Type="http://schemas.openxmlformats.org/officeDocument/2006/relationships/hyperlink" Target="http://ru.wikipedia.org/wiki/%D0%9A%D0%BE%D1%81%D0%BC%D0%B8%D1%87%D0%B5%D1%81%D0%BA%D0%BE%D0%B5_%D0%BF%D1%80%D0%BE%D1%81%D1%82%D1%80%D0%B0%D0%BD%D1%81%D1%82%D0%B2%D0%BE"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ru.wikipedia.org/wiki/%D0%91%D1%80%D0%B8%D1%81%D1%82%D0%BE%D0%BB%D1%8C" TargetMode="External"/><Relationship Id="rId7" Type="http://schemas.openxmlformats.org/officeDocument/2006/relationships/hyperlink" Target="http://ru.wikipedia.org/wiki/%D0%90%D0%B2%D1%82%D0%BE%D0%BA%D0%B0%D1%82%D0%B0%D1%81%D1%82%D1%80%D0%BE%D1%84%D0%B0" TargetMode="External"/><Relationship Id="rId2" Type="http://schemas.openxmlformats.org/officeDocument/2006/relationships/hyperlink" Target="http://ru.wikipedia.org/wiki/%D0%90%D1%81%D1%82%D1%80%D0%BE%D0%BD%D0%BE%D0%BC" TargetMode="External"/><Relationship Id="rId1" Type="http://schemas.openxmlformats.org/officeDocument/2006/relationships/slideLayout" Target="../slideLayouts/slideLayout7.xml"/><Relationship Id="rId6" Type="http://schemas.openxmlformats.org/officeDocument/2006/relationships/hyperlink" Target="http://ru.wikipedia.org/wiki/%D0%90%D0%B2%D1%82%D0%BE%D0%BC%D0%BE%D0%B1%D0%B8%D0%BB%D1%8C" TargetMode="External"/><Relationship Id="rId5" Type="http://schemas.openxmlformats.org/officeDocument/2006/relationships/hyperlink" Target="http://ru.wikipedia.org/wiki/1987" TargetMode="External"/><Relationship Id="rId4" Type="http://schemas.openxmlformats.org/officeDocument/2006/relationships/hyperlink" Target="http://ru.wikipedia.org/w/index.php?title=%D0%91%D1%80%D0%B8%D1%81%D1%82%D0%BE%D0%BB%D1%8C%D1%81%D0%BA%D0%B8%D0%B9_%D0%BC%D0%BE%D1%81%D1%82&amp;action=edit&amp;redlink=1"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92696"/>
            <a:ext cx="7704856" cy="3416320"/>
          </a:xfrm>
          <a:prstGeom prst="rect">
            <a:avLst/>
          </a:prstGeom>
          <a:noFill/>
        </p:spPr>
        <p:txBody>
          <a:bodyPr wrap="square" rtlCol="0">
            <a:spAutoFit/>
          </a:bodyPr>
          <a:lstStyle/>
          <a:p>
            <a:pPr algn="ctr"/>
            <a:r>
              <a:rPr lang="en-US" dirty="0" smtClean="0"/>
              <a:t> </a:t>
            </a:r>
            <a:r>
              <a:rPr lang="ru-RU" sz="7200" b="1" i="1" u="sng" dirty="0" smtClean="0">
                <a:solidFill>
                  <a:srgbClr val="FF0000"/>
                </a:solidFill>
              </a:rPr>
              <a:t>Существуют  ли  внеземные  цивилизации ???</a:t>
            </a:r>
            <a:endParaRPr lang="ru-RU" sz="7200" b="1" i="1" u="sng"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95536" y="980728"/>
            <a:ext cx="8208912"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Unicode MS" pitchFamily="34" charset="-128"/>
              </a:rPr>
              <a:t>До наших дней дошли разные варианты того , как происходили  приземления космических аппаратов пришельцев. Пророк  </a:t>
            </a:r>
            <a:r>
              <a:rPr kumimoji="0" lang="ru-RU" sz="2400" b="1" i="0" u="none" strike="noStrike" cap="none" normalizeH="0" baseline="0" dirty="0" err="1" smtClean="0">
                <a:ln>
                  <a:noFill/>
                </a:ln>
                <a:solidFill>
                  <a:schemeClr val="tx1"/>
                </a:solidFill>
                <a:effectLst/>
                <a:latin typeface="Arial Unicode MS" pitchFamily="34" charset="-128"/>
              </a:rPr>
              <a:t>Иезекия</a:t>
            </a:r>
            <a:r>
              <a:rPr kumimoji="0" lang="ru-RU" sz="2400" b="1" i="0" u="none" strike="noStrike" cap="none" normalizeH="0" baseline="0" smtClean="0">
                <a:ln>
                  <a:noFill/>
                </a:ln>
                <a:solidFill>
                  <a:schemeClr val="tx1"/>
                </a:solidFill>
                <a:effectLst/>
                <a:latin typeface="Arial Unicode MS" pitchFamily="34" charset="-128"/>
              </a:rPr>
              <a:t>  </a:t>
            </a:r>
            <a:r>
              <a:rPr kumimoji="0" lang="ru-RU" sz="2400" b="1" i="0" u="none" strike="noStrike" cap="none" normalizeH="0" baseline="0" dirty="0" smtClean="0">
                <a:ln>
                  <a:noFill/>
                </a:ln>
                <a:solidFill>
                  <a:schemeClr val="tx1"/>
                </a:solidFill>
                <a:effectLst/>
                <a:latin typeface="Arial Unicode MS" pitchFamily="34" charset="-128"/>
              </a:rPr>
              <a:t>говорил, что это произошло в 30 год на 5-й день 4-го месяца. «Я видел бурный ветер шел от Севера. Великое облако, клубы огня и сияние вокруг него. В середине 4 животных обликом как у человека – 4 лица, 4 крыла». Как по другому описать новый технический объект? «Потом из каждого (животного) опустилось по колесу. Колеса были усыпаны драгоценными камнями невиданной красоты ,немыслимой огранки. Увидел я, как они спустились, и услышал я голос сзади себя и увидел я</a:t>
            </a:r>
            <a:r>
              <a:rPr kumimoji="0" lang="en-US" sz="2400" b="1" i="0" u="none" strike="noStrike" cap="none" normalizeH="0" baseline="0" dirty="0" smtClean="0">
                <a:ln>
                  <a:noFill/>
                </a:ln>
                <a:solidFill>
                  <a:schemeClr val="tx1"/>
                </a:solidFill>
                <a:effectLst/>
                <a:latin typeface="Arial Unicode MS" pitchFamily="34" charset="-128"/>
              </a:rPr>
              <a:t> </a:t>
            </a:r>
            <a:r>
              <a:rPr kumimoji="0" lang="ru-RU" sz="2400" b="1" i="0" u="none" strike="noStrike" cap="none" normalizeH="0" baseline="0" dirty="0" smtClean="0">
                <a:ln>
                  <a:noFill/>
                </a:ln>
                <a:solidFill>
                  <a:schemeClr val="tx1"/>
                </a:solidFill>
                <a:effectLst/>
                <a:latin typeface="Arial Unicode MS" pitchFamily="34" charset="-128"/>
              </a:rPr>
              <a:t> сильное</a:t>
            </a:r>
            <a:r>
              <a:rPr kumimoji="0" lang="en-US" sz="2400" b="1" i="0" u="none" strike="noStrike" cap="none" normalizeH="0" baseline="0" dirty="0" smtClean="0">
                <a:ln>
                  <a:noFill/>
                </a:ln>
                <a:solidFill>
                  <a:schemeClr val="tx1"/>
                </a:solidFill>
                <a:effectLst/>
                <a:latin typeface="Arial Unicode MS" pitchFamily="34" charset="-128"/>
              </a:rPr>
              <a:t> </a:t>
            </a:r>
            <a:r>
              <a:rPr kumimoji="0" lang="ru-RU" sz="2400" b="1" i="0" u="none" strike="noStrike" cap="none" normalizeH="0" baseline="0" dirty="0" smtClean="0">
                <a:ln>
                  <a:noFill/>
                </a:ln>
                <a:solidFill>
                  <a:schemeClr val="tx1"/>
                </a:solidFill>
                <a:effectLst/>
                <a:latin typeface="Arial Unicode MS" pitchFamily="34" charset="-128"/>
              </a:rPr>
              <a:t> свечение». </a:t>
            </a:r>
            <a:endParaRPr kumimoji="0" lang="ru-RU" sz="2400" b="1"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3347864" y="188640"/>
            <a:ext cx="576064" cy="707886"/>
          </a:xfrm>
          <a:prstGeom prst="rect">
            <a:avLst/>
          </a:prstGeom>
          <a:noFill/>
        </p:spPr>
        <p:txBody>
          <a:bodyPr wrap="square" rtlCol="0">
            <a:spAutoFit/>
          </a:bodyPr>
          <a:lstStyle/>
          <a:p>
            <a:r>
              <a:rPr lang="ru-RU" sz="4000" b="1" i="1" dirty="0" smtClean="0">
                <a:solidFill>
                  <a:srgbClr val="0000CC"/>
                </a:solidFill>
              </a:rPr>
              <a:t>4</a:t>
            </a:r>
            <a:endParaRPr lang="ru-RU" sz="4000" b="1" i="1" dirty="0">
              <a:solidFill>
                <a:srgbClr val="0000CC"/>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07504" y="476672"/>
          <a:ext cx="8424936" cy="5678424"/>
        </p:xfrm>
        <a:graphic>
          <a:graphicData uri="http://schemas.openxmlformats.org/drawingml/2006/table">
            <a:tbl>
              <a:tblPr/>
              <a:tblGrid>
                <a:gridCol w="8424936"/>
              </a:tblGrid>
              <a:tr h="0">
                <a:tc>
                  <a:txBody>
                    <a:bodyPr/>
                    <a:lstStyle/>
                    <a:p>
                      <a:pPr marL="914400" algn="l">
                        <a:lnSpc>
                          <a:spcPct val="115000"/>
                        </a:lnSpc>
                        <a:spcAft>
                          <a:spcPts val="0"/>
                        </a:spcAft>
                      </a:pPr>
                      <a:r>
                        <a:rPr lang="ru-RU" sz="1800" b="1" i="1" u="sng" dirty="0" smtClean="0">
                          <a:solidFill>
                            <a:srgbClr val="FF0000"/>
                          </a:solidFill>
                          <a:latin typeface="Verdana"/>
                          <a:ea typeface="Times New Roman"/>
                          <a:cs typeface="Times New Roman"/>
                        </a:rPr>
                        <a:t>Около  40  процентов  зафиксированных  ДОП   наблюдаются  в </a:t>
                      </a:r>
                      <a:r>
                        <a:rPr lang="ru-RU" sz="1800" b="1" i="1" u="sng" dirty="0">
                          <a:solidFill>
                            <a:srgbClr val="FF0000"/>
                          </a:solidFill>
                          <a:latin typeface="Verdana"/>
                          <a:ea typeface="Times New Roman"/>
                          <a:cs typeface="Times New Roman"/>
                        </a:rPr>
                        <a:t>районах Мирового океана. </a:t>
                      </a:r>
                      <a:endParaRPr lang="ru-RU" sz="1800" b="1" i="1" u="sng" dirty="0">
                        <a:solidFill>
                          <a:srgbClr val="FF0000"/>
                        </a:solidFill>
                        <a:latin typeface="Calibri"/>
                        <a:ea typeface="Calibri"/>
                        <a:cs typeface="Times New Roman"/>
                      </a:endParaRPr>
                    </a:p>
                    <a:p>
                      <a:pPr marL="914400" algn="l">
                        <a:lnSpc>
                          <a:spcPct val="115000"/>
                        </a:lnSpc>
                        <a:spcAft>
                          <a:spcPts val="0"/>
                        </a:spcAft>
                      </a:pPr>
                      <a:r>
                        <a:rPr lang="ru-RU" sz="1600" b="1" dirty="0">
                          <a:latin typeface="Verdana"/>
                          <a:ea typeface="Times New Roman"/>
                          <a:cs typeface="Times New Roman"/>
                        </a:rPr>
                        <a:t> </a:t>
                      </a:r>
                      <a:r>
                        <a:rPr lang="ru-RU" sz="1600" b="1" dirty="0" smtClean="0">
                          <a:latin typeface="Verdana"/>
                          <a:ea typeface="Times New Roman"/>
                          <a:cs typeface="Times New Roman"/>
                        </a:rPr>
                        <a:t>Чаще </a:t>
                      </a:r>
                      <a:r>
                        <a:rPr lang="ru-RU" sz="1600" b="1" dirty="0">
                          <a:latin typeface="Verdana"/>
                          <a:ea typeface="Times New Roman"/>
                          <a:cs typeface="Times New Roman"/>
                        </a:rPr>
                        <a:t>всего наблюдения </a:t>
                      </a:r>
                      <a:r>
                        <a:rPr lang="ru-RU" sz="1600" b="1" dirty="0" err="1">
                          <a:latin typeface="Verdana"/>
                          <a:ea typeface="Times New Roman"/>
                          <a:cs typeface="Times New Roman"/>
                        </a:rPr>
                        <a:t>гидросферных</a:t>
                      </a:r>
                      <a:r>
                        <a:rPr lang="ru-RU" sz="1600" b="1" dirty="0">
                          <a:latin typeface="Verdana"/>
                          <a:ea typeface="Times New Roman"/>
                          <a:cs typeface="Times New Roman"/>
                        </a:rPr>
                        <a:t> ДОП </a:t>
                      </a:r>
                      <a:r>
                        <a:rPr lang="ru-RU" sz="1600" b="1" dirty="0" smtClean="0">
                          <a:latin typeface="Verdana"/>
                          <a:ea typeface="Times New Roman"/>
                          <a:cs typeface="Times New Roman"/>
                        </a:rPr>
                        <a:t>военнослужащими </a:t>
                      </a:r>
                      <a:r>
                        <a:rPr lang="ru-RU" sz="1600" b="1" dirty="0">
                          <a:latin typeface="Verdana"/>
                          <a:ea typeface="Times New Roman"/>
                          <a:cs typeface="Times New Roman"/>
                        </a:rPr>
                        <a:t>происходили в Атлантическом </a:t>
                      </a:r>
                      <a:r>
                        <a:rPr lang="ru-RU" sz="1600" b="1" dirty="0" smtClean="0">
                          <a:latin typeface="Verdana"/>
                          <a:ea typeface="Times New Roman"/>
                          <a:cs typeface="Times New Roman"/>
                        </a:rPr>
                        <a:t>океане </a:t>
                      </a:r>
                      <a:r>
                        <a:rPr lang="ru-RU" sz="1600" b="1" dirty="0">
                          <a:latin typeface="Verdana"/>
                          <a:ea typeface="Times New Roman"/>
                          <a:cs typeface="Times New Roman"/>
                        </a:rPr>
                        <a:t>— 58 % от Мирового океана. Из них в </a:t>
                      </a:r>
                      <a:r>
                        <a:rPr lang="ru-RU" sz="1600" b="1" dirty="0" smtClean="0">
                          <a:latin typeface="Verdana"/>
                          <a:ea typeface="Times New Roman"/>
                          <a:cs typeface="Times New Roman"/>
                        </a:rPr>
                        <a:t>открытом </a:t>
                      </a:r>
                      <a:r>
                        <a:rPr lang="ru-RU" sz="1600" b="1" dirty="0">
                          <a:latin typeface="Verdana"/>
                          <a:ea typeface="Times New Roman"/>
                          <a:cs typeface="Times New Roman"/>
                        </a:rPr>
                        <a:t>океане всего 30 % (в 1960-е годы — в Северной Атлантике, у берегов Бразилии и около Антарктиды, а в 80-х годах </a:t>
                      </a:r>
                      <a:r>
                        <a:rPr lang="en-US" sz="1600" b="1" dirty="0">
                          <a:latin typeface="Verdana"/>
                          <a:ea typeface="Times New Roman"/>
                          <a:cs typeface="Times New Roman"/>
                        </a:rPr>
                        <a:t>XX</a:t>
                      </a:r>
                      <a:r>
                        <a:rPr lang="ru-RU" sz="1600" b="1" dirty="0">
                          <a:latin typeface="Verdana"/>
                          <a:ea typeface="Times New Roman"/>
                          <a:cs typeface="Times New Roman"/>
                        </a:rPr>
                        <a:t> века — у Канарских островов и вдоль побережья США). </a:t>
                      </a:r>
                      <a:endParaRPr lang="ru-RU" sz="1600" b="1" dirty="0">
                        <a:latin typeface="Calibri"/>
                        <a:ea typeface="Calibri"/>
                        <a:cs typeface="Times New Roman"/>
                      </a:endParaRPr>
                    </a:p>
                    <a:p>
                      <a:pPr marL="914400" algn="l">
                        <a:lnSpc>
                          <a:spcPct val="115000"/>
                        </a:lnSpc>
                        <a:spcAft>
                          <a:spcPts val="0"/>
                        </a:spcAft>
                      </a:pPr>
                      <a:r>
                        <a:rPr lang="ru-RU" sz="1600" b="1" dirty="0">
                          <a:latin typeface="Verdana"/>
                          <a:ea typeface="Times New Roman"/>
                          <a:cs typeface="Times New Roman"/>
                        </a:rPr>
                        <a:t>Из морей по наблюдению таких ДОП </a:t>
                      </a:r>
                      <a:r>
                        <a:rPr lang="ru-RU" sz="1600" b="1" dirty="0" smtClean="0">
                          <a:latin typeface="Verdana"/>
                          <a:ea typeface="Times New Roman"/>
                          <a:cs typeface="Times New Roman"/>
                        </a:rPr>
                        <a:t>выделяются </a:t>
                      </a:r>
                      <a:r>
                        <a:rPr lang="ru-RU" sz="1600" b="1" dirty="0">
                          <a:latin typeface="Verdana"/>
                          <a:ea typeface="Times New Roman"/>
                          <a:cs typeface="Times New Roman"/>
                        </a:rPr>
                        <a:t>Балтийское море — 36 % («пик» в </a:t>
                      </a:r>
                      <a:r>
                        <a:rPr lang="ru-RU" sz="1600" b="1" dirty="0" smtClean="0">
                          <a:latin typeface="Verdana"/>
                          <a:ea typeface="Times New Roman"/>
                          <a:cs typeface="Times New Roman"/>
                        </a:rPr>
                        <a:t>восьмидесятых </a:t>
                      </a:r>
                      <a:r>
                        <a:rPr lang="ru-RU" sz="1600" b="1" dirty="0">
                          <a:latin typeface="Verdana"/>
                          <a:ea typeface="Times New Roman"/>
                          <a:cs typeface="Times New Roman"/>
                        </a:rPr>
                        <a:t>годах) и Северное море — 18 случаев (15 % — в основном, в 1870-е </a:t>
                      </a:r>
                      <a:r>
                        <a:rPr lang="ru-RU" sz="1600" b="1" dirty="0" smtClean="0">
                          <a:latin typeface="Verdana"/>
                          <a:ea typeface="Times New Roman"/>
                          <a:cs typeface="Times New Roman"/>
                        </a:rPr>
                        <a:t>годы</a:t>
                      </a:r>
                      <a:endParaRPr lang="ru-RU" sz="1600" b="1" dirty="0">
                        <a:latin typeface="Calibri"/>
                        <a:ea typeface="Calibri"/>
                        <a:cs typeface="Times New Roman"/>
                      </a:endParaRPr>
                    </a:p>
                    <a:p>
                      <a:pPr marL="914400" algn="l">
                        <a:lnSpc>
                          <a:spcPct val="115000"/>
                        </a:lnSpc>
                        <a:spcAft>
                          <a:spcPts val="0"/>
                        </a:spcAft>
                      </a:pPr>
                      <a:r>
                        <a:rPr lang="ru-RU" sz="1600" b="1" dirty="0">
                          <a:latin typeface="Verdana"/>
                          <a:ea typeface="Times New Roman"/>
                          <a:cs typeface="Times New Roman"/>
                        </a:rPr>
                        <a:t>В Северном Ледовитом океане произошло 46 </a:t>
                      </a:r>
                      <a:r>
                        <a:rPr lang="ru-RU" sz="1600" b="1" dirty="0" smtClean="0">
                          <a:latin typeface="Verdana"/>
                          <a:ea typeface="Times New Roman"/>
                          <a:cs typeface="Times New Roman"/>
                        </a:rPr>
                        <a:t>случаев </a:t>
                      </a:r>
                      <a:r>
                        <a:rPr lang="ru-RU" sz="1600" b="1" dirty="0">
                          <a:latin typeface="Verdana"/>
                          <a:ea typeface="Times New Roman"/>
                          <a:cs typeface="Times New Roman"/>
                        </a:rPr>
                        <a:t>наблюдений (21 % от Мирового океана), при этом в Баренцевом море с прилегающими к нему </a:t>
                      </a:r>
                      <a:r>
                        <a:rPr lang="ru-RU" sz="1600" b="1" dirty="0" smtClean="0">
                          <a:latin typeface="Verdana"/>
                          <a:ea typeface="Times New Roman"/>
                          <a:cs typeface="Times New Roman"/>
                        </a:rPr>
                        <a:t>заливами </a:t>
                      </a:r>
                      <a:r>
                        <a:rPr lang="ru-RU" sz="1600" b="1" dirty="0">
                          <a:latin typeface="Verdana"/>
                          <a:ea typeface="Times New Roman"/>
                          <a:cs typeface="Times New Roman"/>
                        </a:rPr>
                        <a:t>и губами — 89 %. </a:t>
                      </a:r>
                      <a:endParaRPr lang="ru-RU" sz="1600" b="1" dirty="0">
                        <a:latin typeface="Calibri"/>
                        <a:ea typeface="Calibri"/>
                        <a:cs typeface="Times New Roman"/>
                      </a:endParaRPr>
                    </a:p>
                    <a:p>
                      <a:pPr marL="914400" algn="l">
                        <a:lnSpc>
                          <a:spcPct val="115000"/>
                        </a:lnSpc>
                        <a:spcAft>
                          <a:spcPts val="0"/>
                        </a:spcAft>
                      </a:pPr>
                      <a:r>
                        <a:rPr lang="ru-RU" sz="1600" b="1" dirty="0">
                          <a:latin typeface="Verdana"/>
                          <a:ea typeface="Times New Roman"/>
                          <a:cs typeface="Times New Roman"/>
                        </a:rPr>
                        <a:t>Тихий океан (24 случая) и Индийский (25 </a:t>
                      </a:r>
                      <a:r>
                        <a:rPr lang="ru-RU" sz="1600" b="1" dirty="0" smtClean="0">
                          <a:latin typeface="Verdana"/>
                          <a:ea typeface="Times New Roman"/>
                          <a:cs typeface="Times New Roman"/>
                        </a:rPr>
                        <a:t>случаев</a:t>
                      </a:r>
                      <a:r>
                        <a:rPr lang="ru-RU" sz="1600" b="1" dirty="0">
                          <a:latin typeface="Verdana"/>
                          <a:ea typeface="Times New Roman"/>
                          <a:cs typeface="Times New Roman"/>
                        </a:rPr>
                        <a:t>) стоят рядом. В Тихом океане встречи с ДОП чаще происходили у побережья США, а в </a:t>
                      </a:r>
                      <a:r>
                        <a:rPr lang="ru-RU" sz="1600" b="1" dirty="0" smtClean="0">
                          <a:latin typeface="Verdana"/>
                          <a:ea typeface="Times New Roman"/>
                          <a:cs typeface="Times New Roman"/>
                        </a:rPr>
                        <a:t>Индийском </a:t>
                      </a:r>
                      <a:r>
                        <a:rPr lang="ru-RU" sz="1600" b="1" dirty="0">
                          <a:latin typeface="Verdana"/>
                          <a:ea typeface="Times New Roman"/>
                          <a:cs typeface="Times New Roman"/>
                        </a:rPr>
                        <a:t>океане — на акватории Персидского залива и в кассовом проливе. </a:t>
                      </a:r>
                      <a:endParaRPr lang="ru-RU" sz="1600" b="1" dirty="0">
                        <a:latin typeface="Calibri"/>
                        <a:ea typeface="Calibri"/>
                        <a:cs typeface="Times New Roman"/>
                      </a:endParaRPr>
                    </a:p>
                  </a:txBody>
                  <a:tcPr marL="120015" marR="120015" marT="0" marB="0">
                    <a:lnL>
                      <a:noFill/>
                    </a:lnL>
                    <a:lnR>
                      <a:noFill/>
                    </a:lnR>
                    <a:lnT>
                      <a:noFill/>
                    </a:lnT>
                    <a:lnB>
                      <a:noFill/>
                    </a:lnB>
                  </a:tcPr>
                </a:tc>
              </a:tr>
            </a:tbl>
          </a:graphicData>
        </a:graphic>
      </p:graphicFrame>
      <p:sp>
        <p:nvSpPr>
          <p:cNvPr id="3" name="TextBox 2"/>
          <p:cNvSpPr txBox="1"/>
          <p:nvPr/>
        </p:nvSpPr>
        <p:spPr>
          <a:xfrm>
            <a:off x="7956376" y="188640"/>
            <a:ext cx="1008112" cy="1015663"/>
          </a:xfrm>
          <a:prstGeom prst="rect">
            <a:avLst/>
          </a:prstGeom>
          <a:noFill/>
        </p:spPr>
        <p:txBody>
          <a:bodyPr wrap="square" rtlCol="0">
            <a:spAutoFit/>
          </a:bodyPr>
          <a:lstStyle/>
          <a:p>
            <a:r>
              <a:rPr lang="en-US" sz="6000" b="1" i="1" dirty="0" smtClean="0">
                <a:solidFill>
                  <a:srgbClr val="0000CC"/>
                </a:solidFill>
              </a:rPr>
              <a:t>6</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008" y="1196752"/>
            <a:ext cx="8821488" cy="4708981"/>
          </a:xfrm>
          <a:prstGeom prst="rect">
            <a:avLst/>
          </a:prstGeom>
        </p:spPr>
        <p:txBody>
          <a:bodyPr wrap="square">
            <a:spAutoFit/>
          </a:bodyPr>
          <a:lstStyle/>
          <a:p>
            <a:r>
              <a:rPr lang="ru-RU" sz="2000" b="1" dirty="0" smtClean="0"/>
              <a:t>Преднамеренные воздействия физическими полями со стороны ДОП приводили к выводу из строя: радиоэлектронной аппаратуры — в 27 случаях, в том числе во время проведения масштабного учения Тихоокеанского флота в 1982 году; навигационных комплексов — в 30 случаях; даже к остановке двигателей </a:t>
            </a:r>
            <a:r>
              <a:rPr lang="ru-RU" sz="2000" b="1" dirty="0" err="1" smtClean="0"/>
              <a:t>авианесущего</a:t>
            </a:r>
            <a:r>
              <a:rPr lang="ru-RU" sz="2000" b="1" dirty="0" smtClean="0"/>
              <a:t> крейсера «Новороссийск» в 1988 году около Курильских островов. Общее количество воздействий электромагнитными полями со стороны ДОП, включая их направленные лучи, составило 70 случаев (16 %). В половине случаев применения боевых лучей из ДОП отмечались их цвета: красные (поджог двух охранников на побережье Бразилии в 1957 году; потеря сознания моряком с </a:t>
            </a:r>
            <a:r>
              <a:rPr lang="ru-RU" sz="2000" b="1" dirty="0" err="1" smtClean="0"/>
              <a:t>торпедолова</a:t>
            </a:r>
            <a:r>
              <a:rPr lang="ru-RU" sz="2000" b="1" dirty="0" smtClean="0"/>
              <a:t> на Черном море в 1975 году; разрушение двух истребителей у берегов Японии в 1998 году); голубые (2 случая, в том числе похищение четырех свиней в Западной Лице в 1979 г. при свидетелях) и зеленые (травма руки офицера ВМФ на Балтийском море в 1986 году с последующим его увольнением в запас по инвалидности</a:t>
            </a:r>
            <a:endParaRPr lang="ru-RU" sz="2000" b="1" dirty="0"/>
          </a:p>
        </p:txBody>
      </p:sp>
      <p:sp>
        <p:nvSpPr>
          <p:cNvPr id="3" name="Прямоугольник 2"/>
          <p:cNvSpPr/>
          <p:nvPr/>
        </p:nvSpPr>
        <p:spPr>
          <a:xfrm>
            <a:off x="611560" y="188640"/>
            <a:ext cx="7604133" cy="584775"/>
          </a:xfrm>
          <a:prstGeom prst="rect">
            <a:avLst/>
          </a:prstGeom>
        </p:spPr>
        <p:txBody>
          <a:bodyPr wrap="none">
            <a:spAutoFit/>
          </a:bodyPr>
          <a:lstStyle/>
          <a:p>
            <a:r>
              <a:rPr lang="ru-RU" sz="3200" b="1" i="1" u="sng" dirty="0" smtClean="0">
                <a:solidFill>
                  <a:srgbClr val="FF0000"/>
                </a:solidFill>
              </a:rPr>
              <a:t>Воздействия ДОП на военную технику. </a:t>
            </a:r>
            <a:endParaRPr lang="ru-RU" sz="3200" b="1" i="1" u="sng" dirty="0">
              <a:solidFill>
                <a:srgbClr val="FF0000"/>
              </a:solidFill>
            </a:endParaRPr>
          </a:p>
        </p:txBody>
      </p:sp>
      <p:sp>
        <p:nvSpPr>
          <p:cNvPr id="4" name="TextBox 3"/>
          <p:cNvSpPr txBox="1"/>
          <p:nvPr/>
        </p:nvSpPr>
        <p:spPr>
          <a:xfrm>
            <a:off x="8279904" y="-171400"/>
            <a:ext cx="864096" cy="1015663"/>
          </a:xfrm>
          <a:prstGeom prst="rect">
            <a:avLst/>
          </a:prstGeom>
          <a:noFill/>
        </p:spPr>
        <p:txBody>
          <a:bodyPr wrap="square" rtlCol="0">
            <a:spAutoFit/>
          </a:bodyPr>
          <a:lstStyle/>
          <a:p>
            <a:r>
              <a:rPr lang="en-US" sz="6000" b="1" i="1" dirty="0" smtClean="0">
                <a:solidFill>
                  <a:srgbClr val="0000CC"/>
                </a:solidFill>
              </a:rPr>
              <a:t>7</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043608" y="116632"/>
          <a:ext cx="6000328" cy="5695950"/>
        </p:xfrm>
        <a:graphic>
          <a:graphicData uri="http://schemas.openxmlformats.org/drawingml/2006/table">
            <a:tbl>
              <a:tblPr/>
              <a:tblGrid>
                <a:gridCol w="6000328"/>
              </a:tblGrid>
              <a:tr h="0">
                <a:tc>
                  <a:txBody>
                    <a:bodyPr/>
                    <a:lstStyle/>
                    <a:p>
                      <a:pPr marL="914400" algn="ctr">
                        <a:lnSpc>
                          <a:spcPct val="115000"/>
                        </a:lnSpc>
                        <a:spcAft>
                          <a:spcPts val="0"/>
                        </a:spcAft>
                      </a:pPr>
                      <a:r>
                        <a:rPr lang="ru-RU" sz="1400" b="1" i="1" u="sng" dirty="0">
                          <a:solidFill>
                            <a:srgbClr val="FF0000"/>
                          </a:solidFill>
                          <a:latin typeface="Verdana"/>
                          <a:ea typeface="Times New Roman"/>
                          <a:cs typeface="Times New Roman"/>
                        </a:rPr>
                        <a:t>Участие ДОП в учениях и боевых действиях </a:t>
                      </a:r>
                      <a:r>
                        <a:rPr lang="ru-RU" sz="1400" b="1" i="1" u="sng" dirty="0" smtClean="0">
                          <a:solidFill>
                            <a:srgbClr val="FF0000"/>
                          </a:solidFill>
                          <a:latin typeface="Verdana"/>
                          <a:ea typeface="Times New Roman"/>
                          <a:cs typeface="Times New Roman"/>
                        </a:rPr>
                        <a:t>флотов : </a:t>
                      </a:r>
                      <a:endParaRPr lang="en-US" sz="1400" b="1" i="1" u="sng" dirty="0" smtClean="0">
                        <a:solidFill>
                          <a:srgbClr val="FF0000"/>
                        </a:solidFill>
                        <a:latin typeface="Verdana"/>
                        <a:ea typeface="Times New Roman"/>
                        <a:cs typeface="Times New Roman"/>
                      </a:endParaRPr>
                    </a:p>
                    <a:p>
                      <a:pPr marL="914400" algn="l">
                        <a:lnSpc>
                          <a:spcPct val="115000"/>
                        </a:lnSpc>
                        <a:spcAft>
                          <a:spcPts val="0"/>
                        </a:spcAft>
                      </a:pPr>
                      <a:endParaRPr lang="ru-RU" sz="1100" b="1" dirty="0">
                        <a:latin typeface="Calibri"/>
                        <a:ea typeface="Calibri"/>
                        <a:cs typeface="Times New Roman"/>
                      </a:endParaRPr>
                    </a:p>
                    <a:p>
                      <a:pPr marL="914400" algn="l">
                        <a:lnSpc>
                          <a:spcPct val="115000"/>
                        </a:lnSpc>
                        <a:spcAft>
                          <a:spcPts val="0"/>
                        </a:spcAft>
                      </a:pPr>
                      <a:r>
                        <a:rPr lang="ru-RU" sz="1100" b="1" dirty="0">
                          <a:latin typeface="Verdana"/>
                          <a:ea typeface="Times New Roman"/>
                          <a:cs typeface="Times New Roman"/>
                        </a:rPr>
                        <a:t>—  1942 год, Гавайские острова — в битве </a:t>
                      </a:r>
                      <a:r>
                        <a:rPr lang="ru-RU" sz="1100" b="1" dirty="0" smtClean="0">
                          <a:latin typeface="Verdana"/>
                          <a:ea typeface="Times New Roman"/>
                          <a:cs typeface="Times New Roman"/>
                        </a:rPr>
                        <a:t>Японии </a:t>
                      </a:r>
                      <a:r>
                        <a:rPr lang="ru-RU" sz="1100" b="1" dirty="0">
                          <a:latin typeface="Verdana"/>
                          <a:ea typeface="Times New Roman"/>
                          <a:cs typeface="Times New Roman"/>
                        </a:rPr>
                        <a:t>и США за атолл </a:t>
                      </a:r>
                      <a:r>
                        <a:rPr lang="ru-RU" sz="1100" b="1" dirty="0" err="1">
                          <a:latin typeface="Verdana"/>
                          <a:ea typeface="Times New Roman"/>
                          <a:cs typeface="Times New Roman"/>
                        </a:rPr>
                        <a:t>Мидуэй</a:t>
                      </a:r>
                      <a:r>
                        <a:rPr lang="ru-RU" sz="1100" b="1" dirty="0">
                          <a:latin typeface="Verdana"/>
                          <a:ea typeface="Times New Roman"/>
                          <a:cs typeface="Times New Roman"/>
                        </a:rPr>
                        <a:t> гибнут три </a:t>
                      </a:r>
                      <a:r>
                        <a:rPr lang="ru-RU" sz="1100" b="1" dirty="0" smtClean="0">
                          <a:latin typeface="Verdana"/>
                          <a:ea typeface="Times New Roman"/>
                          <a:cs typeface="Times New Roman"/>
                        </a:rPr>
                        <a:t>практически </a:t>
                      </a:r>
                      <a:r>
                        <a:rPr lang="ru-RU" sz="1100" b="1" dirty="0">
                          <a:latin typeface="Verdana"/>
                          <a:ea typeface="Times New Roman"/>
                          <a:cs typeface="Times New Roman"/>
                        </a:rPr>
                        <a:t>не атакованных японских авианосца; </a:t>
                      </a:r>
                      <a:endParaRPr lang="ru-RU" sz="1100" b="1" dirty="0">
                        <a:latin typeface="Calibri"/>
                        <a:ea typeface="Calibri"/>
                        <a:cs typeface="Times New Roman"/>
                      </a:endParaRPr>
                    </a:p>
                    <a:p>
                      <a:pPr marL="914400" algn="l">
                        <a:lnSpc>
                          <a:spcPct val="115000"/>
                        </a:lnSpc>
                        <a:spcAft>
                          <a:spcPts val="0"/>
                        </a:spcAft>
                      </a:pPr>
                      <a:r>
                        <a:rPr lang="ru-RU" sz="1100" b="1" dirty="0">
                          <a:latin typeface="Verdana"/>
                          <a:ea typeface="Times New Roman"/>
                          <a:cs typeface="Times New Roman"/>
                        </a:rPr>
                        <a:t>—  1947 год, Южная Атлантика, у берегов </a:t>
                      </a:r>
                      <a:r>
                        <a:rPr lang="ru-RU" sz="1100" b="1" dirty="0" smtClean="0">
                          <a:latin typeface="Verdana"/>
                          <a:ea typeface="Times New Roman"/>
                          <a:cs typeface="Times New Roman"/>
                        </a:rPr>
                        <a:t>Антарктиды </a:t>
                      </a:r>
                      <a:r>
                        <a:rPr lang="ru-RU" sz="1100" b="1" dirty="0">
                          <a:latin typeface="Verdana"/>
                          <a:ea typeface="Times New Roman"/>
                          <a:cs typeface="Times New Roman"/>
                        </a:rPr>
                        <a:t>— в результате боевой встречи американской эскадры адмирала Р. </a:t>
                      </a:r>
                      <a:r>
                        <a:rPr lang="ru-RU" sz="1100" b="1" dirty="0" err="1">
                          <a:latin typeface="Verdana"/>
                          <a:ea typeface="Times New Roman"/>
                          <a:cs typeface="Times New Roman"/>
                        </a:rPr>
                        <a:t>Бэрда</a:t>
                      </a:r>
                      <a:r>
                        <a:rPr lang="ru-RU" sz="1100" b="1" dirty="0">
                          <a:latin typeface="Verdana"/>
                          <a:ea typeface="Times New Roman"/>
                          <a:cs typeface="Times New Roman"/>
                        </a:rPr>
                        <a:t> «летающие блюдца» </a:t>
                      </a:r>
                      <a:r>
                        <a:rPr lang="ru-RU" sz="1100" b="1" dirty="0" smtClean="0">
                          <a:latin typeface="Verdana"/>
                          <a:ea typeface="Times New Roman"/>
                          <a:cs typeface="Times New Roman"/>
                        </a:rPr>
                        <a:t>сбили </a:t>
                      </a:r>
                      <a:r>
                        <a:rPr lang="ru-RU" sz="1100" b="1" dirty="0">
                          <a:latin typeface="Verdana"/>
                          <a:ea typeface="Times New Roman"/>
                          <a:cs typeface="Times New Roman"/>
                        </a:rPr>
                        <a:t>12 самолетов и потопили эсминец; </a:t>
                      </a:r>
                      <a:endParaRPr lang="ru-RU" sz="1100" b="1" dirty="0">
                        <a:latin typeface="Calibri"/>
                        <a:ea typeface="Calibri"/>
                        <a:cs typeface="Times New Roman"/>
                      </a:endParaRPr>
                    </a:p>
                    <a:p>
                      <a:pPr marL="914400" algn="l">
                        <a:lnSpc>
                          <a:spcPct val="115000"/>
                        </a:lnSpc>
                        <a:spcAft>
                          <a:spcPts val="0"/>
                        </a:spcAft>
                      </a:pPr>
                      <a:r>
                        <a:rPr lang="ru-RU" sz="1100" b="1" dirty="0">
                          <a:latin typeface="Verdana"/>
                          <a:ea typeface="Times New Roman"/>
                          <a:cs typeface="Times New Roman"/>
                        </a:rPr>
                        <a:t>—  1949 год, Саргассово море — на виду </a:t>
                      </a:r>
                      <a:r>
                        <a:rPr lang="ru-RU" sz="1100" b="1" dirty="0" smtClean="0">
                          <a:latin typeface="Verdana"/>
                          <a:ea typeface="Times New Roman"/>
                          <a:cs typeface="Times New Roman"/>
                        </a:rPr>
                        <a:t>проводивших </a:t>
                      </a:r>
                      <a:r>
                        <a:rPr lang="ru-RU" sz="1100" b="1" dirty="0">
                          <a:latin typeface="Verdana"/>
                          <a:ea typeface="Times New Roman"/>
                          <a:cs typeface="Times New Roman"/>
                        </a:rPr>
                        <a:t>учение моряков исчезает воздушный лайнер; </a:t>
                      </a:r>
                      <a:endParaRPr lang="ru-RU" sz="1100" b="1" dirty="0">
                        <a:latin typeface="Calibri"/>
                        <a:ea typeface="Calibri"/>
                        <a:cs typeface="Times New Roman"/>
                      </a:endParaRPr>
                    </a:p>
                    <a:p>
                      <a:pPr marL="914400" algn="l">
                        <a:lnSpc>
                          <a:spcPct val="115000"/>
                        </a:lnSpc>
                        <a:spcAft>
                          <a:spcPts val="0"/>
                        </a:spcAft>
                      </a:pPr>
                      <a:r>
                        <a:rPr lang="ru-RU" sz="1100" b="1" dirty="0">
                          <a:latin typeface="Verdana"/>
                          <a:ea typeface="Times New Roman"/>
                          <a:cs typeface="Times New Roman"/>
                        </a:rPr>
                        <a:t>—   1961 год, </a:t>
                      </a:r>
                      <a:r>
                        <a:rPr lang="ru-RU" sz="1100" b="1" dirty="0" err="1">
                          <a:latin typeface="Verdana"/>
                          <a:ea typeface="Times New Roman"/>
                          <a:cs typeface="Times New Roman"/>
                        </a:rPr>
                        <a:t>Тасманово</a:t>
                      </a:r>
                      <a:r>
                        <a:rPr lang="ru-RU" sz="1100" b="1" dirty="0">
                          <a:latin typeface="Verdana"/>
                          <a:ea typeface="Times New Roman"/>
                          <a:cs typeface="Times New Roman"/>
                        </a:rPr>
                        <a:t> море — ДОП мешает </a:t>
                      </a:r>
                      <a:r>
                        <a:rPr lang="ru-RU" sz="1100" b="1" dirty="0" smtClean="0">
                          <a:latin typeface="Verdana"/>
                          <a:ea typeface="Times New Roman"/>
                          <a:cs typeface="Times New Roman"/>
                        </a:rPr>
                        <a:t>проведению </a:t>
                      </a:r>
                      <a:r>
                        <a:rPr lang="ru-RU" sz="1100" b="1" dirty="0">
                          <a:latin typeface="Verdana"/>
                          <a:ea typeface="Times New Roman"/>
                          <a:cs typeface="Times New Roman"/>
                        </a:rPr>
                        <a:t>маневров кораблей на учении; </a:t>
                      </a:r>
                      <a:endParaRPr lang="ru-RU" sz="1100" b="1" dirty="0">
                        <a:latin typeface="Calibri"/>
                        <a:ea typeface="Calibri"/>
                        <a:cs typeface="Times New Roman"/>
                      </a:endParaRPr>
                    </a:p>
                    <a:p>
                      <a:pPr marL="914400" algn="l">
                        <a:lnSpc>
                          <a:spcPct val="115000"/>
                        </a:lnSpc>
                        <a:spcAft>
                          <a:spcPts val="0"/>
                        </a:spcAft>
                      </a:pPr>
                      <a:r>
                        <a:rPr lang="ru-RU" sz="1100" b="1" dirty="0">
                          <a:latin typeface="Verdana"/>
                          <a:ea typeface="Times New Roman"/>
                          <a:cs typeface="Times New Roman"/>
                        </a:rPr>
                        <a:t>—  1966 год, Черное море — свернуто учение </a:t>
                      </a:r>
                      <a:r>
                        <a:rPr lang="ru-RU" sz="1100" b="1" dirty="0" smtClean="0">
                          <a:latin typeface="Verdana"/>
                          <a:ea typeface="Times New Roman"/>
                          <a:cs typeface="Times New Roman"/>
                        </a:rPr>
                        <a:t>флота </a:t>
                      </a:r>
                      <a:r>
                        <a:rPr lang="ru-RU" sz="1100" b="1" dirty="0">
                          <a:latin typeface="Verdana"/>
                          <a:ea typeface="Times New Roman"/>
                          <a:cs typeface="Times New Roman"/>
                        </a:rPr>
                        <a:t>у берегов Крыма из-за появления большой группы ДОП. Их обстрел привел к поражению корабля собственной ракетой; </a:t>
                      </a:r>
                      <a:endParaRPr lang="ru-RU" sz="1100" b="1" dirty="0">
                        <a:latin typeface="Calibri"/>
                        <a:ea typeface="Calibri"/>
                        <a:cs typeface="Times New Roman"/>
                      </a:endParaRPr>
                    </a:p>
                    <a:p>
                      <a:pPr marL="914400" algn="l">
                        <a:lnSpc>
                          <a:spcPct val="115000"/>
                        </a:lnSpc>
                        <a:spcAft>
                          <a:spcPts val="0"/>
                        </a:spcAft>
                      </a:pPr>
                      <a:r>
                        <a:rPr lang="ru-RU" sz="1100" b="1" dirty="0">
                          <a:latin typeface="Verdana"/>
                          <a:ea typeface="Times New Roman"/>
                          <a:cs typeface="Times New Roman"/>
                        </a:rPr>
                        <a:t>—  1982 год, Тихий океан — медленный пролет </a:t>
                      </a:r>
                      <a:endParaRPr lang="ru-RU" sz="1100" b="1" dirty="0">
                        <a:latin typeface="Calibri"/>
                        <a:ea typeface="Calibri"/>
                        <a:cs typeface="Times New Roman"/>
                      </a:endParaRPr>
                    </a:p>
                    <a:p>
                      <a:pPr marL="914400" algn="l">
                        <a:lnSpc>
                          <a:spcPct val="115000"/>
                        </a:lnSpc>
                        <a:spcAft>
                          <a:spcPts val="0"/>
                        </a:spcAft>
                      </a:pPr>
                      <a:r>
                        <a:rPr lang="ru-RU" sz="1100" b="1" dirty="0">
                          <a:latin typeface="Verdana"/>
                          <a:ea typeface="Times New Roman"/>
                          <a:cs typeface="Times New Roman"/>
                        </a:rPr>
                        <a:t>ДОП огромных размеров во время проведения флот­ских учений вызвал прекращение радиосвязи с </a:t>
                      </a:r>
                      <a:r>
                        <a:rPr lang="ru-RU" sz="1100" b="1" dirty="0" smtClean="0">
                          <a:latin typeface="Verdana"/>
                          <a:ea typeface="Times New Roman"/>
                          <a:cs typeface="Times New Roman"/>
                        </a:rPr>
                        <a:t>берегом </a:t>
                      </a:r>
                      <a:r>
                        <a:rPr lang="ru-RU" sz="1100" b="1" dirty="0">
                          <a:latin typeface="Verdana"/>
                          <a:ea typeface="Times New Roman"/>
                          <a:cs typeface="Times New Roman"/>
                        </a:rPr>
                        <a:t>у всех кораблей; </a:t>
                      </a:r>
                      <a:endParaRPr lang="ru-RU" sz="1100" b="1" dirty="0">
                        <a:latin typeface="Calibri"/>
                        <a:ea typeface="Calibri"/>
                        <a:cs typeface="Times New Roman"/>
                      </a:endParaRPr>
                    </a:p>
                    <a:p>
                      <a:pPr marL="914400" algn="l">
                        <a:lnSpc>
                          <a:spcPct val="115000"/>
                        </a:lnSpc>
                        <a:spcAft>
                          <a:spcPts val="0"/>
                        </a:spcAft>
                      </a:pPr>
                      <a:r>
                        <a:rPr lang="ru-RU" sz="1100" b="1" dirty="0">
                          <a:latin typeface="Verdana"/>
                          <a:ea typeface="Times New Roman"/>
                          <a:cs typeface="Times New Roman"/>
                        </a:rPr>
                        <a:t>—  1992 год, Балтийское море, шхеры Швеции — ДОП неуязвимы для новейших образцов </a:t>
                      </a:r>
                      <a:r>
                        <a:rPr lang="ru-RU" sz="1100" b="1" dirty="0" smtClean="0">
                          <a:latin typeface="Verdana"/>
                          <a:ea typeface="Times New Roman"/>
                          <a:cs typeface="Times New Roman"/>
                        </a:rPr>
                        <a:t>противолодочного </a:t>
                      </a:r>
                      <a:r>
                        <a:rPr lang="ru-RU" sz="1100" b="1" dirty="0">
                          <a:latin typeface="Verdana"/>
                          <a:ea typeface="Times New Roman"/>
                          <a:cs typeface="Times New Roman"/>
                        </a:rPr>
                        <a:t>оружия; </a:t>
                      </a:r>
                      <a:endParaRPr lang="ru-RU" sz="1100" b="1" dirty="0">
                        <a:latin typeface="Calibri"/>
                        <a:ea typeface="Calibri"/>
                        <a:cs typeface="Times New Roman"/>
                      </a:endParaRPr>
                    </a:p>
                    <a:p>
                      <a:pPr marL="914400" algn="l">
                        <a:lnSpc>
                          <a:spcPct val="115000"/>
                        </a:lnSpc>
                        <a:spcAft>
                          <a:spcPts val="0"/>
                        </a:spcAft>
                      </a:pPr>
                      <a:r>
                        <a:rPr lang="ru-RU" sz="1100" b="1" dirty="0">
                          <a:latin typeface="Verdana"/>
                          <a:ea typeface="Times New Roman"/>
                          <a:cs typeface="Times New Roman"/>
                        </a:rPr>
                        <a:t>— 1992 год, Норвежское море — восточнее </a:t>
                      </a:r>
                      <a:r>
                        <a:rPr lang="ru-RU" sz="1100" b="1" dirty="0" smtClean="0">
                          <a:latin typeface="Verdana"/>
                          <a:ea typeface="Times New Roman"/>
                          <a:cs typeface="Times New Roman"/>
                        </a:rPr>
                        <a:t>острова </a:t>
                      </a:r>
                      <a:r>
                        <a:rPr lang="ru-RU" sz="1100" b="1" dirty="0">
                          <a:latin typeface="Verdana"/>
                          <a:ea typeface="Times New Roman"/>
                          <a:cs typeface="Times New Roman"/>
                        </a:rPr>
                        <a:t>Исландия ДОП несколько дней вел «игру» с </a:t>
                      </a:r>
                      <a:r>
                        <a:rPr lang="ru-RU" sz="1100" b="1" dirty="0" smtClean="0">
                          <a:latin typeface="Verdana"/>
                          <a:ea typeface="Times New Roman"/>
                          <a:cs typeface="Times New Roman"/>
                        </a:rPr>
                        <a:t>военно-морскими </a:t>
                      </a:r>
                      <a:r>
                        <a:rPr lang="ru-RU" sz="1100" b="1" dirty="0">
                          <a:latin typeface="Verdana"/>
                          <a:ea typeface="Times New Roman"/>
                          <a:cs typeface="Times New Roman"/>
                        </a:rPr>
                        <a:t>силами НАТО, включая пограничные корабли Исландии и подводные лодки </a:t>
                      </a:r>
                      <a:r>
                        <a:rPr lang="ru-RU" sz="1100" b="1" dirty="0" smtClean="0">
                          <a:latin typeface="Verdana"/>
                          <a:ea typeface="Times New Roman"/>
                          <a:cs typeface="Times New Roman"/>
                        </a:rPr>
                        <a:t>Великобритании</a:t>
                      </a:r>
                      <a:r>
                        <a:rPr lang="ru-RU" sz="1100" b="1" dirty="0">
                          <a:latin typeface="Verdana"/>
                          <a:ea typeface="Times New Roman"/>
                          <a:cs typeface="Times New Roman"/>
                        </a:rPr>
                        <a:t>. </a:t>
                      </a:r>
                      <a:endParaRPr lang="ru-RU" sz="1100" b="1" dirty="0">
                        <a:latin typeface="Calibri"/>
                        <a:ea typeface="Calibri"/>
                        <a:cs typeface="Times New Roman"/>
                      </a:endParaRPr>
                    </a:p>
                  </a:txBody>
                  <a:tcPr marL="120015" marR="120015" marT="0" marB="0">
                    <a:lnL>
                      <a:noFill/>
                    </a:lnL>
                    <a:lnR>
                      <a:noFill/>
                    </a:lnR>
                    <a:lnT>
                      <a:noFill/>
                    </a:lnT>
                    <a:lnB>
                      <a:noFill/>
                    </a:lnB>
                  </a:tcPr>
                </a:tc>
              </a:tr>
            </a:tbl>
          </a:graphicData>
        </a:graphic>
      </p:graphicFrame>
      <p:sp>
        <p:nvSpPr>
          <p:cNvPr id="3" name="TextBox 2"/>
          <p:cNvSpPr txBox="1"/>
          <p:nvPr/>
        </p:nvSpPr>
        <p:spPr>
          <a:xfrm>
            <a:off x="8028384" y="260648"/>
            <a:ext cx="720080" cy="1015663"/>
          </a:xfrm>
          <a:prstGeom prst="rect">
            <a:avLst/>
          </a:prstGeom>
          <a:noFill/>
        </p:spPr>
        <p:txBody>
          <a:bodyPr wrap="square" rtlCol="0">
            <a:spAutoFit/>
          </a:bodyPr>
          <a:lstStyle/>
          <a:p>
            <a:r>
              <a:rPr lang="en-US" sz="6000" b="1" i="1" dirty="0" smtClean="0">
                <a:solidFill>
                  <a:srgbClr val="0000CC"/>
                </a:solidFill>
              </a:rPr>
              <a:t>8</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07504" y="116632"/>
          <a:ext cx="8784975" cy="6134100"/>
        </p:xfrm>
        <a:graphic>
          <a:graphicData uri="http://schemas.openxmlformats.org/drawingml/2006/table">
            <a:tbl>
              <a:tblPr/>
              <a:tblGrid>
                <a:gridCol w="8784975"/>
              </a:tblGrid>
              <a:tr h="4064000">
                <a:tc>
                  <a:txBody>
                    <a:bodyPr/>
                    <a:lstStyle/>
                    <a:p>
                      <a:pPr marL="914400" algn="l">
                        <a:lnSpc>
                          <a:spcPct val="115000"/>
                        </a:lnSpc>
                        <a:spcAft>
                          <a:spcPts val="0"/>
                        </a:spcAft>
                      </a:pPr>
                      <a:r>
                        <a:rPr lang="en-US" sz="700" dirty="0" smtClean="0">
                          <a:solidFill>
                            <a:srgbClr val="FF0000"/>
                          </a:solidFill>
                          <a:latin typeface="Verdana"/>
                          <a:ea typeface="Times New Roman"/>
                          <a:cs typeface="Times New Roman"/>
                        </a:rPr>
                        <a:t>                             </a:t>
                      </a:r>
                      <a:r>
                        <a:rPr lang="ru-RU" sz="2000" b="1" i="1" u="sng" dirty="0" smtClean="0">
                          <a:solidFill>
                            <a:srgbClr val="FF0000"/>
                          </a:solidFill>
                          <a:latin typeface="Verdana"/>
                          <a:ea typeface="Times New Roman"/>
                          <a:cs typeface="Times New Roman"/>
                        </a:rPr>
                        <a:t>Статистика</a:t>
                      </a:r>
                      <a:r>
                        <a:rPr lang="ru-RU" sz="2000" b="1" i="1" u="sng" baseline="0" dirty="0" smtClean="0">
                          <a:solidFill>
                            <a:srgbClr val="FF0000"/>
                          </a:solidFill>
                          <a:latin typeface="Verdana"/>
                          <a:ea typeface="Times New Roman"/>
                          <a:cs typeface="Times New Roman"/>
                        </a:rPr>
                        <a:t>  </a:t>
                      </a:r>
                      <a:r>
                        <a:rPr lang="ru-RU" sz="2000" b="1" i="1" u="sng" dirty="0" smtClean="0">
                          <a:solidFill>
                            <a:srgbClr val="FF0000"/>
                          </a:solidFill>
                          <a:latin typeface="Verdana"/>
                          <a:ea typeface="Times New Roman"/>
                          <a:cs typeface="Times New Roman"/>
                        </a:rPr>
                        <a:t> аномальных</a:t>
                      </a:r>
                      <a:r>
                        <a:rPr lang="ru-RU" sz="2000" b="1" i="1" u="sng" baseline="0" dirty="0" smtClean="0">
                          <a:solidFill>
                            <a:srgbClr val="FF0000"/>
                          </a:solidFill>
                          <a:latin typeface="Verdana"/>
                          <a:ea typeface="Times New Roman"/>
                          <a:cs typeface="Times New Roman"/>
                        </a:rPr>
                        <a:t>  явлений</a:t>
                      </a:r>
                      <a:r>
                        <a:rPr lang="ru-RU" sz="2000" b="1" i="1" u="sng" dirty="0" smtClean="0">
                          <a:latin typeface="Verdana"/>
                          <a:ea typeface="Times New Roman"/>
                          <a:cs typeface="Times New Roman"/>
                        </a:rPr>
                        <a:t> </a:t>
                      </a:r>
                      <a:endParaRPr lang="ru-RU" sz="2000" b="1" i="1" u="sng" dirty="0">
                        <a:latin typeface="Calibri"/>
                        <a:ea typeface="Calibri"/>
                        <a:cs typeface="Times New Roman"/>
                      </a:endParaRPr>
                    </a:p>
                    <a:p>
                      <a:pPr marL="914400" algn="l">
                        <a:lnSpc>
                          <a:spcPct val="115000"/>
                        </a:lnSpc>
                        <a:spcAft>
                          <a:spcPts val="0"/>
                        </a:spcAft>
                      </a:pPr>
                      <a:r>
                        <a:rPr lang="ru-RU" sz="1200" b="1" dirty="0">
                          <a:latin typeface="Verdana"/>
                          <a:ea typeface="Times New Roman"/>
                          <a:cs typeface="Times New Roman"/>
                        </a:rPr>
                        <a:t>  </a:t>
                      </a:r>
                      <a:endParaRPr lang="ru-RU" sz="1200" b="1" dirty="0">
                        <a:latin typeface="Calibri"/>
                        <a:ea typeface="Calibri"/>
                        <a:cs typeface="Times New Roman"/>
                      </a:endParaRPr>
                    </a:p>
                    <a:p>
                      <a:pPr marL="914400" algn="l">
                        <a:lnSpc>
                          <a:spcPct val="115000"/>
                        </a:lnSpc>
                        <a:spcAft>
                          <a:spcPts val="0"/>
                        </a:spcAft>
                      </a:pPr>
                      <a:r>
                        <a:rPr lang="ru-RU" sz="1200" b="1" dirty="0" smtClean="0">
                          <a:latin typeface="Verdana"/>
                          <a:ea typeface="Times New Roman"/>
                          <a:cs typeface="Times New Roman"/>
                        </a:rPr>
                        <a:t>Опираясь </a:t>
                      </a:r>
                      <a:r>
                        <a:rPr lang="ru-RU" sz="1200" b="1" baseline="0" dirty="0" smtClean="0">
                          <a:latin typeface="Verdana"/>
                          <a:ea typeface="Times New Roman"/>
                          <a:cs typeface="Times New Roman"/>
                        </a:rPr>
                        <a:t> </a:t>
                      </a:r>
                      <a:r>
                        <a:rPr lang="ru-RU" sz="1200" b="1" dirty="0" smtClean="0">
                          <a:latin typeface="Verdana"/>
                          <a:ea typeface="Times New Roman"/>
                          <a:cs typeface="Times New Roman"/>
                        </a:rPr>
                        <a:t> </a:t>
                      </a:r>
                      <a:r>
                        <a:rPr lang="ru-RU" sz="1200" b="1" dirty="0">
                          <a:latin typeface="Verdana"/>
                          <a:ea typeface="Times New Roman"/>
                          <a:cs typeface="Times New Roman"/>
                        </a:rPr>
                        <a:t>на бесценные </a:t>
                      </a:r>
                      <a:r>
                        <a:rPr lang="ru-RU" sz="1200" b="1" dirty="0" smtClean="0">
                          <a:latin typeface="Verdana"/>
                          <a:ea typeface="Times New Roman"/>
                          <a:cs typeface="Times New Roman"/>
                        </a:rPr>
                        <a:t>новаторские </a:t>
                      </a:r>
                      <a:r>
                        <a:rPr lang="ru-RU" sz="1200" b="1" dirty="0">
                          <a:latin typeface="Verdana"/>
                          <a:ea typeface="Times New Roman"/>
                          <a:cs typeface="Times New Roman"/>
                        </a:rPr>
                        <a:t>разработки Е.П. Литвинова, опубликованные </a:t>
                      </a:r>
                      <a:r>
                        <a:rPr lang="ru-RU" sz="1200" b="1" dirty="0" smtClean="0">
                          <a:latin typeface="Verdana"/>
                          <a:ea typeface="Times New Roman"/>
                          <a:cs typeface="Times New Roman"/>
                        </a:rPr>
                        <a:t> </a:t>
                      </a:r>
                      <a:r>
                        <a:rPr lang="ru-RU" sz="1200" b="1" dirty="0">
                          <a:latin typeface="Verdana"/>
                          <a:ea typeface="Times New Roman"/>
                          <a:cs typeface="Times New Roman"/>
                        </a:rPr>
                        <a:t>в последние годы, и </a:t>
                      </a:r>
                      <a:r>
                        <a:rPr lang="ru-RU" sz="1200" b="1" dirty="0" smtClean="0">
                          <a:latin typeface="Verdana"/>
                          <a:ea typeface="Times New Roman"/>
                          <a:cs typeface="Times New Roman"/>
                        </a:rPr>
                        <a:t>собранный </a:t>
                      </a:r>
                      <a:r>
                        <a:rPr lang="ru-RU" sz="1200" b="1" dirty="0">
                          <a:latin typeface="Verdana"/>
                          <a:ea typeface="Times New Roman"/>
                          <a:cs typeface="Times New Roman"/>
                        </a:rPr>
                        <a:t>им банк данных, среди которых — </a:t>
                      </a:r>
                      <a:r>
                        <a:rPr lang="ru-RU" sz="1400" b="1" i="1" u="sng" dirty="0">
                          <a:solidFill>
                            <a:srgbClr val="0000CC"/>
                          </a:solidFill>
                          <a:latin typeface="Verdana"/>
                          <a:ea typeface="Times New Roman"/>
                          <a:cs typeface="Times New Roman"/>
                        </a:rPr>
                        <a:t>12 000 </a:t>
                      </a:r>
                      <a:r>
                        <a:rPr lang="ru-RU" sz="1400" b="1" i="1" u="sng" dirty="0" smtClean="0">
                          <a:solidFill>
                            <a:srgbClr val="0000CC"/>
                          </a:solidFill>
                          <a:latin typeface="Verdana"/>
                          <a:ea typeface="Times New Roman"/>
                          <a:cs typeface="Times New Roman"/>
                        </a:rPr>
                        <a:t>отобранных </a:t>
                      </a:r>
                      <a:r>
                        <a:rPr lang="ru-RU" sz="1400" b="1" i="1" u="sng" dirty="0">
                          <a:solidFill>
                            <a:srgbClr val="0000CC"/>
                          </a:solidFill>
                          <a:latin typeface="Verdana"/>
                          <a:ea typeface="Times New Roman"/>
                          <a:cs typeface="Times New Roman"/>
                        </a:rPr>
                        <a:t>случаев наблюдений ДОП и контактов </a:t>
                      </a:r>
                      <a:r>
                        <a:rPr lang="ru-RU" sz="1400" b="1" i="1" u="sng" dirty="0" smtClean="0">
                          <a:solidFill>
                            <a:srgbClr val="0000CC"/>
                          </a:solidFill>
                          <a:latin typeface="Verdana"/>
                          <a:ea typeface="Times New Roman"/>
                          <a:cs typeface="Times New Roman"/>
                        </a:rPr>
                        <a:t>различного </a:t>
                      </a:r>
                      <a:r>
                        <a:rPr lang="ru-RU" sz="1400" b="1" i="1" u="sng" dirty="0">
                          <a:solidFill>
                            <a:srgbClr val="0000CC"/>
                          </a:solidFill>
                          <a:latin typeface="Verdana"/>
                          <a:ea typeface="Times New Roman"/>
                          <a:cs typeface="Times New Roman"/>
                        </a:rPr>
                        <a:t>уровня с ДОП и пришельцами, приведем следующую статистику: </a:t>
                      </a:r>
                      <a:endParaRPr lang="ru-RU" sz="1400" b="1" i="1" u="sng" dirty="0" smtClean="0">
                        <a:solidFill>
                          <a:srgbClr val="0000CC"/>
                        </a:solidFill>
                        <a:latin typeface="Verdana"/>
                        <a:ea typeface="Times New Roman"/>
                        <a:cs typeface="Times New Roman"/>
                      </a:endParaRPr>
                    </a:p>
                    <a:p>
                      <a:pPr marL="914400" algn="l">
                        <a:lnSpc>
                          <a:spcPct val="115000"/>
                        </a:lnSpc>
                        <a:spcAft>
                          <a:spcPts val="0"/>
                        </a:spcAft>
                      </a:pPr>
                      <a:endParaRPr lang="ru-RU" sz="1200" b="1" dirty="0">
                        <a:latin typeface="Calibri"/>
                        <a:ea typeface="Calibri"/>
                        <a:cs typeface="Times New Roman"/>
                      </a:endParaRPr>
                    </a:p>
                    <a:p>
                      <a:pPr marL="914400" algn="l">
                        <a:lnSpc>
                          <a:spcPct val="115000"/>
                        </a:lnSpc>
                        <a:spcAft>
                          <a:spcPts val="0"/>
                        </a:spcAft>
                      </a:pPr>
                      <a:r>
                        <a:rPr lang="ru-RU" sz="1200" b="1" dirty="0">
                          <a:latin typeface="Verdana"/>
                          <a:ea typeface="Times New Roman"/>
                          <a:cs typeface="Times New Roman"/>
                        </a:rPr>
                        <a:t>—   Более 4000 случаев контактов 3-го уровня, из них более 2000 случаев похищений людей (включая и попытки похищения). Среди них не одна сотня так называемых контактов в развитии, когда в </a:t>
                      </a:r>
                      <a:r>
                        <a:rPr lang="ru-RU" sz="1200" b="1" dirty="0" smtClean="0">
                          <a:latin typeface="Verdana"/>
                          <a:ea typeface="Times New Roman"/>
                          <a:cs typeface="Times New Roman"/>
                        </a:rPr>
                        <a:t>контакты </a:t>
                      </a:r>
                      <a:r>
                        <a:rPr lang="ru-RU" sz="1200" b="1" dirty="0">
                          <a:latin typeface="Verdana"/>
                          <a:ea typeface="Times New Roman"/>
                          <a:cs typeface="Times New Roman"/>
                        </a:rPr>
                        <a:t>вовлекаются члены одного семейства и они про­исходят из поколения в поколение. </a:t>
                      </a:r>
                      <a:endParaRPr lang="ru-RU" sz="1200" b="1" dirty="0">
                        <a:latin typeface="Calibri"/>
                        <a:ea typeface="Calibri"/>
                        <a:cs typeface="Times New Roman"/>
                      </a:endParaRPr>
                    </a:p>
                    <a:p>
                      <a:pPr marL="914400" algn="l">
                        <a:lnSpc>
                          <a:spcPct val="115000"/>
                        </a:lnSpc>
                        <a:spcAft>
                          <a:spcPts val="0"/>
                        </a:spcAft>
                      </a:pPr>
                      <a:r>
                        <a:rPr lang="ru-RU" sz="1200" b="1" dirty="0">
                          <a:latin typeface="Verdana"/>
                          <a:ea typeface="Times New Roman"/>
                          <a:cs typeface="Times New Roman"/>
                        </a:rPr>
                        <a:t>—   Более 2000 случаев наблюдений ДОП и </a:t>
                      </a:r>
                      <a:r>
                        <a:rPr lang="ru-RU" sz="1200" b="1" dirty="0" smtClean="0">
                          <a:latin typeface="Verdana"/>
                          <a:ea typeface="Times New Roman"/>
                          <a:cs typeface="Times New Roman"/>
                        </a:rPr>
                        <a:t>контактов </a:t>
                      </a:r>
                      <a:r>
                        <a:rPr lang="ru-RU" sz="1200" b="1" dirty="0">
                          <a:latin typeface="Verdana"/>
                          <a:ea typeface="Times New Roman"/>
                          <a:cs typeface="Times New Roman"/>
                        </a:rPr>
                        <a:t>с ними и их экипажами в гидросфере </a:t>
                      </a:r>
                      <a:r>
                        <a:rPr lang="ru-RU" sz="1200" b="1" dirty="0" smtClean="0">
                          <a:latin typeface="Verdana"/>
                          <a:ea typeface="Times New Roman"/>
                          <a:cs typeface="Times New Roman"/>
                        </a:rPr>
                        <a:t>Мирового </a:t>
                      </a:r>
                      <a:r>
                        <a:rPr lang="ru-RU" sz="1200" b="1" dirty="0">
                          <a:latin typeface="Verdana"/>
                          <a:ea typeface="Times New Roman"/>
                          <a:cs typeface="Times New Roman"/>
                        </a:rPr>
                        <a:t>океана, из них более половины примеров </a:t>
                      </a:r>
                      <a:r>
                        <a:rPr lang="ru-RU" sz="1200" b="1" dirty="0" smtClean="0">
                          <a:latin typeface="Verdana"/>
                          <a:ea typeface="Times New Roman"/>
                          <a:cs typeface="Times New Roman"/>
                        </a:rPr>
                        <a:t>относятся </a:t>
                      </a:r>
                      <a:r>
                        <a:rPr lang="ru-RU" sz="1200" b="1" dirty="0">
                          <a:latin typeface="Verdana"/>
                          <a:ea typeface="Times New Roman"/>
                          <a:cs typeface="Times New Roman"/>
                        </a:rPr>
                        <a:t>к военным морякам и морским летчикам. ДОП опознаваемы силами ПВО и ВКС (</a:t>
                      </a:r>
                      <a:r>
                        <a:rPr lang="ru-RU" sz="1200" b="1" dirty="0" smtClean="0">
                          <a:latin typeface="Verdana"/>
                          <a:ea typeface="Times New Roman"/>
                          <a:cs typeface="Times New Roman"/>
                        </a:rPr>
                        <a:t>противовоздушной </a:t>
                      </a:r>
                      <a:r>
                        <a:rPr lang="ru-RU" sz="1200" b="1" dirty="0">
                          <a:latin typeface="Verdana"/>
                          <a:ea typeface="Times New Roman"/>
                          <a:cs typeface="Times New Roman"/>
                        </a:rPr>
                        <a:t>обороны и военно-космических сил), они </a:t>
                      </a:r>
                      <a:r>
                        <a:rPr lang="ru-RU" sz="1200" b="1" dirty="0" smtClean="0">
                          <a:latin typeface="Verdana"/>
                          <a:ea typeface="Times New Roman"/>
                          <a:cs typeface="Times New Roman"/>
                        </a:rPr>
                        <a:t>летают </a:t>
                      </a:r>
                      <a:r>
                        <a:rPr lang="ru-RU" sz="1200" b="1" dirty="0">
                          <a:latin typeface="Verdana"/>
                          <a:ea typeface="Times New Roman"/>
                          <a:cs typeface="Times New Roman"/>
                        </a:rPr>
                        <a:t>и в тоннелях под землей, и под водой в </a:t>
                      </a:r>
                      <a:r>
                        <a:rPr lang="ru-RU" sz="1200" b="1" dirty="0" smtClean="0">
                          <a:latin typeface="Verdana"/>
                          <a:ea typeface="Times New Roman"/>
                          <a:cs typeface="Times New Roman"/>
                        </a:rPr>
                        <a:t>создаваемой </a:t>
                      </a:r>
                      <a:r>
                        <a:rPr lang="ru-RU" sz="1200" b="1" dirty="0">
                          <a:latin typeface="Verdana"/>
                          <a:ea typeface="Times New Roman"/>
                          <a:cs typeface="Times New Roman"/>
                        </a:rPr>
                        <a:t>ими </a:t>
                      </a:r>
                      <a:r>
                        <a:rPr lang="ru-RU" sz="1200" b="1" baseline="0" dirty="0" smtClean="0">
                          <a:latin typeface="Verdana"/>
                          <a:ea typeface="Times New Roman"/>
                          <a:cs typeface="Times New Roman"/>
                        </a:rPr>
                        <a:t> </a:t>
                      </a:r>
                      <a:r>
                        <a:rPr lang="ru-RU" sz="1200" b="1" dirty="0" smtClean="0">
                          <a:latin typeface="Verdana"/>
                          <a:ea typeface="Times New Roman"/>
                          <a:cs typeface="Times New Roman"/>
                        </a:rPr>
                        <a:t>газовой </a:t>
                      </a:r>
                      <a:r>
                        <a:rPr lang="ru-RU" sz="1200" b="1" dirty="0">
                          <a:latin typeface="Verdana"/>
                          <a:ea typeface="Times New Roman"/>
                          <a:cs typeface="Times New Roman"/>
                        </a:rPr>
                        <a:t>оболочке. </a:t>
                      </a:r>
                      <a:endParaRPr lang="ru-RU" sz="1200" b="1" dirty="0">
                        <a:latin typeface="Calibri"/>
                        <a:ea typeface="Calibri"/>
                        <a:cs typeface="Times New Roman"/>
                      </a:endParaRPr>
                    </a:p>
                    <a:p>
                      <a:pPr marL="914400" algn="l">
                        <a:lnSpc>
                          <a:spcPct val="115000"/>
                        </a:lnSpc>
                        <a:spcAft>
                          <a:spcPts val="0"/>
                        </a:spcAft>
                      </a:pPr>
                      <a:r>
                        <a:rPr lang="ru-RU" sz="1200" b="1" dirty="0">
                          <a:latin typeface="Verdana"/>
                          <a:ea typeface="Times New Roman"/>
                          <a:cs typeface="Times New Roman"/>
                        </a:rPr>
                        <a:t>—  Более тысячи случаев вивисекции </a:t>
                      </a:r>
                      <a:r>
                        <a:rPr lang="ru-RU" sz="1200" b="1" dirty="0" smtClean="0">
                          <a:latin typeface="Verdana"/>
                          <a:ea typeface="Times New Roman"/>
                          <a:cs typeface="Times New Roman"/>
                        </a:rPr>
                        <a:t>пришельцами </a:t>
                      </a:r>
                      <a:r>
                        <a:rPr lang="ru-RU" sz="1200" b="1" dirty="0">
                          <a:latin typeface="Verdana"/>
                          <a:ea typeface="Times New Roman"/>
                          <a:cs typeface="Times New Roman"/>
                        </a:rPr>
                        <a:t>животных и даже людей в более чем пятидесяти странах мира. Эти бескровные «операции» выполняются пришельцами по недостижимой для людей </a:t>
                      </a:r>
                      <a:r>
                        <a:rPr lang="ru-RU" sz="1200" b="1" dirty="0" smtClean="0">
                          <a:latin typeface="Verdana"/>
                          <a:ea typeface="Times New Roman"/>
                          <a:cs typeface="Times New Roman"/>
                        </a:rPr>
                        <a:t>технологии</a:t>
                      </a:r>
                      <a:r>
                        <a:rPr lang="ru-RU" sz="1200" b="1" dirty="0">
                          <a:latin typeface="Verdana"/>
                          <a:ea typeface="Times New Roman"/>
                          <a:cs typeface="Times New Roman"/>
                        </a:rPr>
                        <a:t>. </a:t>
                      </a:r>
                      <a:endParaRPr lang="ru-RU" sz="1200" b="1" dirty="0">
                        <a:latin typeface="Calibri"/>
                        <a:ea typeface="Calibri"/>
                        <a:cs typeface="Times New Roman"/>
                      </a:endParaRPr>
                    </a:p>
                    <a:p>
                      <a:pPr marL="914400" algn="l">
                        <a:lnSpc>
                          <a:spcPct val="115000"/>
                        </a:lnSpc>
                        <a:spcAft>
                          <a:spcPts val="0"/>
                        </a:spcAft>
                      </a:pPr>
                      <a:r>
                        <a:rPr lang="ru-RU" sz="1200" b="1" dirty="0">
                          <a:latin typeface="Verdana"/>
                          <a:ea typeface="Times New Roman"/>
                          <a:cs typeface="Times New Roman"/>
                        </a:rPr>
                        <a:t>—  Более 1000 случаев исполнения пришельцами сложных пиктограмм на злаковых </a:t>
                      </a:r>
                      <a:r>
                        <a:rPr lang="ru-RU" sz="1200" b="1" dirty="0" smtClean="0">
                          <a:latin typeface="Verdana"/>
                          <a:ea typeface="Times New Roman"/>
                          <a:cs typeface="Times New Roman"/>
                        </a:rPr>
                        <a:t>полях. </a:t>
                      </a:r>
                      <a:r>
                        <a:rPr lang="ru-RU" sz="1200" b="1" dirty="0">
                          <a:latin typeface="Verdana"/>
                          <a:ea typeface="Times New Roman"/>
                          <a:cs typeface="Times New Roman"/>
                        </a:rPr>
                        <a:t>Впечатляют мгновенность их проявления, точность геометрических построений </a:t>
                      </a:r>
                      <a:r>
                        <a:rPr lang="ru-RU" sz="1200" b="1" dirty="0" smtClean="0">
                          <a:latin typeface="Verdana"/>
                          <a:ea typeface="Times New Roman"/>
                          <a:cs typeface="Times New Roman"/>
                        </a:rPr>
                        <a:t>неповторяющихся </a:t>
                      </a:r>
                      <a:r>
                        <a:rPr lang="ru-RU" sz="1200" b="1" dirty="0">
                          <a:latin typeface="Verdana"/>
                          <a:ea typeface="Times New Roman"/>
                          <a:cs typeface="Times New Roman"/>
                        </a:rPr>
                        <a:t>формаций и периодичность создания их в </a:t>
                      </a:r>
                      <a:r>
                        <a:rPr lang="ru-RU" sz="1200" b="1" dirty="0" smtClean="0">
                          <a:latin typeface="Verdana"/>
                          <a:ea typeface="Times New Roman"/>
                          <a:cs typeface="Times New Roman"/>
                        </a:rPr>
                        <a:t>одних </a:t>
                      </a:r>
                      <a:r>
                        <a:rPr lang="ru-RU" sz="1200" b="1" dirty="0">
                          <a:latin typeface="Verdana"/>
                          <a:ea typeface="Times New Roman"/>
                          <a:cs typeface="Times New Roman"/>
                        </a:rPr>
                        <a:t>и тех же районах. </a:t>
                      </a:r>
                      <a:endParaRPr lang="ru-RU" sz="1200" b="1" dirty="0">
                        <a:latin typeface="Calibri"/>
                        <a:ea typeface="Calibri"/>
                        <a:cs typeface="Times New Roman"/>
                      </a:endParaRPr>
                    </a:p>
                    <a:p>
                      <a:pPr marL="914400" algn="l">
                        <a:lnSpc>
                          <a:spcPct val="115000"/>
                        </a:lnSpc>
                        <a:spcAft>
                          <a:spcPts val="0"/>
                        </a:spcAft>
                      </a:pPr>
                      <a:r>
                        <a:rPr lang="ru-RU" sz="1200" b="1" dirty="0">
                          <a:latin typeface="Verdana"/>
                          <a:ea typeface="Times New Roman"/>
                          <a:cs typeface="Times New Roman"/>
                        </a:rPr>
                        <a:t>—  Более 350 случаев, подтверждающих </a:t>
                      </a:r>
                      <a:r>
                        <a:rPr lang="ru-RU" sz="1200" b="1" dirty="0" smtClean="0">
                          <a:latin typeface="Verdana"/>
                          <a:ea typeface="Times New Roman"/>
                          <a:cs typeface="Times New Roman"/>
                        </a:rPr>
                        <a:t>присутствие </a:t>
                      </a:r>
                      <a:r>
                        <a:rPr lang="ru-RU" sz="1200" b="1" dirty="0">
                          <a:latin typeface="Verdana"/>
                          <a:ea typeface="Times New Roman"/>
                          <a:cs typeface="Times New Roman"/>
                        </a:rPr>
                        <a:t>среди людей на Земле сотен тысяч </a:t>
                      </a:r>
                      <a:r>
                        <a:rPr lang="ru-RU" sz="1200" b="1" dirty="0" smtClean="0">
                          <a:latin typeface="Verdana"/>
                          <a:ea typeface="Times New Roman"/>
                          <a:cs typeface="Times New Roman"/>
                        </a:rPr>
                        <a:t>пришельцев</a:t>
                      </a:r>
                      <a:r>
                        <a:rPr lang="ru-RU" sz="1200" b="1" dirty="0">
                          <a:latin typeface="Verdana"/>
                          <a:ea typeface="Times New Roman"/>
                          <a:cs typeface="Times New Roman"/>
                        </a:rPr>
                        <a:t>, почти не отличимых от </a:t>
                      </a:r>
                      <a:r>
                        <a:rPr lang="ru-RU" sz="1200" b="1" dirty="0" smtClean="0">
                          <a:latin typeface="Verdana"/>
                          <a:ea typeface="Times New Roman"/>
                          <a:cs typeface="Times New Roman"/>
                        </a:rPr>
                        <a:t>нас. </a:t>
                      </a:r>
                      <a:endParaRPr lang="ru-RU" sz="1200" b="1" dirty="0">
                        <a:latin typeface="Calibri"/>
                        <a:ea typeface="Calibri"/>
                        <a:cs typeface="Times New Roman"/>
                      </a:endParaRPr>
                    </a:p>
                    <a:p>
                      <a:pPr marL="914400" algn="l">
                        <a:lnSpc>
                          <a:spcPct val="115000"/>
                        </a:lnSpc>
                        <a:spcAft>
                          <a:spcPts val="0"/>
                        </a:spcAft>
                      </a:pPr>
                      <a:r>
                        <a:rPr lang="ru-RU" sz="1200" b="1" dirty="0">
                          <a:latin typeface="Verdana"/>
                          <a:ea typeface="Times New Roman"/>
                          <a:cs typeface="Times New Roman"/>
                        </a:rPr>
                        <a:t>—   Более 300 примеров сексуальных контактов с людьми и генетических экспериментов с ними. </a:t>
                      </a:r>
                      <a:endParaRPr lang="ru-RU" sz="1200" b="1" dirty="0">
                        <a:latin typeface="Calibri"/>
                        <a:ea typeface="Calibri"/>
                        <a:cs typeface="Times New Roman"/>
                      </a:endParaRPr>
                    </a:p>
                    <a:p>
                      <a:pPr marL="914400" algn="l">
                        <a:lnSpc>
                          <a:spcPct val="115000"/>
                        </a:lnSpc>
                        <a:spcAft>
                          <a:spcPts val="0"/>
                        </a:spcAft>
                      </a:pPr>
                      <a:endParaRPr lang="ru-RU" sz="1200" b="1" dirty="0">
                        <a:latin typeface="Calibri"/>
                        <a:ea typeface="Calibri"/>
                        <a:cs typeface="Times New Roman"/>
                      </a:endParaRPr>
                    </a:p>
                  </a:txBody>
                  <a:tcPr marL="105415" marR="105415" marT="0" marB="0">
                    <a:lnL>
                      <a:noFill/>
                    </a:lnL>
                    <a:lnR>
                      <a:noFill/>
                    </a:lnR>
                    <a:lnT>
                      <a:noFill/>
                    </a:lnT>
                    <a:lnB>
                      <a:noFill/>
                    </a:lnB>
                  </a:tcPr>
                </a:tc>
              </a:tr>
            </a:tbl>
          </a:graphicData>
        </a:graphic>
      </p:graphicFrame>
      <p:sp>
        <p:nvSpPr>
          <p:cNvPr id="3" name="TextBox 2"/>
          <p:cNvSpPr txBox="1"/>
          <p:nvPr/>
        </p:nvSpPr>
        <p:spPr>
          <a:xfrm>
            <a:off x="8423920" y="-243408"/>
            <a:ext cx="720080" cy="1015663"/>
          </a:xfrm>
          <a:prstGeom prst="rect">
            <a:avLst/>
          </a:prstGeom>
          <a:noFill/>
        </p:spPr>
        <p:txBody>
          <a:bodyPr wrap="square" rtlCol="0">
            <a:spAutoFit/>
          </a:bodyPr>
          <a:lstStyle/>
          <a:p>
            <a:r>
              <a:rPr lang="en-US" sz="6000" b="1" i="1" dirty="0" smtClean="0">
                <a:solidFill>
                  <a:srgbClr val="0000CC"/>
                </a:solidFill>
              </a:rPr>
              <a:t>9</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908720"/>
            <a:ext cx="8280920" cy="4536504"/>
          </a:xfrm>
          <a:prstGeom prst="rect">
            <a:avLst/>
          </a:prstGeom>
        </p:spPr>
        <p:txBody>
          <a:bodyPr wrap="square">
            <a:spAutoFit/>
          </a:bodyPr>
          <a:lstStyle/>
          <a:p>
            <a:pPr algn="ctr"/>
            <a:r>
              <a:rPr lang="en-US" sz="9600" b="1" i="1" u="sng" dirty="0" smtClean="0">
                <a:solidFill>
                  <a:srgbClr val="FF0000"/>
                </a:solidFill>
                <a:latin typeface="Arial Unicode MS" pitchFamily="34" charset="-128"/>
              </a:rPr>
              <a:t>C</a:t>
            </a:r>
            <a:r>
              <a:rPr lang="ru-RU" sz="9600" b="1" i="1" u="sng" dirty="0" err="1" smtClean="0">
                <a:solidFill>
                  <a:srgbClr val="FF0000"/>
                </a:solidFill>
                <a:latin typeface="Arial Unicode MS" pitchFamily="34" charset="-128"/>
              </a:rPr>
              <a:t>леды</a:t>
            </a:r>
            <a:r>
              <a:rPr lang="en-US" sz="9600" b="1" i="1" u="sng" dirty="0" smtClean="0">
                <a:solidFill>
                  <a:srgbClr val="FF0000"/>
                </a:solidFill>
                <a:latin typeface="Arial Unicode MS" pitchFamily="34" charset="-128"/>
              </a:rPr>
              <a:t> </a:t>
            </a:r>
            <a:r>
              <a:rPr lang="ru-RU" sz="9600" b="1" i="1" u="sng" dirty="0" smtClean="0">
                <a:solidFill>
                  <a:srgbClr val="FF0000"/>
                </a:solidFill>
                <a:latin typeface="Arial Unicode MS" pitchFamily="34" charset="-128"/>
              </a:rPr>
              <a:t>внеземных  цивилизаций</a:t>
            </a:r>
            <a:endParaRPr lang="ru-RU" sz="96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980728"/>
            <a:ext cx="871296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4000" b="1" u="none" strike="noStrike" cap="none" normalizeH="0" baseline="0" dirty="0" smtClean="0">
                <a:ln>
                  <a:noFill/>
                </a:ln>
                <a:solidFill>
                  <a:schemeClr val="tx1"/>
                </a:solidFill>
                <a:effectLst/>
                <a:latin typeface="Arial Unicode MS" pitchFamily="34" charset="-128"/>
              </a:rPr>
              <a:t>В Италии, в долине  </a:t>
            </a:r>
            <a:r>
              <a:rPr kumimoji="0" lang="ru-RU" sz="4000" b="1" u="none" strike="noStrike" cap="none" normalizeH="0" baseline="0" dirty="0" err="1" smtClean="0">
                <a:ln>
                  <a:noFill/>
                </a:ln>
                <a:solidFill>
                  <a:schemeClr val="tx1"/>
                </a:solidFill>
                <a:effectLst/>
                <a:latin typeface="Arial Unicode MS" pitchFamily="34" charset="-128"/>
              </a:rPr>
              <a:t>Колезника</a:t>
            </a:r>
            <a:r>
              <a:rPr kumimoji="0" lang="ru-RU" sz="4000" b="1" u="none" strike="noStrike" cap="none" normalizeH="0" baseline="0" dirty="0" smtClean="0">
                <a:ln>
                  <a:noFill/>
                </a:ln>
                <a:solidFill>
                  <a:schemeClr val="tx1"/>
                </a:solidFill>
                <a:effectLst/>
                <a:latin typeface="Arial Unicode MS" pitchFamily="34" charset="-128"/>
              </a:rPr>
              <a:t> неподалеку от Бреши можно увидеть доисторические наскальные рисунки. Среди них есть изображения боев. Вместо шлемов у воинов на голове изображены тарелки</a:t>
            </a:r>
          </a:p>
          <a:p>
            <a:pPr marL="0" marR="0" lvl="0" indent="0" algn="l" defTabSz="914400" rtl="0" eaLnBrk="1" fontAlgn="base" latinLnBrk="0" hangingPunct="1">
              <a:lnSpc>
                <a:spcPct val="100000"/>
              </a:lnSpc>
              <a:spcBef>
                <a:spcPct val="0"/>
              </a:spcBef>
              <a:spcAft>
                <a:spcPct val="0"/>
              </a:spcAft>
              <a:buClrTx/>
              <a:buSzTx/>
              <a:buFontTx/>
              <a:buNone/>
              <a:tabLst/>
            </a:pPr>
            <a:r>
              <a:rPr lang="ru-RU" sz="4000" b="1" u="sng" dirty="0" smtClean="0">
                <a:solidFill>
                  <a:srgbClr val="0000CC"/>
                </a:solidFill>
                <a:latin typeface="Arial Unicode MS" pitchFamily="34" charset="-128"/>
              </a:rPr>
              <a:t>А  не  НЛО  ли  изображают  эти  тарелки???</a:t>
            </a:r>
            <a:endParaRPr kumimoji="0" lang="ru-RU" sz="4000" b="1" u="sng" strike="noStrike" cap="none" normalizeH="0" baseline="0" dirty="0" smtClean="0">
              <a:ln>
                <a:noFill/>
              </a:ln>
              <a:solidFill>
                <a:srgbClr val="0000CC"/>
              </a:solidFill>
              <a:effectLst/>
              <a:latin typeface="Arial" pitchFamily="34" charset="0"/>
            </a:endParaRPr>
          </a:p>
        </p:txBody>
      </p:sp>
      <p:sp>
        <p:nvSpPr>
          <p:cNvPr id="3" name="Прямоугольник 2"/>
          <p:cNvSpPr/>
          <p:nvPr/>
        </p:nvSpPr>
        <p:spPr>
          <a:xfrm>
            <a:off x="755576" y="404664"/>
            <a:ext cx="248786" cy="369332"/>
          </a:xfrm>
          <a:prstGeom prst="rect">
            <a:avLst/>
          </a:prstGeom>
        </p:spPr>
        <p:txBody>
          <a:bodyPr wrap="none">
            <a:spAutoFit/>
          </a:bodyPr>
          <a:lstStyle/>
          <a:p>
            <a:r>
              <a:rPr lang="ru-RU" dirty="0" smtClean="0">
                <a:latin typeface="Arial Unicode MS" pitchFamily="34" charset="-128"/>
              </a:rPr>
              <a:t> </a:t>
            </a:r>
            <a:endParaRPr lang="ru-RU" sz="3600" b="1" i="1" u="sng" dirty="0">
              <a:solidFill>
                <a:srgbClr val="FF0000"/>
              </a:solidFill>
            </a:endParaRPr>
          </a:p>
        </p:txBody>
      </p:sp>
      <p:sp>
        <p:nvSpPr>
          <p:cNvPr id="4" name="TextBox 3"/>
          <p:cNvSpPr txBox="1"/>
          <p:nvPr/>
        </p:nvSpPr>
        <p:spPr>
          <a:xfrm>
            <a:off x="3131840" y="0"/>
            <a:ext cx="792088" cy="1015663"/>
          </a:xfrm>
          <a:prstGeom prst="rect">
            <a:avLst/>
          </a:prstGeom>
          <a:noFill/>
        </p:spPr>
        <p:txBody>
          <a:bodyPr wrap="square" rtlCol="0">
            <a:spAutoFit/>
          </a:bodyPr>
          <a:lstStyle/>
          <a:p>
            <a:r>
              <a:rPr lang="en-US" sz="6000" b="1" i="1" dirty="0" smtClean="0">
                <a:solidFill>
                  <a:srgbClr val="0000CC"/>
                </a:solidFill>
              </a:rPr>
              <a:t>1</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476672"/>
            <a:ext cx="8712968"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Unicode MS" pitchFamily="34" charset="-128"/>
              </a:rPr>
              <a:t>В 20 км от Каира находятся Пирамиды. Самая большая из них – пирамида Хеопса. Площадь основания 350 000 кв.м. Высота – 147 м, с тех пор она опустилась на 10 м. Ее вес – 6,5 млн.т, что приблизительно 65000 тяжелых локомотивов, Пирамида сложена из 2,3 млн. каменных блоков. Каждый блок – весом до 3 тонн. Они были привезены с другого берега Нила из известняковых пещер гор Хатанга. В то время не было кранов, подъемной техники, значит, эти камни приходилось волочь на деревянных катках, а вокруг были только пальмы – на них много не увезешь. У самой Пирамиды их должны были поднимать на высоту свыше 100 м. А теперь подсчитаем. 20000 рабов работают не жалея себя, кладут 10 блоков в день. Получается, что Пирамида строится более 600 лет. Ни один фараон столько не проживет. Обратимся к геометрии постройки. Если умножить высоту пирамиды на миллиард, то получится точное расстояние от Земли до Солнца (150 млн.км). Совпадение? Биссектриса угла Пирамиды делит континент пополам. Если разделить основание пирамиды Хеопса на ее удвоенную высоту, то получится число Пи, выведенное математиками в 16 веке. Нельзя списать всю математику и острую правильность геометрических пропорций только на совпадение</a:t>
            </a:r>
            <a:r>
              <a:rPr kumimoji="0" lang="ru-RU" sz="2000" b="1" i="0" u="none" strike="noStrike" cap="none" normalizeH="0" dirty="0" smtClean="0">
                <a:ln>
                  <a:noFill/>
                </a:ln>
                <a:solidFill>
                  <a:schemeClr val="tx1"/>
                </a:solidFill>
                <a:effectLst/>
                <a:latin typeface="Arial Unicode MS" pitchFamily="34" charset="-128"/>
              </a:rPr>
              <a:t> !!!</a:t>
            </a:r>
            <a:endParaRPr kumimoji="0" lang="ru-RU" sz="2000" b="1"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3635896" y="-171400"/>
            <a:ext cx="792088" cy="707886"/>
          </a:xfrm>
          <a:prstGeom prst="rect">
            <a:avLst/>
          </a:prstGeom>
          <a:noFill/>
        </p:spPr>
        <p:txBody>
          <a:bodyPr wrap="square" rtlCol="0">
            <a:spAutoFit/>
          </a:bodyPr>
          <a:lstStyle/>
          <a:p>
            <a:r>
              <a:rPr lang="en-US" sz="4000" b="1" i="1" dirty="0" smtClean="0">
                <a:solidFill>
                  <a:srgbClr val="0000CC"/>
                </a:solidFill>
              </a:rPr>
              <a:t>2</a:t>
            </a:r>
            <a:endParaRPr lang="ru-RU" sz="4000" b="1" i="1" dirty="0">
              <a:solidFill>
                <a:srgbClr val="0000CC"/>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71600" y="188640"/>
            <a:ext cx="6858000" cy="5486400"/>
          </a:xfrm>
          <a:prstGeom prst="rect">
            <a:avLst/>
          </a:prstGeom>
          <a:noFill/>
          <a:ln w="9525">
            <a:noFill/>
            <a:miter lim="800000"/>
            <a:headEnd/>
            <a:tailEnd/>
          </a:ln>
        </p:spPr>
      </p:pic>
      <p:sp>
        <p:nvSpPr>
          <p:cNvPr id="3" name="TextBox 2"/>
          <p:cNvSpPr txBox="1"/>
          <p:nvPr/>
        </p:nvSpPr>
        <p:spPr>
          <a:xfrm>
            <a:off x="1187624" y="5733256"/>
            <a:ext cx="6408712" cy="923330"/>
          </a:xfrm>
          <a:prstGeom prst="rect">
            <a:avLst/>
          </a:prstGeom>
          <a:noFill/>
        </p:spPr>
        <p:txBody>
          <a:bodyPr wrap="square" rtlCol="0">
            <a:spAutoFit/>
          </a:bodyPr>
          <a:lstStyle/>
          <a:p>
            <a:r>
              <a:rPr lang="en-US" dirty="0" smtClean="0"/>
              <a:t>    </a:t>
            </a:r>
            <a:r>
              <a:rPr lang="ru-RU" sz="5400" b="1" i="1" u="sng" dirty="0" smtClean="0">
                <a:solidFill>
                  <a:srgbClr val="FF0000"/>
                </a:solidFill>
              </a:rPr>
              <a:t>Пирамида  Хеопса</a:t>
            </a:r>
            <a:endParaRPr lang="ru-RU" sz="5400" b="1" i="1" u="sng"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7504" y="980728"/>
            <a:ext cx="8784976"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sng" strike="noStrike" cap="none" normalizeH="0" baseline="0" dirty="0" err="1" smtClean="0">
                <a:ln>
                  <a:noFill/>
                </a:ln>
                <a:solidFill>
                  <a:srgbClr val="FF0000"/>
                </a:solidFill>
                <a:effectLst/>
                <a:latin typeface="Arial Unicode MS" pitchFamily="34" charset="-128"/>
              </a:rPr>
              <a:t>Луксорский</a:t>
            </a:r>
            <a:r>
              <a:rPr kumimoji="0" lang="ru-RU" sz="2800" b="1" i="1" u="sng" strike="noStrike" cap="none" normalizeH="0" baseline="0" dirty="0" smtClean="0">
                <a:ln>
                  <a:noFill/>
                </a:ln>
                <a:solidFill>
                  <a:srgbClr val="FF0000"/>
                </a:solidFill>
                <a:effectLst/>
                <a:latin typeface="Arial Unicode MS" pitchFamily="34" charset="-128"/>
              </a:rPr>
              <a:t> оазис</a:t>
            </a:r>
            <a:r>
              <a:rPr kumimoji="0" lang="ru-RU" sz="2400" b="1" i="0" u="none" strike="noStrike" cap="none" normalizeH="0" baseline="0" dirty="0" smtClean="0">
                <a:ln>
                  <a:noFill/>
                </a:ln>
                <a:solidFill>
                  <a:schemeClr val="tx1"/>
                </a:solidFill>
                <a:effectLst/>
                <a:latin typeface="Arial Unicode MS" pitchFamily="34" charset="-128"/>
              </a:rPr>
              <a:t>. Узкая полоса жизни посреди бескрайней пустыни. В древности он являлся резиденцией фараонов. На 100 м в глубину находится гробница фараона Аменхотепа II. Гробница пуста, но до сих пор там остались изображения рослых людей. Здесь, как и в других гробницах, мы видим роскошную живопись - она находится в полном отсутствии света. Нет следов от свечей, масляных ламп или факелов. Большинство ученых считают, что свет поставлялся сюда при помощи сложной системы зеркал. Но известные в то время зеркала отражали только 40 процентов света. Поэтому из-за большой извилистости прохода и из-за большой протяженности тоннеля весь свет бы рассеялся еще на половине пути. </a:t>
            </a:r>
            <a:endParaRPr kumimoji="0" lang="ru-RU" sz="2400" b="1"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3779912" y="0"/>
            <a:ext cx="864096" cy="1015663"/>
          </a:xfrm>
          <a:prstGeom prst="rect">
            <a:avLst/>
          </a:prstGeom>
          <a:noFill/>
        </p:spPr>
        <p:txBody>
          <a:bodyPr wrap="square" rtlCol="0">
            <a:spAutoFit/>
          </a:bodyPr>
          <a:lstStyle/>
          <a:p>
            <a:r>
              <a:rPr lang="en-US" sz="6000" b="1" i="1" dirty="0" smtClean="0">
                <a:solidFill>
                  <a:srgbClr val="0000CC"/>
                </a:solidFill>
              </a:rPr>
              <a:t>3</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908720"/>
            <a:ext cx="864096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1" u="sng" strike="noStrike" cap="none" normalizeH="0" baseline="0" dirty="0" smtClean="0">
                <a:ln>
                  <a:noFill/>
                </a:ln>
                <a:solidFill>
                  <a:srgbClr val="FF0000"/>
                </a:solidFill>
                <a:effectLst/>
                <a:latin typeface="Arial Unicode MS" pitchFamily="34" charset="-128"/>
              </a:rPr>
              <a:t>Колоссы </a:t>
            </a:r>
            <a:r>
              <a:rPr kumimoji="0" lang="ru-RU" sz="2800" b="1" i="1" u="sng" strike="noStrike" cap="none" normalizeH="0" baseline="0" dirty="0" err="1" smtClean="0">
                <a:ln>
                  <a:noFill/>
                </a:ln>
                <a:solidFill>
                  <a:srgbClr val="FF0000"/>
                </a:solidFill>
                <a:effectLst/>
                <a:latin typeface="Arial Unicode MS" pitchFamily="34" charset="-128"/>
              </a:rPr>
              <a:t>Меннона</a:t>
            </a:r>
            <a:r>
              <a:rPr kumimoji="0" lang="ru-RU" sz="2000" b="1" i="0" u="none" strike="noStrike" cap="none" normalizeH="0" baseline="0" dirty="0" smtClean="0">
                <a:ln>
                  <a:noFill/>
                </a:ln>
                <a:solidFill>
                  <a:schemeClr val="tx1"/>
                </a:solidFill>
                <a:effectLst/>
                <a:latin typeface="Arial Unicode MS" pitchFamily="34" charset="-128"/>
              </a:rPr>
              <a:t>. Их возраст 3500 лет. Высота 120 м и каждая изготовлена из одного камня. Каждый колосс весит тысячу тонн. Они привезены из каменоломни Хатанга, из той самой, из которой брали камни для пирамиды Хеопса. Современные исследователи почувствовали на себе, какие огромные физические затраты нужны, чтобы поднять эти глыбы и переместить всего на 100 м. Символ египетского величия пришлось подвинуть во время строительства </a:t>
            </a:r>
            <a:r>
              <a:rPr kumimoji="0" lang="ru-RU" sz="2000" b="1" i="0" u="none" strike="noStrike" cap="none" normalizeH="0" baseline="0" dirty="0" err="1" smtClean="0">
                <a:ln>
                  <a:noFill/>
                </a:ln>
                <a:solidFill>
                  <a:schemeClr val="tx1"/>
                </a:solidFill>
                <a:effectLst/>
                <a:latin typeface="Arial Unicode MS" pitchFamily="34" charset="-128"/>
              </a:rPr>
              <a:t>Асуанской</a:t>
            </a:r>
            <a:r>
              <a:rPr kumimoji="0" lang="ru-RU" sz="2000" b="1" i="0" u="none" strike="noStrike" cap="none" normalizeH="0" baseline="0" dirty="0" smtClean="0">
                <a:ln>
                  <a:noFill/>
                </a:ln>
                <a:solidFill>
                  <a:schemeClr val="tx1"/>
                </a:solidFill>
                <a:effectLst/>
                <a:latin typeface="Arial Unicode MS" pitchFamily="34" charset="-128"/>
              </a:rPr>
              <a:t> плотины. Через 3000 лет после создания скульптур инженерам со всех континентов пришлось объединиться, чтобы решить такую задачу. Они использовали современные машины и краны, усиленные мощными прессами. После чего были проведены многочисленные расчеты по расчленению фигур, т.к. их можно было перевести только по частям. Работы длились более 3-х лет. Еще никогда до того времени современной технике не приходилось сталкиваться с подобной массой. </a:t>
            </a:r>
            <a:r>
              <a:rPr kumimoji="0" lang="ru-RU" sz="2400" b="1" i="1" u="sng" strike="noStrike" cap="none" normalizeH="0" baseline="0" dirty="0" smtClean="0">
                <a:ln>
                  <a:noFill/>
                </a:ln>
                <a:solidFill>
                  <a:srgbClr val="FF0000"/>
                </a:solidFill>
                <a:effectLst/>
                <a:latin typeface="Arial Unicode MS" pitchFamily="34" charset="-128"/>
              </a:rPr>
              <a:t>Так как же древние египтяне смогли справиться с этой задачей без подобной техники? </a:t>
            </a:r>
            <a:endParaRPr kumimoji="0" lang="ru-RU" sz="2400" b="1" i="1" u="sng" strike="noStrike" cap="none" normalizeH="0" baseline="0" dirty="0" smtClean="0">
              <a:ln>
                <a:noFill/>
              </a:ln>
              <a:solidFill>
                <a:srgbClr val="FF0000"/>
              </a:solidFill>
              <a:effectLst/>
              <a:latin typeface="Arial" pitchFamily="34" charset="0"/>
            </a:endParaRPr>
          </a:p>
        </p:txBody>
      </p:sp>
      <p:sp>
        <p:nvSpPr>
          <p:cNvPr id="3" name="TextBox 2"/>
          <p:cNvSpPr txBox="1"/>
          <p:nvPr/>
        </p:nvSpPr>
        <p:spPr>
          <a:xfrm>
            <a:off x="3923928" y="0"/>
            <a:ext cx="1008112" cy="1015663"/>
          </a:xfrm>
          <a:prstGeom prst="rect">
            <a:avLst/>
          </a:prstGeom>
          <a:noFill/>
        </p:spPr>
        <p:txBody>
          <a:bodyPr wrap="square" rtlCol="0">
            <a:spAutoFit/>
          </a:bodyPr>
          <a:lstStyle/>
          <a:p>
            <a:r>
              <a:rPr lang="en-US" sz="6000" b="1" i="1" dirty="0" smtClean="0">
                <a:solidFill>
                  <a:srgbClr val="0000CC"/>
                </a:solidFill>
              </a:rPr>
              <a:t>4</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43608" y="116632"/>
            <a:ext cx="6858000" cy="5629275"/>
          </a:xfrm>
          <a:prstGeom prst="rect">
            <a:avLst/>
          </a:prstGeom>
          <a:noFill/>
          <a:ln w="9525">
            <a:noFill/>
            <a:miter lim="800000"/>
            <a:headEnd/>
            <a:tailEnd/>
          </a:ln>
        </p:spPr>
      </p:pic>
      <p:sp>
        <p:nvSpPr>
          <p:cNvPr id="3" name="TextBox 2"/>
          <p:cNvSpPr txBox="1"/>
          <p:nvPr/>
        </p:nvSpPr>
        <p:spPr>
          <a:xfrm>
            <a:off x="1979712" y="5805264"/>
            <a:ext cx="5040560" cy="769441"/>
          </a:xfrm>
          <a:prstGeom prst="rect">
            <a:avLst/>
          </a:prstGeom>
          <a:noFill/>
        </p:spPr>
        <p:txBody>
          <a:bodyPr wrap="square" rtlCol="0">
            <a:spAutoFit/>
          </a:bodyPr>
          <a:lstStyle/>
          <a:p>
            <a:r>
              <a:rPr lang="en-US" dirty="0" smtClean="0"/>
              <a:t>  </a:t>
            </a:r>
            <a:r>
              <a:rPr lang="ru-RU" sz="4400" b="1" i="1" u="sng" dirty="0" smtClean="0">
                <a:solidFill>
                  <a:srgbClr val="FF0000"/>
                </a:solidFill>
              </a:rPr>
              <a:t>Колоссы  </a:t>
            </a:r>
            <a:r>
              <a:rPr lang="ru-RU" sz="4400" b="1" i="1" u="sng" dirty="0" err="1" smtClean="0">
                <a:solidFill>
                  <a:srgbClr val="FF0000"/>
                </a:solidFill>
              </a:rPr>
              <a:t>Меннона</a:t>
            </a:r>
            <a:endParaRPr lang="ru-RU" sz="4400" b="1" i="1" u="sng"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908720"/>
            <a:ext cx="8352928"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Arial Unicode MS" pitchFamily="34" charset="-128"/>
              </a:rPr>
              <a:t>Самый большой обелиск в мире лежит в Асуане, составляет в высоту 42 м. Его вес равняется 1200 тонн. На данный момент на Земле не существует такой техники, чтобы его поднять. Все это, несмотря на то, что гранит – самый хорошо используемый человеком камень. Однако не только гигантские постройки являются примером существования инопланетян.  Люди передавали информацию не только в надписях, но и в гравюрах.</a:t>
            </a:r>
            <a:r>
              <a:rPr kumimoji="0" lang="ru-RU" sz="3200" b="1" i="0" u="none" strike="noStrike" cap="none" normalizeH="0" baseline="0" dirty="0" smtClean="0">
                <a:ln>
                  <a:noFill/>
                </a:ln>
                <a:solidFill>
                  <a:schemeClr val="tx1"/>
                </a:solidFill>
                <a:effectLst/>
                <a:latin typeface="Arial" pitchFamily="34" charset="0"/>
              </a:rPr>
              <a:t> </a:t>
            </a:r>
          </a:p>
        </p:txBody>
      </p:sp>
      <p:sp>
        <p:nvSpPr>
          <p:cNvPr id="3" name="TextBox 2"/>
          <p:cNvSpPr txBox="1"/>
          <p:nvPr/>
        </p:nvSpPr>
        <p:spPr>
          <a:xfrm>
            <a:off x="4139952" y="0"/>
            <a:ext cx="720080" cy="1015663"/>
          </a:xfrm>
          <a:prstGeom prst="rect">
            <a:avLst/>
          </a:prstGeom>
          <a:noFill/>
        </p:spPr>
        <p:txBody>
          <a:bodyPr wrap="square" rtlCol="0">
            <a:spAutoFit/>
          </a:bodyPr>
          <a:lstStyle/>
          <a:p>
            <a:r>
              <a:rPr lang="en-US" sz="6000" b="1" i="1" dirty="0" smtClean="0">
                <a:solidFill>
                  <a:srgbClr val="0000CC"/>
                </a:solidFill>
              </a:rPr>
              <a:t>5</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764704"/>
            <a:ext cx="8136904"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2400" b="1" i="1" u="sng" dirty="0" smtClean="0">
                <a:solidFill>
                  <a:srgbClr val="FF0000"/>
                </a:solidFill>
                <a:latin typeface="Arial Unicode MS" pitchFamily="34" charset="-128"/>
              </a:rPr>
              <a:t>И</a:t>
            </a:r>
            <a:r>
              <a:rPr kumimoji="0" lang="ru-RU" sz="2400" b="1" i="1" u="sng" strike="noStrike" cap="none" normalizeH="0" baseline="0" dirty="0" smtClean="0">
                <a:ln>
                  <a:noFill/>
                </a:ln>
                <a:solidFill>
                  <a:srgbClr val="FF0000"/>
                </a:solidFill>
                <a:effectLst/>
                <a:latin typeface="Arial Unicode MS" pitchFamily="34" charset="-128"/>
              </a:rPr>
              <a:t>стуканы </a:t>
            </a:r>
            <a:r>
              <a:rPr kumimoji="0" lang="ru-RU" sz="1600" b="1" i="0" u="none" strike="noStrike" cap="none" normalizeH="0" baseline="0" dirty="0" smtClean="0">
                <a:ln>
                  <a:noFill/>
                </a:ln>
                <a:solidFill>
                  <a:schemeClr val="tx1"/>
                </a:solidFill>
                <a:effectLst/>
                <a:latin typeface="Arial Unicode MS" pitchFamily="34" charset="-128"/>
              </a:rPr>
              <a:t>– каменные изваяния торсов людей, вкопанных по пояс в землю, найденные на острове Пасхи. На острове никогда не жило более 2000 человек. В то время их было приблизительно столько же. Однако мы не можем объяснить такого большого количества истуканов, так как на острове их изготовлением не моги заниматься более 60 человек, из-за того, что 70 процентов населения – женщины, старики и дети. Остальные должны заниматься работой. Порода, из которой сделаны эти истуканы, настолько крепка, что после часа долбления ее молотком на ней останутся лишь небольшие следы. Многие истуканы достигаю в длине (высоте) 20 метров. При весе около 400 тонн. У многих фигур из под земли видна только меньшая часть. Об их истинных размерах остается только догадываться. Тип лица у всех фигур одинаково чужд этим местам. Все как под копирку. Есть одна как будто из могилы статуя, не вписывающаяся в нормы. Мастерская камнерезов находилась в кратере вулкана. Отсюда колоссов переносили за 20 км. Здесь даже нет места, чтобы можно было их перекатить. Нет ни колеи, ни рельс. Легенда гласит, что их статуи возникали сами собой, при помощи таинственной силы Манна. Такая сила могла их легко поднять. Ей обладали только 2 жреца. Но однажды они исчезли. Это был день, когда работы в кратере прекратились. Но там до сих пор остались несколько незавершенных статуй. Что это за сила Манна? Может существа с других планет? Располагали ли они электромагнитной силой, или были способны преодолевать закон тяготения? Даже до наших дней к этому затерянному в океане пустому острову привлекается наше внимание. В виду использования на острове электромагнитной силы нельзя исключить возможности контактов с внеземными цивилизациями. </a:t>
            </a:r>
            <a:endParaRPr kumimoji="0" lang="ru-RU" sz="1600" b="1"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3635896" y="0"/>
            <a:ext cx="720080" cy="1015663"/>
          </a:xfrm>
          <a:prstGeom prst="rect">
            <a:avLst/>
          </a:prstGeom>
          <a:noFill/>
        </p:spPr>
        <p:txBody>
          <a:bodyPr wrap="square" rtlCol="0">
            <a:spAutoFit/>
          </a:bodyPr>
          <a:lstStyle/>
          <a:p>
            <a:r>
              <a:rPr lang="en-US" sz="6000" b="1" i="1" dirty="0" smtClean="0">
                <a:solidFill>
                  <a:srgbClr val="0000CC"/>
                </a:solidFill>
              </a:rPr>
              <a:t>6</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7504" y="188640"/>
            <a:ext cx="8856984"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К настоящему времени нет точного научного подтверждения существования внеземных цивилизаций, что создаёт так называемый парадокс «Великого молчания Вселенной» </a:t>
            </a:r>
            <a:r>
              <a:rPr kumimoji="0" lang="ru-RU" sz="16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2" tooltip="Ферми, Энрико"/>
              </a:rPr>
              <a:t>Ферми</a:t>
            </a: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ru-RU"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Среди возможных разрешений парадокса можно выделить следующие:</a:t>
            </a:r>
            <a:endParaRPr kumimoji="0" lang="ru-RU"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внеземных цивилизаций просто не существует: по каким-то причинам человечество — уникальное явление; </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внеземные цивилизации существуют, но расположены в удалённых частях Вселенной, и из-за огромных расстояний контакт с ними невозможен;</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внеземные цивилизации существуют, их уровень близок к нашему, и они более склонны наблюдать, выискивая чужие сигналы, чем подавать свои.</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внеземные цивилизации существуют, однако уровень их развития слишком низок, чтобы связаться с нашей цивилизацией.</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внеземные цивилизации существуют, однако уровень их развития слишком высок, чтобы связываться с земной цивилизацией.</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внеземные цивилизации существуют, контакт возможен и состоялся, однако заинтересованные влиятельные силы внутри нашей цивилизации скрывают факт контакта. Эта </a:t>
            </a:r>
            <a:r>
              <a:rPr kumimoji="0" lang="ru-RU" sz="16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3" tooltip="Теория заговора"/>
              </a:rPr>
              <a:t>теория заговора</a:t>
            </a: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активно эксплуатируется в фантастической литературе и кинематографе.</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внеземные цивилизации существуют и посещают нашу планету, однако их форма и проявления находятся за пределами нашего восприятия, а также </a:t>
            </a:r>
            <a:r>
              <a:rPr kumimoji="0" lang="ru-RU" sz="16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регистрируемости</a:t>
            </a: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приборами</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внеземные цивилизации существуют, но не посещают нашу планету, так как имеют принципиально другую природу (например, </a:t>
            </a:r>
            <a:r>
              <a:rPr kumimoji="0" lang="ru-RU" sz="16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плазмоидная</a:t>
            </a: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жизнь, которая возможна лишь в определенных условиях при высоких температурах).</a:t>
            </a:r>
            <a:endPar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внеземные цивилизации существуют, но не посещают другие планеты, поскольку их информационные и коммуникационные технологии позволяют им наблюдать за интересующими их феноменами (или даже оказывать на них влияние) на других планетах удаленно, поэтому они не видят смысла в физическом перемещении к этим объектам.</a:t>
            </a:r>
            <a:endParaRPr kumimoji="0" lang="ru-RU"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600" b="1"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8316416" y="476672"/>
            <a:ext cx="432048" cy="1015663"/>
          </a:xfrm>
          <a:prstGeom prst="rect">
            <a:avLst/>
          </a:prstGeom>
          <a:noFill/>
        </p:spPr>
        <p:txBody>
          <a:bodyPr wrap="square" rtlCol="0">
            <a:spAutoFit/>
          </a:bodyPr>
          <a:lstStyle/>
          <a:p>
            <a:r>
              <a:rPr lang="en-US" sz="6000" b="1" i="1" dirty="0" smtClean="0">
                <a:solidFill>
                  <a:srgbClr val="0000CC"/>
                </a:solidFill>
              </a:rPr>
              <a:t>1</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15616" y="476672"/>
            <a:ext cx="6482283" cy="4856219"/>
          </a:xfrm>
          <a:prstGeom prst="rect">
            <a:avLst/>
          </a:prstGeom>
          <a:noFill/>
          <a:ln w="9525">
            <a:noFill/>
            <a:miter lim="800000"/>
            <a:headEnd/>
            <a:tailEnd/>
          </a:ln>
        </p:spPr>
      </p:pic>
      <p:sp>
        <p:nvSpPr>
          <p:cNvPr id="3" name="TextBox 2"/>
          <p:cNvSpPr txBox="1"/>
          <p:nvPr/>
        </p:nvSpPr>
        <p:spPr>
          <a:xfrm>
            <a:off x="395536" y="5661248"/>
            <a:ext cx="7848872" cy="769441"/>
          </a:xfrm>
          <a:prstGeom prst="rect">
            <a:avLst/>
          </a:prstGeom>
          <a:noFill/>
        </p:spPr>
        <p:txBody>
          <a:bodyPr wrap="square" rtlCol="0">
            <a:spAutoFit/>
          </a:bodyPr>
          <a:lstStyle/>
          <a:p>
            <a:r>
              <a:rPr lang="en-US" sz="4400" b="1" i="1" dirty="0" smtClean="0">
                <a:solidFill>
                  <a:srgbClr val="FF0000"/>
                </a:solidFill>
              </a:rPr>
              <a:t>   </a:t>
            </a:r>
            <a:r>
              <a:rPr lang="ru-RU" sz="4400" b="1" i="1" u="sng" dirty="0" smtClean="0">
                <a:solidFill>
                  <a:srgbClr val="FF0000"/>
                </a:solidFill>
              </a:rPr>
              <a:t>Истуканы  с  острова  Пасхи</a:t>
            </a:r>
            <a:endParaRPr lang="ru-RU" sz="4400" b="1" i="1" u="sng"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1520" y="908720"/>
            <a:ext cx="828092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sng" strike="noStrike" cap="none" normalizeH="0" baseline="0" dirty="0" smtClean="0">
                <a:ln>
                  <a:noFill/>
                </a:ln>
                <a:solidFill>
                  <a:srgbClr val="FF0000"/>
                </a:solidFill>
                <a:effectLst/>
                <a:latin typeface="Arial Unicode MS" pitchFamily="34" charset="-128"/>
              </a:rPr>
              <a:t>Пустыня </a:t>
            </a:r>
            <a:r>
              <a:rPr kumimoji="0" lang="en-US" sz="2400" b="1" i="0" u="sng" strike="noStrike" cap="none" normalizeH="0" baseline="0" dirty="0" smtClean="0">
                <a:ln>
                  <a:noFill/>
                </a:ln>
                <a:solidFill>
                  <a:srgbClr val="FF0000"/>
                </a:solidFill>
                <a:effectLst/>
                <a:latin typeface="Arial Unicode MS" pitchFamily="34" charset="-128"/>
              </a:rPr>
              <a:t> </a:t>
            </a:r>
            <a:r>
              <a:rPr kumimoji="0" lang="ru-RU" sz="2400" b="1" i="0" u="sng" strike="noStrike" cap="none" normalizeH="0" baseline="0" dirty="0" err="1" smtClean="0">
                <a:ln>
                  <a:noFill/>
                </a:ln>
                <a:solidFill>
                  <a:srgbClr val="FF0000"/>
                </a:solidFill>
                <a:effectLst/>
                <a:latin typeface="Arial Unicode MS" pitchFamily="34" charset="-128"/>
              </a:rPr>
              <a:t>Наска</a:t>
            </a:r>
            <a:r>
              <a:rPr kumimoji="0" lang="ru-RU" sz="2400" b="1" i="0" u="sng" strike="noStrike" cap="none" normalizeH="0" baseline="0" dirty="0" smtClean="0">
                <a:ln>
                  <a:noFill/>
                </a:ln>
                <a:solidFill>
                  <a:srgbClr val="FF0000"/>
                </a:solidFill>
                <a:effectLst/>
                <a:latin typeface="Arial Unicode MS" pitchFamily="34" charset="-128"/>
              </a:rPr>
              <a:t> </a:t>
            </a:r>
            <a:r>
              <a:rPr kumimoji="0" lang="ru-RU" sz="2400" b="1" i="0" u="none" strike="noStrike" cap="none" normalizeH="0" baseline="0" dirty="0" smtClean="0">
                <a:ln>
                  <a:noFill/>
                </a:ln>
                <a:solidFill>
                  <a:schemeClr val="tx1"/>
                </a:solidFill>
                <a:effectLst/>
                <a:latin typeface="Arial Unicode MS" pitchFamily="34" charset="-128"/>
              </a:rPr>
              <a:t>находится на Южно-американском континенте. Вид этого объекта с земли выглядит следующим образом. Плато горная пустыня (поверхность высшего уровня). К горизонту убегают несколько линий, расчерчивающих плато. Линии – бессмысленны, как выжженные на земле канавки. На этой точке зрения стояло большинство ученых. Однако эти линии означают совсем иное. Если посмотреть на них с большой высоты, то становится видно, что в одном случае – </a:t>
            </a:r>
            <a:r>
              <a:rPr kumimoji="0" lang="ru-RU" sz="2400" b="1" i="1" u="sng" strike="noStrike" cap="none" normalizeH="0" baseline="0" dirty="0" smtClean="0">
                <a:ln>
                  <a:noFill/>
                </a:ln>
                <a:solidFill>
                  <a:srgbClr val="FF0000"/>
                </a:solidFill>
                <a:effectLst/>
                <a:latin typeface="Arial Unicode MS" pitchFamily="34" charset="-128"/>
              </a:rPr>
              <a:t>это паук, в другом –орел. В третьем – гриф и колибри. Значит они – знаки для тех, кто прибудет к Земле с воздуха?</a:t>
            </a:r>
            <a:r>
              <a:rPr kumimoji="0" lang="ru-RU" sz="2400" b="1" i="0" u="none" strike="noStrike" cap="none" normalizeH="0" baseline="0" dirty="0" smtClean="0">
                <a:ln>
                  <a:noFill/>
                </a:ln>
                <a:solidFill>
                  <a:schemeClr val="tx1"/>
                </a:solidFill>
                <a:effectLst/>
                <a:latin typeface="Arial Unicode MS" pitchFamily="34" charset="-128"/>
              </a:rPr>
              <a:t> На равнине появляются и заканчиваются дороги. Толстые широкие линии пересекают пустыню в хаотичном порядке. Безусловно, – эти полосы – не что иное, как посадочные полосы. </a:t>
            </a:r>
            <a:endParaRPr kumimoji="0" lang="ru-RU" sz="2400" b="1"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3707904" y="0"/>
            <a:ext cx="792088" cy="1015663"/>
          </a:xfrm>
          <a:prstGeom prst="rect">
            <a:avLst/>
          </a:prstGeom>
          <a:noFill/>
        </p:spPr>
        <p:txBody>
          <a:bodyPr wrap="square" rtlCol="0">
            <a:spAutoFit/>
          </a:bodyPr>
          <a:lstStyle/>
          <a:p>
            <a:r>
              <a:rPr lang="en-US" sz="6000" b="1" i="1" dirty="0" smtClean="0">
                <a:solidFill>
                  <a:srgbClr val="0000CC"/>
                </a:solidFill>
              </a:rPr>
              <a:t>7</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259632" y="260648"/>
            <a:ext cx="5646564" cy="4945201"/>
          </a:xfrm>
          <a:prstGeom prst="rect">
            <a:avLst/>
          </a:prstGeom>
          <a:noFill/>
          <a:ln w="9525">
            <a:noFill/>
            <a:miter lim="800000"/>
            <a:headEnd/>
            <a:tailEnd/>
          </a:ln>
        </p:spPr>
      </p:pic>
      <p:sp>
        <p:nvSpPr>
          <p:cNvPr id="3" name="TextBox 2"/>
          <p:cNvSpPr txBox="1"/>
          <p:nvPr/>
        </p:nvSpPr>
        <p:spPr>
          <a:xfrm>
            <a:off x="611560" y="5517232"/>
            <a:ext cx="6912768" cy="707886"/>
          </a:xfrm>
          <a:prstGeom prst="rect">
            <a:avLst/>
          </a:prstGeom>
          <a:noFill/>
        </p:spPr>
        <p:txBody>
          <a:bodyPr wrap="square" rtlCol="0">
            <a:spAutoFit/>
          </a:bodyPr>
          <a:lstStyle/>
          <a:p>
            <a:r>
              <a:rPr lang="en-US" sz="4000" b="1" i="1" u="sng" dirty="0" smtClean="0">
                <a:solidFill>
                  <a:srgbClr val="FF0000"/>
                </a:solidFill>
              </a:rPr>
              <a:t>  </a:t>
            </a:r>
            <a:r>
              <a:rPr lang="ru-RU" sz="4000" b="1" i="1" u="sng" dirty="0" smtClean="0">
                <a:solidFill>
                  <a:srgbClr val="FF0000"/>
                </a:solidFill>
              </a:rPr>
              <a:t>Рисунки  в  пустыне  </a:t>
            </a:r>
            <a:r>
              <a:rPr lang="ru-RU" sz="4000" b="1" i="1" u="sng" dirty="0" err="1" smtClean="0">
                <a:solidFill>
                  <a:srgbClr val="FF0000"/>
                </a:solidFill>
              </a:rPr>
              <a:t>Наска</a:t>
            </a:r>
            <a:endParaRPr lang="ru-RU" sz="4000" b="1" i="1" u="sng"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331640" y="188640"/>
            <a:ext cx="5904656" cy="5497891"/>
          </a:xfrm>
          <a:prstGeom prst="rect">
            <a:avLst/>
          </a:prstGeom>
          <a:noFill/>
          <a:ln w="9525">
            <a:noFill/>
            <a:miter lim="800000"/>
            <a:headEnd/>
            <a:tailEnd/>
          </a:ln>
        </p:spPr>
      </p:pic>
      <p:sp>
        <p:nvSpPr>
          <p:cNvPr id="5" name="TextBox 4"/>
          <p:cNvSpPr txBox="1"/>
          <p:nvPr/>
        </p:nvSpPr>
        <p:spPr>
          <a:xfrm>
            <a:off x="1331640" y="5805264"/>
            <a:ext cx="5976664" cy="830997"/>
          </a:xfrm>
          <a:prstGeom prst="rect">
            <a:avLst/>
          </a:prstGeom>
          <a:noFill/>
        </p:spPr>
        <p:txBody>
          <a:bodyPr wrap="square" rtlCol="0">
            <a:spAutoFit/>
          </a:bodyPr>
          <a:lstStyle/>
          <a:p>
            <a:r>
              <a:rPr lang="ru-RU" dirty="0" smtClean="0"/>
              <a:t> </a:t>
            </a:r>
            <a:r>
              <a:rPr lang="ru-RU" sz="4800" b="1" i="1" u="sng" dirty="0" err="1" smtClean="0">
                <a:solidFill>
                  <a:srgbClr val="FF0000"/>
                </a:solidFill>
              </a:rPr>
              <a:t>Изоброжение</a:t>
            </a:r>
            <a:r>
              <a:rPr lang="ru-RU" sz="4800" b="1" i="1" u="sng" dirty="0" smtClean="0">
                <a:solidFill>
                  <a:srgbClr val="FF0000"/>
                </a:solidFill>
              </a:rPr>
              <a:t>  паука</a:t>
            </a:r>
            <a:endParaRPr lang="ru-RU" sz="4800" b="1" i="1" u="sng"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39552" y="188640"/>
            <a:ext cx="7152000" cy="5364000"/>
          </a:xfrm>
          <a:prstGeom prst="rect">
            <a:avLst/>
          </a:prstGeom>
          <a:noFill/>
          <a:ln w="9525">
            <a:noFill/>
            <a:miter lim="800000"/>
            <a:headEnd/>
            <a:tailEnd/>
          </a:ln>
        </p:spPr>
      </p:pic>
      <p:sp>
        <p:nvSpPr>
          <p:cNvPr id="3" name="TextBox 2"/>
          <p:cNvSpPr txBox="1"/>
          <p:nvPr/>
        </p:nvSpPr>
        <p:spPr>
          <a:xfrm>
            <a:off x="395536" y="5805264"/>
            <a:ext cx="8064896" cy="584775"/>
          </a:xfrm>
          <a:prstGeom prst="rect">
            <a:avLst/>
          </a:prstGeom>
          <a:noFill/>
        </p:spPr>
        <p:txBody>
          <a:bodyPr wrap="square" rtlCol="0">
            <a:spAutoFit/>
          </a:bodyPr>
          <a:lstStyle/>
          <a:p>
            <a:r>
              <a:rPr lang="en-US" sz="3200" b="1" i="1" u="sng" dirty="0" smtClean="0">
                <a:solidFill>
                  <a:srgbClr val="FF0000"/>
                </a:solidFill>
              </a:rPr>
              <a:t>  </a:t>
            </a:r>
            <a:r>
              <a:rPr lang="ru-RU" sz="3200" b="1" i="1" u="sng" dirty="0" smtClean="0">
                <a:solidFill>
                  <a:srgbClr val="FF0000"/>
                </a:solidFill>
              </a:rPr>
              <a:t>Таинственные  линии  в  пустыне  </a:t>
            </a:r>
            <a:r>
              <a:rPr lang="ru-RU" sz="3200" b="1" i="1" u="sng" dirty="0" err="1" smtClean="0">
                <a:solidFill>
                  <a:srgbClr val="FF0000"/>
                </a:solidFill>
              </a:rPr>
              <a:t>Наска</a:t>
            </a:r>
            <a:endParaRPr lang="ru-RU" sz="3200" b="1" i="1" u="sng"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836712"/>
            <a:ext cx="7848872" cy="3785652"/>
          </a:xfrm>
          <a:prstGeom prst="rect">
            <a:avLst/>
          </a:prstGeom>
          <a:noFill/>
        </p:spPr>
        <p:txBody>
          <a:bodyPr wrap="square" rtlCol="0">
            <a:spAutoFit/>
          </a:bodyPr>
          <a:lstStyle/>
          <a:p>
            <a:r>
              <a:rPr lang="en-US" dirty="0" smtClean="0"/>
              <a:t>  </a:t>
            </a:r>
            <a:r>
              <a:rPr lang="ru-RU" sz="8000" b="1" i="1" u="sng" dirty="0" smtClean="0">
                <a:solidFill>
                  <a:srgbClr val="FF0000"/>
                </a:solidFill>
              </a:rPr>
              <a:t>Контакты  с  внеземными  цивилизациями</a:t>
            </a:r>
            <a:endParaRPr lang="ru-RU" sz="8000" b="1" i="1" u="sng"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95536" y="620688"/>
            <a:ext cx="8352928"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ru-RU" sz="2800" b="1" i="1" u="sng"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Субмарины-призраки</a:t>
            </a:r>
            <a:endParaRPr kumimoji="0" lang="ru-RU"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Во время военно-морских учений в районе Индонезии подводная лодка США обнаружила рядом с собой неизвестное подводное судно. Ошибка командира американской подлодки привела к столкновению. Произошел сильный взрыв. Оба корабля затонули. С корабля сопровождения спустили поисковую команду. Успели найти и доставить наверх что-то похожее на кусок листовой обшивки. И здесь произошло непонятное. Акустики сообщили, что в районе катастрофы появилось по крайней мере 15 неизвестных субмарин. Они заблокировали место гибели подлодок не только для остальных кораблей, но и для всех типов локаторов, создав нечто наподобие непроницаемого купола. Через несколько часов сигналы от таинственных объектов исчезли, а на месте катастрофы не было найдено ничего, даже остатков потерпевшей катастрофу американской подлодки</a:t>
            </a:r>
            <a:r>
              <a:rPr kumimoji="0" lang="ru-RU" b="1" i="1" u="sng" strike="noStrike" cap="none" normalizeH="0" baseline="0" dirty="0" smtClean="0">
                <a:ln>
                  <a:noFill/>
                </a:ln>
                <a:solidFill>
                  <a:srgbClr val="0000CC"/>
                </a:solidFill>
                <a:effectLst/>
                <a:latin typeface="Verdana" pitchFamily="34" charset="0"/>
                <a:ea typeface="Times New Roman" pitchFamily="18" charset="0"/>
                <a:cs typeface="Times New Roman" pitchFamily="18" charset="0"/>
              </a:rPr>
              <a:t>. Анализ поднятых фрагментов показал, что состав их металла ученым не известен, а некоторые его элементы на Земле не встречаются вовсе.</a:t>
            </a:r>
            <a:r>
              <a:rPr kumimoji="0" lang="ru-RU"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Любые утечки этой информации Пентагоном и конгрессом США пресекались в корне.</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1"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3851920" y="-99392"/>
            <a:ext cx="720080" cy="1015663"/>
          </a:xfrm>
          <a:prstGeom prst="rect">
            <a:avLst/>
          </a:prstGeom>
          <a:noFill/>
        </p:spPr>
        <p:txBody>
          <a:bodyPr wrap="square" rtlCol="0">
            <a:spAutoFit/>
          </a:bodyPr>
          <a:lstStyle/>
          <a:p>
            <a:r>
              <a:rPr lang="en-US" sz="6000" b="1" i="1" dirty="0" smtClean="0">
                <a:solidFill>
                  <a:srgbClr val="0000CC"/>
                </a:solidFill>
              </a:rPr>
              <a:t>1</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548680"/>
            <a:ext cx="838944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 </a:t>
            </a:r>
            <a:r>
              <a:rPr kumimoji="0" lang="ru-RU" sz="2400" b="1" i="1" u="sng"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Светящиеся объекты</a:t>
            </a:r>
            <a:r>
              <a:rPr kumimoji="0" lang="ru-RU" sz="2400" b="1" i="1" u="sng"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a:t>
            </a:r>
            <a:r>
              <a:rPr kumimoji="0" lang="ru-RU"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А вот лишь одно из наблюдений, сделанных летом 1967 года командой аргентинского судна </a:t>
            </a:r>
            <a:r>
              <a:rPr kumimoji="0" lang="ru-RU"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1" i="0" u="none" strike="noStrike" cap="none" normalizeH="0" baseline="0" dirty="0" err="1" smtClean="0">
                <a:ln>
                  <a:noFill/>
                </a:ln>
                <a:solidFill>
                  <a:schemeClr val="tx1"/>
                </a:solidFill>
                <a:effectLst/>
                <a:latin typeface="Verdana" pitchFamily="34" charset="0"/>
                <a:ea typeface="Times New Roman" pitchFamily="18" charset="0"/>
                <a:cs typeface="Times New Roman" pitchFamily="18" charset="0"/>
              </a:rPr>
              <a:t>Навьеро</a:t>
            </a:r>
            <a:r>
              <a:rPr kumimoji="0" lang="ru-RU"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Светящаяся </a:t>
            </a:r>
            <a:r>
              <a:rPr kumimoji="0" lang="ru-RU"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сигара</a:t>
            </a:r>
            <a:r>
              <a:rPr kumimoji="0" lang="ru-RU"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длиной около 30 метров шла буквально впритык к судну. Из нее исходил мощный молочно-белый свет. Через четверть часа объект нырнул, прошел под судном и быстро исчез в глубине. </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1" u="sng" strike="noStrike" cap="none" normalizeH="0" baseline="0" dirty="0" smtClean="0">
                <a:ln>
                  <a:noFill/>
                </a:ln>
                <a:solidFill>
                  <a:srgbClr val="0000CC"/>
                </a:solidFill>
                <a:effectLst/>
                <a:latin typeface="Verdana" pitchFamily="34" charset="0"/>
                <a:ea typeface="Times New Roman" pitchFamily="18" charset="0"/>
                <a:cs typeface="Times New Roman" pitchFamily="18" charset="0"/>
              </a:rPr>
              <a:t>Возникает ощущение, что здесь, как кругах на полях, проявляется деятельность неопознанных летающих объектов</a:t>
            </a:r>
            <a:endParaRPr kumimoji="0" lang="ru-RU" b="1" i="1" u="sng" strike="noStrike" cap="none" normalizeH="0" baseline="0" dirty="0" smtClean="0">
              <a:ln>
                <a:noFill/>
              </a:ln>
              <a:solidFill>
                <a:srgbClr val="0000CC"/>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Таинственные композиции, которые необычным образом возникают на полях, имеют много общего со светящимися колесами дьявола. Сходны и психические ощущения, которые испытывают люди внутри этих образований </a:t>
            </a:r>
            <a:r>
              <a:rPr kumimoji="0" lang="ru-RU"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морских и злаковых. В тех и других случаях наведенные излучения приводят к нарушениям работы компасов и технических устройств. И там, и там ярко выражено действие энергии. Это она создает на воде причудливые композиции и укладывает на земле стебли. Создается впечатление, что за этой фантасмагорией стоит неведомая и не контролируемая нами разумная сила. </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Calibri"/>
                <a:ea typeface="Times New Roman" pitchFamily="18" charset="0"/>
                <a:cs typeface="Times New Roman" pitchFamily="18" charset="0"/>
              </a:rPr>
              <a:t> </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1"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3851920" y="-243408"/>
            <a:ext cx="1080120" cy="1015663"/>
          </a:xfrm>
          <a:prstGeom prst="rect">
            <a:avLst/>
          </a:prstGeom>
          <a:noFill/>
        </p:spPr>
        <p:txBody>
          <a:bodyPr wrap="square" rtlCol="0">
            <a:spAutoFit/>
          </a:bodyPr>
          <a:lstStyle/>
          <a:p>
            <a:r>
              <a:rPr lang="en-US" sz="6000" b="1" i="1" dirty="0" smtClean="0">
                <a:solidFill>
                  <a:srgbClr val="0000CC"/>
                </a:solidFill>
              </a:rPr>
              <a:t>2</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51520" y="692696"/>
          <a:ext cx="8640960" cy="6888970"/>
        </p:xfrm>
        <a:graphic>
          <a:graphicData uri="http://schemas.openxmlformats.org/drawingml/2006/table">
            <a:tbl>
              <a:tblPr/>
              <a:tblGrid>
                <a:gridCol w="8640960"/>
              </a:tblGrid>
              <a:tr h="925138">
                <a:tc>
                  <a:txBody>
                    <a:bodyPr/>
                    <a:lstStyle/>
                    <a:p>
                      <a:r>
                        <a:rPr lang="ru-RU" sz="1600" b="1" dirty="0"/>
                        <a:t>1. В июле 1972 г. </a:t>
                      </a:r>
                      <a:r>
                        <a:rPr lang="ru-RU" sz="1600" b="1" dirty="0" smtClean="0"/>
                        <a:t> В  </a:t>
                      </a:r>
                      <a:r>
                        <a:rPr lang="ru-RU" sz="1600" b="1" dirty="0" err="1"/>
                        <a:t>Клэр</a:t>
                      </a:r>
                      <a:r>
                        <a:rPr lang="ru-RU" sz="1600" b="1" dirty="0"/>
                        <a:t>, Южная Австралия, </a:t>
                      </a:r>
                      <a:r>
                        <a:rPr lang="en-US" sz="1600" b="1" baseline="0" dirty="0" smtClean="0"/>
                        <a:t> </a:t>
                      </a:r>
                      <a:r>
                        <a:rPr lang="ru-RU" sz="1600" b="1" baseline="0" dirty="0" smtClean="0"/>
                        <a:t>наблюдались  </a:t>
                      </a:r>
                      <a:r>
                        <a:rPr lang="ru-RU" sz="1600" b="1" dirty="0" smtClean="0"/>
                        <a:t>три </a:t>
                      </a:r>
                      <a:r>
                        <a:rPr lang="ru-RU" sz="1600" b="1" dirty="0"/>
                        <a:t>почти круглых кольца на почве. Они находились среди пышной зеленой травы и очень выделялись, так как из-за отсутствия растений эти кольца были видны издали. Владельцы угодий твердо заявили, что ничто на их ферме не могло искусственно вызвать такое явление. Не может ли быть причиной их появления НЛО? Каждое кольцо было диаметром от 1,32 до 1,96 м., ширина "мертвой зоны" от 20 до 40 см</a:t>
                      </a:r>
                      <a:r>
                        <a:rPr lang="ru-RU" sz="1600" b="1" dirty="0" smtClean="0"/>
                        <a:t>.</a:t>
                      </a:r>
                      <a:endParaRPr lang="ru-RU" sz="1600" b="1" dirty="0"/>
                    </a:p>
                  </a:txBody>
                  <a:tcPr marL="33041" marR="33041" marT="16520" marB="16520" anchor="ctr">
                    <a:lnL>
                      <a:noFill/>
                    </a:lnL>
                    <a:lnR>
                      <a:noFill/>
                    </a:lnR>
                    <a:lnT>
                      <a:noFill/>
                    </a:lnT>
                    <a:lnB>
                      <a:noFill/>
                    </a:lnB>
                  </a:tcPr>
                </a:tc>
              </a:tr>
              <a:tr h="231285">
                <a:tc>
                  <a:txBody>
                    <a:bodyPr/>
                    <a:lstStyle/>
                    <a:p>
                      <a:r>
                        <a:rPr lang="ru-RU" sz="1600" b="1" dirty="0"/>
                        <a:t/>
                      </a:r>
                      <a:br>
                        <a:rPr lang="ru-RU" sz="1600" b="1" dirty="0"/>
                      </a:br>
                      <a:endParaRPr lang="ru-RU" sz="1600" b="1" dirty="0"/>
                    </a:p>
                  </a:txBody>
                  <a:tcPr marL="33041" marR="33041" marT="16520" marB="16520" anchor="ctr">
                    <a:lnL>
                      <a:noFill/>
                    </a:lnL>
                    <a:lnR>
                      <a:noFill/>
                    </a:lnR>
                    <a:lnT>
                      <a:noFill/>
                    </a:lnT>
                    <a:lnB>
                      <a:noFill/>
                    </a:lnB>
                  </a:tcPr>
                </a:tc>
              </a:tr>
              <a:tr h="925138">
                <a:tc>
                  <a:txBody>
                    <a:bodyPr/>
                    <a:lstStyle/>
                    <a:p>
                      <a:r>
                        <a:rPr lang="ru-RU" sz="1600" b="1" dirty="0"/>
                        <a:t>2. Следы в Наварре, Виктория, которые в сентябре 1972 г. привлекли широкое внимание телевидения и прессы. Там были обнаружены два кольца, 2З и 26 метра в диаметре, с полосой обнаженной земли шириной 0,7 м. Как внутри кругов, так и за их пределами трава росла нормально. Образцы почвы, взятые с оголенного участка, показали наличие белого вещества, а на окружающей земле, даже вплотную к оголенному участку, почва ничем не отличалась от земли с любого другого места на поле. </a:t>
                      </a:r>
                    </a:p>
                  </a:txBody>
                  <a:tcPr marL="33041" marR="33041" marT="16520" marB="16520" anchor="ctr">
                    <a:lnL>
                      <a:noFill/>
                    </a:lnL>
                    <a:lnR>
                      <a:noFill/>
                    </a:lnR>
                    <a:lnT>
                      <a:noFill/>
                    </a:lnT>
                    <a:lnB>
                      <a:noFill/>
                    </a:lnB>
                  </a:tcPr>
                </a:tc>
              </a:tr>
              <a:tr h="231285">
                <a:tc>
                  <a:txBody>
                    <a:bodyPr/>
                    <a:lstStyle/>
                    <a:p>
                      <a:r>
                        <a:rPr lang="ru-RU" sz="1600" b="1" dirty="0"/>
                        <a:t/>
                      </a:r>
                      <a:br>
                        <a:rPr lang="ru-RU" sz="1600" b="1" dirty="0"/>
                      </a:br>
                      <a:endParaRPr lang="ru-RU" sz="1600" b="1" dirty="0"/>
                    </a:p>
                  </a:txBody>
                  <a:tcPr marL="33041" marR="33041" marT="16520" marB="16520" anchor="ctr">
                    <a:lnL>
                      <a:noFill/>
                    </a:lnL>
                    <a:lnR>
                      <a:noFill/>
                    </a:lnR>
                    <a:lnT>
                      <a:noFill/>
                    </a:lnT>
                    <a:lnB>
                      <a:noFill/>
                    </a:lnB>
                  </a:tcPr>
                </a:tc>
              </a:tr>
              <a:tr h="429528">
                <a:tc>
                  <a:txBody>
                    <a:bodyPr/>
                    <a:lstStyle/>
                    <a:p>
                      <a:r>
                        <a:rPr lang="ru-RU" sz="1600" b="1" dirty="0"/>
                        <a:t>3. </a:t>
                      </a:r>
                      <a:r>
                        <a:rPr lang="ru-RU" sz="1600" b="1" dirty="0" err="1"/>
                        <a:t>Нуррабил</a:t>
                      </a:r>
                      <a:r>
                        <a:rPr lang="ru-RU" sz="1600" b="1" dirty="0"/>
                        <a:t>, Виктория, в мае 1973 г. стал местом появления следа кольца шириной 0,5 м. и 27 метров в диаметре, которое возникло на голой земле. Месяц спустя на этом месте выросла яркая зеленая трава. </a:t>
                      </a:r>
                    </a:p>
                  </a:txBody>
                  <a:tcPr marL="33041" marR="33041" marT="16520" marB="16520" anchor="ctr">
                    <a:lnL>
                      <a:noFill/>
                    </a:lnL>
                    <a:lnR>
                      <a:noFill/>
                    </a:lnR>
                    <a:lnT>
                      <a:noFill/>
                    </a:lnT>
                    <a:lnB>
                      <a:noFill/>
                    </a:lnB>
                  </a:tcPr>
                </a:tc>
              </a:tr>
              <a:tr h="231285">
                <a:tc>
                  <a:txBody>
                    <a:bodyPr/>
                    <a:lstStyle/>
                    <a:p>
                      <a:r>
                        <a:rPr lang="ru-RU" sz="1600" b="1" dirty="0"/>
                        <a:t/>
                      </a:r>
                      <a:br>
                        <a:rPr lang="ru-RU" sz="1600" b="1" dirty="0"/>
                      </a:br>
                      <a:endParaRPr lang="ru-RU" sz="1600" b="1" dirty="0"/>
                    </a:p>
                  </a:txBody>
                  <a:tcPr marL="33041" marR="33041" marT="16520" marB="16520" anchor="ctr">
                    <a:lnL>
                      <a:noFill/>
                    </a:lnL>
                    <a:lnR>
                      <a:noFill/>
                    </a:lnR>
                    <a:lnT>
                      <a:noFill/>
                    </a:lnT>
                    <a:lnB>
                      <a:noFill/>
                    </a:lnB>
                  </a:tcPr>
                </a:tc>
              </a:tr>
              <a:tr h="330407">
                <a:tc>
                  <a:txBody>
                    <a:bodyPr/>
                    <a:lstStyle/>
                    <a:p>
                      <a:r>
                        <a:rPr lang="ru-RU" sz="1600" b="1" dirty="0"/>
                        <a:t>4. Кольца диаметром 10,6 м. и шириной 1,3 м. были обнаружены близ </a:t>
                      </a:r>
                      <a:r>
                        <a:rPr lang="ru-RU" sz="1600" b="1" dirty="0" err="1"/>
                        <a:t>Уиллоу</a:t>
                      </a:r>
                      <a:r>
                        <a:rPr lang="ru-RU" sz="1600" b="1" dirty="0"/>
                        <a:t> Три, НЮУ, в сентябре 1973 </a:t>
                      </a:r>
                      <a:r>
                        <a:rPr lang="ru-RU" sz="1600" b="1" dirty="0" smtClean="0"/>
                        <a:t>г</a:t>
                      </a:r>
                      <a:endParaRPr lang="ru-RU" sz="1600" b="1" dirty="0"/>
                    </a:p>
                  </a:txBody>
                  <a:tcPr marL="33041" marR="33041" marT="16520" marB="16520" anchor="ctr">
                    <a:lnL>
                      <a:noFill/>
                    </a:lnL>
                    <a:lnR>
                      <a:noFill/>
                    </a:lnR>
                    <a:lnT>
                      <a:noFill/>
                    </a:lnT>
                    <a:lnB>
                      <a:noFill/>
                    </a:lnB>
                  </a:tcPr>
                </a:tc>
              </a:tr>
              <a:tr h="231285">
                <a:tc>
                  <a:txBody>
                    <a:bodyPr/>
                    <a:lstStyle/>
                    <a:p>
                      <a:r>
                        <a:rPr lang="ru-RU" sz="1600" b="1" dirty="0"/>
                        <a:t/>
                      </a:r>
                      <a:br>
                        <a:rPr lang="ru-RU" sz="1600" b="1" dirty="0"/>
                      </a:br>
                      <a:endParaRPr lang="ru-RU" sz="1600" b="1" dirty="0"/>
                    </a:p>
                  </a:txBody>
                  <a:tcPr marL="33041" marR="33041" marT="16520" marB="16520" anchor="ctr">
                    <a:lnL>
                      <a:noFill/>
                    </a:lnL>
                    <a:lnR>
                      <a:noFill/>
                    </a:lnR>
                    <a:lnT>
                      <a:noFill/>
                    </a:lnT>
                    <a:lnB>
                      <a:noFill/>
                    </a:lnB>
                  </a:tcPr>
                </a:tc>
              </a:tr>
              <a:tr h="528650">
                <a:tc>
                  <a:txBody>
                    <a:bodyPr/>
                    <a:lstStyle/>
                    <a:p>
                      <a:endParaRPr lang="ru-RU" sz="1400" b="1" dirty="0"/>
                    </a:p>
                  </a:txBody>
                  <a:tcPr marL="33041" marR="33041" marT="16520" marB="16520" anchor="ctr">
                    <a:lnL>
                      <a:noFill/>
                    </a:lnL>
                    <a:lnR>
                      <a:noFill/>
                    </a:lnR>
                    <a:lnT>
                      <a:noFill/>
                    </a:lnT>
                    <a:lnB>
                      <a:noFill/>
                    </a:lnB>
                  </a:tcPr>
                </a:tc>
              </a:tr>
            </a:tbl>
          </a:graphicData>
        </a:graphic>
      </p:graphicFrame>
      <p:sp>
        <p:nvSpPr>
          <p:cNvPr id="3" name="TextBox 2"/>
          <p:cNvSpPr txBox="1"/>
          <p:nvPr/>
        </p:nvSpPr>
        <p:spPr>
          <a:xfrm>
            <a:off x="8532440" y="0"/>
            <a:ext cx="504056" cy="1015663"/>
          </a:xfrm>
          <a:prstGeom prst="rect">
            <a:avLst/>
          </a:prstGeom>
          <a:noFill/>
        </p:spPr>
        <p:txBody>
          <a:bodyPr wrap="square" rtlCol="0">
            <a:spAutoFit/>
          </a:bodyPr>
          <a:lstStyle/>
          <a:p>
            <a:r>
              <a:rPr lang="ru-RU" sz="6000" b="1" i="1" dirty="0" smtClean="0">
                <a:solidFill>
                  <a:srgbClr val="0000CC"/>
                </a:solidFill>
              </a:rPr>
              <a:t>2</a:t>
            </a:r>
            <a:endParaRPr lang="ru-RU" sz="6000" b="1" i="1" dirty="0">
              <a:solidFill>
                <a:srgbClr val="0000CC"/>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87624" y="1124744"/>
            <a:ext cx="6385892" cy="4246618"/>
          </a:xfrm>
          <a:prstGeom prst="rect">
            <a:avLst/>
          </a:prstGeom>
          <a:noFill/>
          <a:ln w="9525">
            <a:noFill/>
            <a:miter lim="800000"/>
            <a:headEnd/>
            <a:tailEnd/>
          </a:ln>
        </p:spPr>
      </p:pic>
      <p:sp>
        <p:nvSpPr>
          <p:cNvPr id="3" name="TextBox 2"/>
          <p:cNvSpPr txBox="1"/>
          <p:nvPr/>
        </p:nvSpPr>
        <p:spPr>
          <a:xfrm>
            <a:off x="1619672" y="0"/>
            <a:ext cx="5328592" cy="1015663"/>
          </a:xfrm>
          <a:prstGeom prst="rect">
            <a:avLst/>
          </a:prstGeom>
          <a:noFill/>
        </p:spPr>
        <p:txBody>
          <a:bodyPr wrap="square" rtlCol="0">
            <a:spAutoFit/>
          </a:bodyPr>
          <a:lstStyle/>
          <a:p>
            <a:r>
              <a:rPr lang="ru-RU" dirty="0" smtClean="0"/>
              <a:t> </a:t>
            </a:r>
            <a:r>
              <a:rPr lang="ru-RU" sz="6000" b="1" i="1" u="sng" dirty="0" smtClean="0">
                <a:solidFill>
                  <a:srgbClr val="C00000"/>
                </a:solidFill>
              </a:rPr>
              <a:t>Круги  на  поле</a:t>
            </a:r>
            <a:endParaRPr lang="ru-RU" sz="6000" b="1" i="1" u="sng" dirty="0">
              <a:solidFill>
                <a:srgbClr val="C00000"/>
              </a:solidFill>
            </a:endParaRPr>
          </a:p>
        </p:txBody>
      </p:sp>
      <p:sp>
        <p:nvSpPr>
          <p:cNvPr id="4" name="TextBox 3"/>
          <p:cNvSpPr txBox="1"/>
          <p:nvPr/>
        </p:nvSpPr>
        <p:spPr>
          <a:xfrm>
            <a:off x="8244408" y="0"/>
            <a:ext cx="720080" cy="1015663"/>
          </a:xfrm>
          <a:prstGeom prst="rect">
            <a:avLst/>
          </a:prstGeom>
          <a:noFill/>
        </p:spPr>
        <p:txBody>
          <a:bodyPr wrap="square" rtlCol="0">
            <a:spAutoFit/>
          </a:bodyPr>
          <a:lstStyle/>
          <a:p>
            <a:r>
              <a:rPr lang="ru-RU" sz="6000" b="1" i="1" dirty="0" smtClean="0">
                <a:solidFill>
                  <a:srgbClr val="0000CC"/>
                </a:solidFill>
              </a:rPr>
              <a:t>2</a:t>
            </a:r>
            <a:endParaRPr lang="ru-RU" sz="6000" b="1" i="1" dirty="0">
              <a:solidFill>
                <a:srgbClr val="0000CC"/>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179512" y="116632"/>
            <a:ext cx="8533456"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Идея внеземных цивилизаций появилась в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2" tooltip="XVII &#10;век"/>
              </a:rPr>
              <a:t>XVII веке</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 связи с появлением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3" tooltip="Гелиоцентрическая система мира"/>
              </a:rPr>
              <a:t>гелиоцентрической системы мира</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4" tooltip="Коперник"/>
              </a:rPr>
              <a:t>Коперника</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и изобретением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5" tooltip="Телескоп"/>
              </a:rPr>
              <a:t>телескопа</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6" tooltip="Галилей"/>
              </a:rPr>
              <a:t>Галилеем</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На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7" tooltip="Луна"/>
              </a:rPr>
              <a:t>Луне</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были обнаружены горы и долины, и было сделано предположение о существовании лунных аборигенов —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8" tooltip="Лунатизм"/>
              </a:rPr>
              <a:t>лунатиков</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(по аналогии с тем, что при географических открытиях той поры даже на многих удалённых островах в океанах обнаруживались аборигены, оттого неудивительно было бы предположить, что люди живут повсюду, в том числе и на Луне). Позже было высказано предположение о существовании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9" tooltip="Марсиане"/>
              </a:rPr>
              <a:t>марсиан</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По мере исследования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0" tooltip="Солнечная система"/>
              </a:rPr>
              <a:t>Солнечной системы</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предполагаемое местоположение внеземных цивилизаций переносилось вглубь </a:t>
            </a:r>
            <a:r>
              <a:rPr kumimoji="0" lang="ru-RU" sz="2000" b="1" i="0" u="none" strike="noStrike" cap="none" normalizeH="0" baseline="0" dirty="0" err="1" smtClean="0">
                <a:ln>
                  <a:noFill/>
                </a:ln>
                <a:solidFill>
                  <a:srgbClr val="0000FF"/>
                </a:solidFill>
                <a:effectLst/>
                <a:latin typeface="Calibri" pitchFamily="34" charset="0"/>
                <a:ea typeface="Times New Roman" pitchFamily="18" charset="0"/>
                <a:cs typeface="Times New Roman" pitchFamily="18" charset="0"/>
                <a:hlinkClick r:id="rId11" tooltip="Вселенная"/>
              </a:rPr>
              <a:t>космоса</a:t>
            </a:r>
            <a:r>
              <a:rPr kumimoji="0" lang="ru-RU" sz="20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a:t>
            </a:r>
            <a:r>
              <a:rPr kumimoji="0" lang="ru-RU" sz="2000" b="1" i="0" u="none" strike="noStrike" cap="none" normalizeH="0" baseline="0" dirty="0" err="1" smtClean="0">
                <a:ln>
                  <a:noFill/>
                </a:ln>
                <a:solidFill>
                  <a:srgbClr val="0000FF"/>
                </a:solidFill>
                <a:effectLst/>
                <a:latin typeface="Calibri" pitchFamily="34" charset="0"/>
                <a:ea typeface="Times New Roman" pitchFamily="18" charset="0"/>
                <a:cs typeface="Times New Roman" pitchFamily="18" charset="0"/>
                <a:hlinkClick r:id="rId12" tooltip="Гипотеза"/>
              </a:rPr>
              <a:t>Гипотеза</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о существовании внеземных цивилизаций следует из представлений о естественном происхождении жизни на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3" tooltip="Земля"/>
              </a:rPr>
              <a:t>Земле</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и её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4" tooltip="Эволюция"/>
              </a:rPr>
              <a:t>эволюции</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Если возникновение жизни, а затем и разумной жизни — естественный процесс, то подобное могло произойти и в любом другом месте, где есть подходящие условия. Солнечная система не единственная: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5" tooltip="Солнце"/>
              </a:rPr>
              <a:t>Солнце</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одна из сотен миллиардов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6" tooltip="Звезда"/>
              </a:rPr>
              <a:t>звёзд</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7" tooltip="Млечный Путь"/>
              </a:rPr>
              <a:t>нашей галактики</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Исследования показывают, что вокруг многих других её звёзд также обращаются планеты (которые называют </a:t>
            </a:r>
            <a:r>
              <a:rPr kumimoji="0" lang="ru-RU" sz="2000" b="1" i="0" u="none" strike="noStrike" cap="none" normalizeH="0" baseline="0" dirty="0" err="1" smtClean="0">
                <a:ln>
                  <a:noFill/>
                </a:ln>
                <a:solidFill>
                  <a:srgbClr val="0000FF"/>
                </a:solidFill>
                <a:effectLst/>
                <a:latin typeface="Calibri" pitchFamily="34" charset="0"/>
                <a:ea typeface="Times New Roman" pitchFamily="18" charset="0"/>
                <a:cs typeface="Times New Roman" pitchFamily="18" charset="0"/>
                <a:hlinkClick r:id="rId18" tooltip="Экзопланета"/>
              </a:rPr>
              <a:t>экзопланетами</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Сама наша галактика — также не единственная. В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5" tooltip="Телескоп"/>
              </a:rPr>
              <a:t>телескопы</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наблюдаются миллиарды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9" tooltip="Галактика"/>
              </a:rPr>
              <a:t>галактик</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многие из которых очень похожи на нашу.</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8604448" y="548680"/>
            <a:ext cx="539552" cy="1015663"/>
          </a:xfrm>
          <a:prstGeom prst="rect">
            <a:avLst/>
          </a:prstGeom>
          <a:noFill/>
        </p:spPr>
        <p:txBody>
          <a:bodyPr wrap="square" rtlCol="0">
            <a:spAutoFit/>
          </a:bodyPr>
          <a:lstStyle/>
          <a:p>
            <a:r>
              <a:rPr lang="en-US" sz="6000" b="1" i="1" dirty="0" smtClean="0">
                <a:solidFill>
                  <a:srgbClr val="0000CC"/>
                </a:solidFill>
              </a:rPr>
              <a:t>2</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62000" y="862013"/>
            <a:ext cx="7620000" cy="5133975"/>
          </a:xfrm>
          <a:prstGeom prst="rect">
            <a:avLst/>
          </a:prstGeom>
          <a:noFill/>
          <a:ln w="9525">
            <a:noFill/>
            <a:miter lim="800000"/>
            <a:headEnd/>
            <a:tailEnd/>
          </a:ln>
        </p:spPr>
      </p:pic>
      <p:sp>
        <p:nvSpPr>
          <p:cNvPr id="3" name="TextBox 2"/>
          <p:cNvSpPr txBox="1"/>
          <p:nvPr/>
        </p:nvSpPr>
        <p:spPr>
          <a:xfrm>
            <a:off x="467544" y="188640"/>
            <a:ext cx="8064896" cy="461665"/>
          </a:xfrm>
          <a:prstGeom prst="rect">
            <a:avLst/>
          </a:prstGeom>
          <a:noFill/>
        </p:spPr>
        <p:txBody>
          <a:bodyPr wrap="square" rtlCol="0">
            <a:spAutoFit/>
          </a:bodyPr>
          <a:lstStyle/>
          <a:p>
            <a:r>
              <a:rPr lang="ru-RU" dirty="0" smtClean="0"/>
              <a:t> </a:t>
            </a:r>
            <a:r>
              <a:rPr lang="ru-RU" sz="2400" b="1" i="1" u="sng" dirty="0" smtClean="0">
                <a:solidFill>
                  <a:srgbClr val="C00000"/>
                </a:solidFill>
              </a:rPr>
              <a:t>Таинственные  рисунки  на  поле  в  Краснодарском  крае</a:t>
            </a:r>
            <a:endParaRPr lang="ru-RU" sz="2400" b="1" i="1" u="sng" dirty="0">
              <a:solidFill>
                <a:srgbClr val="C00000"/>
              </a:solidFill>
            </a:endParaRPr>
          </a:p>
        </p:txBody>
      </p:sp>
      <p:sp>
        <p:nvSpPr>
          <p:cNvPr id="4" name="TextBox 3"/>
          <p:cNvSpPr txBox="1"/>
          <p:nvPr/>
        </p:nvSpPr>
        <p:spPr>
          <a:xfrm>
            <a:off x="8316416" y="-171400"/>
            <a:ext cx="611560" cy="1015663"/>
          </a:xfrm>
          <a:prstGeom prst="rect">
            <a:avLst/>
          </a:prstGeom>
          <a:noFill/>
        </p:spPr>
        <p:txBody>
          <a:bodyPr wrap="square" rtlCol="0">
            <a:spAutoFit/>
          </a:bodyPr>
          <a:lstStyle/>
          <a:p>
            <a:r>
              <a:rPr lang="ru-RU" sz="6000" b="1" i="1" dirty="0" smtClean="0">
                <a:solidFill>
                  <a:srgbClr val="0000CC"/>
                </a:solidFill>
              </a:rPr>
              <a:t>2</a:t>
            </a:r>
            <a:endParaRPr lang="ru-RU" sz="6000" b="1" i="1" dirty="0">
              <a:solidFill>
                <a:srgbClr val="0000CC"/>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87624" y="1412776"/>
            <a:ext cx="6922554" cy="4654450"/>
          </a:xfrm>
          <a:prstGeom prst="rect">
            <a:avLst/>
          </a:prstGeom>
          <a:noFill/>
          <a:ln w="9525">
            <a:noFill/>
            <a:miter lim="800000"/>
            <a:headEnd/>
            <a:tailEnd/>
          </a:ln>
        </p:spPr>
      </p:pic>
      <p:sp>
        <p:nvSpPr>
          <p:cNvPr id="3" name="TextBox 2"/>
          <p:cNvSpPr txBox="1"/>
          <p:nvPr/>
        </p:nvSpPr>
        <p:spPr>
          <a:xfrm>
            <a:off x="827584" y="188640"/>
            <a:ext cx="7200800" cy="1077218"/>
          </a:xfrm>
          <a:prstGeom prst="rect">
            <a:avLst/>
          </a:prstGeom>
          <a:noFill/>
        </p:spPr>
        <p:txBody>
          <a:bodyPr wrap="square" rtlCol="0">
            <a:spAutoFit/>
          </a:bodyPr>
          <a:lstStyle/>
          <a:p>
            <a:pPr algn="ctr"/>
            <a:r>
              <a:rPr lang="ru-RU" dirty="0" smtClean="0"/>
              <a:t> </a:t>
            </a:r>
            <a:r>
              <a:rPr lang="ru-RU" sz="3200" b="1" i="1" u="sng" dirty="0" smtClean="0">
                <a:solidFill>
                  <a:srgbClr val="C00000"/>
                </a:solidFill>
              </a:rPr>
              <a:t>Пшеничное  поле  в  Краснодарском  крае</a:t>
            </a:r>
            <a:endParaRPr lang="ru-RU" sz="3200" b="1" i="1" u="sng" dirty="0">
              <a:solidFill>
                <a:srgbClr val="C00000"/>
              </a:solidFill>
            </a:endParaRPr>
          </a:p>
        </p:txBody>
      </p:sp>
      <p:sp>
        <p:nvSpPr>
          <p:cNvPr id="4" name="TextBox 3"/>
          <p:cNvSpPr txBox="1"/>
          <p:nvPr/>
        </p:nvSpPr>
        <p:spPr>
          <a:xfrm>
            <a:off x="8388424" y="-171400"/>
            <a:ext cx="576064" cy="1015663"/>
          </a:xfrm>
          <a:prstGeom prst="rect">
            <a:avLst/>
          </a:prstGeom>
          <a:noFill/>
        </p:spPr>
        <p:txBody>
          <a:bodyPr wrap="square" rtlCol="0">
            <a:spAutoFit/>
          </a:bodyPr>
          <a:lstStyle/>
          <a:p>
            <a:r>
              <a:rPr lang="ru-RU" sz="6000" b="1" i="1" dirty="0" smtClean="0">
                <a:solidFill>
                  <a:srgbClr val="0000CC"/>
                </a:solidFill>
              </a:rPr>
              <a:t>2</a:t>
            </a:r>
            <a:endParaRPr lang="ru-RU" sz="6000" b="1" i="1" dirty="0">
              <a:solidFill>
                <a:srgbClr val="0000CC"/>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67544" y="980728"/>
            <a:ext cx="8352928"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 </a:t>
            </a:r>
            <a:r>
              <a:rPr kumimoji="0" lang="ru-RU" sz="2800" b="1" i="1" u="sng"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Таинственный шар</a:t>
            </a:r>
            <a:r>
              <a:rPr kumimoji="0" lang="en-US" sz="2800" b="1" i="1" u="sng"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 </a:t>
            </a:r>
            <a:r>
              <a:rPr kumimoji="0" lang="ru-RU" sz="20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Возможности неопознанных летающих объектов у наблюдателей вызывают недоумение. Одно из характерных сообщений пришло из района Курильских островов. Команда крейсера </a:t>
            </a:r>
            <a:r>
              <a:rPr kumimoji="0" lang="ru-RU" sz="20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0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Варяг</a:t>
            </a:r>
            <a:r>
              <a:rPr kumimoji="0" lang="ru-RU" sz="20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0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10 сентября 1972 года с удивлением наблюдала за неопознанным объектом, который на большой скорости вошел в воду без единого всплеска. Препятствием для странных объектов не является и многометровый лед. Так </a:t>
            </a:r>
            <a:r>
              <a:rPr lang="ru-RU" sz="2000" b="1" dirty="0" smtClean="0">
                <a:latin typeface="Verdana" pitchFamily="34" charset="0"/>
                <a:ea typeface="Times New Roman" pitchFamily="18" charset="0"/>
                <a:cs typeface="Times New Roman" pitchFamily="18" charset="0"/>
              </a:rPr>
              <a:t>же </a:t>
            </a:r>
            <a:r>
              <a:rPr kumimoji="0" lang="ru-RU" sz="20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во время военно-морских маневров </a:t>
            </a:r>
            <a:r>
              <a:rPr kumimoji="0" lang="ru-RU" sz="20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000" b="1" i="0" u="none" strike="noStrike" cap="none" normalizeH="0" baseline="0" dirty="0" err="1" smtClean="0">
                <a:ln>
                  <a:noFill/>
                </a:ln>
                <a:solidFill>
                  <a:schemeClr val="tx1"/>
                </a:solidFill>
                <a:effectLst/>
                <a:latin typeface="Verdana" pitchFamily="34" charset="0"/>
                <a:ea typeface="Times New Roman" pitchFamily="18" charset="0"/>
                <a:cs typeface="Times New Roman" pitchFamily="18" charset="0"/>
              </a:rPr>
              <a:t>Дип</a:t>
            </a:r>
            <a:r>
              <a:rPr kumimoji="0" lang="ru-RU" sz="20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Фриз</a:t>
            </a:r>
            <a:r>
              <a:rPr kumimoji="0" lang="ru-RU" sz="20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0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в Северной Атлантике огромный серебристый шар, пробив трехметровый слой льда, вылетел рядом с канадским ледоколом. Шар был не менее 11 метров в диаметре, ледяные глыбы взлетели на высоту 7-этажного дома. Вода в полынье буквально кипела.</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3563888" y="0"/>
            <a:ext cx="792088" cy="1015663"/>
          </a:xfrm>
          <a:prstGeom prst="rect">
            <a:avLst/>
          </a:prstGeom>
          <a:noFill/>
        </p:spPr>
        <p:txBody>
          <a:bodyPr wrap="square" rtlCol="0">
            <a:spAutoFit/>
          </a:bodyPr>
          <a:lstStyle/>
          <a:p>
            <a:r>
              <a:rPr lang="en-US" sz="6000" b="1" i="1" dirty="0" smtClean="0">
                <a:solidFill>
                  <a:srgbClr val="0000CC"/>
                </a:solidFill>
              </a:rPr>
              <a:t>3</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122149"/>
            <a:ext cx="8784976"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1" strike="noStrike" cap="none" normalizeH="0" baseline="0" dirty="0" smtClean="0">
                <a:ln>
                  <a:noFill/>
                </a:ln>
                <a:solidFill>
                  <a:srgbClr val="FF0000"/>
                </a:solidFill>
                <a:effectLst/>
                <a:latin typeface="Arial" pitchFamily="34" charset="0"/>
                <a:ea typeface="Times New Roman" pitchFamily="18" charset="0"/>
              </a:rPr>
              <a:t>        </a:t>
            </a:r>
            <a:r>
              <a:rPr kumimoji="0" lang="ru-RU" b="1" i="1" u="sng" strike="noStrike" cap="none" normalizeH="0" baseline="0" dirty="0" smtClean="0">
                <a:ln>
                  <a:noFill/>
                </a:ln>
                <a:solidFill>
                  <a:srgbClr val="FF0000"/>
                </a:solidFill>
                <a:effectLst/>
                <a:latin typeface="Arial" pitchFamily="34" charset="0"/>
                <a:ea typeface="Times New Roman" pitchFamily="18" charset="0"/>
              </a:rPr>
              <a:t>Газета "Социалистическая индустрия", 23 сентября 1977г.</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1" strike="noStrike" cap="none" normalizeH="0" baseline="0" dirty="0" smtClean="0">
                <a:ln>
                  <a:noFill/>
                </a:ln>
                <a:solidFill>
                  <a:srgbClr val="FF0000"/>
                </a:solidFill>
                <a:effectLst/>
                <a:latin typeface="Arial" pitchFamily="34" charset="0"/>
                <a:ea typeface="Times New Roman" pitchFamily="18" charset="0"/>
              </a:rPr>
              <a:t>                       </a:t>
            </a:r>
            <a:r>
              <a:rPr kumimoji="0" lang="ru-RU" b="1" i="1" u="sng" strike="noStrike" cap="none" normalizeH="0" baseline="0" dirty="0" smtClean="0">
                <a:ln>
                  <a:noFill/>
                </a:ln>
                <a:solidFill>
                  <a:srgbClr val="FF0000"/>
                </a:solidFill>
                <a:effectLst/>
                <a:latin typeface="Arial" pitchFamily="34" charset="0"/>
                <a:ea typeface="Times New Roman" pitchFamily="18" charset="0"/>
              </a:rPr>
              <a:t>НЕОПОЗНАННОЕ ЯВЛЕНИЕ ПРИРОДЫ.</a:t>
            </a:r>
            <a:endParaRPr kumimoji="0" lang="en-US" b="1" i="1" u="sng" strike="noStrike" cap="none" normalizeH="0" baseline="0" dirty="0" smtClean="0">
              <a:ln>
                <a:noFill/>
              </a:ln>
              <a:solidFill>
                <a:srgbClr val="FF0000"/>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1" i="1" u="sng" strike="noStrike" cap="none" normalizeH="0" baseline="0" dirty="0" smtClean="0">
              <a:ln>
                <a:noFill/>
              </a:ln>
              <a:solidFill>
                <a:srgbClr val="FF0000"/>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rPr>
              <a:t>Жители Петрозаводска явились свидетелями необычного явления природы. 20 сентября около четырех часов утра на темном небосклоне вдруг ярко вспыхнула огромная "звезда", импульсивно посылавшая на землю снопы света. Эта "звезда" медленно двигалась к Петрозаводску и, распластавшись над ним в виде медузы, повисла, осыпая город множеством тончайших лучевых струй, которые производили впечатление проливного дождя.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rPr>
              <a:t>Через некоторое время лучевое свечение кончилось."Медуза" обернулась ярким полукругом и возобновила движение в сторону Онежского озера, горизонт которого окутывали серые облака. В этой пелене потом образовалась полукруглая промоина ярко-красного цвета к середине и белая по бокам. Это явление, по словам очевидцев, продолжалось 10-12 минут.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rPr>
              <a:t>Директор Петрозаводской гидрометеорологической обсерватории Ю.Громов сказал корреспонденту ТАСС, что аналогов в природе работники метеослужбы Карелии ранее не наблюдали. Чем вызвано это явление, какова его природа, остается загадкой, ибо никаких резких отклонений в атмосфере не только за минувшие сутки, но и на подходе к ним не зарегистрировано постами наблюдений за погодой. Нам также известно, подчеркнул Ю.Громов, что никаких технических экспериментов в наших краях в данное время не проводилось. Однако отнести все к разряду миражей тоже нельзя, потому что у этого необычного явления есть много очевидцев, показания которых во многом идентичны, хотя наблюдать за редким явлением, не оставившим за собой вещественных доказательств, им довелось из разных частей города.</a:t>
            </a:r>
            <a:endParaRPr kumimoji="0" lang="ru-RU" sz="1600" b="1"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8279904" y="0"/>
            <a:ext cx="864096" cy="1015663"/>
          </a:xfrm>
          <a:prstGeom prst="rect">
            <a:avLst/>
          </a:prstGeom>
          <a:noFill/>
        </p:spPr>
        <p:txBody>
          <a:bodyPr wrap="square" rtlCol="0">
            <a:spAutoFit/>
          </a:bodyPr>
          <a:lstStyle/>
          <a:p>
            <a:r>
              <a:rPr lang="ru-RU" sz="6000" b="1" i="1" dirty="0" smtClean="0">
                <a:solidFill>
                  <a:srgbClr val="0000CC"/>
                </a:solidFill>
              </a:rPr>
              <a:t>4</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3528" y="764704"/>
            <a:ext cx="4638675" cy="5400675"/>
          </a:xfrm>
          <a:prstGeom prst="rect">
            <a:avLst/>
          </a:prstGeom>
          <a:noFill/>
          <a:ln w="9525">
            <a:noFill/>
            <a:miter lim="800000"/>
            <a:headEnd/>
            <a:tailEnd/>
          </a:ln>
        </p:spPr>
      </p:pic>
      <p:sp>
        <p:nvSpPr>
          <p:cNvPr id="3" name="TextBox 2"/>
          <p:cNvSpPr txBox="1"/>
          <p:nvPr/>
        </p:nvSpPr>
        <p:spPr>
          <a:xfrm>
            <a:off x="5148064" y="1844824"/>
            <a:ext cx="3816424" cy="2308324"/>
          </a:xfrm>
          <a:prstGeom prst="rect">
            <a:avLst/>
          </a:prstGeom>
          <a:noFill/>
        </p:spPr>
        <p:txBody>
          <a:bodyPr wrap="square" rtlCol="0">
            <a:spAutoFit/>
          </a:bodyPr>
          <a:lstStyle/>
          <a:p>
            <a:r>
              <a:rPr lang="ru-RU" sz="3600" b="1" i="1" u="sng" dirty="0" smtClean="0">
                <a:solidFill>
                  <a:srgbClr val="FF0000"/>
                </a:solidFill>
              </a:rPr>
              <a:t>Единственная  фотография  </a:t>
            </a:r>
            <a:r>
              <a:rPr lang="ru-RU" sz="3600" b="1" i="1" u="sng" dirty="0" err="1" smtClean="0">
                <a:solidFill>
                  <a:srgbClr val="FF0000"/>
                </a:solidFill>
              </a:rPr>
              <a:t>Петразаводского</a:t>
            </a:r>
            <a:r>
              <a:rPr lang="ru-RU" sz="3600" b="1" i="1" u="sng" dirty="0" smtClean="0">
                <a:solidFill>
                  <a:srgbClr val="FF0000"/>
                </a:solidFill>
              </a:rPr>
              <a:t>  феномена</a:t>
            </a:r>
            <a:endParaRPr lang="ru-RU" sz="3600" b="1" i="1" u="sng"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7504" y="-5416"/>
            <a:ext cx="8712968"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Газета "Красное знамя", 8 октября 1977 г.</a:t>
            </a:r>
          </a:p>
          <a:p>
            <a:pPr marL="0" marR="0" lvl="0" indent="0"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b="1" i="1" u="sng" strike="noStrike" cap="none" normalizeH="0" baseline="0" dirty="0" smtClean="0">
                <a:ln>
                  <a:noFill/>
                </a:ln>
                <a:solidFill>
                  <a:srgbClr val="FF0000"/>
                </a:solidFill>
                <a:effectLst/>
                <a:latin typeface="Arial" pitchFamily="34" charset="0"/>
                <a:ea typeface="Times New Roman" pitchFamily="18" charset="0"/>
              </a:rPr>
              <a:t>ЗАГАДКА ПРИРОДЫ.</a:t>
            </a:r>
            <a:endParaRPr kumimoji="0" lang="en-US" b="1" i="1" u="sng" strike="noStrike" cap="none" normalizeH="0" baseline="0" dirty="0" smtClean="0">
              <a:ln>
                <a:noFill/>
              </a:ln>
              <a:solidFill>
                <a:srgbClr val="FF0000"/>
              </a:solidFill>
              <a:effectLst/>
              <a:latin typeface="Arial" pitchFamily="34" charset="0"/>
              <a:ea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ru-RU" b="1" i="1" u="sng" strike="noStrike" cap="none" normalizeH="0" baseline="0" dirty="0" smtClean="0">
              <a:ln>
                <a:noFill/>
              </a:ln>
              <a:solidFill>
                <a:srgbClr val="FF0000"/>
              </a:solidFill>
              <a:effectLst/>
              <a:latin typeface="Arial" pitchFamily="34" charset="0"/>
              <a:ea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Ранним утром 20 сентября 1977 года над городом Сортавала на небесном своде наблюдалось интересное явление, которое началось в 4 часа 10 минут и продолжалось минут 15. На безоблачном небе сияли яркие звезды. Но вот на северо-востоке, приблизительно 60 градусов над горизонтом, появилась небольшая звезда, которая вначале стремительно двигалась с северо-востока на юго-запад. Затем ее движение замедлилось и вскоре "звезда" как бы зависла на одном месте.</a:t>
            </a:r>
          </a:p>
          <a:p>
            <a:pPr marL="0" marR="0" lvl="0" indent="0"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По мере приближения она увеличивалась в размерах и испускала яркое бело-голубое свечение, которое образовало вокруг этой "звезды" эллипс, его площадь быстро увеличивалась. Создавалось впечатление расплывающегося пятна правильной формы, имеющего прожилки или лучи, чем-то напоминающие щупальца осьминога.</a:t>
            </a:r>
          </a:p>
          <a:p>
            <a:pPr marL="0" marR="0" lvl="0" indent="0"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Увеличивась</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в размерах, эллипс разворачивался, наклоняясь к земле. Свечение сияло и переливалось. У кромки пятна с правой стороны показались три желтые точки, напоминающие бортовые огни самолета. Эти точки вспыхнули, образуя пятна, подобные по цвету большому пятну, и исчезли, оставив после себя желтое свечение.</a:t>
            </a:r>
          </a:p>
          <a:p>
            <a:pPr marL="0" marR="0" lvl="0" indent="0"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Светящееся пятно тем временем перестало увеличиваться, появился яркий луч неонового цвета, "звезда" начала двигаться на север. Свечение начало бледнеть и уменьшаться. Создалось впечатление, что "звезда" всасывает в себя светящееся пятно, и по мере ее удаления на север это пятно приобрело форму рыбьего хвоста яркого неонового цвета. "Звезда" исчезла, остался матовый шар, который бледнел и превратился в круг, а затем удалился за горизонт.</a:t>
            </a:r>
          </a:p>
          <a:p>
            <a:pPr marL="0" marR="0" lvl="0" indent="0"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За два с половиной часа до начала этого явления на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северно-западе</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наблюдалось слабое северное сияние, а после исчезновения "звезды" наблюдалось яркое радужное сияние на северо-востоке.</a:t>
            </a:r>
          </a:p>
          <a:p>
            <a:pPr marL="0" marR="0" lvl="0" indent="0"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А.Соловьева, Н.Егорычев,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Л.Абраменко</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аэрологи,</a:t>
            </a:r>
            <a:br>
              <a:rPr kumimoji="0" lang="ru-RU" sz="1400" b="1" i="0" u="none" strike="noStrike" cap="none" normalizeH="0" baseline="0" dirty="0" smtClean="0">
                <a:ln>
                  <a:noFill/>
                </a:ln>
                <a:solidFill>
                  <a:schemeClr val="tx1"/>
                </a:solidFill>
                <a:effectLst/>
                <a:latin typeface="Arial" pitchFamily="34" charset="0"/>
                <a:ea typeface="Times New Roman" pitchFamily="18" charset="0"/>
              </a:rPr>
            </a:b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С.Бабенина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 метеоролог Сортавальской гидрометеостанции.</a:t>
            </a:r>
            <a:endParaRPr kumimoji="0" lang="ru-RU" sz="1400" b="1"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8316416" y="-243408"/>
            <a:ext cx="576064" cy="1015663"/>
          </a:xfrm>
          <a:prstGeom prst="rect">
            <a:avLst/>
          </a:prstGeom>
          <a:noFill/>
        </p:spPr>
        <p:txBody>
          <a:bodyPr wrap="square" rtlCol="0">
            <a:spAutoFit/>
          </a:bodyPr>
          <a:lstStyle/>
          <a:p>
            <a:r>
              <a:rPr lang="ru-RU" sz="6000" b="1" i="1" dirty="0" smtClean="0">
                <a:solidFill>
                  <a:srgbClr val="0000CC"/>
                </a:solidFill>
              </a:rPr>
              <a:t>5</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16632"/>
            <a:ext cx="8712968" cy="6370975"/>
          </a:xfrm>
          <a:prstGeom prst="rect">
            <a:avLst/>
          </a:prstGeom>
        </p:spPr>
        <p:txBody>
          <a:bodyPr wrap="square">
            <a:spAutoFit/>
          </a:bodyPr>
          <a:lstStyle/>
          <a:p>
            <a:r>
              <a:rPr lang="ru-RU" sz="2400" b="1" dirty="0" smtClean="0"/>
              <a:t>Газета "Труд", 25 сентября 1977 г.</a:t>
            </a:r>
          </a:p>
          <a:p>
            <a:r>
              <a:rPr lang="en-US" sz="2400" b="1" dirty="0" smtClean="0"/>
              <a:t>                </a:t>
            </a:r>
            <a:r>
              <a:rPr lang="ru-RU" sz="2800" b="1" u="sng" dirty="0" smtClean="0">
                <a:solidFill>
                  <a:srgbClr val="FF0000"/>
                </a:solidFill>
              </a:rPr>
              <a:t>НАД</a:t>
            </a:r>
            <a:r>
              <a:rPr lang="en-US" sz="2800" b="1" u="sng" dirty="0" smtClean="0">
                <a:solidFill>
                  <a:srgbClr val="FF0000"/>
                </a:solidFill>
              </a:rPr>
              <a:t> </a:t>
            </a:r>
            <a:r>
              <a:rPr lang="ru-RU" sz="2800" b="1" u="sng" dirty="0" smtClean="0">
                <a:solidFill>
                  <a:srgbClr val="FF0000"/>
                </a:solidFill>
              </a:rPr>
              <a:t> ХЕЛЬСИНКИ </a:t>
            </a:r>
            <a:r>
              <a:rPr lang="en-US" sz="2800" b="1" u="sng" dirty="0" smtClean="0">
                <a:solidFill>
                  <a:srgbClr val="FF0000"/>
                </a:solidFill>
              </a:rPr>
              <a:t> </a:t>
            </a:r>
            <a:r>
              <a:rPr lang="ru-RU" sz="2800" b="1" u="sng" dirty="0" smtClean="0">
                <a:solidFill>
                  <a:srgbClr val="FF0000"/>
                </a:solidFill>
              </a:rPr>
              <a:t>ВСПЫХНУЛО НЕБО.</a:t>
            </a:r>
          </a:p>
          <a:p>
            <a:r>
              <a:rPr lang="ru-RU" sz="2400" b="1" dirty="0" smtClean="0"/>
              <a:t>В ночь на вторник,20 сентября, в 3 часа 6 минут по местному времени (4 часа 6 минут по московскому) небо над Хельсинки прорезала ослепительная вспышка. Светящееся тело пролетело над столицей в направлении к северу.</a:t>
            </a:r>
          </a:p>
          <a:p>
            <a:r>
              <a:rPr lang="ru-RU" sz="2400" b="1" dirty="0" smtClean="0"/>
              <a:t>Газеты "</a:t>
            </a:r>
            <a:r>
              <a:rPr lang="ru-RU" sz="2400" b="1" dirty="0" err="1" smtClean="0"/>
              <a:t>Кансан</a:t>
            </a:r>
            <a:r>
              <a:rPr lang="ru-RU" sz="2400" b="1" dirty="0" smtClean="0"/>
              <a:t> </a:t>
            </a:r>
            <a:r>
              <a:rPr lang="ru-RU" sz="2400" b="1" dirty="0" err="1" smtClean="0"/>
              <a:t>уутисет</a:t>
            </a:r>
            <a:r>
              <a:rPr lang="ru-RU" sz="2400" b="1" dirty="0" smtClean="0"/>
              <a:t>" и "</a:t>
            </a:r>
            <a:r>
              <a:rPr lang="ru-RU" sz="2400" b="1" dirty="0" err="1" smtClean="0"/>
              <a:t>Ууси</a:t>
            </a:r>
            <a:r>
              <a:rPr lang="ru-RU" sz="2400" b="1" dirty="0" smtClean="0"/>
              <a:t> Суоми" в связи с этим поместили беседу с сотрудником геофизической обсерватории в </a:t>
            </a:r>
            <a:r>
              <a:rPr lang="ru-RU" sz="2400" b="1" dirty="0" err="1" smtClean="0"/>
              <a:t>Нурмиярви</a:t>
            </a:r>
            <a:r>
              <a:rPr lang="ru-RU" sz="2400" b="1" dirty="0" smtClean="0"/>
              <a:t> лицензиатом </a:t>
            </a:r>
            <a:r>
              <a:rPr lang="ru-RU" sz="2400" b="1" dirty="0" err="1" smtClean="0"/>
              <a:t>Матти</a:t>
            </a:r>
            <a:r>
              <a:rPr lang="ru-RU" sz="2400" b="1" dirty="0" smtClean="0"/>
              <a:t> </a:t>
            </a:r>
            <a:r>
              <a:rPr lang="ru-RU" sz="2400" b="1" dirty="0" err="1" smtClean="0"/>
              <a:t>Кивиненом</a:t>
            </a:r>
            <a:r>
              <a:rPr lang="ru-RU" sz="2400" b="1" dirty="0" smtClean="0"/>
              <a:t>. Он считает, что пролетевшее над Финляндией небесное тело является остатком ракеты-носителя или искусственного спутника Земли. Обычно, входя из космоса в плотные слои атмосферы, они сгорают или взрываются, поэтому случаи, подобные нынешнему, редки. Ученый добавил, что следует решительно отбросить обывательские толки о том, что это могла быть "летающая тарелка" или корабль с инопланетянами.</a:t>
            </a:r>
            <a:endParaRPr lang="ru-RU" sz="2400" b="1" dirty="0"/>
          </a:p>
        </p:txBody>
      </p:sp>
      <p:sp>
        <p:nvSpPr>
          <p:cNvPr id="3" name="TextBox 2"/>
          <p:cNvSpPr txBox="1"/>
          <p:nvPr/>
        </p:nvSpPr>
        <p:spPr>
          <a:xfrm>
            <a:off x="8172400" y="0"/>
            <a:ext cx="792088" cy="1015663"/>
          </a:xfrm>
          <a:prstGeom prst="rect">
            <a:avLst/>
          </a:prstGeom>
          <a:noFill/>
        </p:spPr>
        <p:txBody>
          <a:bodyPr wrap="square" rtlCol="0">
            <a:spAutoFit/>
          </a:bodyPr>
          <a:lstStyle/>
          <a:p>
            <a:r>
              <a:rPr lang="ru-RU" sz="6000" b="1" i="1" dirty="0" smtClean="0">
                <a:solidFill>
                  <a:srgbClr val="0000CC"/>
                </a:solidFill>
              </a:rPr>
              <a:t>6</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60648"/>
            <a:ext cx="8605464" cy="6555641"/>
          </a:xfrm>
          <a:prstGeom prst="rect">
            <a:avLst/>
          </a:prstGeom>
        </p:spPr>
        <p:txBody>
          <a:bodyPr wrap="square">
            <a:spAutoFit/>
          </a:bodyPr>
          <a:lstStyle/>
          <a:p>
            <a:r>
              <a:rPr lang="ru-RU" sz="2000" b="1" dirty="0" smtClean="0"/>
              <a:t>Об этом таинственном случае писали в свое время многие газеты и журналы мира, о нем до сих пор упоминают в своих книгах самые известные </a:t>
            </a:r>
            <a:r>
              <a:rPr lang="ru-RU" sz="2000" b="1" dirty="0" err="1" smtClean="0"/>
              <a:t>уфологи</a:t>
            </a:r>
            <a:r>
              <a:rPr lang="ru-RU" sz="2000" b="1" dirty="0" smtClean="0"/>
              <a:t>. Произошел же он в Аргентине 12 октября 1962 года. В этот день </a:t>
            </a:r>
            <a:r>
              <a:rPr lang="ru-RU" sz="2000" b="1" dirty="0" err="1" smtClean="0"/>
              <a:t>Эудженио</a:t>
            </a:r>
            <a:r>
              <a:rPr lang="ru-RU" sz="2000" b="1" dirty="0" smtClean="0"/>
              <a:t> Дуглас на своем грузовичке перевозил уголь. Шел сильный дождь, время близилось к рассвету, когда он впереди на дороге увидел яркое пятно света. Сначала ему показалось, что это свет фар машины, но вскоре стало ясно, что это одиночное пятно света, но почему-то очень яркое. Боясь столкновения, Дуглас снизил скорость, но буквально через мгновение его глаза уже не выдержали ослепляющего света и он съехал на обочину и остановился. Внезапно свет исчез. Вышедший из машины Дуглас сквозь пелену дождя увидел очертания почти десятиметрового металлического аппарата круглой формы. Мгновенная вспышка привлекла его взгляд к отверстию в таинственной сфере, в котором он увидел силуэты трех гигантов в странных шлемах с антеннами. Неудивительно, что Дуглас страшно перепугался, ведь рост великанов был около 3,5 метр </a:t>
            </a:r>
            <a:br>
              <a:rPr lang="ru-RU" sz="2000" b="1" dirty="0" smtClean="0"/>
            </a:br>
            <a:r>
              <a:rPr lang="ru-RU" sz="2000" b="1" dirty="0" smtClean="0"/>
              <a:t>Как только незнакомцы заметили Дугласа, с их стороны ему в лицо ударил луч красного света, который сильно обжег ему кожу. </a:t>
            </a:r>
            <a:r>
              <a:rPr lang="ru-RU" sz="2000" b="1" dirty="0" err="1" smtClean="0"/>
              <a:t>Эудженио</a:t>
            </a:r>
            <a:r>
              <a:rPr lang="ru-RU" sz="2000" b="1" dirty="0" smtClean="0"/>
              <a:t>, уже не ожидая от этой встречи ничего хорошего, в ужасе выхватил револьвер, сделал по выстрелу в каждого из гигантов и бросился бежать в сторону ближайшего селения. </a:t>
            </a:r>
            <a:endParaRPr lang="ru-RU" sz="2000" b="1" dirty="0"/>
          </a:p>
        </p:txBody>
      </p:sp>
      <p:sp>
        <p:nvSpPr>
          <p:cNvPr id="3" name="TextBox 2"/>
          <p:cNvSpPr txBox="1"/>
          <p:nvPr/>
        </p:nvSpPr>
        <p:spPr>
          <a:xfrm>
            <a:off x="8244408" y="-243408"/>
            <a:ext cx="720080" cy="1015663"/>
          </a:xfrm>
          <a:prstGeom prst="rect">
            <a:avLst/>
          </a:prstGeom>
          <a:noFill/>
        </p:spPr>
        <p:txBody>
          <a:bodyPr wrap="square" rtlCol="0">
            <a:spAutoFit/>
          </a:bodyPr>
          <a:lstStyle/>
          <a:p>
            <a:r>
              <a:rPr lang="ru-RU" sz="6000" b="1" i="1" dirty="0" smtClean="0">
                <a:solidFill>
                  <a:srgbClr val="0000CC"/>
                </a:solidFill>
              </a:rPr>
              <a:t>7</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10136"/>
            <a:ext cx="8712968" cy="6247864"/>
          </a:xfrm>
          <a:prstGeom prst="rect">
            <a:avLst/>
          </a:prstGeom>
        </p:spPr>
        <p:txBody>
          <a:bodyPr wrap="square">
            <a:spAutoFit/>
          </a:bodyPr>
          <a:lstStyle/>
          <a:p>
            <a:r>
              <a:rPr lang="ru-RU" sz="2000" b="1" dirty="0" smtClean="0"/>
              <a:t>Обжигающий свет преследовал беглеца до самого поселка. Когда Дуглас вбежал в селение, освещенное уличными огнями, они, как будто смешавшись с преследующим его светом, неожиданно изменили свой цвет на фиолетовый и зеленый. Кроме того, в воздухе стал распространяться странный едкий запах. С мольбой о помощи несчастный стал колотить в двери ближайшего строения. Когда обитатели дома и их родственники, которые в этот момент прощались с умершим накануне хозяином дома, услышали крики о помощи, цвет горящих свечей и электрического освещения почему-то стал зеленым, и почувствовался необычный запах. Несмотря на это Дугласу открыли дверь. С натянутым на голову пальто и револьвером в руке </a:t>
            </a:r>
            <a:r>
              <a:rPr lang="ru-RU" sz="2000" b="1" dirty="0" err="1" smtClean="0"/>
              <a:t>Эудженио</a:t>
            </a:r>
            <a:r>
              <a:rPr lang="ru-RU" sz="2000" b="1" dirty="0" smtClean="0"/>
              <a:t> напоминал сумасшедшего. Его срочно доставили в полицию, где </a:t>
            </a:r>
            <a:r>
              <a:rPr lang="ru-RU" sz="2000" b="1" dirty="0" err="1" smtClean="0"/>
              <a:t>неумолкая</a:t>
            </a:r>
            <a:r>
              <a:rPr lang="ru-RU" sz="2000" b="1" dirty="0" smtClean="0"/>
              <a:t> звонил телефон: все сообщали об изменении цвета освещения.</a:t>
            </a:r>
            <a:br>
              <a:rPr lang="ru-RU" sz="2000" b="1" dirty="0" smtClean="0"/>
            </a:br>
            <a:r>
              <a:rPr lang="ru-RU" sz="2000" b="1" dirty="0" smtClean="0"/>
              <a:t>Лицо и руки Дугласа покраснели от ожогов, которые по заключению врача могли быть вызваны ультрафиолетовым излучением. Заинтересованные рассказом пострадавшего жители селения, вооружившись чем попало, с опаской приблизились к месту дороги, где стоял грузовичок с углем. Там уже никого не было и только дождь смывал полуметровые отпечатки ног таинственных пришельцев, которые еще виднелись в грязи.</a:t>
            </a:r>
            <a:br>
              <a:rPr lang="ru-RU" sz="2000" b="1" dirty="0" smtClean="0"/>
            </a:br>
            <a:endParaRPr lang="ru-RU" sz="2000" dirty="0"/>
          </a:p>
        </p:txBody>
      </p:sp>
      <p:sp>
        <p:nvSpPr>
          <p:cNvPr id="3" name="TextBox 2"/>
          <p:cNvSpPr txBox="1"/>
          <p:nvPr/>
        </p:nvSpPr>
        <p:spPr>
          <a:xfrm>
            <a:off x="3995936" y="-315416"/>
            <a:ext cx="864096" cy="1015663"/>
          </a:xfrm>
          <a:prstGeom prst="rect">
            <a:avLst/>
          </a:prstGeom>
          <a:noFill/>
        </p:spPr>
        <p:txBody>
          <a:bodyPr wrap="square" rtlCol="0">
            <a:spAutoFit/>
          </a:bodyPr>
          <a:lstStyle/>
          <a:p>
            <a:r>
              <a:rPr lang="en-US" sz="6000" b="1" i="1" dirty="0" smtClean="0">
                <a:solidFill>
                  <a:srgbClr val="0000CC"/>
                </a:solidFill>
              </a:rPr>
              <a:t>7</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07504" y="117693"/>
            <a:ext cx="8533456"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Миссис </a:t>
            </a:r>
            <a:r>
              <a:rPr kumimoji="0" lang="ru-RU"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Ноулс</a:t>
            </a: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 и три ее сына ехали поздним вечером на автомобиле от города Перта по направлению к городу </a:t>
            </a:r>
            <a:r>
              <a:rPr kumimoji="0" lang="ru-RU"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Мундрабилла</a:t>
            </a: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 (Западная Австралия). Мать семейства уверенно вела автомобиль по пустынной дороге, когда увидела впереди очень яркое свечение. Создавалось впечатление, что им навстречу мчится целая армада мотоциклистов или многочисленная колонна военных автомобилей. Миссис </a:t>
            </a:r>
            <a:r>
              <a:rPr kumimoji="0" lang="ru-RU"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Ноулс</a:t>
            </a: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 почувствовала неясное беспокойство и решила на всякий случай съехать с основной дороги, чтобы избежать встречи с таким скоплением техники.. Однако, когда машина удалилась на значительное расстояние от дороги, ее пассажиры сделали для себя весьма неприятное открытие </a:t>
            </a:r>
            <a:r>
              <a:rPr kumimoji="0" lang="ru-RU" b="1" i="0" u="none" strike="noStrike" cap="none" normalizeH="0" baseline="0" dirty="0" smtClean="0">
                <a:ln>
                  <a:noFill/>
                </a:ln>
                <a:solidFill>
                  <a:schemeClr val="tx1"/>
                </a:solidFill>
                <a:effectLst/>
                <a:latin typeface="Calibri"/>
                <a:ea typeface="Calibri" pitchFamily="34" charset="0"/>
                <a:cs typeface="Arial" pitchFamily="34" charset="0"/>
              </a:rPr>
              <a:t>—</a:t>
            </a: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 таинственный свет на шоссе явно изменил свой курс и бросился им наперерез. Вскоре произошла встреча с источником загадочного свечения.</a:t>
            </a:r>
            <a:b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Мальчишки возбужденно закричали в автомобиле, когда что-то неожиданно осветило равнину, свечение явно шло сверху, послышался неясный, напоминающий гудение высоковольтных проводов, шум. Создалось впечатление, что неизвестный объект приземлился прямо на крышу автомобиля. Миссис </a:t>
            </a:r>
            <a:r>
              <a:rPr kumimoji="0" lang="ru-RU"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Ноулс</a:t>
            </a: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 резко бросала автомобиль из стороны в сторону, до предела увеличив скорость. Увы, это не помогло, неожиданно автомобиль стал приподниматься в воздух, колеса, лишенные опоры, бешено крутились, а мама и три ее сына в ужасе метались внутри машины, не зная, что предпринять. </a:t>
            </a:r>
            <a:b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t/>
            </a:r>
            <a:br>
              <a:rPr kumimoji="0" lang="ru-RU" b="1" i="0" u="none" strike="noStrike" cap="none" normalizeH="0" baseline="0" dirty="0" smtClean="0">
                <a:ln>
                  <a:noFill/>
                </a:ln>
                <a:solidFill>
                  <a:schemeClr val="tx1"/>
                </a:solidFill>
                <a:effectLst/>
                <a:latin typeface="Arial" pitchFamily="34" charset="0"/>
                <a:ea typeface="Calibri" pitchFamily="34" charset="0"/>
                <a:cs typeface="Arial" pitchFamily="34" charset="0"/>
              </a:rPr>
            </a:br>
            <a:endParaRPr kumimoji="0" lang="ru-RU" b="1"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8388424" y="188640"/>
            <a:ext cx="755576" cy="1015663"/>
          </a:xfrm>
          <a:prstGeom prst="rect">
            <a:avLst/>
          </a:prstGeom>
          <a:noFill/>
        </p:spPr>
        <p:txBody>
          <a:bodyPr wrap="square" rtlCol="0">
            <a:spAutoFit/>
          </a:bodyPr>
          <a:lstStyle/>
          <a:p>
            <a:r>
              <a:rPr lang="ru-RU" sz="6000" b="1" i="1" dirty="0" smtClean="0">
                <a:solidFill>
                  <a:srgbClr val="0000CC"/>
                </a:solidFill>
              </a:rPr>
              <a:t>8</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548680"/>
            <a:ext cx="7956376"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Arial Unicode MS" pitchFamily="34" charset="-128"/>
              </a:rPr>
              <a:t> </a:t>
            </a:r>
            <a:r>
              <a:rPr lang="ru-RU" sz="2800" b="1" dirty="0" smtClean="0">
                <a:latin typeface="Arial Unicode MS" pitchFamily="34" charset="-128"/>
              </a:rPr>
              <a:t>Е</a:t>
            </a:r>
            <a:r>
              <a:rPr kumimoji="0" lang="ru-RU" sz="2800" b="1" i="0" u="none" strike="noStrike" cap="none" normalizeH="0" baseline="0" dirty="0" smtClean="0">
                <a:ln>
                  <a:noFill/>
                </a:ln>
                <a:solidFill>
                  <a:schemeClr val="tx1"/>
                </a:solidFill>
                <a:effectLst/>
                <a:latin typeface="Arial Unicode MS" pitchFamily="34" charset="-128"/>
              </a:rPr>
              <a:t>сть многочисленные факты, говорящие в пользу их существования. Во все времена ученые, мыслители подтверждали существование таких цивилизаций. Поэтому поводу  немецкий  физик  </a:t>
            </a:r>
            <a:r>
              <a:rPr kumimoji="0" lang="ru-RU" sz="2800" b="1" i="0" u="none" strike="noStrike" cap="none" normalizeH="0" baseline="0" dirty="0" err="1" smtClean="0">
                <a:ln>
                  <a:noFill/>
                </a:ln>
                <a:solidFill>
                  <a:schemeClr val="tx1"/>
                </a:solidFill>
                <a:effectLst/>
                <a:latin typeface="Arial Unicode MS" pitchFamily="34" charset="-128"/>
              </a:rPr>
              <a:t>Вернон</a:t>
            </a:r>
            <a:r>
              <a:rPr kumimoji="0" lang="ru-RU" sz="2800" b="1" i="0" u="none" strike="noStrike" cap="none" normalizeH="0" baseline="0" dirty="0" smtClean="0">
                <a:ln>
                  <a:noFill/>
                </a:ln>
                <a:solidFill>
                  <a:schemeClr val="tx1"/>
                </a:solidFill>
                <a:effectLst/>
                <a:latin typeface="Arial Unicode MS" pitchFamily="34" charset="-128"/>
              </a:rPr>
              <a:t> фон Браун (создатель ракет) говорил: </a:t>
            </a:r>
            <a:r>
              <a:rPr kumimoji="0" lang="ru-RU" sz="2800" b="1" i="1" u="sng" strike="noStrike" cap="none" normalizeH="0" baseline="0" dirty="0" smtClean="0">
                <a:ln>
                  <a:noFill/>
                </a:ln>
                <a:solidFill>
                  <a:srgbClr val="7030A0"/>
                </a:solidFill>
                <a:effectLst/>
                <a:latin typeface="Arial Unicode MS" pitchFamily="34" charset="-128"/>
              </a:rPr>
              <a:t>Я глубоко уверен, что на просторах Вселенной существует не только растительная, но и разумная жизнь.</a:t>
            </a:r>
            <a:r>
              <a:rPr kumimoji="0" lang="ru-RU" sz="2800" b="1" i="0" u="none" strike="noStrike" cap="none" normalizeH="0" baseline="0" dirty="0" smtClean="0">
                <a:ln>
                  <a:noFill/>
                </a:ln>
                <a:solidFill>
                  <a:schemeClr val="tx1"/>
                </a:solidFill>
                <a:effectLst/>
                <a:latin typeface="Arial Unicode MS" pitchFamily="34" charset="-128"/>
              </a:rPr>
              <a:t> В пользу существования ВЦ отзывался и наш ученый современник А. Казанцев: </a:t>
            </a:r>
            <a:r>
              <a:rPr kumimoji="0" lang="ru-RU" sz="2800" b="1" i="1" u="sng" strike="noStrike" cap="none" normalizeH="0" baseline="0" dirty="0" smtClean="0">
                <a:ln>
                  <a:noFill/>
                </a:ln>
                <a:solidFill>
                  <a:srgbClr val="7030A0"/>
                </a:solidFill>
                <a:effectLst/>
                <a:latin typeface="Arial Unicode MS" pitchFamily="34" charset="-128"/>
              </a:rPr>
              <a:t>В космосе существует разумная жизнь, и ее представители нас уже неоднократно посещали. </a:t>
            </a:r>
            <a:endParaRPr kumimoji="0" lang="ru-RU" sz="2800" b="1" i="1" u="sng" strike="noStrike" cap="none" normalizeH="0" baseline="0" dirty="0" smtClean="0">
              <a:ln>
                <a:noFill/>
              </a:ln>
              <a:solidFill>
                <a:srgbClr val="7030A0"/>
              </a:solidFill>
              <a:effectLst/>
              <a:latin typeface="Arial" pitchFamily="34" charset="0"/>
            </a:endParaRPr>
          </a:p>
        </p:txBody>
      </p:sp>
      <p:sp>
        <p:nvSpPr>
          <p:cNvPr id="3" name="TextBox 2"/>
          <p:cNvSpPr txBox="1"/>
          <p:nvPr/>
        </p:nvSpPr>
        <p:spPr>
          <a:xfrm>
            <a:off x="8172400" y="332656"/>
            <a:ext cx="792088" cy="1015663"/>
          </a:xfrm>
          <a:prstGeom prst="rect">
            <a:avLst/>
          </a:prstGeom>
          <a:noFill/>
        </p:spPr>
        <p:txBody>
          <a:bodyPr wrap="square" rtlCol="0">
            <a:spAutoFit/>
          </a:bodyPr>
          <a:lstStyle/>
          <a:p>
            <a:r>
              <a:rPr lang="en-US" sz="6000" b="1" i="1" dirty="0" smtClean="0">
                <a:solidFill>
                  <a:srgbClr val="0000CC"/>
                </a:solidFill>
              </a:rPr>
              <a:t>3</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764704"/>
            <a:ext cx="8640960" cy="5324535"/>
          </a:xfrm>
          <a:prstGeom prst="rect">
            <a:avLst/>
          </a:prstGeom>
        </p:spPr>
        <p:txBody>
          <a:bodyPr wrap="square">
            <a:spAutoFit/>
          </a:bodyPr>
          <a:lstStyle/>
          <a:p>
            <a:pPr lvl="0" fontAlgn="base">
              <a:spcBef>
                <a:spcPct val="0"/>
              </a:spcBef>
              <a:spcAft>
                <a:spcPct val="0"/>
              </a:spcAft>
            </a:pPr>
            <a:r>
              <a:rPr lang="ru-RU" sz="2000" b="1" dirty="0" smtClean="0">
                <a:latin typeface="Arial" pitchFamily="34" charset="0"/>
                <a:ea typeface="Calibri" pitchFamily="34" charset="0"/>
                <a:cs typeface="Arial" pitchFamily="34" charset="0"/>
              </a:rPr>
              <a:t>То ли намеренно, то ли случайно кто-то из них нажал на сигнал и тишину равнины прорезал протяжный гудок. По-видимому, этот звук оказался полной неожиданностью для загадочных похитителей. Тут же автомобиль плюхнулся обратно на землю, при этом с грохотом лопнула одна из его шин. Семейство резво выскочило из автомобиля и спряталось в кустарнике, где и просидело до тех пор, пока </a:t>
            </a:r>
            <a:r>
              <a:rPr lang="ru-RU" sz="2000" b="1" dirty="0" smtClean="0">
                <a:latin typeface="Arial" pitchFamily="34" charset="0"/>
                <a:ea typeface="Calibri" pitchFamily="34" charset="0"/>
                <a:cs typeface="Arial" pitchFamily="34" charset="0"/>
                <a:hlinkClick r:id="rId2"/>
              </a:rPr>
              <a:t>НЛО</a:t>
            </a:r>
            <a:r>
              <a:rPr lang="ru-RU" sz="2000" b="1" dirty="0" smtClean="0">
                <a:latin typeface="Arial" pitchFamily="34" charset="0"/>
                <a:ea typeface="Calibri" pitchFamily="34" charset="0"/>
                <a:cs typeface="Arial" pitchFamily="34" charset="0"/>
              </a:rPr>
              <a:t> не улетел. По описаниям этих очевидцев, </a:t>
            </a:r>
            <a:r>
              <a:rPr lang="ru-RU" sz="2000" b="1" dirty="0" smtClean="0">
                <a:latin typeface="Arial" pitchFamily="34" charset="0"/>
                <a:ea typeface="Calibri" pitchFamily="34" charset="0"/>
                <a:cs typeface="Arial" pitchFamily="34" charset="0"/>
                <a:hlinkClick r:id="rId2"/>
              </a:rPr>
              <a:t>НЛО</a:t>
            </a:r>
            <a:r>
              <a:rPr lang="ru-RU" sz="2000" b="1" dirty="0" smtClean="0">
                <a:latin typeface="Arial" pitchFamily="34" charset="0"/>
                <a:ea typeface="Calibri" pitchFamily="34" charset="0"/>
                <a:cs typeface="Arial" pitchFamily="34" charset="0"/>
              </a:rPr>
              <a:t> представлял собой шар, излучающий ослепительно белый свет, который издавал гудящий звук, размером приблизительно с автомобиль.</a:t>
            </a:r>
            <a:br>
              <a:rPr lang="ru-RU" sz="2000" b="1" dirty="0" smtClean="0">
                <a:latin typeface="Arial" pitchFamily="34" charset="0"/>
                <a:ea typeface="Calibri" pitchFamily="34" charset="0"/>
                <a:cs typeface="Arial" pitchFamily="34" charset="0"/>
              </a:rPr>
            </a:br>
            <a:r>
              <a:rPr lang="ru-RU" sz="2000" b="1" dirty="0" smtClean="0">
                <a:latin typeface="Arial" pitchFamily="34" charset="0"/>
                <a:ea typeface="Calibri" pitchFamily="34" charset="0"/>
                <a:cs typeface="Arial" pitchFamily="34" charset="0"/>
              </a:rPr>
              <a:t/>
            </a:r>
            <a:br>
              <a:rPr lang="ru-RU" sz="2000" b="1" dirty="0" smtClean="0">
                <a:latin typeface="Arial" pitchFamily="34" charset="0"/>
                <a:ea typeface="Calibri" pitchFamily="34" charset="0"/>
                <a:cs typeface="Arial" pitchFamily="34" charset="0"/>
              </a:rPr>
            </a:br>
            <a:r>
              <a:rPr lang="ru-RU" sz="2000" b="1" dirty="0" smtClean="0">
                <a:latin typeface="Arial" pitchFamily="34" charset="0"/>
                <a:ea typeface="Calibri" pitchFamily="34" charset="0"/>
                <a:cs typeface="Arial" pitchFamily="34" charset="0"/>
              </a:rPr>
              <a:t>С момента приближения </a:t>
            </a:r>
            <a:r>
              <a:rPr lang="ru-RU" sz="2000" b="1" dirty="0" smtClean="0">
                <a:latin typeface="Arial" pitchFamily="34" charset="0"/>
                <a:ea typeface="Calibri" pitchFamily="34" charset="0"/>
                <a:cs typeface="Arial" pitchFamily="34" charset="0"/>
                <a:hlinkClick r:id="rId2"/>
              </a:rPr>
              <a:t>НЛО</a:t>
            </a:r>
            <a:r>
              <a:rPr lang="ru-RU" sz="2000" b="1" dirty="0" smtClean="0">
                <a:latin typeface="Arial" pitchFamily="34" charset="0"/>
                <a:ea typeface="Calibri" pitchFamily="34" charset="0"/>
                <a:cs typeface="Arial" pitchFamily="34" charset="0"/>
              </a:rPr>
              <a:t> к машине и на всем протяжении инцидента радио в автомобиле не работало, хотя последующее обследование его, проведенное </a:t>
            </a:r>
            <a:r>
              <a:rPr lang="ru-RU" sz="2000" b="1" dirty="0" err="1" smtClean="0">
                <a:latin typeface="Arial" pitchFamily="34" charset="0"/>
                <a:ea typeface="Calibri" pitchFamily="34" charset="0"/>
                <a:cs typeface="Arial" pitchFamily="34" charset="0"/>
              </a:rPr>
              <a:t>уфологом</a:t>
            </a:r>
            <a:r>
              <a:rPr lang="ru-RU" sz="2000" b="1" dirty="0" smtClean="0">
                <a:latin typeface="Arial" pitchFamily="34" charset="0"/>
                <a:ea typeface="Calibri" pitchFamily="34" charset="0"/>
                <a:cs typeface="Arial" pitchFamily="34" charset="0"/>
              </a:rPr>
              <a:t> </a:t>
            </a:r>
            <a:r>
              <a:rPr lang="ru-RU" sz="2000" b="1" dirty="0" err="1" smtClean="0">
                <a:latin typeface="Arial" pitchFamily="34" charset="0"/>
                <a:ea typeface="Calibri" pitchFamily="34" charset="0"/>
                <a:cs typeface="Arial" pitchFamily="34" charset="0"/>
              </a:rPr>
              <a:t>Паулем</a:t>
            </a:r>
            <a:r>
              <a:rPr lang="ru-RU" sz="2000" b="1" dirty="0" smtClean="0">
                <a:latin typeface="Arial" pitchFamily="34" charset="0"/>
                <a:ea typeface="Calibri" pitchFamily="34" charset="0"/>
                <a:cs typeface="Arial" pitchFamily="34" charset="0"/>
              </a:rPr>
              <a:t> Норманном, показало, что оно было исправным. В адрес исследователей поступили и другие сообщения о наблюдениях </a:t>
            </a:r>
            <a:r>
              <a:rPr lang="ru-RU" sz="2000" b="1" dirty="0" smtClean="0">
                <a:latin typeface="Arial" pitchFamily="34" charset="0"/>
                <a:ea typeface="Calibri" pitchFamily="34" charset="0"/>
                <a:cs typeface="Arial" pitchFamily="34" charset="0"/>
                <a:hlinkClick r:id="rId2"/>
              </a:rPr>
              <a:t>НЛО</a:t>
            </a:r>
            <a:r>
              <a:rPr lang="ru-RU" sz="2000" b="1" dirty="0" smtClean="0">
                <a:latin typeface="Arial" pitchFamily="34" charset="0"/>
                <a:ea typeface="Calibri" pitchFamily="34" charset="0"/>
                <a:cs typeface="Arial" pitchFamily="34" charset="0"/>
              </a:rPr>
              <a:t> над </a:t>
            </a:r>
            <a:r>
              <a:rPr lang="ru-RU" sz="2000" b="1" dirty="0" err="1" smtClean="0">
                <a:latin typeface="Arial" pitchFamily="34" charset="0"/>
                <a:ea typeface="Calibri" pitchFamily="34" charset="0"/>
                <a:cs typeface="Arial" pitchFamily="34" charset="0"/>
              </a:rPr>
              <a:t>Нуллаборской</a:t>
            </a:r>
            <a:r>
              <a:rPr lang="ru-RU" sz="2000" b="1" dirty="0" smtClean="0">
                <a:latin typeface="Arial" pitchFamily="34" charset="0"/>
                <a:ea typeface="Calibri" pitchFamily="34" charset="0"/>
                <a:cs typeface="Arial" pitchFamily="34" charset="0"/>
              </a:rPr>
              <a:t> равниной той ночью.</a:t>
            </a:r>
            <a:endParaRPr lang="ru-RU" sz="2000" b="1" dirty="0" smtClean="0">
              <a:latin typeface="Arial" pitchFamily="34" charset="0"/>
            </a:endParaRPr>
          </a:p>
        </p:txBody>
      </p:sp>
      <p:sp>
        <p:nvSpPr>
          <p:cNvPr id="3" name="TextBox 2"/>
          <p:cNvSpPr txBox="1"/>
          <p:nvPr/>
        </p:nvSpPr>
        <p:spPr>
          <a:xfrm>
            <a:off x="3563888" y="0"/>
            <a:ext cx="864096" cy="1015663"/>
          </a:xfrm>
          <a:prstGeom prst="rect">
            <a:avLst/>
          </a:prstGeom>
          <a:noFill/>
        </p:spPr>
        <p:txBody>
          <a:bodyPr wrap="square" rtlCol="0">
            <a:spAutoFit/>
          </a:bodyPr>
          <a:lstStyle/>
          <a:p>
            <a:r>
              <a:rPr lang="en-US" sz="6000" b="1" i="1" dirty="0" smtClean="0">
                <a:solidFill>
                  <a:srgbClr val="0000CC"/>
                </a:solidFill>
              </a:rPr>
              <a:t>8</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856357"/>
            <a:ext cx="8352928" cy="6001643"/>
          </a:xfrm>
          <a:prstGeom prst="rect">
            <a:avLst/>
          </a:prstGeom>
        </p:spPr>
        <p:txBody>
          <a:bodyPr wrap="square">
            <a:spAutoFit/>
          </a:bodyPr>
          <a:lstStyle/>
          <a:p>
            <a:r>
              <a:rPr lang="ru-RU" dirty="0" smtClean="0"/>
              <a:t> </a:t>
            </a:r>
            <a:r>
              <a:rPr lang="ru-RU" sz="2400" b="1" dirty="0" smtClean="0"/>
              <a:t>Необычное происшествие на дороге, в котором участвовал НЛО, произошло вечером 23 марта 1965 года в штате Мэн, США. Джон Т. Кинг ехал по дороге, когда впереди увидел большой светящийся диск, парящий над шоссе. По мере приближения к диску фары автомобиля Кинга стали медленно гаснуть, а радио полностью замолчало. </a:t>
            </a:r>
            <a:br>
              <a:rPr lang="ru-RU" sz="2400" b="1" dirty="0" smtClean="0"/>
            </a:br>
            <a:r>
              <a:rPr lang="ru-RU" sz="2400" b="1" dirty="0" smtClean="0"/>
              <a:t>Джон воспринял это как угрозу своей безопасности и поступил как настоящий ковбой. Ему не пришло в голову спастись бегством или развернуть автомобиль в обратном направлении, он просто достал из бардачка пистолет крупного калибра и… открыл огонь по НЛО. Неизвестно, слышали </a:t>
            </a:r>
            <a:r>
              <a:rPr lang="ru-RU" sz="2400" b="1" dirty="0" smtClean="0">
                <a:hlinkClick r:id="rId2"/>
              </a:rPr>
              <a:t>инопланетяне</a:t>
            </a:r>
            <a:r>
              <a:rPr lang="ru-RU" sz="2400" b="1" dirty="0" smtClean="0"/>
              <a:t> «чмоканье» пуль по обшивке своего корабля, но после третьего выстрела диск резво рванул с места, набрал невероятную скорость и исчез, а Кинг, как ни в чем не бывало, продолжил свой путь. </a:t>
            </a:r>
            <a:br>
              <a:rPr lang="ru-RU" sz="2400" b="1" dirty="0" smtClean="0"/>
            </a:br>
            <a:endParaRPr lang="ru-RU" sz="2400" b="1" dirty="0"/>
          </a:p>
        </p:txBody>
      </p:sp>
      <p:sp>
        <p:nvSpPr>
          <p:cNvPr id="3" name="TextBox 2"/>
          <p:cNvSpPr txBox="1"/>
          <p:nvPr/>
        </p:nvSpPr>
        <p:spPr>
          <a:xfrm>
            <a:off x="3851920" y="0"/>
            <a:ext cx="648072" cy="1015663"/>
          </a:xfrm>
          <a:prstGeom prst="rect">
            <a:avLst/>
          </a:prstGeom>
          <a:noFill/>
        </p:spPr>
        <p:txBody>
          <a:bodyPr wrap="square" rtlCol="0">
            <a:spAutoFit/>
          </a:bodyPr>
          <a:lstStyle/>
          <a:p>
            <a:r>
              <a:rPr lang="ru-RU" sz="6000" b="1" i="1" dirty="0" smtClean="0">
                <a:solidFill>
                  <a:srgbClr val="0000CC"/>
                </a:solidFill>
              </a:rPr>
              <a:t>9</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51520" y="1124744"/>
          <a:ext cx="8568952" cy="5327904"/>
        </p:xfrm>
        <a:graphic>
          <a:graphicData uri="http://schemas.openxmlformats.org/drawingml/2006/table">
            <a:tbl>
              <a:tblPr/>
              <a:tblGrid>
                <a:gridCol w="8568952"/>
              </a:tblGrid>
              <a:tr h="3651464">
                <a:tc>
                  <a:txBody>
                    <a:bodyPr/>
                    <a:lstStyle/>
                    <a:p>
                      <a:pPr marL="914400" algn="ctr">
                        <a:lnSpc>
                          <a:spcPct val="115000"/>
                        </a:lnSpc>
                        <a:spcAft>
                          <a:spcPts val="0"/>
                        </a:spcAft>
                      </a:pPr>
                      <a:r>
                        <a:rPr lang="ru-RU" sz="2400" b="1" i="1" u="sng" dirty="0">
                          <a:solidFill>
                            <a:srgbClr val="FF0000"/>
                          </a:solidFill>
                          <a:latin typeface="Verdana"/>
                          <a:ea typeface="Times New Roman"/>
                          <a:cs typeface="Times New Roman"/>
                        </a:rPr>
                        <a:t>Одна из версий гибели Юрия Гагарина</a:t>
                      </a:r>
                      <a:r>
                        <a:rPr lang="ru-RU" sz="2400" b="1" i="1" u="sng" dirty="0">
                          <a:latin typeface="Verdana"/>
                          <a:ea typeface="Times New Roman"/>
                          <a:cs typeface="Times New Roman"/>
                        </a:rPr>
                        <a:t> </a:t>
                      </a:r>
                      <a:r>
                        <a:rPr lang="ru-RU" sz="2400" b="1" i="1" u="sng" dirty="0" smtClean="0">
                          <a:latin typeface="Verdana"/>
                          <a:ea typeface="Times New Roman"/>
                          <a:cs typeface="Times New Roman"/>
                        </a:rPr>
                        <a:t> </a:t>
                      </a:r>
                      <a:endParaRPr lang="ru-RU" sz="2400" b="1" i="1" u="sng" dirty="0">
                        <a:latin typeface="Calibri"/>
                        <a:ea typeface="Calibri"/>
                        <a:cs typeface="Times New Roman"/>
                      </a:endParaRPr>
                    </a:p>
                    <a:p>
                      <a:pPr marL="914400" algn="l">
                        <a:lnSpc>
                          <a:spcPct val="115000"/>
                        </a:lnSpc>
                        <a:spcAft>
                          <a:spcPts val="0"/>
                        </a:spcAft>
                      </a:pPr>
                      <a:r>
                        <a:rPr lang="ru-RU" sz="2000" dirty="0">
                          <a:latin typeface="Verdana"/>
                          <a:ea typeface="Times New Roman"/>
                          <a:cs typeface="Times New Roman"/>
                        </a:rPr>
                        <a:t>Чем дальше во времени мы отодвигаемся от </a:t>
                      </a:r>
                      <a:r>
                        <a:rPr lang="ru-RU" sz="2000" dirty="0" smtClean="0">
                          <a:latin typeface="Verdana"/>
                          <a:ea typeface="Times New Roman"/>
                          <a:cs typeface="Times New Roman"/>
                        </a:rPr>
                        <a:t>загадочной </a:t>
                      </a:r>
                      <a:r>
                        <a:rPr lang="ru-RU" sz="2000" dirty="0">
                          <a:latin typeface="Verdana"/>
                          <a:ea typeface="Times New Roman"/>
                          <a:cs typeface="Times New Roman"/>
                        </a:rPr>
                        <a:t>катастрофы самолета, пилотируемого </a:t>
                      </a:r>
                      <a:r>
                        <a:rPr lang="ru-RU" sz="2000" dirty="0" smtClean="0">
                          <a:latin typeface="Verdana"/>
                          <a:ea typeface="Times New Roman"/>
                          <a:cs typeface="Times New Roman"/>
                        </a:rPr>
                        <a:t>Юрием </a:t>
                      </a:r>
                      <a:r>
                        <a:rPr lang="ru-RU" sz="2000" dirty="0">
                          <a:latin typeface="Verdana"/>
                          <a:ea typeface="Times New Roman"/>
                          <a:cs typeface="Times New Roman"/>
                        </a:rPr>
                        <a:t>Гагариным, тем чаще задаем вопрос: что же было там на самом деле? </a:t>
                      </a:r>
                      <a:endParaRPr lang="ru-RU" sz="2000" dirty="0">
                        <a:latin typeface="Calibri"/>
                        <a:ea typeface="Calibri"/>
                        <a:cs typeface="Times New Roman"/>
                      </a:endParaRPr>
                    </a:p>
                    <a:p>
                      <a:pPr marL="914400" algn="l">
                        <a:lnSpc>
                          <a:spcPct val="115000"/>
                        </a:lnSpc>
                        <a:spcAft>
                          <a:spcPts val="0"/>
                        </a:spcAft>
                      </a:pPr>
                      <a:r>
                        <a:rPr lang="ru-RU" sz="2000" dirty="0">
                          <a:latin typeface="Verdana"/>
                          <a:ea typeface="Times New Roman"/>
                          <a:cs typeface="Times New Roman"/>
                        </a:rPr>
                        <a:t>Попытки разрешить «тайну века» нетрадиционным способом всегда привлекали как многих специалистов, так и дилетантов. </a:t>
                      </a:r>
                      <a:r>
                        <a:rPr lang="ru-RU" sz="2000" b="1" u="sng" dirty="0">
                          <a:solidFill>
                            <a:srgbClr val="0000CC"/>
                          </a:solidFill>
                          <a:latin typeface="Verdana"/>
                          <a:ea typeface="Times New Roman"/>
                          <a:cs typeface="Times New Roman"/>
                        </a:rPr>
                        <a:t>Нам кажется, что путь рассуждений российского естествоиспытателя из Калужской области, президента </a:t>
                      </a:r>
                      <a:r>
                        <a:rPr lang="ru-RU" sz="2000" b="1" u="sng" dirty="0" err="1">
                          <a:solidFill>
                            <a:srgbClr val="0000CC"/>
                          </a:solidFill>
                          <a:latin typeface="Verdana"/>
                          <a:ea typeface="Times New Roman"/>
                          <a:cs typeface="Times New Roman"/>
                        </a:rPr>
                        <a:t>Обнинской</a:t>
                      </a:r>
                      <a:r>
                        <a:rPr lang="ru-RU" sz="2000" b="1" u="sng" dirty="0">
                          <a:solidFill>
                            <a:srgbClr val="0000CC"/>
                          </a:solidFill>
                          <a:latin typeface="Verdana"/>
                          <a:ea typeface="Times New Roman"/>
                          <a:cs typeface="Times New Roman"/>
                        </a:rPr>
                        <a:t> ассоциации по аномальным явлениям Виталия Николаевича Воробьёва заслуживает тщательного рассмотрени</a:t>
                      </a:r>
                      <a:r>
                        <a:rPr lang="ru-RU" sz="2000" dirty="0">
                          <a:latin typeface="Verdana"/>
                          <a:ea typeface="Times New Roman"/>
                          <a:cs typeface="Times New Roman"/>
                        </a:rPr>
                        <a:t>я. Тем более что некоторые трактовки данной темы уже описывались в публикациях. </a:t>
                      </a:r>
                      <a:endParaRPr lang="ru-RU" sz="2000" dirty="0">
                        <a:latin typeface="Calibri"/>
                        <a:ea typeface="Calibri"/>
                        <a:cs typeface="Times New Roman"/>
                      </a:endParaRPr>
                    </a:p>
                  </a:txBody>
                  <a:tcPr marL="120015" marR="120015" marT="0" marB="0">
                    <a:lnL>
                      <a:noFill/>
                    </a:lnL>
                    <a:lnR>
                      <a:noFill/>
                    </a:lnR>
                    <a:lnT>
                      <a:noFill/>
                    </a:lnT>
                    <a:lnB>
                      <a:noFill/>
                    </a:lnB>
                  </a:tcPr>
                </a:tc>
              </a:tr>
            </a:tbl>
          </a:graphicData>
        </a:graphic>
      </p:graphicFrame>
      <p:sp>
        <p:nvSpPr>
          <p:cNvPr id="3" name="TextBox 2"/>
          <p:cNvSpPr txBox="1"/>
          <p:nvPr/>
        </p:nvSpPr>
        <p:spPr>
          <a:xfrm>
            <a:off x="3779912" y="188640"/>
            <a:ext cx="1152128" cy="1015663"/>
          </a:xfrm>
          <a:prstGeom prst="rect">
            <a:avLst/>
          </a:prstGeom>
          <a:noFill/>
        </p:spPr>
        <p:txBody>
          <a:bodyPr wrap="square" rtlCol="0">
            <a:spAutoFit/>
          </a:bodyPr>
          <a:lstStyle/>
          <a:p>
            <a:r>
              <a:rPr lang="ru-RU" sz="6000" b="1" i="1" dirty="0" smtClean="0">
                <a:solidFill>
                  <a:srgbClr val="0000CC"/>
                </a:solidFill>
              </a:rPr>
              <a:t>10</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51520" y="980728"/>
          <a:ext cx="8424936" cy="5362956"/>
        </p:xfrm>
        <a:graphic>
          <a:graphicData uri="http://schemas.openxmlformats.org/drawingml/2006/table">
            <a:tbl>
              <a:tblPr/>
              <a:tblGrid>
                <a:gridCol w="8424936"/>
              </a:tblGrid>
              <a:tr h="0">
                <a:tc>
                  <a:txBody>
                    <a:bodyPr/>
                    <a:lstStyle/>
                    <a:p>
                      <a:pPr marL="914400" algn="l">
                        <a:lnSpc>
                          <a:spcPct val="115000"/>
                        </a:lnSpc>
                        <a:spcAft>
                          <a:spcPts val="0"/>
                        </a:spcAft>
                      </a:pPr>
                      <a:r>
                        <a:rPr lang="en-US" sz="800" i="1" dirty="0" smtClean="0">
                          <a:latin typeface="Verdana"/>
                          <a:ea typeface="Times New Roman"/>
                          <a:cs typeface="Times New Roman"/>
                        </a:rPr>
                        <a:t>       </a:t>
                      </a:r>
                      <a:r>
                        <a:rPr lang="ru-RU" sz="2000" b="1" i="0" u="sng" dirty="0" smtClean="0">
                          <a:solidFill>
                            <a:srgbClr val="FF0000"/>
                          </a:solidFill>
                          <a:latin typeface="Verdana"/>
                          <a:ea typeface="Times New Roman"/>
                          <a:cs typeface="Times New Roman"/>
                        </a:rPr>
                        <a:t>Официальная хронология</a:t>
                      </a:r>
                      <a:endParaRPr lang="en-US" sz="2000" b="1" i="0" u="sng" dirty="0" smtClean="0">
                        <a:solidFill>
                          <a:srgbClr val="FF0000"/>
                        </a:solidFill>
                        <a:latin typeface="Verdana"/>
                        <a:ea typeface="Times New Roman"/>
                        <a:cs typeface="Times New Roman"/>
                      </a:endParaRPr>
                    </a:p>
                    <a:p>
                      <a:pPr marL="914400" algn="l">
                        <a:lnSpc>
                          <a:spcPct val="115000"/>
                        </a:lnSpc>
                        <a:spcAft>
                          <a:spcPts val="0"/>
                        </a:spcAft>
                      </a:pPr>
                      <a:endParaRPr lang="ru-RU" sz="1600" b="1" dirty="0">
                        <a:latin typeface="Calibri"/>
                        <a:ea typeface="Calibri"/>
                        <a:cs typeface="Times New Roman"/>
                      </a:endParaRPr>
                    </a:p>
                    <a:p>
                      <a:pPr marL="914400" algn="l">
                        <a:lnSpc>
                          <a:spcPct val="115000"/>
                        </a:lnSpc>
                        <a:spcAft>
                          <a:spcPts val="0"/>
                        </a:spcAft>
                      </a:pPr>
                      <a:r>
                        <a:rPr lang="ru-RU" sz="1800" b="1" dirty="0">
                          <a:latin typeface="Verdana"/>
                          <a:ea typeface="Times New Roman"/>
                          <a:cs typeface="Times New Roman"/>
                        </a:rPr>
                        <a:t>27 марта 1968 года Юрий Гагарин в 10 часов 19 минут получил разрешение по рации на </a:t>
                      </a:r>
                      <a:r>
                        <a:rPr lang="ru-RU" sz="1800" b="1" dirty="0" smtClean="0">
                          <a:latin typeface="Verdana"/>
                          <a:ea typeface="Times New Roman"/>
                          <a:cs typeface="Times New Roman"/>
                        </a:rPr>
                        <a:t>выполнение </a:t>
                      </a:r>
                      <a:r>
                        <a:rPr lang="ru-RU" sz="1800" b="1" dirty="0">
                          <a:latin typeface="Verdana"/>
                          <a:ea typeface="Times New Roman"/>
                          <a:cs typeface="Times New Roman"/>
                        </a:rPr>
                        <a:t>учебно-тренировочного полета на УТИ-Миг-15 вместе с летчиком-инструктором, подполковником Владимиром Серегиным. Самолет был поднят в </a:t>
                      </a:r>
                      <a:r>
                        <a:rPr lang="ru-RU" sz="1800" b="1" dirty="0" smtClean="0">
                          <a:latin typeface="Verdana"/>
                          <a:ea typeface="Times New Roman"/>
                          <a:cs typeface="Times New Roman"/>
                        </a:rPr>
                        <a:t>воздух </a:t>
                      </a:r>
                      <a:r>
                        <a:rPr lang="ru-RU" sz="1800" b="1" dirty="0">
                          <a:latin typeface="Verdana"/>
                          <a:ea typeface="Times New Roman"/>
                          <a:cs typeface="Times New Roman"/>
                        </a:rPr>
                        <a:t>первым космонавтом. В 10 часов 30 минут, </a:t>
                      </a:r>
                      <a:r>
                        <a:rPr lang="ru-RU" sz="1800" b="1" dirty="0" smtClean="0">
                          <a:latin typeface="Verdana"/>
                          <a:ea typeface="Times New Roman"/>
                          <a:cs typeface="Times New Roman"/>
                        </a:rPr>
                        <a:t>закончив </a:t>
                      </a:r>
                      <a:r>
                        <a:rPr lang="ru-RU" sz="1800" b="1" dirty="0">
                          <a:latin typeface="Verdana"/>
                          <a:ea typeface="Times New Roman"/>
                          <a:cs typeface="Times New Roman"/>
                        </a:rPr>
                        <a:t>необходимые упражнения в специально </a:t>
                      </a:r>
                      <a:r>
                        <a:rPr lang="ru-RU" sz="1800" b="1" dirty="0" smtClean="0">
                          <a:latin typeface="Verdana"/>
                          <a:ea typeface="Times New Roman"/>
                          <a:cs typeface="Times New Roman"/>
                        </a:rPr>
                        <a:t>отведенной </a:t>
                      </a:r>
                      <a:r>
                        <a:rPr lang="ru-RU" sz="1800" b="1" dirty="0">
                          <a:latin typeface="Verdana"/>
                          <a:ea typeface="Times New Roman"/>
                          <a:cs typeface="Times New Roman"/>
                        </a:rPr>
                        <a:t>зоне, Юрий Гагарин доложил об этом на Землю и попросил взять курс «320», то есть </a:t>
                      </a:r>
                      <a:r>
                        <a:rPr lang="ru-RU" sz="1800" b="1" dirty="0" smtClean="0">
                          <a:latin typeface="Verdana"/>
                          <a:ea typeface="Times New Roman"/>
                          <a:cs typeface="Times New Roman"/>
                        </a:rPr>
                        <a:t>разрешение </a:t>
                      </a:r>
                      <a:r>
                        <a:rPr lang="ru-RU" sz="1800" b="1" dirty="0">
                          <a:latin typeface="Verdana"/>
                          <a:ea typeface="Times New Roman"/>
                          <a:cs typeface="Times New Roman"/>
                        </a:rPr>
                        <a:t>вернуться на аэродром. И тут же радиообмен прекратился, и ни на какие дополнительные запросы руководителя полетами самолет не отвечал. Судя по достоверным источникам, спустя 1 минуту произошла катастрофа — самолет врезался в землю. </a:t>
                      </a:r>
                      <a:endParaRPr lang="ru-RU" sz="1800" b="1" dirty="0">
                        <a:latin typeface="Calibri"/>
                        <a:ea typeface="Calibri"/>
                        <a:cs typeface="Times New Roman"/>
                      </a:endParaRPr>
                    </a:p>
                  </a:txBody>
                  <a:tcPr marL="120015" marR="120015" marT="0" marB="0">
                    <a:lnL>
                      <a:noFill/>
                    </a:lnL>
                    <a:lnR>
                      <a:noFill/>
                    </a:lnR>
                    <a:lnT>
                      <a:noFill/>
                    </a:lnT>
                    <a:lnB>
                      <a:noFill/>
                    </a:lnB>
                  </a:tcPr>
                </a:tc>
              </a:tr>
            </a:tbl>
          </a:graphicData>
        </a:graphic>
      </p:graphicFrame>
      <p:sp>
        <p:nvSpPr>
          <p:cNvPr id="3" name="TextBox 2"/>
          <p:cNvSpPr txBox="1"/>
          <p:nvPr/>
        </p:nvSpPr>
        <p:spPr>
          <a:xfrm>
            <a:off x="3347864" y="116632"/>
            <a:ext cx="1080120" cy="1015663"/>
          </a:xfrm>
          <a:prstGeom prst="rect">
            <a:avLst/>
          </a:prstGeom>
          <a:noFill/>
        </p:spPr>
        <p:txBody>
          <a:bodyPr wrap="square" rtlCol="0">
            <a:spAutoFit/>
          </a:bodyPr>
          <a:lstStyle/>
          <a:p>
            <a:r>
              <a:rPr lang="en-US" sz="6000" b="1" i="1" dirty="0" smtClean="0">
                <a:solidFill>
                  <a:srgbClr val="0000CC"/>
                </a:solidFill>
              </a:rPr>
              <a:t>10</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07504" y="332656"/>
          <a:ext cx="8208912" cy="6028944"/>
        </p:xfrm>
        <a:graphic>
          <a:graphicData uri="http://schemas.openxmlformats.org/drawingml/2006/table">
            <a:tbl>
              <a:tblPr/>
              <a:tblGrid>
                <a:gridCol w="8208912"/>
              </a:tblGrid>
              <a:tr h="5544616">
                <a:tc>
                  <a:txBody>
                    <a:bodyPr/>
                    <a:lstStyle/>
                    <a:p>
                      <a:pPr marL="914400" algn="ctr">
                        <a:lnSpc>
                          <a:spcPct val="115000"/>
                        </a:lnSpc>
                        <a:spcAft>
                          <a:spcPts val="0"/>
                        </a:spcAft>
                      </a:pPr>
                      <a:r>
                        <a:rPr lang="en-US" sz="1200" b="1" dirty="0" smtClean="0">
                          <a:latin typeface="Verdana"/>
                          <a:ea typeface="Times New Roman"/>
                          <a:cs typeface="Times New Roman"/>
                        </a:rPr>
                        <a:t>   </a:t>
                      </a:r>
                      <a:r>
                        <a:rPr lang="ru-RU" sz="1600" b="1" i="1" u="sng" dirty="0" smtClean="0">
                          <a:solidFill>
                            <a:srgbClr val="FF0000"/>
                          </a:solidFill>
                          <a:latin typeface="Verdana"/>
                          <a:ea typeface="Times New Roman"/>
                          <a:cs typeface="Times New Roman"/>
                        </a:rPr>
                        <a:t>Гипотеза Воробьева</a:t>
                      </a:r>
                      <a:r>
                        <a:rPr lang="en-US" sz="1600" b="1" i="1" u="sng" baseline="0" dirty="0" smtClean="0">
                          <a:solidFill>
                            <a:srgbClr val="FF0000"/>
                          </a:solidFill>
                          <a:latin typeface="Verdana"/>
                          <a:ea typeface="Times New Roman"/>
                          <a:cs typeface="Times New Roman"/>
                        </a:rPr>
                        <a:t> </a:t>
                      </a:r>
                      <a:r>
                        <a:rPr lang="ru-RU" sz="1600" b="1" i="1" u="sng" dirty="0" smtClean="0">
                          <a:solidFill>
                            <a:srgbClr val="FF0000"/>
                          </a:solidFill>
                          <a:latin typeface="Verdana"/>
                          <a:ea typeface="Times New Roman"/>
                          <a:cs typeface="Times New Roman"/>
                        </a:rPr>
                        <a:t> </a:t>
                      </a:r>
                      <a:r>
                        <a:rPr lang="ru-RU" sz="1600" b="1" i="1" u="sng" dirty="0">
                          <a:solidFill>
                            <a:srgbClr val="FF0000"/>
                          </a:solidFill>
                          <a:latin typeface="Verdana"/>
                          <a:ea typeface="Times New Roman"/>
                          <a:cs typeface="Times New Roman"/>
                        </a:rPr>
                        <a:t>или Что же произошло на самом деле? </a:t>
                      </a:r>
                      <a:endParaRPr lang="en-US" sz="1600" b="1" i="1" u="sng" dirty="0" smtClean="0">
                        <a:solidFill>
                          <a:srgbClr val="FF0000"/>
                        </a:solidFill>
                        <a:latin typeface="Verdana"/>
                        <a:ea typeface="Times New Roman"/>
                        <a:cs typeface="Times New Roman"/>
                      </a:endParaRPr>
                    </a:p>
                    <a:p>
                      <a:pPr marL="914400" algn="l">
                        <a:lnSpc>
                          <a:spcPct val="115000"/>
                        </a:lnSpc>
                        <a:spcAft>
                          <a:spcPts val="0"/>
                        </a:spcAft>
                      </a:pPr>
                      <a:endParaRPr lang="ru-RU" sz="1200" b="1" dirty="0">
                        <a:latin typeface="Calibri"/>
                        <a:ea typeface="Calibri"/>
                        <a:cs typeface="Times New Roman"/>
                      </a:endParaRPr>
                    </a:p>
                    <a:p>
                      <a:pPr marL="914400" algn="l">
                        <a:lnSpc>
                          <a:spcPct val="115000"/>
                        </a:lnSpc>
                        <a:spcAft>
                          <a:spcPts val="0"/>
                        </a:spcAft>
                      </a:pPr>
                      <a:r>
                        <a:rPr lang="ru-RU" sz="1200" b="1" dirty="0">
                          <a:latin typeface="Verdana"/>
                          <a:ea typeface="Times New Roman"/>
                          <a:cs typeface="Times New Roman"/>
                        </a:rPr>
                        <a:t>После того как Ю. Гагарин доложил о начале выполнения маневра «320» по развороту на обратный курс, самолет попал в зону действия силового защитного поля ДОП, которое окружает любой подобный объект. Кстати сказать, силовое защитное поле в полёте может распространяться вокруг ДОП на сотни метров, дабы обезопасить его от любых случайных столкновений. Сейчас с большой достоверностью известно, что эти поля не статические. Они имеют вихревую структуру. Наличие вертикальной и горизонтальной составляющих обуславливает </a:t>
                      </a:r>
                      <a:r>
                        <a:rPr lang="en-US" sz="1200" b="1" dirty="0" smtClean="0">
                          <a:latin typeface="Verdana"/>
                          <a:ea typeface="Times New Roman"/>
                          <a:cs typeface="Times New Roman"/>
                        </a:rPr>
                        <a:t> </a:t>
                      </a:r>
                      <a:r>
                        <a:rPr lang="ru-RU" sz="1200" b="1" dirty="0" err="1" smtClean="0">
                          <a:latin typeface="Verdana"/>
                          <a:ea typeface="Times New Roman"/>
                          <a:cs typeface="Times New Roman"/>
                        </a:rPr>
                        <a:t>штопорообразующую</a:t>
                      </a:r>
                      <a:r>
                        <a:rPr lang="ru-RU" sz="1200" b="1" dirty="0" smtClean="0">
                          <a:latin typeface="Verdana"/>
                          <a:ea typeface="Times New Roman"/>
                          <a:cs typeface="Times New Roman"/>
                        </a:rPr>
                        <a:t> </a:t>
                      </a:r>
                      <a:r>
                        <a:rPr lang="ru-RU" sz="1200" b="1" dirty="0">
                          <a:latin typeface="Verdana"/>
                          <a:ea typeface="Times New Roman"/>
                          <a:cs typeface="Times New Roman"/>
                        </a:rPr>
                        <a:t>конфигурацию защитного поля. Плотность его нарастает постепенно. Поэтому самолет вошел в него (в опасные пределы подобного поля) </a:t>
                      </a:r>
                      <a:r>
                        <a:rPr lang="ru-RU" sz="1200" b="1" dirty="0" smtClean="0">
                          <a:latin typeface="Verdana"/>
                          <a:ea typeface="Times New Roman"/>
                          <a:cs typeface="Times New Roman"/>
                        </a:rPr>
                        <a:t>достаточно </a:t>
                      </a:r>
                      <a:r>
                        <a:rPr lang="ru-RU" sz="1200" b="1" dirty="0">
                          <a:latin typeface="Verdana"/>
                          <a:ea typeface="Times New Roman"/>
                          <a:cs typeface="Times New Roman"/>
                        </a:rPr>
                        <a:t>мягко, без удара. Ну, а, попав в данное спирально вращающееся поле на скорости 650 километров в час УТИ-Миг-15 мгновенно перешел в «штопор», </a:t>
                      </a:r>
                      <a:r>
                        <a:rPr lang="ru-RU" sz="1200" b="1" dirty="0" smtClean="0">
                          <a:latin typeface="Verdana"/>
                          <a:ea typeface="Times New Roman"/>
                          <a:cs typeface="Times New Roman"/>
                        </a:rPr>
                        <a:t>двигаясь </a:t>
                      </a:r>
                      <a:r>
                        <a:rPr lang="ru-RU" sz="1200" b="1" dirty="0">
                          <a:latin typeface="Verdana"/>
                          <a:ea typeface="Times New Roman"/>
                          <a:cs typeface="Times New Roman"/>
                        </a:rPr>
                        <a:t>по силовым линиям защитного поля ДОП. И это продолжалось до тех пор, пока машина не сумела в результате принудительного скольжения выйти из этой зоны. Но было уже поздно. Очевидцы видели данный факт, как «горку», когда самолет пытался выйти из пикирующего падения. Но ускорение было слишком велико, а до земли оставалось совсем </a:t>
                      </a:r>
                      <a:r>
                        <a:rPr lang="ru-RU" sz="1200" b="1" dirty="0" smtClean="0">
                          <a:latin typeface="Verdana"/>
                          <a:ea typeface="Times New Roman"/>
                          <a:cs typeface="Times New Roman"/>
                        </a:rPr>
                        <a:t>ничего </a:t>
                      </a:r>
                      <a:r>
                        <a:rPr lang="ru-RU" sz="1200" b="1" dirty="0">
                          <a:latin typeface="Verdana"/>
                          <a:ea typeface="Times New Roman"/>
                          <a:cs typeface="Times New Roman"/>
                        </a:rPr>
                        <a:t>— 500 метров. Катапультой летчики не успели воспользоваться, так как в запасе у них оставалось 2 или 3 секунды лета. </a:t>
                      </a:r>
                      <a:endParaRPr lang="ru-RU" sz="1200" b="1" dirty="0">
                        <a:latin typeface="Calibri"/>
                        <a:ea typeface="Calibri"/>
                        <a:cs typeface="Times New Roman"/>
                      </a:endParaRPr>
                    </a:p>
                    <a:p>
                      <a:pPr marL="914400" algn="l">
                        <a:lnSpc>
                          <a:spcPct val="115000"/>
                        </a:lnSpc>
                        <a:spcAft>
                          <a:spcPts val="0"/>
                        </a:spcAft>
                      </a:pPr>
                      <a:r>
                        <a:rPr lang="ru-RU" sz="1200" b="1" dirty="0">
                          <a:latin typeface="Verdana"/>
                          <a:ea typeface="Times New Roman"/>
                          <a:cs typeface="Times New Roman"/>
                        </a:rPr>
                        <a:t>Радиосвязь прекратилась в связи с вхождением в защитное поле ДОП, которое напрочь </a:t>
                      </a:r>
                      <a:r>
                        <a:rPr lang="ru-RU" sz="1200" b="1">
                          <a:latin typeface="Verdana"/>
                          <a:ea typeface="Times New Roman"/>
                          <a:cs typeface="Times New Roman"/>
                        </a:rPr>
                        <a:t>поглощает </a:t>
                      </a:r>
                      <a:r>
                        <a:rPr lang="ru-RU" sz="1200" b="1" smtClean="0">
                          <a:latin typeface="Verdana"/>
                          <a:ea typeface="Times New Roman"/>
                          <a:cs typeface="Times New Roman"/>
                        </a:rPr>
                        <a:t>радиоволны</a:t>
                      </a:r>
                      <a:r>
                        <a:rPr lang="ru-RU" sz="1200" b="1" dirty="0">
                          <a:latin typeface="Verdana"/>
                          <a:ea typeface="Times New Roman"/>
                          <a:cs typeface="Times New Roman"/>
                        </a:rPr>
                        <a:t>. По этой причине движущиеся объекты пришельцев не «видны» на экранах локаторов. </a:t>
                      </a:r>
                      <a:endParaRPr lang="ru-RU" sz="1200" b="1" dirty="0">
                        <a:latin typeface="Calibri"/>
                        <a:ea typeface="Calibri"/>
                        <a:cs typeface="Times New Roman"/>
                      </a:endParaRPr>
                    </a:p>
                    <a:p>
                      <a:pPr marL="914400" algn="l">
                        <a:lnSpc>
                          <a:spcPct val="115000"/>
                        </a:lnSpc>
                        <a:spcAft>
                          <a:spcPts val="0"/>
                        </a:spcAft>
                      </a:pPr>
                      <a:r>
                        <a:rPr lang="ru-RU" sz="1200" b="1" dirty="0">
                          <a:latin typeface="Verdana"/>
                          <a:ea typeface="Times New Roman"/>
                          <a:cs typeface="Times New Roman"/>
                        </a:rPr>
                        <a:t>Ну, а биологическое воздействие излучений ДОП — сейчас уже научно и экспериментально доказанный факт. Это к тому, что после ЧП в лесу, над которым пролетел ДОП, перестали расти грибы волнушки. </a:t>
                      </a:r>
                      <a:endParaRPr lang="ru-RU" sz="1200" b="1" dirty="0">
                        <a:latin typeface="Calibri"/>
                        <a:ea typeface="Calibri"/>
                        <a:cs typeface="Times New Roman"/>
                      </a:endParaRPr>
                    </a:p>
                  </a:txBody>
                  <a:tcPr marL="120015" marR="120015" marT="0" marB="0">
                    <a:lnL>
                      <a:noFill/>
                    </a:lnL>
                    <a:lnR>
                      <a:noFill/>
                    </a:lnR>
                    <a:lnT>
                      <a:noFill/>
                    </a:lnT>
                    <a:lnB>
                      <a:noFill/>
                    </a:lnB>
                  </a:tcPr>
                </a:tc>
              </a:tr>
            </a:tbl>
          </a:graphicData>
        </a:graphic>
      </p:graphicFrame>
      <p:sp>
        <p:nvSpPr>
          <p:cNvPr id="3" name="TextBox 2"/>
          <p:cNvSpPr txBox="1"/>
          <p:nvPr/>
        </p:nvSpPr>
        <p:spPr>
          <a:xfrm>
            <a:off x="8172400" y="260648"/>
            <a:ext cx="971600" cy="1015663"/>
          </a:xfrm>
          <a:prstGeom prst="rect">
            <a:avLst/>
          </a:prstGeom>
          <a:noFill/>
        </p:spPr>
        <p:txBody>
          <a:bodyPr wrap="square" rtlCol="0">
            <a:spAutoFit/>
          </a:bodyPr>
          <a:lstStyle/>
          <a:p>
            <a:r>
              <a:rPr lang="en-US" sz="6000" b="1" i="1" dirty="0" smtClean="0">
                <a:solidFill>
                  <a:srgbClr val="0000CC"/>
                </a:solidFill>
              </a:rPr>
              <a:t>10</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692696"/>
            <a:ext cx="7056784" cy="3785652"/>
          </a:xfrm>
          <a:prstGeom prst="rect">
            <a:avLst/>
          </a:prstGeom>
          <a:noFill/>
        </p:spPr>
        <p:txBody>
          <a:bodyPr wrap="square" rtlCol="0">
            <a:spAutoFit/>
          </a:bodyPr>
          <a:lstStyle/>
          <a:p>
            <a:pPr algn="ctr"/>
            <a:r>
              <a:rPr lang="en-US" sz="8000" b="1" i="1" u="sng" dirty="0" smtClean="0">
                <a:solidFill>
                  <a:srgbClr val="C00000"/>
                </a:solidFill>
              </a:rPr>
              <a:t>  </a:t>
            </a:r>
            <a:r>
              <a:rPr lang="ru-RU" sz="8000" b="1" i="1" u="sng" dirty="0" smtClean="0">
                <a:solidFill>
                  <a:srgbClr val="C00000"/>
                </a:solidFill>
              </a:rPr>
              <a:t>Контакты  с  пришельцами  3 –го  типа</a:t>
            </a:r>
            <a:endParaRPr lang="ru-RU" sz="8000" b="1" i="1" u="sng" dirty="0">
              <a:solidFill>
                <a:srgbClr val="C0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861774"/>
            <a:ext cx="885698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Контакты с НЛО давно уже перешли из разряда мифов и выдумок в категорию научных фактов. Более того, на Западе существует особая статистика, четко фиксирующая каждый случай общения землян с собратьями по разуму. В современной уфологии контакты с НЛО принято делить на три типа. Первым типом считается наблюдение объекта в пространстве, второй тип — когда НЛО видят во время посадки на землю, и, наконец, </a:t>
            </a:r>
            <a:r>
              <a:rPr kumimoji="0" lang="ru-RU" sz="2000" b="1" i="1" u="sng"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t>к третьему типу относят непосредственное общение землян с пришельцами, которое, как правило, осуществляется на телепатическом уровне</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Статистика свидетельствует, что отношение НЛО к землянам имеет тенденцию ко все большему «сближению». Если раньше пресса писала в основном о первых двух типах встреч с НЛО, то сегодня появляется все больше случаев контактов третьего типа. Время показало, что непосредственный контакт НЛО с землянами может быть весьма разнообразным по своей сути — от телепатической беседы с людьми до их похищения с целью проведения каких то опытов. </a:t>
            </a:r>
            <a:endParaRPr kumimoji="0" lang="ru-RU" sz="2000" b="1"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3203848" y="0"/>
            <a:ext cx="864096" cy="1015663"/>
          </a:xfrm>
          <a:prstGeom prst="rect">
            <a:avLst/>
          </a:prstGeom>
          <a:noFill/>
        </p:spPr>
        <p:txBody>
          <a:bodyPr wrap="square" rtlCol="0">
            <a:spAutoFit/>
          </a:bodyPr>
          <a:lstStyle/>
          <a:p>
            <a:r>
              <a:rPr lang="en-US" sz="6000" b="1" i="1" dirty="0" smtClean="0">
                <a:solidFill>
                  <a:srgbClr val="0000CC"/>
                </a:solidFill>
              </a:rPr>
              <a:t>1</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536" y="116632"/>
            <a:ext cx="7700392" cy="914400"/>
          </a:xfrm>
        </p:spPr>
        <p:txBody>
          <a:bodyPr/>
          <a:lstStyle/>
          <a:p>
            <a:r>
              <a:rPr lang="ru-RU" i="1" dirty="0" smtClean="0"/>
              <a:t>        </a:t>
            </a:r>
            <a:r>
              <a:rPr lang="ru-RU" sz="5400" b="1" i="1" u="sng" dirty="0" smtClean="0">
                <a:solidFill>
                  <a:srgbClr val="C00000"/>
                </a:solidFill>
              </a:rPr>
              <a:t>Мы нашли их!!! </a:t>
            </a:r>
            <a:r>
              <a:rPr lang="ru-RU" sz="5400" i="1" dirty="0" smtClean="0"/>
              <a:t/>
            </a:r>
            <a:br>
              <a:rPr lang="ru-RU" sz="5400" i="1" dirty="0" smtClean="0"/>
            </a:br>
            <a:endParaRPr lang="ru-RU" sz="5400" i="1" dirty="0"/>
          </a:p>
        </p:txBody>
      </p:sp>
      <p:sp>
        <p:nvSpPr>
          <p:cNvPr id="3" name="Содержимое 2"/>
          <p:cNvSpPr>
            <a:spLocks noGrp="1"/>
          </p:cNvSpPr>
          <p:nvPr>
            <p:ph idx="1"/>
          </p:nvPr>
        </p:nvSpPr>
        <p:spPr>
          <a:xfrm>
            <a:off x="642910" y="1142984"/>
            <a:ext cx="4500594" cy="5212576"/>
          </a:xfrm>
        </p:spPr>
        <p:txBody>
          <a:bodyPr>
            <a:normAutofit fontScale="62500" lnSpcReduction="20000"/>
          </a:bodyPr>
          <a:lstStyle/>
          <a:p>
            <a:r>
              <a:rPr lang="ru-RU" b="1" dirty="0" smtClean="0"/>
              <a:t>В 1998 году в Бостоне обнаружили инородное тело, по внешним признакам чем-то сходное с человеком. Цвет кожи- типичный, Голова слишком большая по сравнению с телом .Очень худые и длинные конечности. Странная форма черепа. Не имеет полового признака .Ученые, проведя исследование, поняли, что на нашу Землю прилетал</a:t>
            </a:r>
            <a:r>
              <a:rPr lang="en-US" b="1" dirty="0" smtClean="0"/>
              <a:t> </a:t>
            </a:r>
            <a:r>
              <a:rPr lang="ru-RU" b="1" dirty="0" smtClean="0"/>
              <a:t> неопознанный летающий объект, в котором находилось несколько таких странных существ, описанных ранее. Доказательством этого являются  остатки  неведомого летающего корабля, несколько инородных тел, разбросанных по территории. Ожоги на телах пришельцев свидетельствовали об этом.</a:t>
            </a:r>
          </a:p>
          <a:p>
            <a:endParaRPr lang="ru-RU" b="1" dirty="0"/>
          </a:p>
        </p:txBody>
      </p:sp>
      <p:pic>
        <p:nvPicPr>
          <p:cNvPr id="2050" name="Picture 2"/>
          <p:cNvPicPr>
            <a:picLocks noChangeAspect="1" noChangeArrowheads="1"/>
          </p:cNvPicPr>
          <p:nvPr/>
        </p:nvPicPr>
        <p:blipFill>
          <a:blip r:embed="rId2" cstate="print"/>
          <a:srcRect/>
          <a:stretch>
            <a:fillRect/>
          </a:stretch>
        </p:blipFill>
        <p:spPr bwMode="auto">
          <a:xfrm>
            <a:off x="5286380" y="1142984"/>
            <a:ext cx="3567108" cy="5072098"/>
          </a:xfrm>
          <a:prstGeom prst="rect">
            <a:avLst/>
          </a:prstGeom>
          <a:noFill/>
          <a:ln w="9525">
            <a:noFill/>
            <a:miter lim="800000"/>
            <a:headEnd/>
            <a:tailEnd/>
          </a:ln>
          <a:effectLst/>
        </p:spPr>
      </p:pic>
      <p:sp>
        <p:nvSpPr>
          <p:cNvPr id="5" name="TextBox 4"/>
          <p:cNvSpPr txBox="1"/>
          <p:nvPr/>
        </p:nvSpPr>
        <p:spPr>
          <a:xfrm>
            <a:off x="8100392" y="0"/>
            <a:ext cx="864096" cy="1015663"/>
          </a:xfrm>
          <a:prstGeom prst="rect">
            <a:avLst/>
          </a:prstGeom>
          <a:noFill/>
        </p:spPr>
        <p:txBody>
          <a:bodyPr wrap="square" rtlCol="0">
            <a:spAutoFit/>
          </a:bodyPr>
          <a:lstStyle/>
          <a:p>
            <a:r>
              <a:rPr lang="en-US" sz="6000" b="1" i="1" dirty="0" smtClean="0">
                <a:solidFill>
                  <a:srgbClr val="0000CC"/>
                </a:solidFill>
              </a:rPr>
              <a:t>2</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55576" y="1268760"/>
            <a:ext cx="7124270" cy="4608512"/>
          </a:xfrm>
          <a:prstGeom prst="rect">
            <a:avLst/>
          </a:prstGeom>
          <a:noFill/>
          <a:ln w="9525">
            <a:noFill/>
            <a:miter lim="800000"/>
            <a:headEnd/>
            <a:tailEnd/>
          </a:ln>
        </p:spPr>
      </p:pic>
      <p:sp>
        <p:nvSpPr>
          <p:cNvPr id="3" name="TextBox 2"/>
          <p:cNvSpPr txBox="1"/>
          <p:nvPr/>
        </p:nvSpPr>
        <p:spPr>
          <a:xfrm>
            <a:off x="1259632" y="116632"/>
            <a:ext cx="5760640" cy="1015663"/>
          </a:xfrm>
          <a:prstGeom prst="rect">
            <a:avLst/>
          </a:prstGeom>
          <a:noFill/>
        </p:spPr>
        <p:txBody>
          <a:bodyPr wrap="square" rtlCol="0">
            <a:spAutoFit/>
          </a:bodyPr>
          <a:lstStyle/>
          <a:p>
            <a:r>
              <a:rPr lang="ru-RU" sz="6000" b="1" i="1" u="sng" dirty="0" smtClean="0">
                <a:solidFill>
                  <a:srgbClr val="FF0000"/>
                </a:solidFill>
              </a:rPr>
              <a:t>Инопланетяне</a:t>
            </a:r>
            <a:endParaRPr lang="ru-RU" sz="6000" b="1" i="1" u="sng" dirty="0">
              <a:solidFill>
                <a:srgbClr val="FF0000"/>
              </a:solidFill>
            </a:endParaRPr>
          </a:p>
        </p:txBody>
      </p:sp>
      <p:sp>
        <p:nvSpPr>
          <p:cNvPr id="4" name="TextBox 3"/>
          <p:cNvSpPr txBox="1"/>
          <p:nvPr/>
        </p:nvSpPr>
        <p:spPr>
          <a:xfrm>
            <a:off x="8351912" y="-171400"/>
            <a:ext cx="792088" cy="1015663"/>
          </a:xfrm>
          <a:prstGeom prst="rect">
            <a:avLst/>
          </a:prstGeom>
          <a:noFill/>
        </p:spPr>
        <p:txBody>
          <a:bodyPr wrap="square" rtlCol="0">
            <a:spAutoFit/>
          </a:bodyPr>
          <a:lstStyle/>
          <a:p>
            <a:r>
              <a:rPr lang="ru-RU" sz="6000" b="1" i="1" dirty="0" smtClean="0">
                <a:solidFill>
                  <a:srgbClr val="0000CC"/>
                </a:solidFill>
              </a:rPr>
              <a:t>3</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856984" cy="6124754"/>
          </a:xfrm>
          <a:prstGeom prst="rect">
            <a:avLst/>
          </a:prstGeom>
        </p:spPr>
        <p:txBody>
          <a:bodyPr wrap="square">
            <a:spAutoFit/>
          </a:bodyPr>
          <a:lstStyle/>
          <a:p>
            <a:r>
              <a:rPr lang="ru-RU" sz="2800" b="1" dirty="0" smtClean="0"/>
              <a:t>Именно последний тип «контакта» стал объектом исследования американского писателя </a:t>
            </a:r>
            <a:r>
              <a:rPr lang="ru-RU" sz="2800" b="1" dirty="0" err="1" smtClean="0"/>
              <a:t>Бада</a:t>
            </a:r>
            <a:r>
              <a:rPr lang="ru-RU" sz="2800" b="1" dirty="0" smtClean="0"/>
              <a:t> </a:t>
            </a:r>
            <a:r>
              <a:rPr lang="ru-RU" sz="2800" b="1" dirty="0" err="1" smtClean="0"/>
              <a:t>Хопкинса</a:t>
            </a:r>
            <a:r>
              <a:rPr lang="ru-RU" sz="2800" b="1" dirty="0" smtClean="0"/>
              <a:t>. Сейчас почти в каждой стране имеются люди, уверяющие, что они побывали на «летающих тарелках», а иногда и считающие себя посланцами высших цивилизаций. Раньше этому контингенту уделялось внимание только… в психиатрических больницах </a:t>
            </a:r>
            <a:r>
              <a:rPr lang="ru-RU" sz="2800" b="1" dirty="0" err="1" smtClean="0"/>
              <a:t>Бад</a:t>
            </a:r>
            <a:r>
              <a:rPr lang="ru-RU" sz="2800" b="1" dirty="0" smtClean="0"/>
              <a:t> </a:t>
            </a:r>
            <a:r>
              <a:rPr lang="ru-RU" sz="2800" b="1" dirty="0" err="1" smtClean="0"/>
              <a:t>Хопкинс</a:t>
            </a:r>
            <a:r>
              <a:rPr lang="ru-RU" sz="2800" b="1" dirty="0" smtClean="0"/>
              <a:t> был одним из первых, кто отнесся к этим людям и их рассказам серьезно. В 1981 году он издал книгу «Потерянное время», где описал 20 случаев похищения людей пилотами НЛО. В настоящее время в архиве </a:t>
            </a:r>
            <a:r>
              <a:rPr lang="ru-RU" sz="2800" b="1" dirty="0" err="1" smtClean="0"/>
              <a:t>Хопкинса</a:t>
            </a:r>
            <a:r>
              <a:rPr lang="ru-RU" sz="2800" b="1" dirty="0" smtClean="0"/>
              <a:t> ни мало ни много — 400 свидетельств похищений землян инопланетянами</a:t>
            </a:r>
            <a:endParaRPr lang="ru-RU" sz="2800" b="1" dirty="0"/>
          </a:p>
        </p:txBody>
      </p:sp>
      <p:sp>
        <p:nvSpPr>
          <p:cNvPr id="3" name="TextBox 2"/>
          <p:cNvSpPr txBox="1"/>
          <p:nvPr/>
        </p:nvSpPr>
        <p:spPr>
          <a:xfrm>
            <a:off x="8316416" y="188640"/>
            <a:ext cx="648072" cy="1015663"/>
          </a:xfrm>
          <a:prstGeom prst="rect">
            <a:avLst/>
          </a:prstGeom>
          <a:noFill/>
        </p:spPr>
        <p:txBody>
          <a:bodyPr wrap="square" rtlCol="0">
            <a:spAutoFit/>
          </a:bodyPr>
          <a:lstStyle/>
          <a:p>
            <a:r>
              <a:rPr lang="ru-RU" sz="6000" b="1" i="1" dirty="0" smtClean="0">
                <a:solidFill>
                  <a:srgbClr val="0000CC"/>
                </a:solidFill>
              </a:rPr>
              <a:t>4</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980728"/>
            <a:ext cx="8640960" cy="4247317"/>
          </a:xfrm>
          <a:prstGeom prst="rect">
            <a:avLst/>
          </a:prstGeom>
          <a:noFill/>
        </p:spPr>
        <p:txBody>
          <a:bodyPr wrap="square" rtlCol="0">
            <a:spAutoFit/>
          </a:bodyPr>
          <a:lstStyle/>
          <a:p>
            <a:pPr algn="ctr"/>
            <a:r>
              <a:rPr lang="ru-RU" dirty="0" smtClean="0"/>
              <a:t> </a:t>
            </a:r>
            <a:r>
              <a:rPr lang="ru-RU" sz="5400" b="1" i="1" u="sng" dirty="0" smtClean="0">
                <a:solidFill>
                  <a:srgbClr val="FF0000"/>
                </a:solidFill>
              </a:rPr>
              <a:t>Исторические  и  научные  факты , позволяющие  выдвинуть  гипотезу  о  существовании  внеземных  цивилизаций</a:t>
            </a:r>
            <a:endParaRPr lang="ru-RU" sz="5400" b="1" i="1" u="sng" dirty="0">
              <a:solidFill>
                <a:srgbClr val="FF00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0"/>
            <a:ext cx="8568952"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Название книги «Потерянное время» было выбрано </a:t>
            </a:r>
            <a:r>
              <a:rPr kumimoji="0" lang="ru-RU" sz="24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Хопкинсом</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не случайно: </a:t>
            </a:r>
            <a:r>
              <a:rPr kumimoji="0" lang="ru-RU" sz="2400" b="1" i="1" u="sng"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обязательным признаком похищения людей инопланетянами служили провалы в памяти пострадавших.</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Информацию о том, что происходило с людьми на борту НЛО, можно было получить только с помощью регрессивного гипноза, позволяющего «вспомнить» события прошлого времени, извлекая их из подсознания. </a:t>
            </a:r>
            <a:endParaRPr kumimoji="0" lang="ru-RU" sz="2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sng"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t>Вторым неотъемлемым свидетельством похищения служат странные шрамы и повреждения на телах людей, побывавших на борту НЛО.</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Происхождение этих шрамов самим похищенным, как правило, было неясно. Сочетание этих двух признаков — «потерянного времени», то есть провалов памяти, и странных шрамов на теле, происхождения которых пострадавшие не знали, и стало, по сути, «визитной карточкой» похитителей, которой прежде всего воспользовался </a:t>
            </a:r>
            <a:r>
              <a:rPr kumimoji="0" lang="ru-RU" sz="24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Хопкинс</a:t>
            </a: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собирая сведения об этом явлении. </a:t>
            </a:r>
            <a:endParaRPr kumimoji="0" lang="ru-RU" sz="2400" b="1"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8351912" y="-171400"/>
            <a:ext cx="792088" cy="1015663"/>
          </a:xfrm>
          <a:prstGeom prst="rect">
            <a:avLst/>
          </a:prstGeom>
          <a:noFill/>
        </p:spPr>
        <p:txBody>
          <a:bodyPr wrap="square" rtlCol="0">
            <a:spAutoFit/>
          </a:bodyPr>
          <a:lstStyle/>
          <a:p>
            <a:r>
              <a:rPr lang="ru-RU" sz="6000" b="1" i="1" dirty="0" smtClean="0">
                <a:solidFill>
                  <a:srgbClr val="0000CC"/>
                </a:solidFill>
              </a:rPr>
              <a:t>5</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0"/>
            <a:ext cx="8784976"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 какой же целью пришельцы производят над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похищенными различные исследования и процедуры?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Что должно было стать их результатом? — вот главные вопросы, которые вызывает и у ученых, и у общественности вся эта более чем странная информация о похищениях. На сегодняшний день существует несколько версий происходящего в небе засекреченного эксперимента над человечеством. Это — на первый взгляд шокирующая, но при этом имеющая достаточное количество свидетельских показаний версия генетического эксперимента, проводимого нашими старшими «братьями по разуму» в Космосе. Тем более что многие из похищенных, описывая обстановку НЛО, рассказывали, что видели внутри корабля пришельцев особые устройства, напоминающие инкубаторы… </a:t>
            </a:r>
            <a:endParaRPr kumimoji="0" lang="ru-RU" sz="2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Где здесь правда, а где вымысел — судить нам самим. Но многочисленные истории об особых приключениях с НЛО и в самом деле наводят на мысль о некоем генетическом эксперименте пришельцев. </a:t>
            </a:r>
            <a:endParaRPr kumimoji="0" lang="ru-RU" sz="2400" b="1"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8172400" y="0"/>
            <a:ext cx="864096" cy="1015663"/>
          </a:xfrm>
          <a:prstGeom prst="rect">
            <a:avLst/>
          </a:prstGeom>
          <a:noFill/>
        </p:spPr>
        <p:txBody>
          <a:bodyPr wrap="square" rtlCol="0">
            <a:spAutoFit/>
          </a:bodyPr>
          <a:lstStyle/>
          <a:p>
            <a:r>
              <a:rPr lang="ru-RU" sz="6000" b="1" i="1" dirty="0" smtClean="0">
                <a:solidFill>
                  <a:srgbClr val="0000CC"/>
                </a:solidFill>
              </a:rPr>
              <a:t>6</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63915"/>
            <a:ext cx="8784976"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Интересно, что объектами генетических опытов являются не только женщины, но и мужчины. Правда, значительно реже. В свое время одна из американских газет поведала о потрясающей истории, которая произошла с американским фермером, попавшим на НЛО. Задержавшись как то допоздна на работе, фермер отправился домой пешком через поле, так как его машина оказалась сломанной. Надо ли говорить, что в тот поздний вечер он очутился на злополучном поле не один. Именно там же, примерно в трех километрах от его дома, приземлился НЛО. А дальше разыгрались хорошо знакомые </a:t>
            </a: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уфологам</a:t>
            </a: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события: луч ослепительного света в лицо — и наш герой очнулся на борту инопланетного корабля. Похоже, все, что происходило с ним там, фермер воспринимал, будучи уже в измененном состоянии сознания. Его память сохранила не целостный поток событий во времени, а как бы отдельные фрагменты. И главным сюжетом этих фрагментов стало появление «прекрасной обнаженной инопланетянки», в намерениях которой у фермера не оставалось ни малейших сомнений. </a:t>
            </a:r>
            <a:endParaRPr kumimoji="0" lang="ru-RU"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Позднее, беседуя с психоаналитиками и</a:t>
            </a:r>
            <a:r>
              <a:rPr kumimoji="0" lang="en-US"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16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уфологами</a:t>
            </a: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американец рассказывал: «Она была прекрасна, с великолепной фигурой. У нее было красивое лицо, тонкая талия, широкие бедра. И все же я предпочел бы ей даже самую некрасивую женщину Земли, потому что вместо человеческой речи она издавала какие то хрюкающие звуки». </a:t>
            </a:r>
            <a:endParaRPr kumimoji="0" lang="ru-RU"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Инопланетянку, впрочем, не смутило отсутствие любовного энтузиазма у земного гостя. По видимому, она считала, что объясняться на языке любви можно и без помощи английского. Но бедный сельский малый, видимо, думал иначе и потому оказал ей отчаянное сопротивление. Тогда его погрузили в бессознательное состояние. Что с ним происходило в этот момент и удалось ли инопланетянке осуществить свои намерения, — остается загадкой. Фермер очнулся уже под утро и обнаружил, что лежит в поле совсем близко от своего дома. Однако прийти в себя после всего, происшедшего оказалось не так то просто. Бедняге пришлось обратиться в больницу, и хотя он, конечно, не хотел никому рассказывать о своих умопомрачительных приключениях, зная, какую реакцию это вызовет у нормальных людей, тем не менее ему пришлось это сделать. </a:t>
            </a:r>
            <a:endParaRPr kumimoji="0" lang="ru-RU" sz="1600" b="1" i="0" u="none" strike="noStrike" cap="none" normalizeH="0" baseline="0" dirty="0" smtClean="0">
              <a:ln>
                <a:noFill/>
              </a:ln>
              <a:solidFill>
                <a:schemeClr val="tx1"/>
              </a:solidFill>
              <a:effectLst/>
              <a:latin typeface="Arial" pitchFamily="34" charset="0"/>
            </a:endParaRPr>
          </a:p>
        </p:txBody>
      </p:sp>
      <p:sp>
        <p:nvSpPr>
          <p:cNvPr id="4" name="TextBox 3"/>
          <p:cNvSpPr txBox="1"/>
          <p:nvPr/>
        </p:nvSpPr>
        <p:spPr>
          <a:xfrm>
            <a:off x="8604448" y="116632"/>
            <a:ext cx="539552" cy="1015663"/>
          </a:xfrm>
          <a:prstGeom prst="rect">
            <a:avLst/>
          </a:prstGeom>
          <a:noFill/>
        </p:spPr>
        <p:txBody>
          <a:bodyPr wrap="square" rtlCol="0">
            <a:spAutoFit/>
          </a:bodyPr>
          <a:lstStyle/>
          <a:p>
            <a:r>
              <a:rPr lang="ru-RU" sz="6000" b="1" i="1" dirty="0" smtClean="0">
                <a:solidFill>
                  <a:srgbClr val="0000CC"/>
                </a:solidFill>
              </a:rPr>
              <a:t>7</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1520" y="476672"/>
            <a:ext cx="878497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Реакция на его откровения, как он и ожидал, была соответствующей: сначала ему предложили тест на содержание алкоголя в крови, затем направили к психиатру. Однако, на счастье пострадавшего, в больнице нашелся один умный и опытный врач, который, изучив симптомы странного состояния больного, направил его… в дозиметрический кабинет. </a:t>
            </a:r>
            <a:endParaRPr kumimoji="0" lang="ru-RU" sz="2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Обследование на радиоактивность сразу же показало наличие в организме фермера дозы радиации, превышающей допустимые пределы. Еще большую радиоактивную зараженность имела та одежда, в которой он вернулся домой после своих приключений. И если все случившееся с простым американским трудягой было плодом его больной психики, где бы мог он за одну ночь «подцепить» такую приличную дозу? Ну а его болезненное состояние, как выяснили потом эксперты, было вызвано именно радиоактивным заражением. </a:t>
            </a:r>
            <a:endParaRPr kumimoji="0" lang="ru-RU" sz="2400" b="1"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7884368" y="-99392"/>
            <a:ext cx="1080120" cy="1015663"/>
          </a:xfrm>
          <a:prstGeom prst="rect">
            <a:avLst/>
          </a:prstGeom>
          <a:noFill/>
        </p:spPr>
        <p:txBody>
          <a:bodyPr wrap="square" rtlCol="0">
            <a:spAutoFit/>
          </a:bodyPr>
          <a:lstStyle/>
          <a:p>
            <a:r>
              <a:rPr lang="ru-RU" sz="6000" b="1" dirty="0" smtClean="0">
                <a:solidFill>
                  <a:srgbClr val="0000CC"/>
                </a:solidFill>
              </a:rPr>
              <a:t>7</a:t>
            </a:r>
            <a:endParaRPr lang="ru-RU" sz="6000" b="1" dirty="0">
              <a:solidFill>
                <a:srgbClr val="0000CC"/>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79512" y="980728"/>
          <a:ext cx="8784976" cy="5821680"/>
        </p:xfrm>
        <a:graphic>
          <a:graphicData uri="http://schemas.openxmlformats.org/drawingml/2006/table">
            <a:tbl>
              <a:tblPr/>
              <a:tblGrid>
                <a:gridCol w="8784976"/>
              </a:tblGrid>
              <a:tr h="0">
                <a:tc>
                  <a:txBody>
                    <a:bodyPr/>
                    <a:lstStyle/>
                    <a:p>
                      <a:pPr>
                        <a:lnSpc>
                          <a:spcPct val="115000"/>
                        </a:lnSpc>
                        <a:spcAft>
                          <a:spcPts val="0"/>
                        </a:spcAft>
                      </a:pPr>
                      <a:r>
                        <a:rPr lang="ru-RU" sz="1400" b="1" dirty="0">
                          <a:latin typeface="Times New Roman"/>
                          <a:ea typeface="Times New Roman"/>
                          <a:cs typeface="Times New Roman"/>
                        </a:rPr>
                        <a:t>Островок </a:t>
                      </a:r>
                      <a:r>
                        <a:rPr lang="en-US" sz="1400" b="1" dirty="0" smtClean="0">
                          <a:latin typeface="Times New Roman"/>
                          <a:ea typeface="Times New Roman"/>
                          <a:cs typeface="Times New Roman"/>
                        </a:rPr>
                        <a:t> </a:t>
                      </a:r>
                      <a:r>
                        <a:rPr lang="ru-RU" sz="1400" b="1" dirty="0" err="1" smtClean="0">
                          <a:latin typeface="Times New Roman"/>
                          <a:ea typeface="Times New Roman"/>
                          <a:cs typeface="Times New Roman"/>
                        </a:rPr>
                        <a:t>Акау</a:t>
                      </a:r>
                      <a:r>
                        <a:rPr lang="ru-RU" sz="1400" b="1" dirty="0">
                          <a:latin typeface="Times New Roman"/>
                          <a:ea typeface="Times New Roman"/>
                          <a:cs typeface="Times New Roman"/>
                        </a:rPr>
                        <a:t>, расположенный недалеко от Гавайского архипелага, до поры до времени славился только лишь полным отсутствием полезных ископаемых, местного населения и питьевой воды. После Второй мировой США проводили на </a:t>
                      </a:r>
                      <a:r>
                        <a:rPr lang="ru-RU" sz="1400" b="1" dirty="0" err="1">
                          <a:latin typeface="Times New Roman"/>
                          <a:ea typeface="Times New Roman"/>
                          <a:cs typeface="Times New Roman"/>
                        </a:rPr>
                        <a:t>Акау</a:t>
                      </a:r>
                      <a:r>
                        <a:rPr lang="ru-RU" sz="1400" b="1" dirty="0">
                          <a:latin typeface="Times New Roman"/>
                          <a:ea typeface="Times New Roman"/>
                          <a:cs typeface="Times New Roman"/>
                        </a:rPr>
                        <a:t> ядерные испытания, затем  использовали остров как базу, предназначенную для уничтожения химического оружия. Понятно, что после такой бурной деятельности речи об открытии каких-либо курортов на этом клочке суши быть не может - никто на </a:t>
                      </a:r>
                      <a:r>
                        <a:rPr lang="ru-RU" sz="1400" b="1" dirty="0" err="1">
                          <a:latin typeface="Times New Roman"/>
                          <a:ea typeface="Times New Roman"/>
                          <a:cs typeface="Times New Roman"/>
                        </a:rPr>
                        <a:t>Акау</a:t>
                      </a:r>
                      <a:r>
                        <a:rPr lang="ru-RU" sz="1400" b="1" dirty="0">
                          <a:latin typeface="Times New Roman"/>
                          <a:ea typeface="Times New Roman"/>
                          <a:cs typeface="Times New Roman"/>
                        </a:rPr>
                        <a:t> не поедет. Но даже если какому </a:t>
                      </a:r>
                      <a:r>
                        <a:rPr lang="ru-RU" sz="1400" b="1" dirty="0" err="1">
                          <a:latin typeface="Times New Roman"/>
                          <a:ea typeface="Times New Roman"/>
                          <a:cs typeface="Times New Roman"/>
                        </a:rPr>
                        <a:t>нибудь</a:t>
                      </a:r>
                      <a:r>
                        <a:rPr lang="ru-RU" sz="1400" b="1" dirty="0">
                          <a:latin typeface="Times New Roman"/>
                          <a:ea typeface="Times New Roman"/>
                          <a:cs typeface="Times New Roman"/>
                        </a:rPr>
                        <a:t> сумасброду и придет в голову посетить богом забытый коралловый риф, то его туда  (под предлогом заражения) просто не пустят. И не помогут никакие официальные документы из уважаемых инстанций - американская  армия охраняет </a:t>
                      </a:r>
                      <a:r>
                        <a:rPr lang="ru-RU" sz="1400" b="1" dirty="0" err="1">
                          <a:latin typeface="Times New Roman"/>
                          <a:ea typeface="Times New Roman"/>
                          <a:cs typeface="Times New Roman"/>
                        </a:rPr>
                        <a:t>Акау</a:t>
                      </a:r>
                      <a:r>
                        <a:rPr lang="ru-RU" sz="1400" b="1" dirty="0">
                          <a:latin typeface="Times New Roman"/>
                          <a:ea typeface="Times New Roman"/>
                          <a:cs typeface="Times New Roman"/>
                        </a:rPr>
                        <a:t> строже, чем </a:t>
                      </a:r>
                      <a:r>
                        <a:rPr lang="ru-RU" sz="1400" b="1" dirty="0" err="1">
                          <a:latin typeface="Times New Roman"/>
                          <a:ea typeface="Times New Roman"/>
                          <a:cs typeface="Times New Roman"/>
                        </a:rPr>
                        <a:t>Форт-Нокс</a:t>
                      </a:r>
                      <a:r>
                        <a:rPr lang="ru-RU" sz="1400" b="1" dirty="0">
                          <a:latin typeface="Times New Roman"/>
                          <a:ea typeface="Times New Roman"/>
                          <a:cs typeface="Times New Roman"/>
                        </a:rPr>
                        <a:t>, хотя на деле на островке действительно ничего интересного нет. Так в чем же дело? Зачем такая секретность?</a:t>
                      </a:r>
                      <a:br>
                        <a:rPr lang="ru-RU" sz="1400" b="1" dirty="0">
                          <a:latin typeface="Times New Roman"/>
                          <a:ea typeface="Times New Roman"/>
                          <a:cs typeface="Times New Roman"/>
                        </a:rPr>
                      </a:br>
                      <a:r>
                        <a:rPr lang="ru-RU" sz="1400" b="1" dirty="0">
                          <a:latin typeface="Times New Roman"/>
                          <a:ea typeface="Times New Roman"/>
                          <a:cs typeface="Times New Roman"/>
                        </a:rPr>
                        <a:t>И вот совсем недавно тайна острова </a:t>
                      </a:r>
                      <a:r>
                        <a:rPr lang="ru-RU" sz="1400" b="1" dirty="0" err="1">
                          <a:latin typeface="Times New Roman"/>
                          <a:ea typeface="Times New Roman"/>
                          <a:cs typeface="Times New Roman"/>
                        </a:rPr>
                        <a:t>Акау</a:t>
                      </a:r>
                      <a:r>
                        <a:rPr lang="ru-RU" sz="1400" b="1" dirty="0">
                          <a:latin typeface="Times New Roman"/>
                          <a:ea typeface="Times New Roman"/>
                          <a:cs typeface="Times New Roman"/>
                        </a:rPr>
                        <a:t> чуть приоткрылась. Некоторое время назад в американских электронных источниках  появились откровения некоего Виктора </a:t>
                      </a:r>
                      <a:r>
                        <a:rPr lang="ru-RU" sz="1400" b="1" dirty="0" err="1">
                          <a:latin typeface="Times New Roman"/>
                          <a:ea typeface="Times New Roman"/>
                          <a:cs typeface="Times New Roman"/>
                        </a:rPr>
                        <a:t>Мартинеса</a:t>
                      </a:r>
                      <a:r>
                        <a:rPr lang="ru-RU" sz="1400" b="1" dirty="0">
                          <a:latin typeface="Times New Roman"/>
                          <a:ea typeface="Times New Roman"/>
                          <a:cs typeface="Times New Roman"/>
                        </a:rPr>
                        <a:t>,  бывшего сотрудника американского правительства, занимавшего в свое время довольно высокий пост.</a:t>
                      </a:r>
                      <a:br>
                        <a:rPr lang="ru-RU" sz="1400" b="1" dirty="0">
                          <a:latin typeface="Times New Roman"/>
                          <a:ea typeface="Times New Roman"/>
                          <a:cs typeface="Times New Roman"/>
                        </a:rPr>
                      </a:br>
                      <a:r>
                        <a:rPr lang="ru-RU" sz="1800" b="1" i="1" u="sng" dirty="0" err="1">
                          <a:solidFill>
                            <a:srgbClr val="FF0000"/>
                          </a:solidFill>
                          <a:latin typeface="Times New Roman"/>
                          <a:ea typeface="Times New Roman"/>
                          <a:cs typeface="Times New Roman"/>
                        </a:rPr>
                        <a:t>Мартинес</a:t>
                      </a:r>
                      <a:r>
                        <a:rPr lang="ru-RU" sz="1800" b="1" i="1" u="sng" dirty="0">
                          <a:solidFill>
                            <a:srgbClr val="FF0000"/>
                          </a:solidFill>
                          <a:latin typeface="Times New Roman"/>
                          <a:ea typeface="Times New Roman"/>
                          <a:cs typeface="Times New Roman"/>
                        </a:rPr>
                        <a:t> утверждает, что 12 ноября 2009 года на острове </a:t>
                      </a:r>
                      <a:r>
                        <a:rPr lang="ru-RU" sz="1800" b="1" i="1" u="sng" dirty="0" err="1">
                          <a:solidFill>
                            <a:srgbClr val="FF0000"/>
                          </a:solidFill>
                          <a:latin typeface="Times New Roman"/>
                          <a:ea typeface="Times New Roman"/>
                          <a:cs typeface="Times New Roman"/>
                        </a:rPr>
                        <a:t>Акау</a:t>
                      </a:r>
                      <a:r>
                        <a:rPr lang="ru-RU" sz="1800" b="1" i="1" u="sng" dirty="0">
                          <a:solidFill>
                            <a:srgbClr val="FF0000"/>
                          </a:solidFill>
                          <a:latin typeface="Times New Roman"/>
                          <a:ea typeface="Times New Roman"/>
                          <a:cs typeface="Times New Roman"/>
                        </a:rPr>
                        <a:t> была проведена встреча представителей 18 государств - США, России, Китая и других – с  расой пришельцев, уже довольно давно «курирующих» Землю!</a:t>
                      </a:r>
                      <a:r>
                        <a:rPr lang="ru-RU" sz="1400" b="1" dirty="0">
                          <a:latin typeface="Times New Roman"/>
                          <a:ea typeface="Times New Roman"/>
                          <a:cs typeface="Times New Roman"/>
                        </a:rPr>
                        <a:t/>
                      </a:r>
                      <a:br>
                        <a:rPr lang="ru-RU" sz="1400" b="1" dirty="0">
                          <a:latin typeface="Times New Roman"/>
                          <a:ea typeface="Times New Roman"/>
                          <a:cs typeface="Times New Roman"/>
                        </a:rPr>
                      </a:br>
                      <a:r>
                        <a:rPr lang="ru-RU" sz="1400" b="1" dirty="0">
                          <a:latin typeface="Times New Roman"/>
                          <a:ea typeface="Times New Roman"/>
                          <a:cs typeface="Times New Roman"/>
                        </a:rPr>
                        <a:t> </a:t>
                      </a:r>
                      <a:r>
                        <a:rPr lang="ru-RU" sz="1600" b="1" i="1" u="sng" dirty="0">
                          <a:solidFill>
                            <a:srgbClr val="0000CC"/>
                          </a:solidFill>
                          <a:latin typeface="Times New Roman"/>
                          <a:ea typeface="Times New Roman"/>
                          <a:cs typeface="Times New Roman"/>
                        </a:rPr>
                        <a:t>Он заявляет, что пришельцы  прибыли с </a:t>
                      </a:r>
                      <a:r>
                        <a:rPr lang="ru-RU" sz="1600" b="1" i="1" u="sng" dirty="0" err="1">
                          <a:solidFill>
                            <a:srgbClr val="0000CC"/>
                          </a:solidFill>
                          <a:latin typeface="Times New Roman"/>
                          <a:ea typeface="Times New Roman"/>
                          <a:cs typeface="Times New Roman"/>
                        </a:rPr>
                        <a:t>Дзета</a:t>
                      </a:r>
                      <a:r>
                        <a:rPr lang="ru-RU" sz="1600" b="1" i="1" u="sng" dirty="0">
                          <a:solidFill>
                            <a:srgbClr val="0000CC"/>
                          </a:solidFill>
                          <a:latin typeface="Times New Roman"/>
                          <a:ea typeface="Times New Roman"/>
                          <a:cs typeface="Times New Roman"/>
                        </a:rPr>
                        <a:t> Сетки - двойной звезды, удаленной  от Земли на 30 световых лет. Существа прилетели с четвертой планеты Дзеты-2. Сутки на их планете длятся 90 земных часов. Рост существ составляет порядка одного метра, вес -  15-20 кг. У них сероватого оттенка кожа и крупные головы с большими миндалевидными глазами, длинные и тонкие  носы, рты и уши. Волосяной покров отсутствует.</a:t>
                      </a:r>
                      <a:br>
                        <a:rPr lang="ru-RU" sz="1600" b="1" i="1" u="sng" dirty="0">
                          <a:solidFill>
                            <a:srgbClr val="0000CC"/>
                          </a:solidFill>
                          <a:latin typeface="Times New Roman"/>
                          <a:ea typeface="Times New Roman"/>
                          <a:cs typeface="Times New Roman"/>
                        </a:rPr>
                      </a:br>
                      <a:r>
                        <a:rPr lang="ru-RU" sz="1400" b="1" dirty="0">
                          <a:latin typeface="Times New Roman"/>
                          <a:ea typeface="Times New Roman"/>
                          <a:cs typeface="Times New Roman"/>
                        </a:rPr>
                        <a:t/>
                      </a:r>
                      <a:br>
                        <a:rPr lang="ru-RU" sz="1400" b="1" dirty="0">
                          <a:latin typeface="Times New Roman"/>
                          <a:ea typeface="Times New Roman"/>
                          <a:cs typeface="Times New Roman"/>
                        </a:rPr>
                      </a:br>
                      <a:endParaRPr lang="ru-RU" sz="1400" b="1" dirty="0">
                        <a:latin typeface="Calibri"/>
                        <a:ea typeface="Calibri"/>
                        <a:cs typeface="Times New Roman"/>
                      </a:endParaRPr>
                    </a:p>
                  </a:txBody>
                  <a:tcPr marL="19050" marR="19050" marT="19050" marB="19050" anchor="ctr">
                    <a:lnL>
                      <a:noFill/>
                    </a:lnL>
                    <a:lnR>
                      <a:noFill/>
                    </a:lnR>
                    <a:lnT>
                      <a:noFill/>
                    </a:lnT>
                    <a:lnB>
                      <a:noFill/>
                    </a:lnB>
                  </a:tcPr>
                </a:tc>
              </a:tr>
            </a:tbl>
          </a:graphicData>
        </a:graphic>
      </p:graphicFrame>
      <p:sp>
        <p:nvSpPr>
          <p:cNvPr id="1025" name="Rectangle 1"/>
          <p:cNvSpPr>
            <a:spLocks noChangeArrowheads="1"/>
          </p:cNvSpPr>
          <p:nvPr/>
        </p:nvSpPr>
        <p:spPr bwMode="auto">
          <a:xfrm>
            <a:off x="-252536" y="404083"/>
            <a:ext cx="756084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800" b="1" i="1" u="sng"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Контакт на высшем уровне</a:t>
            </a:r>
            <a:endParaRPr kumimoji="0" lang="ru-RU" sz="2800" b="1" i="1" u="sng" strike="noStrike" cap="none" normalizeH="0" baseline="0" dirty="0" smtClean="0">
              <a:ln>
                <a:noFill/>
              </a:ln>
              <a:solidFill>
                <a:srgbClr val="FF0000"/>
              </a:solidFill>
              <a:effectLst/>
              <a:latin typeface="Arial" pitchFamily="34" charset="0"/>
            </a:endParaRPr>
          </a:p>
        </p:txBody>
      </p:sp>
      <p:sp>
        <p:nvSpPr>
          <p:cNvPr id="4" name="TextBox 3"/>
          <p:cNvSpPr txBox="1"/>
          <p:nvPr/>
        </p:nvSpPr>
        <p:spPr>
          <a:xfrm>
            <a:off x="7956376" y="188640"/>
            <a:ext cx="792088" cy="1015663"/>
          </a:xfrm>
          <a:prstGeom prst="rect">
            <a:avLst/>
          </a:prstGeom>
          <a:noFill/>
        </p:spPr>
        <p:txBody>
          <a:bodyPr wrap="square" rtlCol="0">
            <a:spAutoFit/>
          </a:bodyPr>
          <a:lstStyle/>
          <a:p>
            <a:r>
              <a:rPr lang="ru-RU" sz="6000" b="1" i="1" dirty="0" smtClean="0">
                <a:solidFill>
                  <a:srgbClr val="0000CC"/>
                </a:solidFill>
              </a:rPr>
              <a:t>8</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1520" y="123111"/>
            <a:ext cx="8712968" cy="627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3600" b="1" i="1" u="sng" strike="noStrike" cap="none" normalizeH="0" baseline="0" dirty="0" err="1" smtClean="0">
                <a:ln>
                  <a:noFill/>
                </a:ln>
                <a:solidFill>
                  <a:srgbClr val="FF0000"/>
                </a:solidFill>
                <a:effectLst/>
                <a:latin typeface="Calibri" pitchFamily="34" charset="0"/>
                <a:ea typeface="Calibri" pitchFamily="34" charset="0"/>
                <a:cs typeface="Times New Roman" pitchFamily="18" charset="0"/>
              </a:rPr>
              <a:t>Дзета</a:t>
            </a:r>
            <a:r>
              <a:rPr kumimoji="0" lang="ru-RU" sz="3600" b="1" i="1" u="sng" strike="noStrike" cap="none" normalizeH="0" baseline="0" dirty="0" smtClean="0">
                <a:ln>
                  <a:noFill/>
                </a:ln>
                <a:solidFill>
                  <a:srgbClr val="FF0000"/>
                </a:solidFill>
                <a:effectLst/>
                <a:latin typeface="Calibri" pitchFamily="34" charset="0"/>
                <a:ea typeface="Calibri" pitchFamily="34" charset="0"/>
                <a:cs typeface="Times New Roman" pitchFamily="18" charset="0"/>
              </a:rPr>
              <a:t>  Сетки</a:t>
            </a:r>
            <a:r>
              <a:rPr kumimoji="0" lang="ru-RU" sz="14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ru-RU" sz="14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ru-RU" sz="14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ru-RU" sz="140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Можно  было бы сразу отмести  подобную  информацию как стопроцентную «утку», если бы не некоторые «но»…</a:t>
            </a:r>
            <a:b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Одно из  первых  упоминаний  </a:t>
            </a:r>
            <a:r>
              <a:rPr kumimoji="0" lang="ru-RU"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Дзета</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Сетки относится к 1961 году. Именно тогда произошел  широко известный </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уфологам</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контакт 3-го  рода (прямая встреча с инопланетянами), в котором принимали участие супруги </a:t>
            </a:r>
            <a:r>
              <a:rPr kumimoji="0" lang="ru-RU"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Барни</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и </a:t>
            </a:r>
            <a:r>
              <a:rPr kumimoji="0" lang="ru-RU"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Бэтти</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Хилл (США, штат </a:t>
            </a:r>
            <a:r>
              <a:rPr kumimoji="0" lang="ru-RU"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Нью-Гемпшир</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После </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Бэтти</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смогла изобразить звездную карту, показанную ей одним из гостей. С ее помощью земные астрономы легко  определили  место их жительства - двойная звезда </a:t>
            </a:r>
            <a:r>
              <a:rPr kumimoji="0" lang="ru-RU"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Дзета</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Сетки.</a:t>
            </a:r>
            <a:b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 1991 году в  США по ТВ выступил некий Боб  </a:t>
            </a:r>
            <a:r>
              <a:rPr kumimoji="0" lang="ru-RU"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Лазар</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утверждавший, что он полтора года  проработал в «Зоне 51» и  нашел доказательства того, что военные действительно скрывают от общественности свои  контакты с инопланетянами. Помимо прочего</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Лазар</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рассказал, что туда привозили существ из пресловутой звездной системы </a:t>
            </a:r>
            <a:r>
              <a:rPr kumimoji="0" lang="ru-RU"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Дзета</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Сетки, и те поведали военным,  что уже давно  периодически посещают Землю, и в качестве доказательства представили «фотографии», которым, по их  словам,  более 10 000 лет.</a:t>
            </a:r>
            <a:b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 середине июля прошлого года из Великобритании в</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СШАбыл</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экстрадирован</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39-летний хакер Гарри</a:t>
            </a:r>
            <a:r>
              <a:rPr kumimoji="0" lang="en-US"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Маккиннон</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Американцы обвиняют его во взломе сетей 53 правительственных  организаций, в том числе и внутренней сети американского  Национального аэрокосмического агентства. Так этот </a:t>
            </a:r>
            <a:r>
              <a:rPr kumimoji="0" lang="ru-RU" sz="16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Маккиннон</a:t>
            </a: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утверждает, что  видел файлы, озаглавленные как «Внеземные сотрудники»...</a:t>
            </a:r>
            <a:b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ru-RU" sz="16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Так что не стоит  напрочь  отвергать возможность  подобных  контактов с инопланетянами.  Может,  нас   просто постепенно готовят к встрече  с внеземным, несомненно, более развитым разумом?</a:t>
            </a:r>
            <a:endParaRPr kumimoji="0" lang="ru-RU" sz="1600" b="1"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8100392" y="0"/>
            <a:ext cx="792088" cy="1015663"/>
          </a:xfrm>
          <a:prstGeom prst="rect">
            <a:avLst/>
          </a:prstGeom>
          <a:noFill/>
        </p:spPr>
        <p:txBody>
          <a:bodyPr wrap="square" rtlCol="0">
            <a:spAutoFit/>
          </a:bodyPr>
          <a:lstStyle/>
          <a:p>
            <a:r>
              <a:rPr lang="ru-RU" sz="6000" b="1" i="1" dirty="0" smtClean="0">
                <a:solidFill>
                  <a:srgbClr val="0000CC"/>
                </a:solidFill>
              </a:rPr>
              <a:t>8</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7504" y="404664"/>
            <a:ext cx="8605464"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 1979 году мир всколыхнули слова легендарной болгарской ясновидящей </a:t>
            </a:r>
            <a:r>
              <a:rPr kumimoji="0" lang="ru-RU" sz="1600" b="1"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Вангелии</a:t>
            </a: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600" b="1"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Пандевой</a:t>
            </a: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600" b="1" i="1" u="none" strike="noStrike" cap="none" normalizeH="0" baseline="0" dirty="0" err="1" smtClean="0">
                <a:ln>
                  <a:noFill/>
                </a:ln>
                <a:solidFill>
                  <a:srgbClr val="0000FF"/>
                </a:solidFill>
                <a:effectLst/>
                <a:latin typeface="Calibri" pitchFamily="34" charset="0"/>
                <a:ea typeface="Calibri" pitchFamily="34" charset="0"/>
                <a:cs typeface="Times New Roman" pitchFamily="18" charset="0"/>
                <a:hlinkClick r:id="rId2"/>
              </a:rPr>
              <a:t>Ванги</a:t>
            </a: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Она утверждала, что общается с жителями планеты </a:t>
            </a:r>
            <a:r>
              <a:rPr kumimoji="0" lang="ru-RU" sz="1600" b="1"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Вамфин</a:t>
            </a: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которые сообщили ей, что "Гагарин не умер, а был взят". Следующим о судьбе Гагарина сообщил в конце 80-х герой передачи "НЛО: необъявленный </a:t>
            </a:r>
            <a:r>
              <a:rPr kumimoji="0" lang="ru-RU" sz="1600" b="1" i="1" u="none" strike="noStrike" cap="none" normalizeH="0" baseline="0" dirty="0" smtClean="0">
                <a:ln>
                  <a:noFill/>
                </a:ln>
                <a:solidFill>
                  <a:srgbClr val="0000FF"/>
                </a:solidFill>
                <a:effectLst/>
                <a:latin typeface="Calibri" pitchFamily="34" charset="0"/>
                <a:ea typeface="Calibri" pitchFamily="34" charset="0"/>
                <a:cs typeface="Times New Roman" pitchFamily="18" charset="0"/>
                <a:hlinkClick r:id="rId3"/>
              </a:rPr>
              <a:t>визит</a:t>
            </a: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инженер Евгений Емельянов. Он утверждал, что в ночь с 17 на 18 октября 1989 года был похищен "</a:t>
            </a:r>
            <a:r>
              <a:rPr kumimoji="0" lang="ru-RU" sz="1600" b="1"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иномирянами</a:t>
            </a: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которые привели его в свой звездолет. "На корабле я увидел сразу троих землян, - утверждал он. - Одним из них был Юрий Алексеевич Гагарин! Я не мог его не узнать!"</a:t>
            </a:r>
            <a:b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Можно не поверить </a:t>
            </a:r>
            <a:r>
              <a:rPr kumimoji="0" lang="ru-RU" sz="1600" b="1"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контактеру</a:t>
            </a: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и не воспринять всерьез слова </a:t>
            </a:r>
            <a:r>
              <a:rPr kumimoji="0" lang="ru-RU" sz="1600" b="1"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Ванги</a:t>
            </a: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Но ведь подобное вполне допускают и люди, не имеющие отношения к парапсихологии и </a:t>
            </a:r>
            <a:r>
              <a:rPr kumimoji="0" lang="ru-RU" sz="1600" b="1" i="1" u="none" strike="noStrike" cap="none" normalizeH="0" baseline="0" dirty="0" smtClean="0">
                <a:ln>
                  <a:noFill/>
                </a:ln>
                <a:solidFill>
                  <a:srgbClr val="0000FF"/>
                </a:solidFill>
                <a:effectLst/>
                <a:latin typeface="Calibri" pitchFamily="34" charset="0"/>
                <a:ea typeface="Calibri" pitchFamily="34" charset="0"/>
                <a:cs typeface="Times New Roman" pitchFamily="18" charset="0"/>
                <a:hlinkClick r:id="rId4"/>
              </a:rPr>
              <a:t>аномальным явлениям</a:t>
            </a: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b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А почему бы и нет, - говорит нам Александр </a:t>
            </a:r>
            <a:r>
              <a:rPr kumimoji="0" lang="ru-RU" sz="1600" b="1" i="1"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Субетто</a:t>
            </a: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доктор философии и экономических наук, с 1959 по 1992 год, участвовавший в различных космических программах. - Я знаком со всеми версиями о смерти Гагарина, выслушал не один рассказ очевидцев - абсолютно нормальных людей. И несколько человек утверждали, что видели, как самолет врезался в некий светящийся шар. Если так, возможно, Гагарина забрали </a:t>
            </a:r>
            <a:r>
              <a:rPr kumimoji="0" lang="ru-RU" sz="1600" b="1" i="1" u="none" strike="noStrike" cap="none" normalizeH="0" baseline="0" dirty="0" smtClean="0">
                <a:ln>
                  <a:noFill/>
                </a:ln>
                <a:solidFill>
                  <a:srgbClr val="0000FF"/>
                </a:solidFill>
                <a:effectLst/>
                <a:latin typeface="Calibri" pitchFamily="34" charset="0"/>
                <a:ea typeface="Calibri" pitchFamily="34" charset="0"/>
                <a:cs typeface="Times New Roman" pitchFamily="18" charset="0"/>
                <a:hlinkClick r:id="rId5"/>
              </a:rPr>
              <a:t>инопланетяне</a:t>
            </a: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Может быть, он – первый землянин, побывавший в космосе - стал носителем какого-то высшего знания.</a:t>
            </a:r>
            <a:b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r>
              <a:rPr kumimoji="0" lang="ru-RU" sz="16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Слова Александра Ивановича заставляют вспомнить, что многие подробности первого космического полета с участием человека так и не были освещены. Но крохи информации все равно просачивались из сверхсекретных папок. И они свидетельствовали: в эти минуты Гагарин видел что-то такое, что, похоже, и предрешило его дальнейшую судьбу.</a:t>
            </a:r>
            <a:endParaRPr kumimoji="0" lang="ru-RU" sz="1600" b="1" i="1"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8388424" y="0"/>
            <a:ext cx="576064" cy="1015663"/>
          </a:xfrm>
          <a:prstGeom prst="rect">
            <a:avLst/>
          </a:prstGeom>
          <a:noFill/>
        </p:spPr>
        <p:txBody>
          <a:bodyPr wrap="square" rtlCol="0">
            <a:spAutoFit/>
          </a:bodyPr>
          <a:lstStyle/>
          <a:p>
            <a:r>
              <a:rPr lang="en-US" sz="6000" b="1" i="1" dirty="0" smtClean="0">
                <a:solidFill>
                  <a:srgbClr val="0000CC"/>
                </a:solidFill>
              </a:rPr>
              <a:t>9</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7504" y="589911"/>
            <a:ext cx="8712968"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400" b="1" i="1" u="sng"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Попытаемся восстановить картину произошедшего.</a:t>
            </a:r>
            <a:br>
              <a:rPr kumimoji="0" lang="ru-RU" sz="2400" b="1" i="1" u="sng"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b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r>
            <a:b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 10.19 МИГ-15 вылетает на учебное задание. Полет проходит без эксцессов. В 10.30 Гагарин сообщает о выполнении задания и просит разрешения развернуться и лететь на базу, каковое и получает. Некоторые источники утверждают, что в течение следующей минуты экипаж МИГ-15 докладывал об "объекте яркого цвета в форме диска" на аэродром. А прежде чем связь с летчиками оборвалась, они сообщили, что "ничего не видно". Тогда командование списало это на сильную облачность. Но ведь Гагарина и Серегина мог ослепить этот яркий свет. И опытнейший пилот Серегин не справился с машиной, которую знал как свои пять пальцев. В 14.15 были найдены догорающие обломки истребителя. Возможно, не самолет врезался в НЛО, как утверждают очевидцы, а наоборот - светящийся шар нашел свою цель. И в тот момент оборвалась связь - типичный отказ радиоаппаратуры в зоне воздействия НЛО. Так дороги Гагарина и Серегина разошлись: один винтом полетел вниз, другой - в неизвестные миры.</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1"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8495928" y="-315416"/>
            <a:ext cx="648072" cy="1015663"/>
          </a:xfrm>
          <a:prstGeom prst="rect">
            <a:avLst/>
          </a:prstGeom>
          <a:noFill/>
        </p:spPr>
        <p:txBody>
          <a:bodyPr wrap="square" rtlCol="0">
            <a:spAutoFit/>
          </a:bodyPr>
          <a:lstStyle/>
          <a:p>
            <a:r>
              <a:rPr lang="en-US" sz="6000" b="1" i="1" dirty="0" smtClean="0">
                <a:solidFill>
                  <a:srgbClr val="0000CC"/>
                </a:solidFill>
              </a:rPr>
              <a:t>9</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052736"/>
            <a:ext cx="8496944" cy="5201424"/>
          </a:xfrm>
          <a:prstGeom prst="rect">
            <a:avLst/>
          </a:prstGeom>
        </p:spPr>
        <p:txBody>
          <a:bodyPr wrap="square">
            <a:spAutoFit/>
          </a:bodyPr>
          <a:lstStyle/>
          <a:p>
            <a:r>
              <a:rPr lang="ru-RU" sz="2000" b="1" dirty="0" smtClean="0"/>
              <a:t>Колхозница А.Г.Ярцева, находясь в лесу, увидала в небе яркий огненный шар, испускавший белые лучи. Страх свалил ее на землю, и она закрыла голову руками. В этот момент невдалеке раздался взрыв. </a:t>
            </a:r>
            <a:r>
              <a:rPr lang="ru-RU" sz="2400" b="1" i="1" u="sng" dirty="0" smtClean="0">
                <a:solidFill>
                  <a:srgbClr val="0000CC"/>
                </a:solidFill>
              </a:rPr>
              <a:t>На следующий день она узнала о крушении возле соседнего села истребителя МИГ-15, за штурвалом которого сидел Ю.Гагарин.</a:t>
            </a:r>
            <a:r>
              <a:rPr lang="ru-RU" sz="2000" b="1" dirty="0" smtClean="0"/>
              <a:t/>
            </a:r>
            <a:br>
              <a:rPr lang="ru-RU" sz="2000" b="1" dirty="0" smtClean="0"/>
            </a:br>
            <a:r>
              <a:rPr lang="ru-RU" sz="2000" b="1" dirty="0" smtClean="0"/>
              <a:t>НЛО, преследовавший истребитель, видел в тот день и школьник Юрий Семенов из городка Петушки. Он также слышал отдаленный грохот взрыва. Его воспоминания подкрепил собственным наблюдением Николай Осипов, житель села </a:t>
            </a:r>
            <a:r>
              <a:rPr lang="ru-RU" sz="2000" b="1" dirty="0" err="1" smtClean="0"/>
              <a:t>Заречна</a:t>
            </a:r>
            <a:r>
              <a:rPr lang="ru-RU" sz="2000" b="1" dirty="0" smtClean="0"/>
              <a:t>. В то утро он работал на </a:t>
            </a:r>
            <a:r>
              <a:rPr lang="ru-RU" sz="2000" b="1" dirty="0" err="1" smtClean="0"/>
              <a:t>лесоразработке</a:t>
            </a:r>
            <a:r>
              <a:rPr lang="ru-RU" sz="2000" b="1" dirty="0" smtClean="0"/>
              <a:t> и видал, по его словам, “светящуюся чертовщину” и самолет, и облако дыма после того, как он врезался в землю.</a:t>
            </a:r>
            <a:br>
              <a:rPr lang="ru-RU" sz="2000" b="1" dirty="0" smtClean="0"/>
            </a:br>
            <a:r>
              <a:rPr lang="ru-RU" sz="2000" b="1" dirty="0" smtClean="0"/>
              <a:t>Одним словом, имеются свидетели того, что истребитель преследовался НЛО. К тому же, по другим имеющимся сведениям, этот НЛО видали и сами пилоты, о чем по радио сообщили на землю: “Объект яркого цвета в форме диска”.</a:t>
            </a:r>
            <a:endParaRPr lang="ru-RU" sz="2000" b="1" dirty="0"/>
          </a:p>
        </p:txBody>
      </p:sp>
      <p:sp>
        <p:nvSpPr>
          <p:cNvPr id="3" name="TextBox 2"/>
          <p:cNvSpPr txBox="1"/>
          <p:nvPr/>
        </p:nvSpPr>
        <p:spPr>
          <a:xfrm>
            <a:off x="8244408" y="0"/>
            <a:ext cx="720080" cy="1015663"/>
          </a:xfrm>
          <a:prstGeom prst="rect">
            <a:avLst/>
          </a:prstGeom>
          <a:noFill/>
        </p:spPr>
        <p:txBody>
          <a:bodyPr wrap="square" rtlCol="0">
            <a:spAutoFit/>
          </a:bodyPr>
          <a:lstStyle/>
          <a:p>
            <a:r>
              <a:rPr lang="en-US" sz="6000" b="1" i="1" dirty="0" smtClean="0">
                <a:solidFill>
                  <a:srgbClr val="0000CC"/>
                </a:solidFill>
              </a:rPr>
              <a:t>9</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764704"/>
            <a:ext cx="8784976" cy="4524315"/>
          </a:xfrm>
          <a:prstGeom prst="rect">
            <a:avLst/>
          </a:prstGeom>
          <a:noFill/>
        </p:spPr>
        <p:txBody>
          <a:bodyPr wrap="square" rtlCol="0">
            <a:spAutoFit/>
          </a:bodyPr>
          <a:lstStyle/>
          <a:p>
            <a:pPr algn="ctr"/>
            <a:r>
              <a:rPr lang="ru-RU" sz="9600" b="1" i="1" u="sng" dirty="0" smtClean="0">
                <a:solidFill>
                  <a:srgbClr val="FF0000"/>
                </a:solidFill>
              </a:rPr>
              <a:t>Таинственные  явления  на  Луне</a:t>
            </a:r>
            <a:endParaRPr lang="ru-RU" sz="9600" b="1" i="1" u="sng" dirty="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712968" cy="5170646"/>
          </a:xfrm>
          <a:prstGeom prst="rect">
            <a:avLst/>
          </a:prstGeom>
        </p:spPr>
        <p:txBody>
          <a:bodyPr wrap="square">
            <a:spAutoFit/>
          </a:bodyPr>
          <a:lstStyle/>
          <a:p>
            <a:pPr algn="ctr"/>
            <a:r>
              <a:rPr lang="ru-RU" sz="6600" b="1" u="sng" dirty="0" smtClean="0">
                <a:solidFill>
                  <a:srgbClr val="FF0000"/>
                </a:solidFill>
                <a:latin typeface="Arial Unicode MS" pitchFamily="34" charset="-128"/>
              </a:rPr>
              <a:t>Письменные доказательства </a:t>
            </a:r>
          </a:p>
          <a:p>
            <a:pPr algn="ctr"/>
            <a:r>
              <a:rPr lang="ru-RU" sz="6600" b="1" u="sng" dirty="0" smtClean="0">
                <a:solidFill>
                  <a:srgbClr val="FF0000"/>
                </a:solidFill>
                <a:latin typeface="Arial Unicode MS" pitchFamily="34" charset="-128"/>
              </a:rPr>
              <a:t> существования  </a:t>
            </a:r>
            <a:r>
              <a:rPr lang="en-US" sz="6600" b="1" u="sng" dirty="0" smtClean="0">
                <a:solidFill>
                  <a:srgbClr val="FF0000"/>
                </a:solidFill>
                <a:latin typeface="Arial Unicode MS" pitchFamily="34" charset="-128"/>
              </a:rPr>
              <a:t> </a:t>
            </a:r>
            <a:r>
              <a:rPr lang="ru-RU" sz="6600" b="1" u="sng" dirty="0" smtClean="0">
                <a:solidFill>
                  <a:srgbClr val="FF0000"/>
                </a:solidFill>
                <a:latin typeface="Arial Unicode MS" pitchFamily="34" charset="-128"/>
              </a:rPr>
              <a:t>внеземных  цивилизаций</a:t>
            </a:r>
            <a:endParaRPr lang="ru-RU" sz="6600" b="1" u="sng" dirty="0">
              <a:solidFill>
                <a:srgbClr val="FF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Прямоугольник 1"/>
          <p:cNvSpPr>
            <a:spLocks noChangeArrowheads="1"/>
          </p:cNvSpPr>
          <p:nvPr/>
        </p:nvSpPr>
        <p:spPr bwMode="auto">
          <a:xfrm>
            <a:off x="179512" y="908720"/>
            <a:ext cx="8640763" cy="5355312"/>
          </a:xfrm>
          <a:prstGeom prst="rect">
            <a:avLst/>
          </a:prstGeom>
          <a:noFill/>
          <a:ln w="9525">
            <a:noFill/>
            <a:miter lim="800000"/>
            <a:headEnd/>
            <a:tailEnd/>
          </a:ln>
        </p:spPr>
        <p:txBody>
          <a:bodyPr>
            <a:spAutoFit/>
          </a:bodyPr>
          <a:lstStyle/>
          <a:p>
            <a:r>
              <a:rPr lang="en-US" sz="2400" b="1" i="1" u="sng" dirty="0" smtClean="0">
                <a:solidFill>
                  <a:srgbClr val="FF0000"/>
                </a:solidFill>
              </a:rPr>
              <a:t>               </a:t>
            </a:r>
            <a:r>
              <a:rPr lang="ru-RU" sz="2400" b="1" i="1" u="sng" dirty="0" smtClean="0">
                <a:solidFill>
                  <a:srgbClr val="FF0000"/>
                </a:solidFill>
              </a:rPr>
              <a:t>Что </a:t>
            </a:r>
            <a:r>
              <a:rPr lang="ru-RU" sz="2400" b="1" i="1" u="sng" dirty="0">
                <a:solidFill>
                  <a:srgbClr val="FF0000"/>
                </a:solidFill>
              </a:rPr>
              <a:t>же на самом деле творится на Луне.</a:t>
            </a:r>
          </a:p>
          <a:p>
            <a:endParaRPr lang="ru-RU" dirty="0"/>
          </a:p>
          <a:p>
            <a:r>
              <a:rPr lang="ru-RU" sz="2000" b="1" dirty="0"/>
              <a:t>В одном из закрытых подмосковных институтов работает старший научный сотрудник Валентин Фоменко. Им разработана интересная теория, удивившая даже ко всему привыкших </a:t>
            </a:r>
            <a:r>
              <a:rPr lang="ru-RU" sz="2000" b="1" dirty="0" err="1"/>
              <a:t>уфологов</a:t>
            </a:r>
            <a:r>
              <a:rPr lang="ru-RU" sz="2000" b="1" dirty="0"/>
              <a:t>. Оказывается, все аномальные явления, происходящие на Земле: полтергейст, НЛО и даже будто бы бродящие в Гималаях снежные люди — все это тесты, которые устраивают человечеству любознательные пришельцы. Мало того, пришельцы якобы похитили тысячи людей, «перевоспитали» их и поселили на своих внеземных базах. Одна из таких крупных баз уже более тысячи лет находится на поверхности Луны.</a:t>
            </a:r>
          </a:p>
          <a:p>
            <a:r>
              <a:rPr lang="ru-RU" sz="2000" b="1" dirty="0"/>
              <a:t>Воспринимаются подобные слова как бред, не правда ли? Но так ли это? Не будем торопиться с выводами. На Луну со времен Галилея было направлено нескончаемое множество подзорных труб и телескопов. Любители и профессионалы просиживали ночи напролет, чтобы первыми обнаружить на Луне новые, еще неизвестные никому объекты, И обнаруживали.</a:t>
            </a:r>
          </a:p>
        </p:txBody>
      </p:sp>
      <p:sp>
        <p:nvSpPr>
          <p:cNvPr id="3" name="TextBox 2"/>
          <p:cNvSpPr txBox="1"/>
          <p:nvPr/>
        </p:nvSpPr>
        <p:spPr>
          <a:xfrm>
            <a:off x="3563888" y="0"/>
            <a:ext cx="1224136" cy="1015663"/>
          </a:xfrm>
          <a:prstGeom prst="rect">
            <a:avLst/>
          </a:prstGeom>
          <a:noFill/>
        </p:spPr>
        <p:txBody>
          <a:bodyPr wrap="square" rtlCol="0">
            <a:spAutoFit/>
          </a:bodyPr>
          <a:lstStyle/>
          <a:p>
            <a:r>
              <a:rPr lang="en-US" sz="6000" b="1" i="1" dirty="0" smtClean="0">
                <a:solidFill>
                  <a:srgbClr val="0000CC"/>
                </a:solidFill>
              </a:rPr>
              <a:t>1</a:t>
            </a:r>
            <a:endParaRPr lang="ru-RU" sz="6000" b="1" i="1" dirty="0">
              <a:solidFill>
                <a:srgbClr val="0000CC"/>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ChangeArrowheads="1"/>
          </p:cNvSpPr>
          <p:nvPr/>
        </p:nvSpPr>
        <p:spPr bwMode="auto">
          <a:xfrm>
            <a:off x="179388" y="549275"/>
            <a:ext cx="8748712" cy="5632450"/>
          </a:xfrm>
          <a:prstGeom prst="rect">
            <a:avLst/>
          </a:prstGeom>
          <a:noFill/>
          <a:ln w="9525">
            <a:noFill/>
            <a:miter lim="800000"/>
            <a:headEnd/>
            <a:tailEnd/>
          </a:ln>
        </p:spPr>
        <p:txBody>
          <a:bodyPr anchor="ctr">
            <a:spAutoFit/>
          </a:bodyPr>
          <a:lstStyle/>
          <a:p>
            <a:pPr algn="l" eaLnBrk="0" hangingPunct="0"/>
            <a:r>
              <a:rPr lang="ru-RU" sz="2000" b="1">
                <a:cs typeface="Times New Roman" pitchFamily="18" charset="0"/>
              </a:rPr>
              <a:t>В первый раз это случилось в 1879 году, когда в Британское астрономическое общество пришло сообщение о появляющихся и вновь исчезающих на поверхности Луны огнях, линиях и непонятных геометрических фигурах. За два года астрономы получили более двух тысяч таких сообщений. Ученые обсудили их и сделали только один вывод... на Луне творится что-то странное.</a:t>
            </a:r>
          </a:p>
          <a:p>
            <a:pPr algn="l" eaLnBrk="0" hangingPunct="0"/>
            <a:r>
              <a:rPr lang="ru-RU" sz="2000" b="1">
                <a:cs typeface="Times New Roman" pitchFamily="18" charset="0"/>
              </a:rPr>
              <a:t>В следующий раз интерес к нашему спутнику проснулся у астрологов в 50-е годы  прошлого  столетия. Во многих обсерваториях стали обнаруживать на плоских лунных равнинах маленькие круглые купола. К 1960 году на карту Луны было нанесено уже более 200 белых сферических Объектов.</a:t>
            </a:r>
            <a:endParaRPr lang="ru-RU" sz="2000" b="1">
              <a:ea typeface="Calibri" pitchFamily="34" charset="0"/>
              <a:cs typeface="Times New Roman" pitchFamily="18" charset="0"/>
            </a:endParaRPr>
          </a:p>
          <a:p>
            <a:pPr algn="l" eaLnBrk="0" hangingPunct="0"/>
            <a:r>
              <a:rPr lang="ru-RU" sz="2000" b="1">
                <a:ea typeface="Calibri" pitchFamily="34" charset="0"/>
                <a:cs typeface="Times New Roman" pitchFamily="18" charset="0"/>
              </a:rPr>
              <a:t>А с 1963 года от астрономов стала поступать информация, которая вообще не лезла ни в какие теории. Сначала из Ловельской обсерватории сообщили, что в ночь на 29 октября были замечены две группы ярких огней севернее кратера Города. Затем огни исчезли, но вскоре были обнаружены уже около другого кратера — Аристарха</a:t>
            </a:r>
            <a:r>
              <a:rPr lang="ru-RU" sz="2000" b="1"/>
              <a:t> </a:t>
            </a:r>
          </a:p>
        </p:txBody>
      </p:sp>
      <p:sp>
        <p:nvSpPr>
          <p:cNvPr id="3" name="TextBox 2"/>
          <p:cNvSpPr txBox="1"/>
          <p:nvPr/>
        </p:nvSpPr>
        <p:spPr>
          <a:xfrm>
            <a:off x="3419872" y="0"/>
            <a:ext cx="1008112" cy="1015663"/>
          </a:xfrm>
          <a:prstGeom prst="rect">
            <a:avLst/>
          </a:prstGeom>
          <a:noFill/>
        </p:spPr>
        <p:txBody>
          <a:bodyPr wrap="square" rtlCol="0">
            <a:spAutoFit/>
          </a:bodyPr>
          <a:lstStyle/>
          <a:p>
            <a:r>
              <a:rPr lang="en-US" sz="6000" b="1" i="1" dirty="0" smtClean="0">
                <a:solidFill>
                  <a:srgbClr val="0000CC"/>
                </a:solidFill>
              </a:rPr>
              <a:t>2</a:t>
            </a:r>
            <a:endParaRPr lang="ru-RU" sz="6000" b="1" i="1" dirty="0">
              <a:solidFill>
                <a:srgbClr val="0000CC"/>
              </a:solidFill>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ChangeArrowheads="1"/>
          </p:cNvSpPr>
          <p:nvPr/>
        </p:nvSpPr>
        <p:spPr bwMode="auto">
          <a:xfrm>
            <a:off x="179512" y="487362"/>
            <a:ext cx="8820150" cy="6370638"/>
          </a:xfrm>
          <a:prstGeom prst="rect">
            <a:avLst/>
          </a:prstGeom>
          <a:noFill/>
          <a:ln w="9525">
            <a:noFill/>
            <a:miter lim="800000"/>
            <a:headEnd/>
            <a:tailEnd/>
          </a:ln>
        </p:spPr>
        <p:txBody>
          <a:bodyPr anchor="ctr">
            <a:spAutoFit/>
          </a:bodyPr>
          <a:lstStyle/>
          <a:p>
            <a:pPr algn="l" eaLnBrk="0" hangingPunct="0"/>
            <a:r>
              <a:rPr lang="ru-RU" sz="2400" b="1" dirty="0">
                <a:cs typeface="Times New Roman" pitchFamily="18" charset="0"/>
              </a:rPr>
              <a:t>И вот наконец пришло время полетов вокруг Луны. В руки исследователей попали сотни снимков лунной поверхности, сделанные с космических кораблей. Их детальное изучение позволило дать объективную оценку того, что же происходит на нашем спутнике. 6 января 1970 года американское агентство НАСА, занимающееся изучением космического пространства, опубликовало данные, полученные во время полетов космических кораблей серии «Аполлон».</a:t>
            </a:r>
            <a:endParaRPr lang="ru-RU" sz="2400" b="1" dirty="0">
              <a:ea typeface="Calibri" pitchFamily="34" charset="0"/>
              <a:cs typeface="Times New Roman" pitchFamily="18" charset="0"/>
            </a:endParaRPr>
          </a:p>
          <a:p>
            <a:pPr algn="l" eaLnBrk="0" hangingPunct="0"/>
            <a:r>
              <a:rPr lang="ru-RU" sz="2400" b="1" dirty="0">
                <a:ea typeface="Calibri" pitchFamily="34" charset="0"/>
                <a:cs typeface="Times New Roman" pitchFamily="18" charset="0"/>
              </a:rPr>
              <a:t>Всего было зарегистрировано 186 лунных феноменов, причем обнаружено 29 мест, где они наблюдались более четырех раз. Очень серьезно к анализу лунной поверхности подошел некий Джордж Леонардо. По мнению специалиста, на поверхности Луны находятся многочисленные огромные механизмы. Большинство из них брошены и в настоящее время разрушаются, но некоторые продолжают работать</a:t>
            </a:r>
            <a:r>
              <a:rPr lang="ru-RU" sz="2400" b="1" dirty="0"/>
              <a:t> </a:t>
            </a:r>
          </a:p>
        </p:txBody>
      </p:sp>
      <p:sp>
        <p:nvSpPr>
          <p:cNvPr id="3" name="TextBox 2"/>
          <p:cNvSpPr txBox="1"/>
          <p:nvPr/>
        </p:nvSpPr>
        <p:spPr>
          <a:xfrm>
            <a:off x="3491880" y="-243408"/>
            <a:ext cx="936104" cy="1015663"/>
          </a:xfrm>
          <a:prstGeom prst="rect">
            <a:avLst/>
          </a:prstGeom>
          <a:noFill/>
        </p:spPr>
        <p:txBody>
          <a:bodyPr wrap="square" rtlCol="0">
            <a:spAutoFit/>
          </a:bodyPr>
          <a:lstStyle/>
          <a:p>
            <a:r>
              <a:rPr lang="en-US" sz="6000" b="1" i="1" dirty="0" smtClean="0">
                <a:solidFill>
                  <a:srgbClr val="0000CC"/>
                </a:solidFill>
              </a:rPr>
              <a:t>3</a:t>
            </a:r>
            <a:endParaRPr lang="ru-RU" sz="6000" b="1" i="1" dirty="0">
              <a:solidFill>
                <a:srgbClr val="0000CC"/>
              </a:solidFill>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ChangeArrowheads="1"/>
          </p:cNvSpPr>
          <p:nvPr/>
        </p:nvSpPr>
        <p:spPr bwMode="auto">
          <a:xfrm>
            <a:off x="251520" y="260648"/>
            <a:ext cx="8748712" cy="6000750"/>
          </a:xfrm>
          <a:prstGeom prst="rect">
            <a:avLst/>
          </a:prstGeom>
          <a:noFill/>
          <a:ln w="9525">
            <a:noFill/>
            <a:miter lim="800000"/>
            <a:headEnd/>
            <a:tailEnd/>
          </a:ln>
        </p:spPr>
        <p:txBody>
          <a:bodyPr anchor="ctr">
            <a:spAutoFit/>
          </a:bodyPr>
          <a:lstStyle/>
          <a:p>
            <a:pPr algn="l" eaLnBrk="0" hangingPunct="0"/>
            <a:r>
              <a:rPr lang="ru-RU" sz="2400" b="1" dirty="0">
                <a:cs typeface="Times New Roman" pitchFamily="18" charset="0"/>
              </a:rPr>
              <a:t>Особенно большая активность наблюдается в зоне кратера Кинга. Здесь на снимках хорошо видны механизмы, имеющие «Х» — образную форму. Размеры их достигают до 1,5 мили, и похоже, что они разрабатывают склон кратера, разрушая скалистый грунт и отбрасывая его струей в сторону. Кроме двигающихся механизмов «Х» — образной формы, Джордж Леонардо обнаружил на Луне цилиндры, округлые и восьмиугольные купола.</a:t>
            </a:r>
            <a:endParaRPr lang="ru-RU" sz="2400" b="1" dirty="0">
              <a:ea typeface="Calibri" pitchFamily="34" charset="0"/>
              <a:cs typeface="Times New Roman" pitchFamily="18" charset="0"/>
            </a:endParaRPr>
          </a:p>
          <a:p>
            <a:pPr algn="l" eaLnBrk="0" hangingPunct="0"/>
            <a:r>
              <a:rPr lang="ru-RU" sz="2400" b="1" dirty="0">
                <a:ea typeface="Calibri" pitchFamily="34" charset="0"/>
                <a:cs typeface="Times New Roman" pitchFamily="18" charset="0"/>
              </a:rPr>
              <a:t>Увидел исследователь на снимках и правильные геометрические объекты, о которых сообщали еще в конце XIX века. В море Кризисов он, например, разглядел прямоугольные двух, трехэтажные сооружения, иногда с круглыми пятнами в основании, а на дне кратера Коперника эти сооружения имели треугольную форму</a:t>
            </a:r>
            <a:r>
              <a:rPr lang="ru-RU" sz="2400" b="1" dirty="0"/>
              <a:t> </a:t>
            </a:r>
          </a:p>
        </p:txBody>
      </p:sp>
      <p:sp>
        <p:nvSpPr>
          <p:cNvPr id="3" name="TextBox 2"/>
          <p:cNvSpPr txBox="1"/>
          <p:nvPr/>
        </p:nvSpPr>
        <p:spPr>
          <a:xfrm>
            <a:off x="3635896" y="-171400"/>
            <a:ext cx="720080" cy="1015663"/>
          </a:xfrm>
          <a:prstGeom prst="rect">
            <a:avLst/>
          </a:prstGeom>
          <a:noFill/>
        </p:spPr>
        <p:txBody>
          <a:bodyPr wrap="square" rtlCol="0">
            <a:spAutoFit/>
          </a:bodyPr>
          <a:lstStyle/>
          <a:p>
            <a:r>
              <a:rPr lang="en-US" sz="6000" b="1" i="1" dirty="0" smtClean="0">
                <a:solidFill>
                  <a:srgbClr val="0000CC"/>
                </a:solidFill>
              </a:rPr>
              <a:t>4</a:t>
            </a:r>
            <a:endParaRPr lang="ru-RU" sz="6000" b="1" i="1" dirty="0">
              <a:solidFill>
                <a:srgbClr val="0000CC"/>
              </a:solidFill>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Прямоугольник 1"/>
          <p:cNvSpPr>
            <a:spLocks noChangeArrowheads="1"/>
          </p:cNvSpPr>
          <p:nvPr/>
        </p:nvSpPr>
        <p:spPr bwMode="auto">
          <a:xfrm>
            <a:off x="179388" y="1052513"/>
            <a:ext cx="8496300" cy="4894262"/>
          </a:xfrm>
          <a:prstGeom prst="rect">
            <a:avLst/>
          </a:prstGeom>
          <a:noFill/>
          <a:ln w="9525">
            <a:noFill/>
            <a:miter lim="800000"/>
            <a:headEnd/>
            <a:tailEnd/>
          </a:ln>
        </p:spPr>
        <p:txBody>
          <a:bodyPr>
            <a:spAutoFit/>
          </a:bodyPr>
          <a:lstStyle/>
          <a:p>
            <a:r>
              <a:rPr lang="ru-RU" sz="2400" b="1" dirty="0"/>
              <a:t>Не остались в стороне от зарубежных исследователей и россияне. Астроном-любитель Е. Кириллов из Набережных челнов обнаружил с помощью телескопа «</a:t>
            </a:r>
            <a:r>
              <a:rPr lang="ru-RU" sz="2400" b="1" dirty="0" err="1"/>
              <a:t>Мидар</a:t>
            </a:r>
            <a:r>
              <a:rPr lang="ru-RU" sz="2400" b="1" dirty="0"/>
              <a:t>» искусственные сооружения в море Спокойствия. Они имели форму параллелепипеда и размеры около 15×3 километров. Судя по блеску, сооружения были сделаны из металла.</a:t>
            </a:r>
          </a:p>
          <a:p>
            <a:r>
              <a:rPr lang="ru-RU" sz="2400" b="1" dirty="0"/>
              <a:t>Вот  что говорят о своих полетах к Луне американские астронавты.  Воспоминания Гордона с «Аполлона 15» «Когда мы проходили, то рядом летела масса объектов: белых и сверкающих. Они явно имели двигатели».</a:t>
            </a:r>
          </a:p>
        </p:txBody>
      </p:sp>
      <p:sp>
        <p:nvSpPr>
          <p:cNvPr id="3" name="TextBox 2"/>
          <p:cNvSpPr txBox="1"/>
          <p:nvPr/>
        </p:nvSpPr>
        <p:spPr>
          <a:xfrm>
            <a:off x="3419872" y="0"/>
            <a:ext cx="1008112" cy="1015663"/>
          </a:xfrm>
          <a:prstGeom prst="rect">
            <a:avLst/>
          </a:prstGeom>
          <a:noFill/>
        </p:spPr>
        <p:txBody>
          <a:bodyPr wrap="square" rtlCol="0">
            <a:spAutoFit/>
          </a:bodyPr>
          <a:lstStyle/>
          <a:p>
            <a:r>
              <a:rPr lang="en-US" sz="6000" b="1" i="1" dirty="0" smtClean="0">
                <a:solidFill>
                  <a:srgbClr val="0000CC"/>
                </a:solidFill>
              </a:rPr>
              <a:t>5</a:t>
            </a:r>
            <a:endParaRPr lang="ru-RU" sz="6000" b="1" i="1" dirty="0">
              <a:solidFill>
                <a:srgbClr val="0000CC"/>
              </a:solidFill>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ChangeArrowheads="1"/>
          </p:cNvSpPr>
          <p:nvPr/>
        </p:nvSpPr>
        <p:spPr bwMode="auto">
          <a:xfrm>
            <a:off x="179388" y="188913"/>
            <a:ext cx="8604250" cy="6554787"/>
          </a:xfrm>
          <a:prstGeom prst="rect">
            <a:avLst/>
          </a:prstGeom>
          <a:noFill/>
          <a:ln w="9525">
            <a:noFill/>
            <a:miter lim="800000"/>
            <a:headEnd/>
            <a:tailEnd/>
          </a:ln>
        </p:spPr>
        <p:txBody>
          <a:bodyPr anchor="ctr">
            <a:spAutoFit/>
          </a:bodyPr>
          <a:lstStyle/>
          <a:p>
            <a:pPr algn="l" eaLnBrk="0" hangingPunct="0"/>
            <a:r>
              <a:rPr lang="ru-RU" sz="800">
                <a:cs typeface="Times New Roman" pitchFamily="18" charset="0"/>
              </a:rPr>
              <a:t> </a:t>
            </a:r>
            <a:r>
              <a:rPr lang="ru-RU" sz="2800" b="1">
                <a:cs typeface="Times New Roman" pitchFamily="18" charset="0"/>
              </a:rPr>
              <a:t>Что увидели астронавты, когда спустились на поверхность Луны? После посадки «Аполлона 11» с астронавтами Нейлом Армстронгом, Майклом Коллинзом и Двином Олдрином в американский Центр управления полетами поступило сенсационное сообщение: «Вижу много небольших кратеров... Они диаметром от 6 до 15 метров... На расстоянии около полумили от нас видны следы, которые похожи на оставленные танком...» А потом, через некоторое время, прозвучали совсем странные слова: «Здесь находятся большие объекты, сэр! Огромные! О Боже! Они стоят с другой стороны кратера! Находятся на Луне и наблюдают за нами!»</a:t>
            </a:r>
          </a:p>
        </p:txBody>
      </p:sp>
      <p:sp>
        <p:nvSpPr>
          <p:cNvPr id="3" name="TextBox 2"/>
          <p:cNvSpPr txBox="1"/>
          <p:nvPr/>
        </p:nvSpPr>
        <p:spPr>
          <a:xfrm>
            <a:off x="7956376" y="0"/>
            <a:ext cx="792088" cy="1015663"/>
          </a:xfrm>
          <a:prstGeom prst="rect">
            <a:avLst/>
          </a:prstGeom>
          <a:noFill/>
        </p:spPr>
        <p:txBody>
          <a:bodyPr wrap="square" rtlCol="0">
            <a:spAutoFit/>
          </a:bodyPr>
          <a:lstStyle/>
          <a:p>
            <a:r>
              <a:rPr lang="en-US" sz="6000" b="1" i="1" dirty="0" smtClean="0">
                <a:solidFill>
                  <a:srgbClr val="0000CC"/>
                </a:solidFill>
              </a:rPr>
              <a:t>6</a:t>
            </a:r>
            <a:endParaRPr lang="ru-RU" sz="6000" b="1" i="1" dirty="0">
              <a:solidFill>
                <a:srgbClr val="0000CC"/>
              </a:solidFill>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ChangeArrowheads="1"/>
          </p:cNvSpPr>
          <p:nvPr/>
        </p:nvSpPr>
        <p:spPr bwMode="auto">
          <a:xfrm>
            <a:off x="179388" y="692150"/>
            <a:ext cx="8856662" cy="5356225"/>
          </a:xfrm>
          <a:prstGeom prst="rect">
            <a:avLst/>
          </a:prstGeom>
          <a:noFill/>
          <a:ln w="9525">
            <a:noFill/>
            <a:miter lim="800000"/>
            <a:headEnd/>
            <a:tailEnd/>
          </a:ln>
        </p:spPr>
        <p:txBody>
          <a:bodyPr anchor="ctr">
            <a:spAutoFit/>
          </a:bodyPr>
          <a:lstStyle/>
          <a:p>
            <a:pPr algn="l" eaLnBrk="0" hangingPunct="0"/>
            <a:r>
              <a:rPr lang="ru-RU" b="1" dirty="0">
                <a:latin typeface="Calibri" pitchFamily="34" charset="0"/>
                <a:cs typeface="Times New Roman" pitchFamily="18" charset="0"/>
              </a:rPr>
              <a:t>Астронавты, летавшие к Луне в рамках программы «Аполлон», очень часто сопровождались  НЛО. Официальная фотография  НАСА, полученная во время полета Аполлона-12, очень четко запечатлела большой НЛО,  парящий над астронавтом, идущим по Луне. Один из неоспоримых экспертов, которому мы можем доверять – Кристофер  </a:t>
            </a:r>
            <a:r>
              <a:rPr lang="ru-RU" b="1" dirty="0" err="1">
                <a:latin typeface="Calibri" pitchFamily="34" charset="0"/>
                <a:cs typeface="Times New Roman" pitchFamily="18" charset="0"/>
              </a:rPr>
              <a:t>Крафт</a:t>
            </a:r>
            <a:r>
              <a:rPr lang="ru-RU" b="1" dirty="0">
                <a:latin typeface="Calibri" pitchFamily="34" charset="0"/>
                <a:cs typeface="Times New Roman" pitchFamily="18" charset="0"/>
              </a:rPr>
              <a:t>, в прошлом директор НАСА.</a:t>
            </a:r>
            <a:endParaRPr lang="ru-RU" b="1" dirty="0"/>
          </a:p>
          <a:p>
            <a:pPr algn="l" eaLnBrk="0" hangingPunct="0"/>
            <a:r>
              <a:rPr lang="ru-RU" b="1" dirty="0">
                <a:latin typeface="Calibri" pitchFamily="34" charset="0"/>
                <a:cs typeface="Times New Roman" pitchFamily="18" charset="0"/>
              </a:rPr>
              <a:t> Он передал  запись, сделанную в Хьюстоне во время лунной миссии Аполлона-11:</a:t>
            </a:r>
            <a:br>
              <a:rPr lang="ru-RU" b="1" dirty="0">
                <a:latin typeface="Calibri" pitchFamily="34" charset="0"/>
                <a:cs typeface="Times New Roman" pitchFamily="18" charset="0"/>
              </a:rPr>
            </a:br>
            <a:r>
              <a:rPr lang="ru-RU" b="1" dirty="0">
                <a:latin typeface="Calibri" pitchFamily="34" charset="0"/>
                <a:cs typeface="Times New Roman" pitchFamily="18" charset="0"/>
              </a:rPr>
              <a:t>Астронавты  </a:t>
            </a:r>
            <a:r>
              <a:rPr lang="ru-RU" b="1" dirty="0" err="1">
                <a:latin typeface="Calibri" pitchFamily="34" charset="0"/>
                <a:cs typeface="Times New Roman" pitchFamily="18" charset="0"/>
              </a:rPr>
              <a:t>Нэйл</a:t>
            </a:r>
            <a:r>
              <a:rPr lang="ru-RU" b="1" dirty="0">
                <a:latin typeface="Calibri" pitchFamily="34" charset="0"/>
                <a:cs typeface="Times New Roman" pitchFamily="18" charset="0"/>
              </a:rPr>
              <a:t>  </a:t>
            </a:r>
            <a:r>
              <a:rPr lang="ru-RU" b="1" dirty="0" err="1">
                <a:latin typeface="Calibri" pitchFamily="34" charset="0"/>
                <a:cs typeface="Times New Roman" pitchFamily="18" charset="0"/>
              </a:rPr>
              <a:t>Армстронг</a:t>
            </a:r>
            <a:r>
              <a:rPr lang="ru-RU" b="1" dirty="0">
                <a:latin typeface="Calibri" pitchFamily="34" charset="0"/>
                <a:cs typeface="Times New Roman" pitchFamily="18" charset="0"/>
              </a:rPr>
              <a:t> и </a:t>
            </a:r>
            <a:r>
              <a:rPr lang="ru-RU" b="1" dirty="0" err="1">
                <a:latin typeface="Calibri" pitchFamily="34" charset="0"/>
                <a:cs typeface="Times New Roman" pitchFamily="18" charset="0"/>
              </a:rPr>
              <a:t>Базз</a:t>
            </a:r>
            <a:r>
              <a:rPr lang="ru-RU" b="1" dirty="0">
                <a:latin typeface="Calibri" pitchFamily="34" charset="0"/>
                <a:cs typeface="Times New Roman" pitchFamily="18" charset="0"/>
              </a:rPr>
              <a:t> </a:t>
            </a:r>
            <a:r>
              <a:rPr lang="ru-RU" b="1" dirty="0" err="1">
                <a:latin typeface="Calibri" pitchFamily="34" charset="0"/>
                <a:cs typeface="Times New Roman" pitchFamily="18" charset="0"/>
              </a:rPr>
              <a:t>Олдрин</a:t>
            </a:r>
            <a:r>
              <a:rPr lang="ru-RU" b="1" dirty="0">
                <a:latin typeface="Calibri" pitchFamily="34" charset="0"/>
                <a:cs typeface="Times New Roman" pitchFamily="18" charset="0"/>
              </a:rPr>
              <a:t> передают с Луны: «Это гигантские штуковины. </a:t>
            </a:r>
            <a:r>
              <a:rPr lang="ru-RU" b="1" dirty="0" err="1">
                <a:latin typeface="Calibri" pitchFamily="34" charset="0"/>
                <a:cs typeface="Times New Roman" pitchFamily="18" charset="0"/>
              </a:rPr>
              <a:t>Hет</a:t>
            </a:r>
            <a:r>
              <a:rPr lang="ru-RU" b="1" dirty="0">
                <a:latin typeface="Calibri" pitchFamily="34" charset="0"/>
                <a:cs typeface="Times New Roman" pitchFamily="18" charset="0"/>
              </a:rPr>
              <a:t>, нет, нет… Это не оптическая иллюзия. В этом не может быть сомнения!»</a:t>
            </a:r>
            <a:endParaRPr lang="ru-RU" b="1" dirty="0"/>
          </a:p>
          <a:p>
            <a:pPr algn="l" eaLnBrk="0" hangingPunct="0"/>
            <a:r>
              <a:rPr lang="ru-RU" b="1" dirty="0">
                <a:latin typeface="Calibri" pitchFamily="34" charset="0"/>
                <a:cs typeface="Times New Roman" pitchFamily="18" charset="0"/>
              </a:rPr>
              <a:t>Управление полетом (Центр в Хьюстоне): «Что… </a:t>
            </a:r>
            <a:r>
              <a:rPr lang="ru-RU" b="1" dirty="0" err="1">
                <a:latin typeface="Calibri" pitchFamily="34" charset="0"/>
                <a:cs typeface="Times New Roman" pitchFamily="18" charset="0"/>
              </a:rPr>
              <a:t>что</a:t>
            </a:r>
            <a:r>
              <a:rPr lang="ru-RU" b="1" dirty="0">
                <a:latin typeface="Calibri" pitchFamily="34" charset="0"/>
                <a:cs typeface="Times New Roman" pitchFamily="18" charset="0"/>
              </a:rPr>
              <a:t>… </a:t>
            </a:r>
            <a:r>
              <a:rPr lang="ru-RU" b="1" dirty="0" err="1">
                <a:latin typeface="Calibri" pitchFamily="34" charset="0"/>
                <a:cs typeface="Times New Roman" pitchFamily="18" charset="0"/>
              </a:rPr>
              <a:t>что</a:t>
            </a:r>
            <a:r>
              <a:rPr lang="ru-RU" b="1" dirty="0">
                <a:latin typeface="Calibri" pitchFamily="34" charset="0"/>
                <a:cs typeface="Times New Roman" pitchFamily="18" charset="0"/>
              </a:rPr>
              <a:t>? Какого черта там у вас происходит? Что случилось?»</a:t>
            </a:r>
            <a:endParaRPr lang="ru-RU" b="1" dirty="0"/>
          </a:p>
          <a:p>
            <a:pPr algn="l" eaLnBrk="0" hangingPunct="0"/>
            <a:r>
              <a:rPr lang="ru-RU" b="1" dirty="0">
                <a:latin typeface="Calibri" pitchFamily="34" charset="0"/>
                <a:cs typeface="Times New Roman" pitchFamily="18" charset="0"/>
              </a:rPr>
              <a:t>Астронавты: «Они – здесь под поверхностью.»</a:t>
            </a:r>
            <a:endParaRPr lang="ru-RU" b="1" dirty="0"/>
          </a:p>
          <a:p>
            <a:pPr algn="l" eaLnBrk="0" hangingPunct="0"/>
            <a:r>
              <a:rPr lang="ru-RU" b="1" dirty="0">
                <a:latin typeface="Calibri" pitchFamily="34" charset="0"/>
                <a:cs typeface="Times New Roman" pitchFamily="18" charset="0"/>
              </a:rPr>
              <a:t>Управление полетом: «Что – там?… (Связь прерывалась) Центр управления вызывает Аполлон 11.»</a:t>
            </a:r>
            <a:endParaRPr lang="ru-RU" b="1" dirty="0"/>
          </a:p>
          <a:p>
            <a:pPr algn="l" eaLnBrk="0" hangingPunct="0"/>
            <a:r>
              <a:rPr lang="ru-RU" b="1" dirty="0">
                <a:latin typeface="Calibri" pitchFamily="34" charset="0"/>
                <a:cs typeface="Times New Roman" pitchFamily="18" charset="0"/>
              </a:rPr>
              <a:t>Астронавты: «Мы видели нескольких гостей. Они были там некоторое время, проверяли оборудование.»</a:t>
            </a:r>
            <a:endParaRPr lang="ru-RU" b="1" dirty="0"/>
          </a:p>
          <a:p>
            <a:pPr algn="l" eaLnBrk="0" hangingPunct="0"/>
            <a:r>
              <a:rPr lang="ru-RU" b="1" dirty="0">
                <a:latin typeface="Calibri" pitchFamily="34" charset="0"/>
                <a:cs typeface="Times New Roman" pitchFamily="18" charset="0"/>
              </a:rPr>
              <a:t>Управление полетом: «Повторите ваше последнее сообщение.»</a:t>
            </a:r>
            <a:endParaRPr lang="ru-RU" b="1" dirty="0"/>
          </a:p>
          <a:p>
            <a:pPr algn="l" eaLnBrk="0" hangingPunct="0"/>
            <a:r>
              <a:rPr lang="ru-RU" b="1" dirty="0">
                <a:latin typeface="Calibri" pitchFamily="34" charset="0"/>
                <a:cs typeface="Times New Roman" pitchFamily="18" charset="0"/>
              </a:rPr>
              <a:t>Астронавты: «Я говорю, что здесь другие космические корабли. Они стоят ровной линией по другую сторону кратера.»</a:t>
            </a:r>
            <a:endParaRPr lang="ru-RU" b="1" dirty="0"/>
          </a:p>
        </p:txBody>
      </p:sp>
      <p:sp>
        <p:nvSpPr>
          <p:cNvPr id="3" name="TextBox 2"/>
          <p:cNvSpPr txBox="1"/>
          <p:nvPr/>
        </p:nvSpPr>
        <p:spPr>
          <a:xfrm>
            <a:off x="8244408" y="-171400"/>
            <a:ext cx="720080" cy="1015663"/>
          </a:xfrm>
          <a:prstGeom prst="rect">
            <a:avLst/>
          </a:prstGeom>
          <a:noFill/>
        </p:spPr>
        <p:txBody>
          <a:bodyPr wrap="square" rtlCol="0">
            <a:spAutoFit/>
          </a:bodyPr>
          <a:lstStyle/>
          <a:p>
            <a:r>
              <a:rPr lang="en-US" sz="6000" b="1" i="1" dirty="0" smtClean="0">
                <a:solidFill>
                  <a:srgbClr val="0000CC"/>
                </a:solidFill>
              </a:rPr>
              <a:t>7</a:t>
            </a:r>
            <a:endParaRPr lang="ru-RU" sz="6000" b="1" i="1" dirty="0">
              <a:solidFill>
                <a:srgbClr val="0000CC"/>
              </a:solidFill>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ChangeArrowheads="1"/>
          </p:cNvSpPr>
          <p:nvPr/>
        </p:nvSpPr>
        <p:spPr bwMode="auto">
          <a:xfrm>
            <a:off x="179388" y="836613"/>
            <a:ext cx="8964612" cy="5756275"/>
          </a:xfrm>
          <a:prstGeom prst="rect">
            <a:avLst/>
          </a:prstGeom>
          <a:noFill/>
          <a:ln w="9525">
            <a:noFill/>
            <a:miter lim="800000"/>
            <a:headEnd/>
            <a:tailEnd/>
          </a:ln>
        </p:spPr>
        <p:txBody>
          <a:bodyPr anchor="ctr">
            <a:spAutoFit/>
          </a:bodyPr>
          <a:lstStyle/>
          <a:p>
            <a:pPr algn="l" eaLnBrk="0" hangingPunct="0"/>
            <a:r>
              <a:rPr lang="ru-RU" sz="2000" b="1" dirty="0">
                <a:latin typeface="Calibri" pitchFamily="34" charset="0"/>
                <a:cs typeface="Times New Roman" pitchFamily="18" charset="0"/>
              </a:rPr>
              <a:t>Управление полетом: «Повторите… </a:t>
            </a:r>
            <a:r>
              <a:rPr lang="ru-RU" sz="2000" b="1" dirty="0" err="1">
                <a:latin typeface="Calibri" pitchFamily="34" charset="0"/>
                <a:cs typeface="Times New Roman" pitchFamily="18" charset="0"/>
              </a:rPr>
              <a:t>повторите</a:t>
            </a:r>
            <a:r>
              <a:rPr lang="ru-RU" sz="2000" b="1" dirty="0">
                <a:latin typeface="Calibri" pitchFamily="34" charset="0"/>
                <a:cs typeface="Times New Roman" pitchFamily="18" charset="0"/>
              </a:rPr>
              <a:t>!»</a:t>
            </a:r>
            <a:endParaRPr lang="ru-RU" sz="2000" b="1" dirty="0"/>
          </a:p>
          <a:p>
            <a:pPr algn="l" eaLnBrk="0" hangingPunct="0"/>
            <a:r>
              <a:rPr lang="ru-RU" sz="2000" b="1" dirty="0">
                <a:latin typeface="Calibri" pitchFamily="34" charset="0"/>
                <a:cs typeface="Times New Roman" pitchFamily="18" charset="0"/>
              </a:rPr>
              <a:t>Астронавты: «Позвольте нам зондировать эту сферу… В 635 к 5… автоматическое реле соединил… Мои руки дрожат так сильно, что я не могу ничего делать. Снять это? Боже мой, если эти проклятые камеры что-нибудь снимут… что тогда?»</a:t>
            </a:r>
            <a:endParaRPr lang="ru-RU" sz="2000" b="1" dirty="0"/>
          </a:p>
          <a:p>
            <a:pPr algn="l" eaLnBrk="0" hangingPunct="0"/>
            <a:r>
              <a:rPr lang="ru-RU" sz="2000" b="1" dirty="0">
                <a:latin typeface="Calibri" pitchFamily="34" charset="0"/>
                <a:cs typeface="Times New Roman" pitchFamily="18" charset="0"/>
              </a:rPr>
              <a:t>Управление полетом: «Можете ли вы что-нибудь снять?»</a:t>
            </a:r>
            <a:endParaRPr lang="ru-RU" sz="2000" b="1" dirty="0"/>
          </a:p>
          <a:p>
            <a:pPr algn="l" eaLnBrk="0" hangingPunct="0"/>
            <a:r>
              <a:rPr lang="ru-RU" sz="2000" b="1" dirty="0">
                <a:latin typeface="Calibri" pitchFamily="34" charset="0"/>
                <a:cs typeface="Times New Roman" pitchFamily="18" charset="0"/>
              </a:rPr>
              <a:t>Астронавты: «У меня больше нет пленки под рукой. Три выстрела с «тарелки», или как там эта штука называется, испортили пленку.»</a:t>
            </a:r>
            <a:endParaRPr lang="ru-RU" sz="2000" b="1" dirty="0"/>
          </a:p>
          <a:p>
            <a:pPr algn="l" eaLnBrk="0" hangingPunct="0"/>
            <a:r>
              <a:rPr lang="ru-RU" sz="2000" b="1" dirty="0">
                <a:latin typeface="Calibri" pitchFamily="34" charset="0"/>
                <a:cs typeface="Times New Roman" pitchFamily="18" charset="0"/>
              </a:rPr>
              <a:t>Управление полетом: «Восстановите контроль! Они перед вами? Слышны какие-либо шумы с HЛО?»</a:t>
            </a:r>
            <a:endParaRPr lang="ru-RU" sz="2000" b="1" dirty="0"/>
          </a:p>
          <a:p>
            <a:pPr algn="l" eaLnBrk="0" hangingPunct="0"/>
            <a:r>
              <a:rPr lang="ru-RU" sz="2400" b="1" dirty="0">
                <a:latin typeface="Calibri" pitchFamily="34" charset="0"/>
                <a:cs typeface="Times New Roman" pitchFamily="18" charset="0"/>
              </a:rPr>
              <a:t>Астронавты: «Они приземлились здесь! Они здесь и они наблюдают за нами!»</a:t>
            </a:r>
            <a:endParaRPr lang="ru-RU" sz="2400" b="1" dirty="0"/>
          </a:p>
          <a:p>
            <a:pPr algn="l" eaLnBrk="0" hangingPunct="0"/>
            <a:r>
              <a:rPr lang="ru-RU" sz="2400" b="1" dirty="0">
                <a:latin typeface="Calibri" pitchFamily="34" charset="0"/>
                <a:cs typeface="Times New Roman" pitchFamily="18" charset="0"/>
              </a:rPr>
              <a:t>Управление полетом: «Зеркала, зеркала… можете ли вы отрегулировать их?»</a:t>
            </a:r>
            <a:endParaRPr lang="ru-RU" sz="2400" b="1" dirty="0"/>
          </a:p>
          <a:p>
            <a:pPr algn="l" eaLnBrk="0" hangingPunct="0"/>
            <a:r>
              <a:rPr lang="ru-RU" sz="2400" b="1" dirty="0">
                <a:latin typeface="Calibri" pitchFamily="34" charset="0"/>
                <a:cs typeface="Times New Roman" pitchFamily="18" charset="0"/>
              </a:rPr>
              <a:t>Астронавты: «Да, они находятся в нужном месте. Но те, кто построил эти корабли, могут прибыть завтра и убрать их. Раз и навсегда.»</a:t>
            </a:r>
            <a:endParaRPr lang="ru-RU" sz="2400" b="1" dirty="0"/>
          </a:p>
        </p:txBody>
      </p:sp>
      <p:sp>
        <p:nvSpPr>
          <p:cNvPr id="3" name="TextBox 2"/>
          <p:cNvSpPr txBox="1"/>
          <p:nvPr/>
        </p:nvSpPr>
        <p:spPr>
          <a:xfrm>
            <a:off x="3419872" y="-171400"/>
            <a:ext cx="936104" cy="1015663"/>
          </a:xfrm>
          <a:prstGeom prst="rect">
            <a:avLst/>
          </a:prstGeom>
          <a:noFill/>
        </p:spPr>
        <p:txBody>
          <a:bodyPr wrap="square" rtlCol="0">
            <a:spAutoFit/>
          </a:bodyPr>
          <a:lstStyle/>
          <a:p>
            <a:r>
              <a:rPr lang="en-US" sz="6000" b="1" i="1" dirty="0" smtClean="0">
                <a:solidFill>
                  <a:srgbClr val="0000CC"/>
                </a:solidFill>
              </a:rPr>
              <a:t>7</a:t>
            </a:r>
            <a:endParaRPr lang="ru-RU" sz="6000" b="1" i="1" dirty="0">
              <a:solidFill>
                <a:srgbClr val="0000CC"/>
              </a:solidFill>
            </a:endParaRP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ChangeArrowheads="1"/>
          </p:cNvSpPr>
          <p:nvPr/>
        </p:nvSpPr>
        <p:spPr bwMode="auto">
          <a:xfrm>
            <a:off x="107504" y="404664"/>
            <a:ext cx="8748713" cy="6184900"/>
          </a:xfrm>
          <a:prstGeom prst="rect">
            <a:avLst/>
          </a:prstGeom>
          <a:noFill/>
          <a:ln w="9525">
            <a:noFill/>
            <a:miter lim="800000"/>
            <a:headEnd/>
            <a:tailEnd/>
          </a:ln>
        </p:spPr>
        <p:txBody>
          <a:bodyPr anchor="ctr">
            <a:spAutoFit/>
          </a:bodyPr>
          <a:lstStyle/>
          <a:p>
            <a:pPr algn="l" eaLnBrk="0" hangingPunct="0"/>
            <a:r>
              <a:rPr lang="ru-RU" b="1" dirty="0">
                <a:cs typeface="Times New Roman" pitchFamily="18" charset="0"/>
              </a:rPr>
              <a:t>Известный астроном </a:t>
            </a:r>
            <a:r>
              <a:rPr lang="ru-RU" b="1" dirty="0" err="1">
                <a:cs typeface="Times New Roman" pitchFamily="18" charset="0"/>
              </a:rPr>
              <a:t>Уолтер</a:t>
            </a:r>
            <a:r>
              <a:rPr lang="ru-RU" b="1" dirty="0">
                <a:cs typeface="Times New Roman" pitchFamily="18" charset="0"/>
              </a:rPr>
              <a:t> </a:t>
            </a:r>
            <a:r>
              <a:rPr lang="ru-RU" b="1" dirty="0" err="1">
                <a:cs typeface="Times New Roman" pitchFamily="18" charset="0"/>
              </a:rPr>
              <a:t>Хаас</a:t>
            </a:r>
            <a:r>
              <a:rPr lang="ru-RU" b="1" dirty="0">
                <a:cs typeface="Times New Roman" pitchFamily="18" charset="0"/>
              </a:rPr>
              <a:t> заявил однажды, что бывали случаи, когда авторитетные астрономы «кое-что» видели на Луне, но наотрез отказывались обсуждать это. Ночью 10 июля 1941 года У. </a:t>
            </a:r>
            <a:r>
              <a:rPr lang="ru-RU" b="1" dirty="0" err="1">
                <a:cs typeface="Times New Roman" pitchFamily="18" charset="0"/>
              </a:rPr>
              <a:t>Хаасс</a:t>
            </a:r>
            <a:r>
              <a:rPr lang="ru-RU" b="1" dirty="0">
                <a:cs typeface="Times New Roman" pitchFamily="18" charset="0"/>
              </a:rPr>
              <a:t> увидел две «метеорные вспышки» на Луне. Группа астрономов, организованная </a:t>
            </a:r>
            <a:r>
              <a:rPr lang="ru-RU" b="1" dirty="0" err="1">
                <a:cs typeface="Times New Roman" pitchFamily="18" charset="0"/>
              </a:rPr>
              <a:t>Хаасом</a:t>
            </a:r>
            <a:r>
              <a:rPr lang="ru-RU" b="1" dirty="0">
                <a:cs typeface="Times New Roman" pitchFamily="18" charset="0"/>
              </a:rPr>
              <a:t>, начала систематические наблюдения этих явлений. За 170 часов дежурства у телескопов они зарегистрировали 12 «вспышек». Следовательно, Луна обладает достаточно плотной атмосферой, чтобы метеоры светились от трения об нее! Эта атмосфера, помимо того, продуцирует облака — белого, серого и красного цветов - Некоторые облака столь плотные, что отбрасывают ясно видимые тени! Однажды кратер Платон, находящийся около лунного северного полюса, был покрыт около краев белой изморозью или снегом. У полюсов время от времени происходит сильная концентрация облачности.</a:t>
            </a:r>
          </a:p>
          <a:p>
            <a:pPr algn="l" eaLnBrk="0" hangingPunct="0"/>
            <a:r>
              <a:rPr lang="ru-RU" b="1" dirty="0">
                <a:cs typeface="Times New Roman" pitchFamily="18" charset="0"/>
              </a:rPr>
              <a:t>В том же кратере Платон как-то разом вспыхивали до тридцати огней, которые бешено метались там. Королевское астрономическое общество Великобритании сообщало о 1600 наблюдениях подобного рода. Яркие огни замечались также в кратере Аристарх и в восточной части лунных Альп. Точки и полосы огня наблюдались в Море Кризисов, временами по нескольку огней загоралось в кратере </a:t>
            </a:r>
            <a:r>
              <a:rPr lang="ru-RU" b="1" dirty="0" err="1">
                <a:cs typeface="Times New Roman" pitchFamily="18" charset="0"/>
              </a:rPr>
              <a:t>Мессье</a:t>
            </a:r>
            <a:r>
              <a:rPr lang="ru-RU" b="1" dirty="0">
                <a:cs typeface="Times New Roman" pitchFamily="18" charset="0"/>
              </a:rPr>
              <a:t>. Длинные световые линии появлялись в кратере Ездоке. Лучи света как от маяка два десятка лет наблюдались как бы исходящими от вершины горы Питон в северной части Моря Дождей.</a:t>
            </a:r>
            <a:endParaRPr lang="ru-RU" b="1" dirty="0"/>
          </a:p>
        </p:txBody>
      </p:sp>
      <p:sp>
        <p:nvSpPr>
          <p:cNvPr id="4" name="TextBox 3"/>
          <p:cNvSpPr txBox="1"/>
          <p:nvPr/>
        </p:nvSpPr>
        <p:spPr>
          <a:xfrm>
            <a:off x="3635896" y="-171400"/>
            <a:ext cx="792088" cy="1015663"/>
          </a:xfrm>
          <a:prstGeom prst="rect">
            <a:avLst/>
          </a:prstGeom>
          <a:noFill/>
        </p:spPr>
        <p:txBody>
          <a:bodyPr wrap="square" rtlCol="0">
            <a:spAutoFit/>
          </a:bodyPr>
          <a:lstStyle/>
          <a:p>
            <a:r>
              <a:rPr lang="en-US" sz="6000" b="1" i="1" dirty="0" smtClean="0">
                <a:solidFill>
                  <a:srgbClr val="0000CC"/>
                </a:solidFill>
              </a:rPr>
              <a:t>8</a:t>
            </a:r>
            <a:endParaRPr lang="ru-RU" sz="6000" b="1" i="1" dirty="0">
              <a:solidFill>
                <a:srgbClr val="0000CC"/>
              </a:solidFill>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ChangeArrowheads="1"/>
          </p:cNvSpPr>
          <p:nvPr/>
        </p:nvSpPr>
        <p:spPr bwMode="auto">
          <a:xfrm>
            <a:off x="0" y="764704"/>
            <a:ext cx="8856663" cy="5940425"/>
          </a:xfrm>
          <a:prstGeom prst="rect">
            <a:avLst/>
          </a:prstGeom>
          <a:noFill/>
          <a:ln w="9525">
            <a:noFill/>
            <a:miter lim="800000"/>
            <a:headEnd/>
            <a:tailEnd/>
          </a:ln>
        </p:spPr>
        <p:txBody>
          <a:bodyPr anchor="ctr">
            <a:spAutoFit/>
          </a:bodyPr>
          <a:lstStyle/>
          <a:p>
            <a:pPr algn="l" eaLnBrk="0" hangingPunct="0"/>
            <a:r>
              <a:rPr lang="ru-RU" sz="2000" b="1" dirty="0">
                <a:cs typeface="Times New Roman" pitchFamily="18" charset="0"/>
              </a:rPr>
              <a:t>Астроном-любитель Дэйв </a:t>
            </a:r>
            <a:r>
              <a:rPr lang="ru-RU" sz="2000" b="1" dirty="0" err="1">
                <a:cs typeface="Times New Roman" pitchFamily="18" charset="0"/>
              </a:rPr>
              <a:t>Дарлинг</a:t>
            </a:r>
            <a:r>
              <a:rPr lang="ru-RU" sz="2000" b="1" dirty="0">
                <a:cs typeface="Times New Roman" pitchFamily="18" charset="0"/>
              </a:rPr>
              <a:t> писал: «На Луне орудуют НЛО!» 16 апреля 1979 года в час ночи он видел через 12,5-дюймовый телескоп «сигару» длиной 16 километров и диаметром около 2,5 километра. Ее цвет был серебристо-металлическим, и она отбрасывала четкую тень на поверхность Луны. «Сигара» находилась у кратера Исидор около Моря Нектара. 12 августа 1979 года в 3.45 утра  он  опять увидел «сигару» около кромки  кратера  </a:t>
            </a:r>
            <a:r>
              <a:rPr lang="ru-RU" sz="2000" b="1" dirty="0" err="1">
                <a:cs typeface="Times New Roman" pitchFamily="18" charset="0"/>
              </a:rPr>
              <a:t>Ромер</a:t>
            </a:r>
            <a:r>
              <a:rPr lang="ru-RU" sz="2000" b="1" dirty="0">
                <a:cs typeface="Times New Roman" pitchFamily="18" charset="0"/>
              </a:rPr>
              <a:t>. Ее длина была около 20 километров, цвет — серебристо-металлический, форма — удлиненная с двумя «крыльями». Позже объект исчез.</a:t>
            </a:r>
          </a:p>
          <a:p>
            <a:pPr algn="l" eaLnBrk="0" hangingPunct="0"/>
            <a:r>
              <a:rPr lang="ru-RU" sz="2000" b="1" dirty="0" err="1">
                <a:cs typeface="Times New Roman" pitchFamily="18" charset="0"/>
              </a:rPr>
              <a:t>Дарлинг</a:t>
            </a:r>
            <a:r>
              <a:rPr lang="ru-RU" sz="2000" b="1" dirty="0">
                <a:cs typeface="Times New Roman" pitchFamily="18" charset="0"/>
              </a:rPr>
              <a:t> видел большую платформу к югу от кратера Архимед размерами 8,6 километра на высоте 1,5 кило метра. Эта «платформа», почему-то не попавшая на карты Луны, изображена по меньшей мере на 20 фотографиях, сделанных с космического аппарата «</a:t>
            </a:r>
            <a:r>
              <a:rPr lang="ru-RU" sz="2000" b="1" dirty="0" err="1">
                <a:cs typeface="Times New Roman" pitchFamily="18" charset="0"/>
              </a:rPr>
              <a:t>Орбитер</a:t>
            </a:r>
            <a:r>
              <a:rPr lang="ru-RU" sz="2000" b="1" dirty="0">
                <a:cs typeface="Times New Roman" pitchFamily="18" charset="0"/>
              </a:rPr>
              <a:t>» и с кораблей типа «Аполлон».</a:t>
            </a:r>
          </a:p>
          <a:p>
            <a:pPr algn="l" eaLnBrk="0" hangingPunct="0"/>
            <a:r>
              <a:rPr lang="ru-RU" sz="2000" b="1" dirty="0">
                <a:cs typeface="Times New Roman" pitchFamily="18" charset="0"/>
              </a:rPr>
              <a:t>Джордж  </a:t>
            </a:r>
            <a:r>
              <a:rPr lang="ru-RU" sz="2000" b="1" dirty="0" err="1">
                <a:cs typeface="Times New Roman" pitchFamily="18" charset="0"/>
              </a:rPr>
              <a:t>Адамский</a:t>
            </a:r>
            <a:r>
              <a:rPr lang="ru-RU" sz="2000" b="1" dirty="0">
                <a:cs typeface="Times New Roman" pitchFamily="18" charset="0"/>
              </a:rPr>
              <a:t> в период с 1948 по 1952 годы сделал, по крайней мере, 8 снимков, иллюстрирующих активность НЛО на Луне или около нее. Все они получены с помощью телескопов.</a:t>
            </a:r>
          </a:p>
          <a:p>
            <a:pPr algn="l" eaLnBrk="0" hangingPunct="0"/>
            <a:endParaRPr lang="ru-RU" sz="2000" dirty="0"/>
          </a:p>
        </p:txBody>
      </p:sp>
      <p:sp>
        <p:nvSpPr>
          <p:cNvPr id="3" name="TextBox 2"/>
          <p:cNvSpPr txBox="1"/>
          <p:nvPr/>
        </p:nvSpPr>
        <p:spPr>
          <a:xfrm>
            <a:off x="3563888" y="-171400"/>
            <a:ext cx="1080120" cy="1015663"/>
          </a:xfrm>
          <a:prstGeom prst="rect">
            <a:avLst/>
          </a:prstGeom>
          <a:noFill/>
        </p:spPr>
        <p:txBody>
          <a:bodyPr wrap="square" rtlCol="0">
            <a:spAutoFit/>
          </a:bodyPr>
          <a:lstStyle/>
          <a:p>
            <a:r>
              <a:rPr lang="en-US" sz="6000" b="1" i="1" dirty="0" smtClean="0">
                <a:solidFill>
                  <a:srgbClr val="0000CC"/>
                </a:solidFill>
              </a:rPr>
              <a:t>9</a:t>
            </a:r>
            <a:endParaRPr lang="ru-RU" sz="6000" b="1" i="1" dirty="0">
              <a:solidFill>
                <a:srgbClr val="0000CC"/>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404664"/>
            <a:ext cx="8532440"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Unicode MS" pitchFamily="34" charset="-128"/>
              </a:rPr>
              <a:t> </a:t>
            </a:r>
            <a:endParaRPr kumimoji="0" lang="ru-RU" sz="2000" b="1" i="0" u="none" strike="noStrike" cap="none" normalizeH="0" baseline="0" dirty="0" smtClean="0">
              <a:ln>
                <a:noFill/>
              </a:ln>
              <a:solidFill>
                <a:schemeClr val="tx1"/>
              </a:solidFill>
              <a:effectLst/>
              <a:latin typeface="Arial Unicode MS"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lang="ru-RU" sz="2800" b="1" dirty="0" smtClean="0">
                <a:latin typeface="Arial Unicode MS" pitchFamily="34" charset="-128"/>
              </a:rPr>
              <a:t>В </a:t>
            </a:r>
            <a:r>
              <a:rPr kumimoji="0" lang="ru-RU" sz="2800" b="1" i="0" u="none" strike="noStrike" cap="none" normalizeH="0" baseline="0" dirty="0" smtClean="0">
                <a:ln>
                  <a:noFill/>
                </a:ln>
                <a:solidFill>
                  <a:schemeClr val="tx1"/>
                </a:solidFill>
                <a:effectLst/>
                <a:latin typeface="Arial Unicode MS" pitchFamily="34" charset="-128"/>
              </a:rPr>
              <a:t>первую очередь к таким свидетельствам можно отнести </a:t>
            </a:r>
            <a:r>
              <a:rPr kumimoji="0" lang="ru-RU" sz="2800" b="1" i="1" u="sng" strike="noStrike" cap="none" normalizeH="0" baseline="0" dirty="0" smtClean="0">
                <a:ln>
                  <a:noFill/>
                </a:ln>
                <a:solidFill>
                  <a:srgbClr val="FF0000"/>
                </a:solidFill>
                <a:effectLst/>
                <a:latin typeface="Arial Unicode MS" pitchFamily="34" charset="-128"/>
              </a:rPr>
              <a:t>тысячи тибетских книг Кант  </a:t>
            </a:r>
            <a:r>
              <a:rPr kumimoji="0" lang="ru-RU" sz="2800" b="1" i="1" u="sng" strike="noStrike" cap="none" normalizeH="0" baseline="0" dirty="0" err="1" smtClean="0">
                <a:ln>
                  <a:noFill/>
                </a:ln>
                <a:solidFill>
                  <a:srgbClr val="FF0000"/>
                </a:solidFill>
                <a:effectLst/>
                <a:latin typeface="Arial Unicode MS" pitchFamily="34" charset="-128"/>
              </a:rPr>
              <a:t>Шу</a:t>
            </a:r>
            <a:r>
              <a:rPr kumimoji="0" lang="ru-RU" sz="2800" b="1" i="0" u="none" strike="noStrike" cap="none" normalizeH="0" baseline="0" dirty="0" smtClean="0">
                <a:ln>
                  <a:noFill/>
                </a:ln>
                <a:solidFill>
                  <a:schemeClr val="tx1"/>
                </a:solidFill>
                <a:effectLst/>
                <a:latin typeface="Arial Unicode MS" pitchFamily="34" charset="-128"/>
              </a:rPr>
              <a:t>. Их секретный код считается самым сложным. На сегодня ученые расшифровали лишь одну сотую этих письмен. Но судя по тому, что уже успели перевести, можно с уверенностью сказать, что в них описывается появление богов. Естественно возникает вопрос, а какими тибетцы представляли себе богов? Если туземцы поклонялись самолету, то тибетцы свободно могли поклоняться космическому кораблю инопланетян. Однако не только на Тибете вели записи.</a:t>
            </a:r>
            <a:r>
              <a:rPr kumimoji="0" lang="ru-RU" sz="2800" b="1" i="0" u="none" strike="noStrike" cap="none" normalizeH="0" baseline="0" dirty="0" smtClean="0">
                <a:ln>
                  <a:noFill/>
                </a:ln>
                <a:solidFill>
                  <a:schemeClr val="tx1"/>
                </a:solidFill>
                <a:effectLst/>
                <a:latin typeface="Arial" pitchFamily="34" charset="0"/>
              </a:rPr>
              <a:t> </a:t>
            </a:r>
          </a:p>
        </p:txBody>
      </p:sp>
      <p:sp>
        <p:nvSpPr>
          <p:cNvPr id="3" name="TextBox 2"/>
          <p:cNvSpPr txBox="1"/>
          <p:nvPr/>
        </p:nvSpPr>
        <p:spPr>
          <a:xfrm>
            <a:off x="3491880" y="0"/>
            <a:ext cx="648072" cy="707886"/>
          </a:xfrm>
          <a:prstGeom prst="rect">
            <a:avLst/>
          </a:prstGeom>
          <a:noFill/>
        </p:spPr>
        <p:txBody>
          <a:bodyPr wrap="square" rtlCol="0">
            <a:spAutoFit/>
          </a:bodyPr>
          <a:lstStyle/>
          <a:p>
            <a:r>
              <a:rPr lang="en-US" sz="4000" b="1" i="1" dirty="0" smtClean="0">
                <a:solidFill>
                  <a:srgbClr val="0000CC"/>
                </a:solidFill>
              </a:rPr>
              <a:t>1</a:t>
            </a:r>
            <a:endParaRPr lang="ru-RU" sz="4000" b="1" i="1" dirty="0">
              <a:solidFill>
                <a:srgbClr val="0000CC"/>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Прямоугольник 1"/>
          <p:cNvSpPr>
            <a:spLocks noChangeArrowheads="1"/>
          </p:cNvSpPr>
          <p:nvPr/>
        </p:nvSpPr>
        <p:spPr bwMode="auto">
          <a:xfrm>
            <a:off x="179388" y="188913"/>
            <a:ext cx="8713787" cy="6032500"/>
          </a:xfrm>
          <a:prstGeom prst="rect">
            <a:avLst/>
          </a:prstGeom>
          <a:noFill/>
          <a:ln w="9525">
            <a:noFill/>
            <a:miter lim="800000"/>
            <a:headEnd/>
            <a:tailEnd/>
          </a:ln>
        </p:spPr>
        <p:txBody>
          <a:bodyPr>
            <a:spAutoFit/>
          </a:bodyPr>
          <a:lstStyle/>
          <a:p>
            <a:r>
              <a:rPr lang="ru-RU" sz="3200" b="1" i="1" u="sng" dirty="0">
                <a:solidFill>
                  <a:srgbClr val="FF0000"/>
                </a:solidFill>
              </a:rPr>
              <a:t>Марина Попович, летчик-испытатель:</a:t>
            </a:r>
            <a:endParaRPr lang="en-US" sz="3200" b="1" i="1" u="sng" dirty="0">
              <a:solidFill>
                <a:srgbClr val="FF0000"/>
              </a:solidFill>
            </a:endParaRPr>
          </a:p>
          <a:p>
            <a:endParaRPr lang="en-US" b="1" dirty="0"/>
          </a:p>
          <a:p>
            <a:r>
              <a:rPr lang="ru-RU" sz="2800" b="1" dirty="0"/>
              <a:t>Когда я разговаривала с </a:t>
            </a:r>
            <a:r>
              <a:rPr lang="ru-RU" sz="2800" b="1" dirty="0" err="1"/>
              <a:t>Армстронгом</a:t>
            </a:r>
            <a:r>
              <a:rPr lang="ru-RU" sz="2800" b="1" dirty="0"/>
              <a:t>, он рассказывал, что они видели большие шары, которые сопровождали их.</a:t>
            </a:r>
            <a:br>
              <a:rPr lang="ru-RU" sz="2800" b="1" dirty="0"/>
            </a:br>
            <a:r>
              <a:rPr lang="ru-RU" sz="2800" b="1" dirty="0"/>
              <a:t>Слова астронавта, побывавшего на Луне, подтверждает и Кен </a:t>
            </a:r>
            <a:r>
              <a:rPr lang="ru-RU" sz="2800" b="1" dirty="0" err="1"/>
              <a:t>Джонстон</a:t>
            </a:r>
            <a:r>
              <a:rPr lang="ru-RU" sz="2800" b="1" dirty="0"/>
              <a:t>, бывший руководитель </a:t>
            </a:r>
            <a:r>
              <a:rPr lang="en-US" sz="2800" b="1" dirty="0"/>
              <a:t> </a:t>
            </a:r>
            <a:r>
              <a:rPr lang="ru-RU" sz="2800" b="1" dirty="0" err="1"/>
              <a:t>фотослужбы</a:t>
            </a:r>
            <a:r>
              <a:rPr lang="en-US" sz="2800" b="1" dirty="0"/>
              <a:t> </a:t>
            </a:r>
            <a:r>
              <a:rPr lang="ru-RU" sz="2800" b="1" dirty="0"/>
              <a:t> лунной лаборатории NASA. В 2007 году он утверждает, что на Луне есть неземная цивилизация, главное доказательство — снимки сделанные из космоса. На фотографиях можно увидеть развалины городов, гигантские сферы из стекла, уходящие вглубь кратеров туннели</a:t>
            </a:r>
          </a:p>
        </p:txBody>
      </p:sp>
      <p:sp>
        <p:nvSpPr>
          <p:cNvPr id="3" name="TextBox 2"/>
          <p:cNvSpPr txBox="1"/>
          <p:nvPr/>
        </p:nvSpPr>
        <p:spPr>
          <a:xfrm>
            <a:off x="7884368" y="476672"/>
            <a:ext cx="1008112" cy="1015663"/>
          </a:xfrm>
          <a:prstGeom prst="rect">
            <a:avLst/>
          </a:prstGeom>
          <a:noFill/>
        </p:spPr>
        <p:txBody>
          <a:bodyPr wrap="square" rtlCol="0">
            <a:spAutoFit/>
          </a:bodyPr>
          <a:lstStyle/>
          <a:p>
            <a:r>
              <a:rPr lang="en-US" sz="6000" b="1" i="1" dirty="0" smtClean="0">
                <a:solidFill>
                  <a:srgbClr val="0000CC"/>
                </a:solidFill>
              </a:rPr>
              <a:t>10</a:t>
            </a:r>
            <a:endParaRPr lang="ru-RU" sz="6000" b="1" i="1" dirty="0">
              <a:solidFill>
                <a:srgbClr val="0000CC"/>
              </a:solidFill>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ChangeArrowheads="1"/>
          </p:cNvSpPr>
          <p:nvPr/>
        </p:nvSpPr>
        <p:spPr bwMode="auto">
          <a:xfrm>
            <a:off x="107950" y="188913"/>
            <a:ext cx="8675688" cy="6370637"/>
          </a:xfrm>
          <a:prstGeom prst="rect">
            <a:avLst/>
          </a:prstGeom>
          <a:noFill/>
          <a:ln w="9525">
            <a:noFill/>
            <a:miter lim="800000"/>
            <a:headEnd/>
            <a:tailEnd/>
          </a:ln>
        </p:spPr>
        <p:txBody>
          <a:bodyPr anchor="ctr">
            <a:spAutoFit/>
          </a:bodyPr>
          <a:lstStyle/>
          <a:p>
            <a:pPr algn="l" eaLnBrk="0" hangingPunct="0"/>
            <a:r>
              <a:rPr lang="en-US" sz="800" b="1">
                <a:latin typeface="Calibri" pitchFamily="34" charset="0"/>
                <a:ea typeface="Calibri" pitchFamily="34" charset="0"/>
                <a:cs typeface="Times New Roman" pitchFamily="18" charset="0"/>
              </a:rPr>
              <a:t>                                                                          </a:t>
            </a:r>
            <a:r>
              <a:rPr lang="ru-RU" sz="2000" b="1" i="1" u="sng">
                <a:solidFill>
                  <a:srgbClr val="FF0000"/>
                </a:solidFill>
                <a:latin typeface="Calibri" pitchFamily="34" charset="0"/>
                <a:ea typeface="Calibri" pitchFamily="34" charset="0"/>
                <a:cs typeface="Times New Roman" pitchFamily="18" charset="0"/>
              </a:rPr>
              <a:t>Геннадий Заднепровский, кандидат технических наук:</a:t>
            </a:r>
            <a:endParaRPr lang="ru-RU" sz="2000" b="1" i="1" u="sng">
              <a:solidFill>
                <a:srgbClr val="FF0000"/>
              </a:solidFill>
              <a:ea typeface="Calibri" pitchFamily="34" charset="0"/>
              <a:cs typeface="Times New Roman" pitchFamily="18" charset="0"/>
            </a:endParaRPr>
          </a:p>
          <a:p>
            <a:pPr algn="l" eaLnBrk="0" hangingPunct="0"/>
            <a:r>
              <a:rPr lang="ru-RU" sz="800">
                <a:latin typeface="Calibri" pitchFamily="34" charset="0"/>
                <a:ea typeface="Calibri" pitchFamily="34" charset="0"/>
                <a:cs typeface="Times New Roman" pitchFamily="18" charset="0"/>
              </a:rPr>
              <a:t/>
            </a:r>
            <a:br>
              <a:rPr lang="ru-RU" sz="800">
                <a:latin typeface="Calibri" pitchFamily="34" charset="0"/>
                <a:ea typeface="Calibri" pitchFamily="34" charset="0"/>
                <a:cs typeface="Times New Roman" pitchFamily="18" charset="0"/>
              </a:rPr>
            </a:br>
            <a:r>
              <a:rPr lang="ru-RU" sz="2000" b="1">
                <a:latin typeface="Calibri" pitchFamily="34" charset="0"/>
                <a:ea typeface="Calibri" pitchFamily="34" charset="0"/>
                <a:cs typeface="Times New Roman" pitchFamily="18" charset="0"/>
              </a:rPr>
              <a:t>В пределах видимости экипажа «Аполлон» находилась целая серия НЛО. Когда Нил Армстронг сошел на Луну, он увидел космические корабли и сразу сообщил на Землю.</a:t>
            </a:r>
            <a:br>
              <a:rPr lang="ru-RU" sz="2000" b="1">
                <a:latin typeface="Calibri" pitchFamily="34" charset="0"/>
                <a:ea typeface="Calibri" pitchFamily="34" charset="0"/>
                <a:cs typeface="Times New Roman" pitchFamily="18" charset="0"/>
              </a:rPr>
            </a:br>
            <a:r>
              <a:rPr lang="ru-RU" sz="2000" b="1">
                <a:latin typeface="Calibri" pitchFamily="34" charset="0"/>
                <a:ea typeface="Calibri" pitchFamily="34" charset="0"/>
                <a:cs typeface="Times New Roman" pitchFamily="18" charset="0"/>
              </a:rPr>
              <a:t>После этого NASA решила засекретить все, что касается полета на Луну. Но в 1976 году в свет выходит скандальная книга. В ней утверждается, что американцев на Луне не было. Удивительно, но NASA эту информацию опровергать не стала. Только спустя 30 лет экспертам удастся выяснить, что книга была написана по заказу самого аэрокосмического агентства с целью скрыть то, что экипаж «Аполлона» на самом деле обнаружил на Луне.</a:t>
            </a:r>
            <a:br>
              <a:rPr lang="ru-RU" sz="2000" b="1">
                <a:latin typeface="Calibri" pitchFamily="34" charset="0"/>
                <a:ea typeface="Calibri" pitchFamily="34" charset="0"/>
                <a:cs typeface="Times New Roman" pitchFamily="18" charset="0"/>
              </a:rPr>
            </a:br>
            <a:r>
              <a:rPr lang="ru-RU" sz="2000" b="1">
                <a:latin typeface="Calibri" pitchFamily="34" charset="0"/>
                <a:ea typeface="Calibri" pitchFamily="34" charset="0"/>
                <a:cs typeface="Times New Roman" pitchFamily="18" charset="0"/>
              </a:rPr>
              <a:t>Советские ученые Александр Щербаков и Михаил Хвостунов считали, что Луна не является естественным небесным телом и имеет внутри полую конструкцию. Луна – это космический объект искусственного происхождения, созданный в далеком прошлом некой высокоразвитой цивилизацией, а значит, найденные руины могут казаться бывшим пристанищем инопланетян. К гипотезе советских ученых долгое время относились с большим подозрением. Но результаты последних исследований подтвердили: Луна действительно может оказаться полой. Ученые не могут объяснить, почему она не разрушается, имея такую структуру.</a:t>
            </a:r>
            <a:endParaRPr lang="ru-RU" sz="2000" b="1">
              <a:ea typeface="Calibri" pitchFamily="34" charset="0"/>
              <a:cs typeface="Times New Roman" pitchFamily="18" charset="0"/>
            </a:endParaRPr>
          </a:p>
        </p:txBody>
      </p:sp>
      <p:sp>
        <p:nvSpPr>
          <p:cNvPr id="3" name="TextBox 2"/>
          <p:cNvSpPr txBox="1"/>
          <p:nvPr/>
        </p:nvSpPr>
        <p:spPr>
          <a:xfrm>
            <a:off x="8172400" y="0"/>
            <a:ext cx="1115616" cy="1015663"/>
          </a:xfrm>
          <a:prstGeom prst="rect">
            <a:avLst/>
          </a:prstGeom>
          <a:noFill/>
        </p:spPr>
        <p:txBody>
          <a:bodyPr wrap="square" rtlCol="0">
            <a:spAutoFit/>
          </a:bodyPr>
          <a:lstStyle/>
          <a:p>
            <a:r>
              <a:rPr lang="en-US" sz="6000" b="1" i="1" dirty="0" smtClean="0">
                <a:solidFill>
                  <a:srgbClr val="0000CC"/>
                </a:solidFill>
              </a:rPr>
              <a:t>11</a:t>
            </a:r>
            <a:endParaRPr lang="ru-RU" sz="6000" b="1" i="1" dirty="0">
              <a:solidFill>
                <a:srgbClr val="0000CC"/>
              </a:solidFill>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Прямоугольник 1"/>
          <p:cNvSpPr>
            <a:spLocks noChangeArrowheads="1"/>
          </p:cNvSpPr>
          <p:nvPr/>
        </p:nvSpPr>
        <p:spPr bwMode="auto">
          <a:xfrm>
            <a:off x="250825" y="87313"/>
            <a:ext cx="8713788" cy="6832600"/>
          </a:xfrm>
          <a:prstGeom prst="rect">
            <a:avLst/>
          </a:prstGeom>
          <a:noFill/>
          <a:ln w="9525">
            <a:noFill/>
            <a:miter lim="800000"/>
            <a:headEnd/>
            <a:tailEnd/>
          </a:ln>
        </p:spPr>
        <p:txBody>
          <a:bodyPr>
            <a:spAutoFit/>
          </a:bodyPr>
          <a:lstStyle/>
          <a:p>
            <a:r>
              <a:rPr lang="ru-RU" sz="3600" b="1" i="1" u="sng" dirty="0">
                <a:solidFill>
                  <a:srgbClr val="FF0000"/>
                </a:solidFill>
              </a:rPr>
              <a:t>База пришельцев на Луне.</a:t>
            </a:r>
            <a:endParaRPr lang="en-US" sz="3600" b="1" i="1" u="sng" dirty="0">
              <a:solidFill>
                <a:srgbClr val="FF0000"/>
              </a:solidFill>
            </a:endParaRPr>
          </a:p>
          <a:p>
            <a:endParaRPr lang="en-US" b="1" dirty="0"/>
          </a:p>
          <a:p>
            <a:r>
              <a:rPr lang="ru-RU" sz="2400" b="1" dirty="0"/>
              <a:t>Все больше и больше людей приходят с историями о </a:t>
            </a:r>
            <a:r>
              <a:rPr lang="ru-RU" sz="2400" b="1" i="1" u="sng" dirty="0"/>
              <a:t>присутствие инопланетян на Луне</a:t>
            </a:r>
            <a:r>
              <a:rPr lang="ru-RU" sz="2400" b="1" dirty="0"/>
              <a:t>. По слухам, их базы  находятся на темной стороне Луны, той части, которую мы не видим с Земли. Согласно Нейлу </a:t>
            </a:r>
            <a:r>
              <a:rPr lang="ru-RU" sz="2400" b="1" dirty="0" err="1"/>
              <a:t>Амстронгу</a:t>
            </a:r>
            <a:r>
              <a:rPr lang="ru-RU" sz="2400" b="1" dirty="0"/>
              <a:t> </a:t>
            </a:r>
          </a:p>
          <a:p>
            <a:r>
              <a:rPr lang="ru-RU" sz="2400" b="1" dirty="0"/>
              <a:t>(американский космонавт, </a:t>
            </a:r>
            <a:r>
              <a:rPr lang="ru-RU" sz="2400" b="1" dirty="0" err="1"/>
              <a:t>участвоваший</a:t>
            </a:r>
            <a:r>
              <a:rPr lang="ru-RU" sz="2400" b="1" dirty="0"/>
              <a:t> в экспедиции на Луну) - инопланетяне имели базу </a:t>
            </a:r>
            <a:r>
              <a:rPr lang="ru-RU" sz="2400" b="1" u="sng" dirty="0"/>
              <a:t>на Луне и хотели</a:t>
            </a:r>
            <a:r>
              <a:rPr lang="ru-RU" sz="2400" b="1" dirty="0"/>
              <a:t> отдалить и выгнать нас с Луны! Мильтон Купер (офицер разведки ВВС) рассказал , что военная разведка называет эту базу "Луна«. </a:t>
            </a:r>
            <a:r>
              <a:rPr lang="ru-RU" sz="2400" b="1" u="sng" dirty="0"/>
              <a:t> База</a:t>
            </a:r>
            <a:r>
              <a:rPr lang="ru-RU" sz="2400" b="1" dirty="0"/>
              <a:t> пришельцев находится на отдаленной стороне Луны. Это было видно и </a:t>
            </a:r>
            <a:r>
              <a:rPr lang="ru-RU" sz="2400" b="1" dirty="0" err="1"/>
              <a:t>сфотографированно</a:t>
            </a:r>
            <a:r>
              <a:rPr lang="ru-RU" sz="2400" b="1" dirty="0"/>
              <a:t> аэронавтами </a:t>
            </a:r>
            <a:r>
              <a:rPr lang="ru-RU" sz="2400" b="1" dirty="0" err="1"/>
              <a:t>Апполо</a:t>
            </a:r>
            <a:r>
              <a:rPr lang="ru-RU" sz="2400" b="1" dirty="0"/>
              <a:t>. На шахтах базы используются очень большие машины и также были видны очень большие летающие аппараты пришельцев, описываемые в отчетах, как "Материнские корабли». </a:t>
            </a:r>
          </a:p>
        </p:txBody>
      </p:sp>
      <p:sp>
        <p:nvSpPr>
          <p:cNvPr id="3" name="TextBox 2"/>
          <p:cNvSpPr txBox="1"/>
          <p:nvPr/>
        </p:nvSpPr>
        <p:spPr>
          <a:xfrm>
            <a:off x="7956376" y="188640"/>
            <a:ext cx="1187624" cy="1015663"/>
          </a:xfrm>
          <a:prstGeom prst="rect">
            <a:avLst/>
          </a:prstGeom>
          <a:noFill/>
        </p:spPr>
        <p:txBody>
          <a:bodyPr wrap="square" rtlCol="0">
            <a:spAutoFit/>
          </a:bodyPr>
          <a:lstStyle/>
          <a:p>
            <a:r>
              <a:rPr lang="en-US" sz="6000" b="1" i="1" dirty="0" smtClean="0">
                <a:solidFill>
                  <a:srgbClr val="0000CC"/>
                </a:solidFill>
              </a:rPr>
              <a:t>12</a:t>
            </a:r>
            <a:endParaRPr lang="ru-RU" sz="6000" b="1" i="1" dirty="0">
              <a:solidFill>
                <a:srgbClr val="0000CC"/>
              </a:solidFill>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556792"/>
            <a:ext cx="5760640" cy="1569660"/>
          </a:xfrm>
          <a:prstGeom prst="rect">
            <a:avLst/>
          </a:prstGeom>
          <a:noFill/>
        </p:spPr>
        <p:txBody>
          <a:bodyPr wrap="square" rtlCol="0">
            <a:spAutoFit/>
          </a:bodyPr>
          <a:lstStyle/>
          <a:p>
            <a:r>
              <a:rPr lang="ru-RU" sz="9600" b="1" i="1" u="sng" dirty="0" smtClean="0">
                <a:solidFill>
                  <a:srgbClr val="C00000"/>
                </a:solidFill>
              </a:rPr>
              <a:t> Уфология</a:t>
            </a:r>
            <a:endParaRPr lang="ru-RU" sz="9600" b="1" i="1" u="sng" dirty="0">
              <a:solidFill>
                <a:srgbClr val="C00000"/>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96752"/>
            <a:ext cx="8712968" cy="4893647"/>
          </a:xfrm>
          <a:prstGeom prst="rect">
            <a:avLst/>
          </a:prstGeom>
        </p:spPr>
        <p:txBody>
          <a:bodyPr wrap="square">
            <a:spAutoFit/>
          </a:bodyPr>
          <a:lstStyle/>
          <a:p>
            <a:r>
              <a:rPr lang="ru-RU" sz="2400" b="1" dirty="0" smtClean="0"/>
              <a:t>Уфология (от </a:t>
            </a:r>
            <a:r>
              <a:rPr lang="ru-RU" sz="2400" b="1" dirty="0" smtClean="0">
                <a:hlinkClick r:id="rId2" tooltip="Английский язык"/>
              </a:rPr>
              <a:t>англ.</a:t>
            </a:r>
            <a:r>
              <a:rPr lang="ru-RU" sz="2400" b="1" dirty="0" smtClean="0"/>
              <a:t> </a:t>
            </a:r>
            <a:r>
              <a:rPr lang="ru-RU" sz="2400" b="1" i="1" dirty="0" err="1" smtClean="0"/>
              <a:t>Ufology</a:t>
            </a:r>
            <a:r>
              <a:rPr lang="ru-RU" sz="2400" b="1" dirty="0" smtClean="0"/>
              <a:t>) — деятельность по сбору и анализу сообщений о наблюдениях </a:t>
            </a:r>
            <a:r>
              <a:rPr lang="ru-RU" sz="2400" b="1" dirty="0" smtClean="0">
                <a:hlinkClick r:id="rId3" tooltip="Неопознанный летающий объект"/>
              </a:rPr>
              <a:t>неопознанных летающих объектов</a:t>
            </a:r>
            <a:r>
              <a:rPr lang="ru-RU" sz="2400" b="1" dirty="0" smtClean="0"/>
              <a:t>.</a:t>
            </a:r>
          </a:p>
          <a:p>
            <a:r>
              <a:rPr lang="ru-RU" sz="2400" b="1" dirty="0" smtClean="0"/>
              <a:t>Термин «уфология» происходит от </a:t>
            </a:r>
            <a:r>
              <a:rPr lang="ru-RU" sz="2400" b="1" dirty="0" smtClean="0">
                <a:hlinkClick r:id="rId4" tooltip="Аббревиатура"/>
              </a:rPr>
              <a:t>аббревиатуры</a:t>
            </a:r>
            <a:r>
              <a:rPr lang="ru-RU" sz="2400" b="1" dirty="0" smtClean="0"/>
              <a:t> «UFO» — </a:t>
            </a:r>
            <a:r>
              <a:rPr lang="ru-RU" sz="2400" b="1" dirty="0" err="1" smtClean="0"/>
              <a:t>Unidentified</a:t>
            </a:r>
            <a:r>
              <a:rPr lang="ru-RU" sz="2400" b="1" dirty="0" smtClean="0"/>
              <a:t> </a:t>
            </a:r>
            <a:r>
              <a:rPr lang="ru-RU" sz="2400" b="1" dirty="0" err="1" smtClean="0"/>
              <a:t>Flying</a:t>
            </a:r>
            <a:r>
              <a:rPr lang="ru-RU" sz="2400" b="1" dirty="0" smtClean="0"/>
              <a:t> </a:t>
            </a:r>
            <a:r>
              <a:rPr lang="ru-RU" sz="2400" b="1" dirty="0" err="1" smtClean="0"/>
              <a:t>Object</a:t>
            </a:r>
            <a:r>
              <a:rPr lang="ru-RU" sz="2400" b="1" dirty="0" smtClean="0"/>
              <a:t>, имеющей русский аналог «НЛО» — </a:t>
            </a:r>
            <a:r>
              <a:rPr lang="ru-RU" sz="2400" b="1" dirty="0" smtClean="0">
                <a:hlinkClick r:id="rId3" tooltip="Неопознанный летающий объект"/>
              </a:rPr>
              <a:t>Неопознанный Летающий Объект</a:t>
            </a:r>
            <a:r>
              <a:rPr lang="ru-RU" sz="2400" b="1" dirty="0" smtClean="0"/>
              <a:t>. В основном термины «уфология» и «</a:t>
            </a:r>
            <a:r>
              <a:rPr lang="ru-RU" sz="2400" b="1" dirty="0" err="1" smtClean="0"/>
              <a:t>уфолог</a:t>
            </a:r>
            <a:r>
              <a:rPr lang="ru-RU" sz="2400" b="1" dirty="0" smtClean="0"/>
              <a:t>» </a:t>
            </a:r>
            <a:r>
              <a:rPr lang="en-US" sz="2400" b="1" dirty="0" smtClean="0"/>
              <a:t> </a:t>
            </a:r>
            <a:r>
              <a:rPr lang="ru-RU" sz="2400" b="1" dirty="0" smtClean="0"/>
              <a:t>используются средствами массовой информации и не фигурируют в перечнях научных дисциплин. Диапазон специалистов, интересующихся необычными явлениями, связанными с НЛО, весьма широк, а характер этого интереса  «неоднороден — от строгого научного исследования до </a:t>
            </a:r>
            <a:r>
              <a:rPr lang="ru-RU" sz="2400" b="1" dirty="0" err="1" smtClean="0"/>
              <a:t>параноидальных</a:t>
            </a:r>
            <a:r>
              <a:rPr lang="ru-RU" sz="2400" b="1" dirty="0" smtClean="0"/>
              <a:t> идей и откровенного шарлатанства».</a:t>
            </a:r>
            <a:endParaRPr lang="ru-RU" sz="2400" b="1" dirty="0"/>
          </a:p>
        </p:txBody>
      </p:sp>
      <p:sp>
        <p:nvSpPr>
          <p:cNvPr id="3" name="TextBox 2"/>
          <p:cNvSpPr txBox="1"/>
          <p:nvPr/>
        </p:nvSpPr>
        <p:spPr>
          <a:xfrm>
            <a:off x="3491880" y="188640"/>
            <a:ext cx="720080" cy="1015663"/>
          </a:xfrm>
          <a:prstGeom prst="rect">
            <a:avLst/>
          </a:prstGeom>
          <a:noFill/>
        </p:spPr>
        <p:txBody>
          <a:bodyPr wrap="square" rtlCol="0">
            <a:spAutoFit/>
          </a:bodyPr>
          <a:lstStyle/>
          <a:p>
            <a:r>
              <a:rPr lang="en-US" sz="6000" b="1" i="1" dirty="0" smtClean="0">
                <a:solidFill>
                  <a:srgbClr val="0000CC"/>
                </a:solidFill>
              </a:rPr>
              <a:t>1</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1052736"/>
            <a:ext cx="8748464"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2" tooltip="1947"/>
              </a:rPr>
              <a:t>1947 г.</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Американский  </a:t>
            </a:r>
            <a:r>
              <a:rPr lang="ru-RU" sz="2000" b="1" dirty="0" smtClean="0">
                <a:latin typeface="Calibri" pitchFamily="34" charset="0"/>
                <a:ea typeface="Times New Roman" pitchFamily="18" charset="0"/>
                <a:cs typeface="Times New Roman" pitchFamily="18" charset="0"/>
              </a:rPr>
              <a:t>бизнесмен </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К. Арнольд увидел девять непонятных летающих предметов, передвигавшихся с немыслимой тогда сверх</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3" tooltip="Скорость звука"/>
              </a:rPr>
              <a:t>звуковой скоростью</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Известие об этих «летающих тарелках» быстро облетело всю Америку, в результате чего едва ли не каждый день появлялись очевидцы НЛО. Вскоре их накопилось столь много, что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4" tooltip="ВВС США"/>
              </a:rPr>
              <a:t>ВВС США</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подняли тревогу, предположив, что они запускаются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5" tooltip="СССР"/>
              </a:rPr>
              <a:t>СССР</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После того, как начали исследовать феномен НЛО, выяснилось, что «летающие тарелки» начали </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не  вдруг появляться во второй половине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6" tooltip="Двадцатый век"/>
              </a:rPr>
              <a:t>двадцатого века</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Сведения о странных летающих огоньках и предметах поступали и во время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7" tooltip="Вторая мировая война"/>
              </a:rPr>
              <a:t>Второй мировой войны</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и в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8" tooltip="Викторианская эпоха"/>
              </a:rPr>
              <a:t>Викторианскую эпоху</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О небесных знаках упоминают и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9" tooltip="Средневековье"/>
              </a:rPr>
              <a:t>средневековые</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0" tooltip="Церковь"/>
              </a:rPr>
              <a:t>церковные</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1" tooltip="Хроника"/>
              </a:rPr>
              <a:t>хроники</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и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2" tooltip="Летопись"/>
              </a:rPr>
              <a:t>летописи</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древности.</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Для исследования феномена ВВС США создавали различные секретные службы. В </a:t>
            </a:r>
            <a:r>
              <a:rPr kumimoji="0" lang="ru-RU" sz="2000" b="1" i="0" u="sng"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марте</a:t>
            </a:r>
            <a:r>
              <a:rPr kumimoji="0" lang="ru-RU" sz="2000" b="1" i="0" u="sng" strike="noStrike" cap="none" normalizeH="0" baseline="30000" dirty="0" smtClean="0">
                <a:ln>
                  <a:noFill/>
                </a:ln>
                <a:solidFill>
                  <a:srgbClr val="0000FF"/>
                </a:solidFill>
                <a:effectLst/>
                <a:latin typeface="Calibri" pitchFamily="34" charset="0"/>
                <a:ea typeface="Times New Roman" pitchFamily="18" charset="0"/>
                <a:cs typeface="Times New Roman" pitchFamily="18" charset="0"/>
              </a:rPr>
              <a:t>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3" tooltip="1947 год"/>
              </a:rPr>
              <a:t>1947 года</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ВВС США  начали  сотрудничать с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4" tooltip="Пресса"/>
              </a:rPr>
              <a:t>прессой</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5" tooltip="Журнал"/>
              </a:rPr>
              <a:t>Журнал</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ru-RU" sz="2000" b="1" i="1" u="none" strike="noStrike" cap="none" normalizeH="0" baseline="0" dirty="0" err="1" smtClean="0">
                <a:ln>
                  <a:noFill/>
                </a:ln>
                <a:solidFill>
                  <a:srgbClr val="0000FF"/>
                </a:solidFill>
                <a:effectLst/>
                <a:latin typeface="Calibri" pitchFamily="34" charset="0"/>
                <a:ea typeface="Times New Roman" pitchFamily="18" charset="0"/>
                <a:cs typeface="Times New Roman" pitchFamily="18" charset="0"/>
                <a:hlinkClick r:id="rId16" tooltip="Life (журнал)"/>
              </a:rPr>
              <a:t>Life</a:t>
            </a:r>
            <a:r>
              <a:rPr kumimoji="0" lang="ru-RU" sz="2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доселе высказывавший пренебрежение к «летающим тарелкам», обмениваясь сведениями с ВВС, опубликовал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7" tooltip="Статья"/>
              </a:rPr>
              <a:t>статью</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Роберта </a:t>
            </a:r>
            <a:r>
              <a:rPr kumimoji="0" lang="ru-RU" sz="20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Гинны</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и Бредфорда </a:t>
            </a:r>
            <a:r>
              <a:rPr kumimoji="0" lang="ru-RU" sz="20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Дарраха</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«К нам гости из космоса?»</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Эта статья вызвала множество отзывов, статей о НЛО</a:t>
            </a:r>
            <a:endParaRPr kumimoji="0" lang="ru-RU" sz="2000" b="1"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1043608" y="116632"/>
            <a:ext cx="6768752" cy="830997"/>
          </a:xfrm>
          <a:prstGeom prst="rect">
            <a:avLst/>
          </a:prstGeom>
          <a:noFill/>
        </p:spPr>
        <p:txBody>
          <a:bodyPr wrap="square" rtlCol="0">
            <a:spAutoFit/>
          </a:bodyPr>
          <a:lstStyle/>
          <a:p>
            <a:r>
              <a:rPr lang="en-US" dirty="0" smtClean="0"/>
              <a:t>     </a:t>
            </a:r>
            <a:r>
              <a:rPr lang="ru-RU" sz="4800" b="1" i="1" u="sng" dirty="0" smtClean="0">
                <a:solidFill>
                  <a:srgbClr val="FF0000"/>
                </a:solidFill>
              </a:rPr>
              <a:t>Зарождение  уфологии</a:t>
            </a:r>
            <a:endParaRPr lang="ru-RU" sz="4800" b="1" i="1" u="sng" dirty="0">
              <a:solidFill>
                <a:srgbClr val="FF0000"/>
              </a:solidFill>
            </a:endParaRPr>
          </a:p>
        </p:txBody>
      </p:sp>
      <p:sp>
        <p:nvSpPr>
          <p:cNvPr id="4" name="TextBox 3"/>
          <p:cNvSpPr txBox="1"/>
          <p:nvPr/>
        </p:nvSpPr>
        <p:spPr>
          <a:xfrm>
            <a:off x="8316416" y="0"/>
            <a:ext cx="720080" cy="1015663"/>
          </a:xfrm>
          <a:prstGeom prst="rect">
            <a:avLst/>
          </a:prstGeom>
          <a:noFill/>
        </p:spPr>
        <p:txBody>
          <a:bodyPr wrap="square" rtlCol="0">
            <a:spAutoFit/>
          </a:bodyPr>
          <a:lstStyle/>
          <a:p>
            <a:r>
              <a:rPr lang="en-US" sz="6000" b="1" i="1" dirty="0" smtClean="0">
                <a:solidFill>
                  <a:srgbClr val="0000CC"/>
                </a:solidFill>
              </a:rPr>
              <a:t>2</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99592" y="1412776"/>
            <a:ext cx="6840577" cy="4842470"/>
          </a:xfrm>
          <a:prstGeom prst="rect">
            <a:avLst/>
          </a:prstGeom>
          <a:noFill/>
          <a:ln w="9525">
            <a:noFill/>
            <a:miter lim="800000"/>
            <a:headEnd/>
            <a:tailEnd/>
          </a:ln>
        </p:spPr>
      </p:pic>
      <p:sp>
        <p:nvSpPr>
          <p:cNvPr id="4" name="TextBox 3"/>
          <p:cNvSpPr txBox="1"/>
          <p:nvPr/>
        </p:nvSpPr>
        <p:spPr>
          <a:xfrm>
            <a:off x="1043608" y="260648"/>
            <a:ext cx="6624736" cy="1015663"/>
          </a:xfrm>
          <a:prstGeom prst="rect">
            <a:avLst/>
          </a:prstGeom>
          <a:noFill/>
        </p:spPr>
        <p:txBody>
          <a:bodyPr wrap="square" rtlCol="0">
            <a:spAutoFit/>
          </a:bodyPr>
          <a:lstStyle/>
          <a:p>
            <a:r>
              <a:rPr lang="ru-RU" sz="6000" b="1" i="1" u="sng" dirty="0" smtClean="0">
                <a:solidFill>
                  <a:srgbClr val="FF0000"/>
                </a:solidFill>
              </a:rPr>
              <a:t>Уфология  ( НЛО )</a:t>
            </a:r>
            <a:endParaRPr lang="ru-RU" sz="6000" b="1" i="1" u="sng" dirty="0">
              <a:solidFill>
                <a:srgbClr val="FF0000"/>
              </a:solidFill>
            </a:endParaRPr>
          </a:p>
        </p:txBody>
      </p:sp>
      <p:sp>
        <p:nvSpPr>
          <p:cNvPr id="5" name="TextBox 4"/>
          <p:cNvSpPr txBox="1"/>
          <p:nvPr/>
        </p:nvSpPr>
        <p:spPr>
          <a:xfrm>
            <a:off x="8207896" y="0"/>
            <a:ext cx="936104" cy="1015663"/>
          </a:xfrm>
          <a:prstGeom prst="rect">
            <a:avLst/>
          </a:prstGeom>
          <a:noFill/>
        </p:spPr>
        <p:txBody>
          <a:bodyPr wrap="square" rtlCol="0">
            <a:spAutoFit/>
          </a:bodyPr>
          <a:lstStyle/>
          <a:p>
            <a:r>
              <a:rPr lang="en-US" sz="6000" b="1" i="1" dirty="0" smtClean="0">
                <a:solidFill>
                  <a:srgbClr val="0000CC"/>
                </a:solidFill>
              </a:rPr>
              <a:t>3</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331640" y="1332195"/>
            <a:ext cx="5400600" cy="5336307"/>
          </a:xfrm>
          <a:prstGeom prst="rect">
            <a:avLst/>
          </a:prstGeom>
          <a:noFill/>
          <a:ln w="9525">
            <a:noFill/>
            <a:miter lim="800000"/>
            <a:headEnd/>
            <a:tailEnd/>
          </a:ln>
        </p:spPr>
      </p:pic>
      <p:sp>
        <p:nvSpPr>
          <p:cNvPr id="3" name="TextBox 2"/>
          <p:cNvSpPr txBox="1"/>
          <p:nvPr/>
        </p:nvSpPr>
        <p:spPr>
          <a:xfrm>
            <a:off x="683568" y="188640"/>
            <a:ext cx="6984776" cy="830997"/>
          </a:xfrm>
          <a:prstGeom prst="rect">
            <a:avLst/>
          </a:prstGeom>
          <a:noFill/>
        </p:spPr>
        <p:txBody>
          <a:bodyPr wrap="square" rtlCol="0">
            <a:spAutoFit/>
          </a:bodyPr>
          <a:lstStyle/>
          <a:p>
            <a:r>
              <a:rPr lang="ru-RU" dirty="0" smtClean="0"/>
              <a:t>  </a:t>
            </a:r>
            <a:r>
              <a:rPr lang="ru-RU" sz="4800" b="1" i="1" u="sng" dirty="0" smtClean="0">
                <a:solidFill>
                  <a:srgbClr val="FF0000"/>
                </a:solidFill>
              </a:rPr>
              <a:t>Снимок  НЛО  на  Луне</a:t>
            </a:r>
            <a:endParaRPr lang="ru-RU" sz="4800" b="1" i="1" u="sng" dirty="0">
              <a:solidFill>
                <a:srgbClr val="FF0000"/>
              </a:solidFill>
            </a:endParaRPr>
          </a:p>
        </p:txBody>
      </p:sp>
      <p:sp>
        <p:nvSpPr>
          <p:cNvPr id="4" name="TextBox 3"/>
          <p:cNvSpPr txBox="1"/>
          <p:nvPr/>
        </p:nvSpPr>
        <p:spPr>
          <a:xfrm>
            <a:off x="8244408" y="0"/>
            <a:ext cx="648072" cy="1015663"/>
          </a:xfrm>
          <a:prstGeom prst="rect">
            <a:avLst/>
          </a:prstGeom>
          <a:noFill/>
        </p:spPr>
        <p:txBody>
          <a:bodyPr wrap="square" rtlCol="0">
            <a:spAutoFit/>
          </a:bodyPr>
          <a:lstStyle/>
          <a:p>
            <a:r>
              <a:rPr lang="en-US" sz="6000" b="1" i="1" dirty="0" smtClean="0">
                <a:solidFill>
                  <a:srgbClr val="0000CC"/>
                </a:solidFill>
              </a:rPr>
              <a:t>4</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15616" y="1412776"/>
            <a:ext cx="6679802" cy="4330600"/>
          </a:xfrm>
          <a:prstGeom prst="rect">
            <a:avLst/>
          </a:prstGeom>
          <a:noFill/>
          <a:ln w="9525">
            <a:noFill/>
            <a:miter lim="800000"/>
            <a:headEnd/>
            <a:tailEnd/>
          </a:ln>
        </p:spPr>
      </p:pic>
      <p:sp>
        <p:nvSpPr>
          <p:cNvPr id="3" name="TextBox 2"/>
          <p:cNvSpPr txBox="1"/>
          <p:nvPr/>
        </p:nvSpPr>
        <p:spPr>
          <a:xfrm>
            <a:off x="2123728" y="116632"/>
            <a:ext cx="4608512" cy="1015663"/>
          </a:xfrm>
          <a:prstGeom prst="rect">
            <a:avLst/>
          </a:prstGeom>
          <a:noFill/>
        </p:spPr>
        <p:txBody>
          <a:bodyPr wrap="square" rtlCol="0">
            <a:spAutoFit/>
          </a:bodyPr>
          <a:lstStyle/>
          <a:p>
            <a:r>
              <a:rPr lang="ru-RU" dirty="0" smtClean="0"/>
              <a:t>         </a:t>
            </a:r>
            <a:r>
              <a:rPr lang="ru-RU" sz="6000" b="1" i="1" u="sng" dirty="0" smtClean="0">
                <a:solidFill>
                  <a:srgbClr val="FF0000"/>
                </a:solidFill>
              </a:rPr>
              <a:t>Фото  НЛО</a:t>
            </a:r>
            <a:endParaRPr lang="ru-RU" sz="6000" b="1" i="1" u="sng" dirty="0">
              <a:solidFill>
                <a:srgbClr val="FF0000"/>
              </a:solidFill>
            </a:endParaRPr>
          </a:p>
        </p:txBody>
      </p:sp>
      <p:sp>
        <p:nvSpPr>
          <p:cNvPr id="4" name="TextBox 3"/>
          <p:cNvSpPr txBox="1"/>
          <p:nvPr/>
        </p:nvSpPr>
        <p:spPr>
          <a:xfrm>
            <a:off x="8567936" y="0"/>
            <a:ext cx="576064" cy="1015663"/>
          </a:xfrm>
          <a:prstGeom prst="rect">
            <a:avLst/>
          </a:prstGeom>
          <a:noFill/>
        </p:spPr>
        <p:txBody>
          <a:bodyPr wrap="square" rtlCol="0">
            <a:spAutoFit/>
          </a:bodyPr>
          <a:lstStyle/>
          <a:p>
            <a:r>
              <a:rPr lang="en-US" sz="6000" b="1" i="1" dirty="0" smtClean="0">
                <a:solidFill>
                  <a:srgbClr val="0000CC"/>
                </a:solidFill>
              </a:rPr>
              <a:t>5</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524000" y="1018982"/>
            <a:ext cx="5568280" cy="5324668"/>
          </a:xfrm>
          <a:prstGeom prst="rect">
            <a:avLst/>
          </a:prstGeom>
          <a:noFill/>
          <a:ln w="9525">
            <a:noFill/>
            <a:miter lim="800000"/>
            <a:headEnd/>
            <a:tailEnd/>
          </a:ln>
        </p:spPr>
      </p:pic>
      <p:sp>
        <p:nvSpPr>
          <p:cNvPr id="3" name="TextBox 2"/>
          <p:cNvSpPr txBox="1"/>
          <p:nvPr/>
        </p:nvSpPr>
        <p:spPr>
          <a:xfrm>
            <a:off x="827584" y="0"/>
            <a:ext cx="6624736" cy="830997"/>
          </a:xfrm>
          <a:prstGeom prst="rect">
            <a:avLst/>
          </a:prstGeom>
          <a:noFill/>
        </p:spPr>
        <p:txBody>
          <a:bodyPr wrap="square" rtlCol="0">
            <a:spAutoFit/>
          </a:bodyPr>
          <a:lstStyle/>
          <a:p>
            <a:r>
              <a:rPr lang="en-US" sz="4800" b="1" i="1" dirty="0" smtClean="0">
                <a:solidFill>
                  <a:srgbClr val="FF0000"/>
                </a:solidFill>
              </a:rPr>
              <a:t>     </a:t>
            </a:r>
            <a:r>
              <a:rPr lang="ru-RU" sz="4800" b="1" i="1" u="sng" dirty="0" smtClean="0">
                <a:solidFill>
                  <a:srgbClr val="FF0000"/>
                </a:solidFill>
              </a:rPr>
              <a:t>НЛО  над  КАНАДОЙ</a:t>
            </a:r>
            <a:endParaRPr lang="ru-RU" sz="4800" b="1" i="1" u="sng" dirty="0">
              <a:solidFill>
                <a:srgbClr val="FF0000"/>
              </a:solidFill>
            </a:endParaRPr>
          </a:p>
        </p:txBody>
      </p:sp>
      <p:sp>
        <p:nvSpPr>
          <p:cNvPr id="4" name="TextBox 3"/>
          <p:cNvSpPr txBox="1"/>
          <p:nvPr/>
        </p:nvSpPr>
        <p:spPr>
          <a:xfrm>
            <a:off x="8316416" y="0"/>
            <a:ext cx="720080" cy="1015663"/>
          </a:xfrm>
          <a:prstGeom prst="rect">
            <a:avLst/>
          </a:prstGeom>
          <a:noFill/>
        </p:spPr>
        <p:txBody>
          <a:bodyPr wrap="square" rtlCol="0">
            <a:spAutoFit/>
          </a:bodyPr>
          <a:lstStyle/>
          <a:p>
            <a:r>
              <a:rPr lang="en-US" sz="6000" b="1" i="1" dirty="0" smtClean="0">
                <a:solidFill>
                  <a:srgbClr val="0000CC"/>
                </a:solidFill>
              </a:rPr>
              <a:t>6</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528" y="733246"/>
            <a:ext cx="856895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Unicode MS" pitchFamily="34" charset="-128"/>
              </a:rPr>
              <a:t>Также к письменным свидетельствам можно отнести найденные профессором  </a:t>
            </a:r>
            <a:r>
              <a:rPr kumimoji="0" lang="ru-RU" sz="2400" b="1" i="0" u="none" strike="noStrike" cap="none" normalizeH="0" baseline="0" dirty="0" err="1" smtClean="0">
                <a:ln>
                  <a:noFill/>
                </a:ln>
                <a:solidFill>
                  <a:schemeClr val="tx1"/>
                </a:solidFill>
                <a:effectLst/>
                <a:latin typeface="Arial Unicode MS" pitchFamily="34" charset="-128"/>
              </a:rPr>
              <a:t>Кангелау</a:t>
            </a:r>
            <a:r>
              <a:rPr kumimoji="0" lang="ru-RU" sz="2400" b="1" i="0" u="none" strike="noStrike" cap="none" normalizeH="0" baseline="0" dirty="0" smtClean="0">
                <a:ln>
                  <a:noFill/>
                </a:ln>
                <a:solidFill>
                  <a:schemeClr val="tx1"/>
                </a:solidFill>
                <a:effectLst/>
                <a:latin typeface="Arial Unicode MS" pitchFamily="34" charset="-128"/>
              </a:rPr>
              <a:t>  древнеиндийские тексты о богах . Боги (инопланетяне?) забирали с собой людей в небесные города, а после их возвращения люди строили храмы этим Богам, чтобы те вернулись снова на Землю. Причем храмы строились по подобию тех, которые были увидены в небесных городах. </a:t>
            </a:r>
            <a:r>
              <a:rPr lang="ru-RU" sz="2400" b="1" dirty="0" smtClean="0">
                <a:latin typeface="Arial Unicode MS" pitchFamily="34" charset="-128"/>
              </a:rPr>
              <a:t>В</a:t>
            </a:r>
            <a:r>
              <a:rPr kumimoji="0" lang="ru-RU" sz="2400" b="1" i="0" u="none" strike="noStrike" cap="none" normalizeH="0" baseline="0" dirty="0" smtClean="0">
                <a:ln>
                  <a:noFill/>
                </a:ln>
                <a:solidFill>
                  <a:schemeClr val="tx1"/>
                </a:solidFill>
                <a:effectLst/>
                <a:latin typeface="Arial Unicode MS" pitchFamily="34" charset="-128"/>
              </a:rPr>
              <a:t>озможен и тот факт, что они возводились не без помощи инопланетян. Никому не секрет, что как только человек видит что-то не обычное (сверх естественное) ему хочется поведать об этом другим, а особенно, если есть возможность оставить память об этом на века. Так они и появлялись все новые, и новые подтверждения визита к нам НЛО. </a:t>
            </a:r>
            <a:endParaRPr kumimoji="0" lang="ru-RU" sz="2400" b="1"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3635896" y="0"/>
            <a:ext cx="648072" cy="707886"/>
          </a:xfrm>
          <a:prstGeom prst="rect">
            <a:avLst/>
          </a:prstGeom>
          <a:noFill/>
        </p:spPr>
        <p:txBody>
          <a:bodyPr wrap="square" rtlCol="0">
            <a:spAutoFit/>
          </a:bodyPr>
          <a:lstStyle/>
          <a:p>
            <a:r>
              <a:rPr lang="en-US" sz="4000" b="1" i="1" dirty="0" smtClean="0">
                <a:solidFill>
                  <a:srgbClr val="0000CC"/>
                </a:solidFill>
              </a:rPr>
              <a:t>2</a:t>
            </a:r>
            <a:endParaRPr lang="ru-RU" sz="4000" b="1" i="1" dirty="0">
              <a:solidFill>
                <a:srgbClr val="0000CC"/>
              </a:solidFil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466220"/>
            <a:ext cx="8856984"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bmk="">
                <a:ln>
                  <a:noFill/>
                </a:ln>
                <a:solidFill>
                  <a:schemeClr val="tx1"/>
                </a:solidFill>
                <a:effectLst/>
                <a:latin typeface="Calibri" pitchFamily="34" charset="0"/>
                <a:ea typeface="Times New Roman" pitchFamily="18" charset="0"/>
                <a:cs typeface="Times New Roman" pitchFamily="18" charset="0"/>
              </a:rPr>
              <a:t>                                          </a:t>
            </a:r>
            <a:r>
              <a:rPr kumimoji="0" lang="ru-RU" sz="2400" b="1" i="1" u="sng" strike="noStrike" cap="none" normalizeH="0" baseline="0" dirty="0" smtClean="0" bmk="">
                <a:ln>
                  <a:noFill/>
                </a:ln>
                <a:solidFill>
                  <a:srgbClr val="FF0000"/>
                </a:solidFill>
                <a:effectLst/>
                <a:latin typeface="Calibri" pitchFamily="34" charset="0"/>
                <a:ea typeface="Times New Roman" pitchFamily="18" charset="0"/>
                <a:cs typeface="Times New Roman" pitchFamily="18" charset="0"/>
              </a:rPr>
              <a:t>Изучение НЛО в СССР и в других странах.</a:t>
            </a:r>
            <a:endParaRPr kumimoji="0" lang="ru-RU" sz="2400" b="1" i="1" u="sng"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Необычные небесные объекты и явления наблюдались в различные исторические эпохи. Имеются сведения о наблюдении подобных феноменов в старых газетах и журналах еще до начала эпохи воздухоплавания. Имеются описания этих явлений в старинных летописях и хрониках. Имеются исторические свидетельства, относящиеся к глубокой древности. Среди всех этих описаний, наряду с такими хорошо известными ныне явлениями, как кометы, болиды, новые и сверхновые звезды, встречаются и такие явления, которые не поддаются объяснению, и которые, на основе их характеристик, мы сегодня квалифицировали бы как НЛО.</a:t>
            </a:r>
            <a:endParaRPr kumimoji="0" lang="ru-RU"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Таким образом, НЛО не являются достоянием только нашего времени. Они наблюдались на протяжении всей истории человечества и были известны под разными наименованиями. </a:t>
            </a:r>
            <a:endParaRPr kumimoji="0" lang="ru-RU"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 годы второй мировой войны наблюдения НЛО также имели место, но были немногочисленны. В своем современном виде проблема возникла в послевоенный период, в конце сороковых годов нашего века.</a:t>
            </a:r>
            <a:endParaRPr kumimoji="0" lang="ru-RU"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Первыми официальный интерес к НЛО, проявили военные власти Швеции после наблюдения странных объектов ("призрачные ракеты") над северной Скандинавией в 1946 г. Для изучения этого феномена ими был создан специальный комитет из 40 специалистов. С результатами исследования шведские власти ознакомили руководство вооруженных сил США.</a:t>
            </a:r>
            <a:endParaRPr kumimoji="0" lang="ru-RU" sz="16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 июне 1947 г. американский бизнесмен К.Арнольд, пролетая на своем самолете над штатом Вашингтон наблюдал девять </a:t>
            </a:r>
            <a:r>
              <a:rPr kumimoji="0" lang="ru-RU" sz="16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дискообразных</a:t>
            </a:r>
            <a:r>
              <a:rPr kumimoji="0" lang="ru-RU" sz="16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объектов, движущихся с большой скоростью (по оценке Арнольда около 2700 км/час). Информация об этих наблюдениях просочилась в прессу. Несмотря на насмешки, которым подвергся К.Арнольд, сообщения о наблюдении подобных объектов стали поступать из различных районов США, в том числе от военных летчиков. Все это побудило командование ВВС США обратить серьезное внимание на эту проблему.</a:t>
            </a:r>
            <a:endParaRPr kumimoji="0" lang="ru-RU" sz="1600" b="1"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8460432" y="0"/>
            <a:ext cx="576064" cy="1015663"/>
          </a:xfrm>
          <a:prstGeom prst="rect">
            <a:avLst/>
          </a:prstGeom>
          <a:noFill/>
        </p:spPr>
        <p:txBody>
          <a:bodyPr wrap="square" rtlCol="0">
            <a:spAutoFit/>
          </a:bodyPr>
          <a:lstStyle/>
          <a:p>
            <a:r>
              <a:rPr lang="en-US" sz="6000" b="1" i="1" dirty="0" smtClean="0">
                <a:solidFill>
                  <a:srgbClr val="0000CC"/>
                </a:solidFill>
              </a:rPr>
              <a:t>7</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7504" y="-21286"/>
            <a:ext cx="8784976"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i="0" u="none" strike="noStrike" cap="none" normalizeH="0" baseline="0" dirty="0" smtClean="0">
                <a:ln>
                  <a:noFill/>
                </a:ln>
                <a:solidFill>
                  <a:schemeClr val="tx1"/>
                </a:solidFill>
                <a:effectLst/>
                <a:latin typeface="Arial" pitchFamily="34" charset="0"/>
                <a:ea typeface="Times New Roman" pitchFamily="18" charset="0"/>
              </a:rPr>
              <a:t>                     </a:t>
            </a:r>
            <a:r>
              <a:rPr kumimoji="0" lang="ru-RU" sz="2800" b="1" i="1" u="sng" strike="noStrike" cap="none" normalizeH="0" baseline="0" dirty="0" smtClean="0">
                <a:ln>
                  <a:noFill/>
                </a:ln>
                <a:solidFill>
                  <a:srgbClr val="FF0000"/>
                </a:solidFill>
                <a:effectLst/>
                <a:latin typeface="Arial" pitchFamily="34" charset="0"/>
                <a:ea typeface="Times New Roman" pitchFamily="18" charset="0"/>
              </a:rPr>
              <a:t>Исследование ВВС США.</a:t>
            </a:r>
            <a:endParaRPr kumimoji="0" lang="en-US" sz="2800" b="1" i="1" u="sng" strike="noStrike" cap="none" normalizeH="0" baseline="0" dirty="0" smtClean="0">
              <a:ln>
                <a:noFill/>
              </a:ln>
              <a:solidFill>
                <a:srgbClr val="FF0000"/>
              </a:solidFill>
              <a:effectLst/>
              <a:latin typeface="Arial"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Times New Roman" pitchFamily="18" charset="0"/>
              </a:rPr>
              <a:t>30 декабря 1947 г. министр обороны США Дж. </a:t>
            </a:r>
            <a:r>
              <a:rPr kumimoji="0" lang="ru-RU" b="1" i="0" u="none" strike="noStrike" cap="none" normalizeH="0" baseline="0" dirty="0" err="1" smtClean="0">
                <a:ln>
                  <a:noFill/>
                </a:ln>
                <a:solidFill>
                  <a:schemeClr val="tx1"/>
                </a:solidFill>
                <a:effectLst/>
                <a:latin typeface="Arial" pitchFamily="34" charset="0"/>
                <a:ea typeface="Times New Roman" pitchFamily="18" charset="0"/>
              </a:rPr>
              <a:t>Форрестол</a:t>
            </a:r>
            <a:r>
              <a:rPr kumimoji="0" lang="ru-RU" b="1" i="0" u="none" strike="noStrike" cap="none" normalizeH="0" baseline="0" dirty="0" smtClean="0">
                <a:ln>
                  <a:noFill/>
                </a:ln>
                <a:solidFill>
                  <a:schemeClr val="tx1"/>
                </a:solidFill>
                <a:effectLst/>
                <a:latin typeface="Arial" pitchFamily="34" charset="0"/>
                <a:ea typeface="Times New Roman" pitchFamily="18" charset="0"/>
              </a:rPr>
              <a:t> подписал директиву о создании специальной группы по изучению НЛО под названием "Проект Знак". В период с 1948 по 1969 г. ВВС США было выполнено три проекта, которые последовательно сменяли друг друга. Наибольшей известностью пользуется самый последний (и самый длительный) проект «</a:t>
            </a:r>
            <a:r>
              <a:rPr lang="ru-RU" b="1" dirty="0" smtClean="0">
                <a:solidFill>
                  <a:srgbClr val="0000CC"/>
                </a:solidFill>
                <a:latin typeface="Arial" pitchFamily="34" charset="0"/>
                <a:ea typeface="Times New Roman" pitchFamily="18" charset="0"/>
              </a:rPr>
              <a:t>Синяя </a:t>
            </a:r>
            <a:r>
              <a:rPr kumimoji="0" lang="ru-RU" b="1" i="0" u="none" strike="noStrike" cap="none" normalizeH="0" baseline="0" dirty="0" smtClean="0">
                <a:ln>
                  <a:noFill/>
                </a:ln>
                <a:solidFill>
                  <a:srgbClr val="0000CC"/>
                </a:solidFill>
                <a:effectLst/>
                <a:latin typeface="Arial" pitchFamily="34" charset="0"/>
                <a:ea typeface="Times New Roman" pitchFamily="18" charset="0"/>
              </a:rPr>
              <a:t> книга</a:t>
            </a:r>
            <a:r>
              <a:rPr kumimoji="0" lang="ru-RU" b="1" i="0" u="none" strike="noStrike" cap="none" normalizeH="0" baseline="0" dirty="0" smtClean="0">
                <a:ln>
                  <a:noFill/>
                </a:ln>
                <a:solidFill>
                  <a:schemeClr val="tx1"/>
                </a:solidFill>
                <a:effectLst/>
                <a:latin typeface="Arial" pitchFamily="34" charset="0"/>
                <a:ea typeface="Times New Roman" pitchFamily="18" charset="0"/>
              </a:rPr>
              <a:t>", выполнявшийся с 1952 по 1969 г.</a:t>
            </a:r>
            <a:endParaRPr kumimoji="0" lang="ru-RU"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В исследованиях по проекту “</a:t>
            </a:r>
            <a:r>
              <a:rPr lang="en-US" b="1" dirty="0" smtClean="0">
                <a:latin typeface="Arial" pitchFamily="34" charset="0"/>
                <a:ea typeface="Calibri" pitchFamily="34" charset="0"/>
                <a:cs typeface="Times New Roman" pitchFamily="18" charset="0"/>
              </a:rPr>
              <a:t> </a:t>
            </a:r>
            <a:r>
              <a:rPr lang="ru-RU" b="1" dirty="0" smtClean="0">
                <a:solidFill>
                  <a:srgbClr val="0000CC"/>
                </a:solidFill>
                <a:latin typeface="Arial" pitchFamily="34" charset="0"/>
                <a:ea typeface="Calibri" pitchFamily="34" charset="0"/>
                <a:cs typeface="Times New Roman" pitchFamily="18" charset="0"/>
              </a:rPr>
              <a:t>Синяя </a:t>
            </a:r>
            <a:r>
              <a:rPr kumimoji="0" lang="ru-RU" b="1" i="0" u="none" strike="noStrike" cap="none" normalizeH="0" baseline="0" dirty="0" smtClean="0">
                <a:ln>
                  <a:noFill/>
                </a:ln>
                <a:solidFill>
                  <a:srgbClr val="0000CC"/>
                </a:solidFill>
                <a:effectLst/>
                <a:latin typeface="Arial" pitchFamily="34" charset="0"/>
                <a:ea typeface="Calibri" pitchFamily="34" charset="0"/>
                <a:cs typeface="Times New Roman" pitchFamily="18" charset="0"/>
              </a:rPr>
              <a:t> книга</a:t>
            </a:r>
            <a:r>
              <a:rPr kumimoji="0" lang="ru-RU"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принимали участие ряд гражданских организаций (по контракту с ВВС), в том числе такая известная и влиятельная организация как "</a:t>
            </a:r>
            <a:r>
              <a:rPr kumimoji="0" lang="ru-RU"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Ред</a:t>
            </a:r>
            <a:r>
              <a:rPr kumimoji="0" lang="ru-RU"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ru-RU"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Корпорейшен</a:t>
            </a:r>
            <a:r>
              <a:rPr kumimoji="0" lang="ru-RU"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а также несколько гражданских экспертов. </a:t>
            </a:r>
            <a:r>
              <a:rPr kumimoji="0" lang="ru-RU" b="1" i="0" u="sng" strike="noStrike" cap="none" normalizeH="0" baseline="0" dirty="0" smtClean="0">
                <a:ln>
                  <a:noFill/>
                </a:ln>
                <a:solidFill>
                  <a:srgbClr val="FF0000"/>
                </a:solidFill>
                <a:effectLst/>
                <a:latin typeface="Arial" pitchFamily="34" charset="0"/>
                <a:ea typeface="Calibri" pitchFamily="34" charset="0"/>
                <a:cs typeface="Times New Roman" pitchFamily="18" charset="0"/>
              </a:rPr>
              <a:t>В их числе был приглашен профессор Джон Аллен </a:t>
            </a:r>
            <a:r>
              <a:rPr kumimoji="0" lang="ru-RU" b="1" i="0" u="sng"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Хайнек</a:t>
            </a:r>
            <a:r>
              <a:rPr kumimoji="0" lang="ru-RU" b="1" i="0" u="sng" strike="noStrike" cap="none" normalizeH="0" baseline="0" dirty="0" smtClean="0">
                <a:ln>
                  <a:noFill/>
                </a:ln>
                <a:solidFill>
                  <a:srgbClr val="FF0000"/>
                </a:solidFill>
                <a:effectLst/>
                <a:latin typeface="Arial" pitchFamily="34" charset="0"/>
                <a:ea typeface="Calibri" pitchFamily="34" charset="0"/>
                <a:cs typeface="Times New Roman" pitchFamily="18" charset="0"/>
              </a:rPr>
              <a:t>, заведующий астрономическим департаментом и директор астрономической обсерватории</a:t>
            </a:r>
            <a:r>
              <a:rPr kumimoji="0" lang="en-US" b="1" i="0" u="sng"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ru-RU" b="1" i="0" u="sng"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ru-RU" b="1" i="0" u="sng"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Дирборн</a:t>
            </a:r>
            <a:r>
              <a:rPr kumimoji="0" lang="ru-RU" b="1" i="0" u="sng" strike="noStrike" cap="none" normalizeH="0" baseline="0" dirty="0" smtClean="0">
                <a:ln>
                  <a:noFill/>
                </a:ln>
                <a:solidFill>
                  <a:srgbClr val="FF0000"/>
                </a:solidFill>
                <a:effectLst/>
                <a:latin typeface="Arial" pitchFamily="34" charset="0"/>
                <a:ea typeface="Calibri" pitchFamily="34" charset="0"/>
                <a:cs typeface="Times New Roman" pitchFamily="18" charset="0"/>
              </a:rPr>
              <a:t> Северо-Западного университета. </a:t>
            </a:r>
            <a:r>
              <a:rPr kumimoji="0" lang="ru-RU"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Вначале он, как и большинство ученых, был настроен весьма скептически в отношении НЛО, но под влиянием фактов, с которыми ему пришлось столкнуться во время этой работы, изменил свою точку зрения. Вскоре </a:t>
            </a:r>
            <a:r>
              <a:rPr kumimoji="0" lang="ru-RU"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Хайнек</a:t>
            </a:r>
            <a:r>
              <a:rPr kumimoji="0" lang="ru-RU"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стал признанным лидером в изучении НЛО во всем мире. В 1973 г. (после окончания проекта «</a:t>
            </a:r>
            <a:r>
              <a:rPr lang="ru-RU" b="1" dirty="0" smtClean="0">
                <a:solidFill>
                  <a:srgbClr val="0000CC"/>
                </a:solidFill>
                <a:latin typeface="Arial" pitchFamily="34" charset="0"/>
                <a:ea typeface="Calibri" pitchFamily="34" charset="0"/>
                <a:cs typeface="Times New Roman" pitchFamily="18" charset="0"/>
              </a:rPr>
              <a:t>Синяя </a:t>
            </a:r>
            <a:r>
              <a:rPr kumimoji="0" lang="ru-RU" b="1" i="0" u="none" strike="noStrike" cap="none" normalizeH="0" baseline="0" dirty="0" smtClean="0">
                <a:ln>
                  <a:noFill/>
                </a:ln>
                <a:solidFill>
                  <a:srgbClr val="0000CC"/>
                </a:solidFill>
                <a:effectLst/>
                <a:latin typeface="Arial" pitchFamily="34" charset="0"/>
                <a:ea typeface="Calibri" pitchFamily="34" charset="0"/>
                <a:cs typeface="Times New Roman" pitchFamily="18" charset="0"/>
              </a:rPr>
              <a:t> книга</a:t>
            </a:r>
            <a:r>
              <a:rPr kumimoji="0" lang="ru-RU"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он организовал Центр по изучению НЛО  - </a:t>
            </a:r>
            <a:r>
              <a:rPr kumimoji="0" lang="ru-RU"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крупненйшую</a:t>
            </a:r>
            <a:r>
              <a:rPr kumimoji="0" lang="ru-RU"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неправительственную организацию США, которую возглавлял вплоть до своего ухода из жизни</a:t>
            </a:r>
            <a:r>
              <a:rPr kumimoji="0" lang="ru-RU" b="1" i="0" u="none" strike="noStrike" cap="none" normalizeH="0" baseline="0" dirty="0" smtClean="0">
                <a:ln>
                  <a:noFill/>
                </a:ln>
                <a:solidFill>
                  <a:schemeClr val="tx1"/>
                </a:solidFill>
                <a:effectLst/>
                <a:latin typeface="Arial" pitchFamily="34" charset="0"/>
              </a:rPr>
              <a:t> </a:t>
            </a:r>
          </a:p>
        </p:txBody>
      </p:sp>
      <p:sp>
        <p:nvSpPr>
          <p:cNvPr id="3" name="TextBox 2"/>
          <p:cNvSpPr txBox="1"/>
          <p:nvPr/>
        </p:nvSpPr>
        <p:spPr>
          <a:xfrm>
            <a:off x="8279904" y="0"/>
            <a:ext cx="864096" cy="1015663"/>
          </a:xfrm>
          <a:prstGeom prst="rect">
            <a:avLst/>
          </a:prstGeom>
          <a:noFill/>
        </p:spPr>
        <p:txBody>
          <a:bodyPr wrap="square" rtlCol="0">
            <a:spAutoFit/>
          </a:bodyPr>
          <a:lstStyle/>
          <a:p>
            <a:r>
              <a:rPr lang="en-US" sz="6000" b="1" i="1" dirty="0" smtClean="0">
                <a:solidFill>
                  <a:srgbClr val="0000CC"/>
                </a:solidFill>
              </a:rPr>
              <a:t>8</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0"/>
            <a:ext cx="7189789" cy="923330"/>
          </a:xfrm>
          <a:prstGeom prst="rect">
            <a:avLst/>
          </a:prstGeom>
        </p:spPr>
        <p:txBody>
          <a:bodyPr wrap="none">
            <a:spAutoFit/>
          </a:bodyPr>
          <a:lstStyle/>
          <a:p>
            <a:r>
              <a:rPr lang="ru-RU" sz="5400" b="1" i="1" u="sng" dirty="0" smtClean="0">
                <a:solidFill>
                  <a:srgbClr val="FF0000"/>
                </a:solidFill>
              </a:rPr>
              <a:t>Проект «Синяя книга»</a:t>
            </a:r>
            <a:endParaRPr lang="ru-RU" sz="5400" b="1" i="1" u="sng" dirty="0">
              <a:solidFill>
                <a:srgbClr val="FF0000"/>
              </a:solidFill>
            </a:endParaRPr>
          </a:p>
        </p:txBody>
      </p:sp>
      <p:sp>
        <p:nvSpPr>
          <p:cNvPr id="20481" name="Rectangle 1"/>
          <p:cNvSpPr>
            <a:spLocks noChangeArrowheads="1"/>
          </p:cNvSpPr>
          <p:nvPr/>
        </p:nvSpPr>
        <p:spPr bwMode="auto">
          <a:xfrm>
            <a:off x="107504" y="980728"/>
            <a:ext cx="8208912"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10 сентября 1951 г., в 15</a:t>
            </a:r>
            <a:r>
              <a:rPr kumimoji="0" lang="ru-RU" sz="1400" b="1" i="0" u="none" strike="noStrike" cap="none" normalizeH="0" baseline="30000" dirty="0" smtClean="0">
                <a:ln>
                  <a:noFill/>
                </a:ln>
                <a:solidFill>
                  <a:schemeClr val="tx1"/>
                </a:solidFill>
                <a:effectLst/>
                <a:latin typeface="Arial" pitchFamily="34" charset="0"/>
                <a:ea typeface="Times New Roman" pitchFamily="18" charset="0"/>
              </a:rPr>
              <a:t>.15</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smtClean="0">
                <a:ln>
                  <a:noFill/>
                </a:ln>
                <a:solidFill>
                  <a:schemeClr val="tx1"/>
                </a:solidFill>
                <a:effectLst/>
                <a:latin typeface="Arial" pitchFamily="34" charset="0"/>
                <a:ea typeface="Times New Roman" pitchFamily="18" charset="0"/>
                <a:hlinkClick r:id="rId2" tooltip="Радиолокационная станция"/>
              </a:rPr>
              <a:t>радиолокационная станция</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Форт-Манмета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smtClean="0">
                <a:ln>
                  <a:noFill/>
                </a:ln>
                <a:solidFill>
                  <a:schemeClr val="tx1"/>
                </a:solidFill>
                <a:effectLst/>
                <a:latin typeface="Arial" pitchFamily="34" charset="0"/>
                <a:ea typeface="Times New Roman" pitchFamily="18" charset="0"/>
                <a:hlinkClick r:id="rId3" tooltip="Нью-Джерси"/>
              </a:rPr>
              <a:t>Нью-Джерси</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засекла почти что над собой неизвестный предмет на высоте 93 000 футов, что подтвердилось визуальным наблюдением </a:t>
            </a:r>
            <a:r>
              <a:rPr kumimoji="0" lang="ru-RU" sz="1400" b="1" i="0" u="none" strike="noStrike" cap="none" normalizeH="0" baseline="0" dirty="0" smtClean="0">
                <a:ln>
                  <a:noFill/>
                </a:ln>
                <a:solidFill>
                  <a:schemeClr val="tx1"/>
                </a:solidFill>
                <a:effectLst/>
                <a:latin typeface="Arial" pitchFamily="34" charset="0"/>
                <a:ea typeface="Times New Roman" pitchFamily="18" charset="0"/>
                <a:hlinkClick r:id="rId4" tooltip="Оператор"/>
              </a:rPr>
              <a:t>операторами</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в  виде  серебристой точки в небе. Этому случаю предшествовал другой: около 11 часов утра та же радиолокационная станция уже фиксировала низко летящий вдоль </a:t>
            </a:r>
            <a:r>
              <a:rPr kumimoji="0" lang="ru-RU" sz="1400" b="1" i="0" u="none" strike="noStrike" cap="none" normalizeH="0" baseline="0" dirty="0" smtClean="0">
                <a:ln>
                  <a:noFill/>
                </a:ln>
                <a:solidFill>
                  <a:schemeClr val="tx1"/>
                </a:solidFill>
                <a:effectLst/>
                <a:latin typeface="Arial" pitchFamily="34" charset="0"/>
                <a:ea typeface="Times New Roman" pitchFamily="18" charset="0"/>
                <a:hlinkClick r:id="rId5" tooltip="Атлантический океан"/>
              </a:rPr>
              <a:t>Атлантического</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smtClean="0">
                <a:ln>
                  <a:noFill/>
                </a:ln>
                <a:solidFill>
                  <a:schemeClr val="tx1"/>
                </a:solidFill>
                <a:effectLst/>
                <a:latin typeface="Arial" pitchFamily="34" charset="0"/>
                <a:ea typeface="Times New Roman" pitchFamily="18" charset="0"/>
                <a:hlinkClick r:id="rId6" tooltip="Побережье"/>
              </a:rPr>
              <a:t>побережья</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объект, резко и быстро менявший </a:t>
            </a:r>
            <a:r>
              <a:rPr kumimoji="0" lang="ru-RU" sz="1400" b="1" i="0" u="none" strike="noStrike" cap="none" normalizeH="0" baseline="0" dirty="0" smtClean="0">
                <a:ln>
                  <a:noFill/>
                </a:ln>
                <a:solidFill>
                  <a:schemeClr val="tx1"/>
                </a:solidFill>
                <a:effectLst/>
                <a:latin typeface="Arial" pitchFamily="34" charset="0"/>
                <a:ea typeface="Times New Roman" pitchFamily="18" charset="0"/>
                <a:hlinkClick r:id="rId7" tooltip="Азимут"/>
              </a:rPr>
              <a:t>азимут</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a:t>
            </a: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smtClean="0">
                <a:ln>
                  <a:noFill/>
                </a:ln>
                <a:solidFill>
                  <a:schemeClr val="tx1"/>
                </a:solidFill>
                <a:effectLst/>
                <a:latin typeface="Arial" pitchFamily="34" charset="0"/>
                <a:ea typeface="Times New Roman" pitchFamily="18" charset="0"/>
                <a:hlinkClick r:id="rId8" tooltip="Лётчик"/>
              </a:rPr>
              <a:t>Лётчики</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пролетавшего мимо </a:t>
            </a:r>
            <a:r>
              <a:rPr kumimoji="0" lang="ru-RU" sz="1400" b="1" i="0" u="none" strike="noStrike" cap="none" normalizeH="0" baseline="0" dirty="0" smtClean="0">
                <a:ln>
                  <a:noFill/>
                </a:ln>
                <a:solidFill>
                  <a:schemeClr val="tx1"/>
                </a:solidFill>
                <a:effectLst/>
                <a:latin typeface="Arial" pitchFamily="34" charset="0"/>
                <a:ea typeface="Times New Roman" pitchFamily="18" charset="0"/>
                <a:hlinkClick r:id="rId9" tooltip="Самолёт"/>
              </a:rPr>
              <a:t>самолёта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1" u="none" strike="noStrike" cap="none" normalizeH="0" baseline="0" dirty="0" smtClean="0">
                <a:ln>
                  <a:noFill/>
                </a:ln>
                <a:solidFill>
                  <a:schemeClr val="tx1"/>
                </a:solidFill>
                <a:effectLst/>
                <a:latin typeface="Arial" pitchFamily="34" charset="0"/>
                <a:ea typeface="Times New Roman" pitchFamily="18" charset="0"/>
              </a:rPr>
              <a:t>T-33</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якобы видели 30-50-футовый серебристый диск. На следующий день, в 13</a:t>
            </a:r>
            <a:r>
              <a:rPr kumimoji="0" lang="ru-RU" sz="1400" b="1" i="0" u="none" strike="noStrike" cap="none" normalizeH="0" baseline="30000" dirty="0" smtClean="0">
                <a:ln>
                  <a:noFill/>
                </a:ln>
                <a:solidFill>
                  <a:schemeClr val="tx1"/>
                </a:solidFill>
                <a:effectLst/>
                <a:latin typeface="Arial" pitchFamily="34" charset="0"/>
                <a:ea typeface="Times New Roman" pitchFamily="18" charset="0"/>
              </a:rPr>
              <a:t>30</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был засечён объект, то снижавшийся, то поднимавшийся.</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Об этих случаях стало известно начальнику разведки ВВС, генералу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Кабеллу</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Собрав 13 сентября того же года совещание и опросив вызванных в </a:t>
            </a:r>
            <a:r>
              <a:rPr kumimoji="0" lang="ru-RU" sz="1400" b="1" i="0" u="none" strike="noStrike" cap="none" normalizeH="0" baseline="0" dirty="0" smtClean="0">
                <a:ln>
                  <a:noFill/>
                </a:ln>
                <a:solidFill>
                  <a:schemeClr val="tx1"/>
                </a:solidFill>
                <a:effectLst/>
                <a:latin typeface="Arial" pitchFamily="34" charset="0"/>
                <a:ea typeface="Times New Roman" pitchFamily="18" charset="0"/>
                <a:hlinkClick r:id="rId10" tooltip="Вашингтон (округ Колумбия)"/>
              </a:rPr>
              <a:t>Вашингтон</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en-US"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пилотов T-33, штаб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Кабелла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решил выслушать представителя официально уже не существующего проекта по изучению НЛО </a:t>
            </a:r>
            <a:r>
              <a:rPr kumimoji="0" lang="ru-RU" sz="1400" b="1" i="1" u="none" strike="noStrike" cap="none" normalizeH="0" baseline="0" dirty="0" smtClean="0">
                <a:ln>
                  <a:noFill/>
                </a:ln>
                <a:solidFill>
                  <a:schemeClr val="tx1"/>
                </a:solidFill>
                <a:effectLst/>
                <a:latin typeface="Arial" pitchFamily="34" charset="0"/>
                <a:ea typeface="Times New Roman" pitchFamily="18" charset="0"/>
              </a:rPr>
              <a:t>«</a:t>
            </a:r>
            <a:r>
              <a:rPr kumimoji="0" lang="ru-RU" sz="1400" b="1" i="1" u="none" strike="noStrike" cap="none" normalizeH="0" baseline="0" dirty="0" err="1" smtClean="0">
                <a:ln>
                  <a:noFill/>
                </a:ln>
                <a:solidFill>
                  <a:schemeClr val="tx1"/>
                </a:solidFill>
                <a:effectLst/>
                <a:latin typeface="Arial" pitchFamily="34" charset="0"/>
                <a:ea typeface="Times New Roman" pitchFamily="18" charset="0"/>
              </a:rPr>
              <a:t>Градж</a:t>
            </a:r>
            <a:r>
              <a:rPr kumimoji="0" lang="ru-RU" sz="1400" b="1" i="1" u="none" strike="noStrike" cap="none" normalizeH="0" baseline="0" dirty="0" smtClean="0">
                <a:ln>
                  <a:noFill/>
                </a:ln>
                <a:solidFill>
                  <a:schemeClr val="tx1"/>
                </a:solidFill>
                <a:effectLst/>
                <a:latin typeface="Arial" pitchFamily="34" charset="0"/>
                <a:ea typeface="Times New Roman" pitchFamily="18" charset="0"/>
              </a:rPr>
              <a:t>»</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400" b="1" i="0" u="none" strike="noStrike" cap="none" normalizeH="0" baseline="0" dirty="0" smtClean="0">
                <a:ln>
                  <a:noFill/>
                </a:ln>
                <a:solidFill>
                  <a:schemeClr val="tx1"/>
                </a:solidFill>
                <a:effectLst/>
                <a:latin typeface="Arial" pitchFamily="34" charset="0"/>
                <a:ea typeface="Times New Roman" pitchFamily="18" charset="0"/>
                <a:hlinkClick r:id="rId11" tooltip="Лейтенант"/>
              </a:rPr>
              <a:t>лейтенанта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Джерри </a:t>
            </a:r>
            <a:r>
              <a:rPr kumimoji="0" lang="ru-RU" sz="1400" b="1" i="0" u="none" strike="noStrike" cap="none" normalizeH="0" baseline="0" dirty="0" err="1" smtClean="0">
                <a:ln>
                  <a:noFill/>
                </a:ln>
                <a:solidFill>
                  <a:schemeClr val="tx1"/>
                </a:solidFill>
                <a:effectLst/>
                <a:latin typeface="Arial" pitchFamily="34" charset="0"/>
                <a:ea typeface="Times New Roman" pitchFamily="18" charset="0"/>
              </a:rPr>
              <a:t>Каммингса</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который поспешил объяснить случаи наблюдением </a:t>
            </a:r>
            <a:r>
              <a:rPr kumimoji="0" lang="ru-RU" sz="1400" b="1" i="0" u="none" strike="noStrike" cap="none" normalizeH="0" baseline="0" dirty="0" smtClean="0">
                <a:ln>
                  <a:noFill/>
                </a:ln>
                <a:solidFill>
                  <a:schemeClr val="tx1"/>
                </a:solidFill>
                <a:effectLst/>
                <a:latin typeface="Arial" pitchFamily="34" charset="0"/>
                <a:ea typeface="Times New Roman" pitchFamily="18" charset="0"/>
                <a:hlinkClick r:id="rId12" tooltip="Зонд"/>
              </a:rPr>
              <a:t>зондов</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и </a:t>
            </a:r>
            <a:r>
              <a:rPr kumimoji="0" lang="ru-RU" sz="1400" b="1" i="0" u="none" strike="noStrike" cap="none" normalizeH="0" baseline="0" dirty="0" smtClean="0">
                <a:ln>
                  <a:noFill/>
                </a:ln>
                <a:solidFill>
                  <a:schemeClr val="tx1"/>
                </a:solidFill>
                <a:effectLst/>
                <a:latin typeface="Arial" pitchFamily="34" charset="0"/>
                <a:ea typeface="Times New Roman" pitchFamily="18" charset="0"/>
                <a:hlinkClick r:id="rId13" tooltip="Температурная инверсия"/>
              </a:rPr>
              <a:t>температурной инверсией</a:t>
            </a: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вызвавшей помехи в радаре. Генерал остался недоволен известием о том, что сообщения о НЛО практически не исследуются, и было отдано распоряжение учредить новый секретный проект по изучению «летающих тарелок».</a:t>
            </a:r>
            <a:endParaRPr kumimoji="0" lang="ru-RU"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4" tooltip="27 октября"/>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4" tooltip="27 октября"/>
              </a:rPr>
              <a:t>27 октября</a:t>
            </a:r>
            <a:r>
              <a:rPr kumimoji="0" lang="ru-RU"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1951 г. был издан приказ об учреждении нового проекта, но всё ещё под названием «</a:t>
            </a:r>
            <a:r>
              <a:rPr kumimoji="0" lang="ru-RU" sz="14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Градж</a:t>
            </a:r>
            <a:r>
              <a:rPr kumimoji="0" lang="ru-RU"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начальником которого был назначен Эдвард </a:t>
            </a:r>
            <a:r>
              <a:rPr kumimoji="0" lang="ru-RU" sz="14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Руппельт</a:t>
            </a:r>
            <a:r>
              <a:rPr kumimoji="0" lang="ru-RU"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В марте 1952 г. проект был переименован в проект </a:t>
            </a:r>
            <a:r>
              <a:rPr kumimoji="0" lang="ru-RU" sz="1400" b="1"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«Голубая (Синяя) книга»</a:t>
            </a:r>
            <a:r>
              <a:rPr kumimoji="0" lang="ru-RU"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en-US"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Самым знаменитым случаем, расследовавшимся в рамках проекта, было изучение  </a:t>
            </a:r>
            <a:r>
              <a:rPr kumimoji="0" lang="ru-RU" sz="1400" b="1" i="0"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Руппельтом</a:t>
            </a:r>
            <a:r>
              <a:rPr kumimoji="0" lang="ru-RU"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сообщений о </a:t>
            </a:r>
            <a:r>
              <a:rPr kumimoji="0" lang="ru-RU" sz="1400" b="1" i="1"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hlinkClick r:id="rId15" tooltip="Лаббокские огни"/>
              </a:rPr>
              <a:t>Лаббокских</a:t>
            </a:r>
            <a:r>
              <a:rPr kumimoji="0" lang="ru-RU" sz="1400" b="1" i="1"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5" tooltip="Лаббокские огни"/>
              </a:rPr>
              <a:t> огнях</a:t>
            </a:r>
            <a:r>
              <a:rPr kumimoji="0" lang="ru-RU"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при расследованиях производились не только рассылки анкет предполагаемым очевидцам, опрос их и проверка предоставляемых </a:t>
            </a:r>
            <a:r>
              <a:rPr kumimoji="0" lang="ru-RU"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6" tooltip="Фото"/>
              </a:rPr>
              <a:t>фото</a:t>
            </a:r>
            <a:r>
              <a:rPr kumimoji="0" lang="ru-RU"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и </a:t>
            </a:r>
            <a:r>
              <a:rPr kumimoji="0" lang="ru-RU"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7" tooltip="Видео"/>
              </a:rPr>
              <a:t>видеоматериалов</a:t>
            </a:r>
            <a:r>
              <a:rPr kumimoji="0" lang="ru-RU"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но и изучались метеорологические сводки, астрономические данные и маршруты самолётов с целью их сопоставления с рассказами людей, сообщающих о наблюдении НЛО. Проект был закрыт в 1969 г</a:t>
            </a:r>
            <a:endParaRPr kumimoji="0" lang="ru-RU" sz="1400" b="1" i="0" u="none" strike="noStrike" cap="none" normalizeH="0" baseline="0" dirty="0" smtClean="0">
              <a:ln>
                <a:noFill/>
              </a:ln>
              <a:solidFill>
                <a:schemeClr val="tx1"/>
              </a:solidFill>
              <a:effectLst/>
              <a:latin typeface="Arial" pitchFamily="34" charset="0"/>
            </a:endParaRPr>
          </a:p>
        </p:txBody>
      </p:sp>
      <p:sp>
        <p:nvSpPr>
          <p:cNvPr id="4" name="TextBox 3"/>
          <p:cNvSpPr txBox="1"/>
          <p:nvPr/>
        </p:nvSpPr>
        <p:spPr>
          <a:xfrm>
            <a:off x="8388424" y="0"/>
            <a:ext cx="576064" cy="1015663"/>
          </a:xfrm>
          <a:prstGeom prst="rect">
            <a:avLst/>
          </a:prstGeom>
          <a:noFill/>
        </p:spPr>
        <p:txBody>
          <a:bodyPr wrap="square" rtlCol="0">
            <a:spAutoFit/>
          </a:bodyPr>
          <a:lstStyle/>
          <a:p>
            <a:r>
              <a:rPr lang="ru-RU" sz="6000" b="1" i="1" dirty="0" smtClean="0">
                <a:solidFill>
                  <a:srgbClr val="0000CC"/>
                </a:solidFill>
              </a:rPr>
              <a:t>9</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6632"/>
            <a:ext cx="8712968" cy="1938992"/>
          </a:xfrm>
          <a:prstGeom prst="rect">
            <a:avLst/>
          </a:prstGeom>
        </p:spPr>
        <p:txBody>
          <a:bodyPr wrap="square">
            <a:spAutoFit/>
          </a:bodyPr>
          <a:lstStyle/>
          <a:p>
            <a:r>
              <a:rPr lang="ru-RU" sz="2400" b="1" dirty="0" smtClean="0"/>
              <a:t>В </a:t>
            </a:r>
            <a:r>
              <a:rPr lang="ru-RU" sz="2400" b="1" dirty="0" err="1" smtClean="0">
                <a:hlinkClick r:id="rId2" tooltip="Уфология"/>
              </a:rPr>
              <a:t>уфологической</a:t>
            </a:r>
            <a:r>
              <a:rPr lang="ru-RU" sz="2400" b="1" dirty="0" smtClean="0"/>
              <a:t> литературе под словосочетанием « </a:t>
            </a:r>
            <a:r>
              <a:rPr lang="ru-RU" sz="2400" b="1" dirty="0" err="1" smtClean="0"/>
              <a:t>Лаббокские</a:t>
            </a:r>
            <a:r>
              <a:rPr lang="ru-RU" sz="2400" b="1" dirty="0" smtClean="0"/>
              <a:t>  огни»  подразумевают знаменитые случаи наблюдения </a:t>
            </a:r>
            <a:r>
              <a:rPr lang="ru-RU" sz="2400" b="1" dirty="0" smtClean="0">
                <a:hlinkClick r:id="rId3" tooltip="НЛО"/>
              </a:rPr>
              <a:t>НЛО</a:t>
            </a:r>
            <a:r>
              <a:rPr lang="ru-RU" sz="2400" b="1" dirty="0" smtClean="0"/>
              <a:t> над </a:t>
            </a:r>
            <a:r>
              <a:rPr lang="ru-RU" sz="2400" b="1" dirty="0" smtClean="0">
                <a:hlinkClick r:id="rId4" tooltip="Техас"/>
              </a:rPr>
              <a:t>Техасом</a:t>
            </a:r>
            <a:r>
              <a:rPr lang="ru-RU" sz="2400" b="1" dirty="0" smtClean="0"/>
              <a:t> и </a:t>
            </a:r>
            <a:r>
              <a:rPr lang="ru-RU" sz="2400" b="1" dirty="0" smtClean="0">
                <a:hlinkClick r:id="rId5" tooltip="Административное деление США"/>
              </a:rPr>
              <a:t>штатом</a:t>
            </a:r>
            <a:r>
              <a:rPr lang="ru-RU" sz="2400" b="1" dirty="0" smtClean="0"/>
              <a:t> </a:t>
            </a:r>
            <a:r>
              <a:rPr lang="ru-RU" sz="2400" b="1" dirty="0" smtClean="0">
                <a:hlinkClick r:id="rId6" tooltip="Нью-Мексико"/>
              </a:rPr>
              <a:t>Нью-Мексико</a:t>
            </a:r>
            <a:r>
              <a:rPr lang="ru-RU" sz="2400" b="1" dirty="0" smtClean="0"/>
              <a:t>, которые происходили на протяжении </a:t>
            </a:r>
            <a:r>
              <a:rPr lang="ru-RU" sz="2400" b="1" dirty="0" smtClean="0">
                <a:hlinkClick r:id="rId7" tooltip="2 (число)"/>
              </a:rPr>
              <a:t>двух</a:t>
            </a:r>
            <a:r>
              <a:rPr lang="ru-RU" sz="2400" b="1" dirty="0" smtClean="0"/>
              <a:t> </a:t>
            </a:r>
            <a:r>
              <a:rPr lang="ru-RU" sz="2400" b="1" dirty="0" smtClean="0">
                <a:hlinkClick r:id="rId8" tooltip="Неделя"/>
              </a:rPr>
              <a:t>недель</a:t>
            </a:r>
            <a:r>
              <a:rPr lang="ru-RU" sz="2400" b="1" dirty="0" smtClean="0"/>
              <a:t> в </a:t>
            </a:r>
            <a:r>
              <a:rPr lang="ru-RU" sz="2400" b="1" dirty="0" smtClean="0">
                <a:hlinkClick r:id="rId9" tooltip="Август"/>
              </a:rPr>
              <a:t>августе</a:t>
            </a:r>
            <a:r>
              <a:rPr lang="ru-RU" sz="2400" b="1" dirty="0" smtClean="0"/>
              <a:t> и </a:t>
            </a:r>
            <a:r>
              <a:rPr lang="ru-RU" sz="2400" b="1" dirty="0" smtClean="0">
                <a:hlinkClick r:id="rId10" tooltip="Сентябрь"/>
              </a:rPr>
              <a:t>сентябре</a:t>
            </a:r>
            <a:r>
              <a:rPr lang="ru-RU" sz="2400" b="1" dirty="0" smtClean="0"/>
              <a:t> </a:t>
            </a:r>
            <a:r>
              <a:rPr lang="ru-RU" sz="2400" b="1" dirty="0" smtClean="0">
                <a:hlinkClick r:id="rId11" tooltip="1951"/>
              </a:rPr>
              <a:t>1951 г.</a:t>
            </a:r>
            <a:r>
              <a:rPr lang="ru-RU" sz="2400" b="1" dirty="0" smtClean="0"/>
              <a:t>, и имеется множество свидетелей.</a:t>
            </a:r>
            <a:endParaRPr lang="ru-RU" sz="2400" b="1" dirty="0"/>
          </a:p>
        </p:txBody>
      </p:sp>
      <p:pic>
        <p:nvPicPr>
          <p:cNvPr id="1026" name="Picture 2"/>
          <p:cNvPicPr>
            <a:picLocks noChangeAspect="1" noChangeArrowheads="1"/>
          </p:cNvPicPr>
          <p:nvPr/>
        </p:nvPicPr>
        <p:blipFill>
          <a:blip r:embed="rId12" cstate="print"/>
          <a:srcRect/>
          <a:stretch>
            <a:fillRect/>
          </a:stretch>
        </p:blipFill>
        <p:spPr bwMode="auto">
          <a:xfrm>
            <a:off x="467544" y="2060848"/>
            <a:ext cx="7656272" cy="2990450"/>
          </a:xfrm>
          <a:prstGeom prst="rect">
            <a:avLst/>
          </a:prstGeom>
          <a:noFill/>
          <a:ln w="9525">
            <a:noFill/>
            <a:miter lim="800000"/>
            <a:headEnd/>
            <a:tailEnd/>
          </a:ln>
        </p:spPr>
      </p:pic>
      <p:sp>
        <p:nvSpPr>
          <p:cNvPr id="4" name="TextBox 3"/>
          <p:cNvSpPr txBox="1"/>
          <p:nvPr/>
        </p:nvSpPr>
        <p:spPr>
          <a:xfrm>
            <a:off x="8460432" y="0"/>
            <a:ext cx="504056" cy="1015663"/>
          </a:xfrm>
          <a:prstGeom prst="rect">
            <a:avLst/>
          </a:prstGeom>
          <a:noFill/>
        </p:spPr>
        <p:txBody>
          <a:bodyPr wrap="square" rtlCol="0">
            <a:spAutoFit/>
          </a:bodyPr>
          <a:lstStyle/>
          <a:p>
            <a:r>
              <a:rPr lang="ru-RU" sz="6000" b="1" i="1" dirty="0" smtClean="0">
                <a:solidFill>
                  <a:srgbClr val="0000CC"/>
                </a:solidFill>
              </a:rPr>
              <a:t>9</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7504" y="404664"/>
            <a:ext cx="8856984"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 начале 50-х годов проблемой НЛО, наряду с ВВС, заинтересовались </a:t>
            </a:r>
            <a:r>
              <a:rPr kumimoji="0" lang="ru-RU"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развед</a:t>
            </a:r>
            <a:r>
              <a:rPr lang="ru-RU" b="1" dirty="0" err="1" smtClean="0">
                <a:latin typeface="Calibri" pitchFamily="34" charset="0"/>
                <a:ea typeface="Times New Roman" pitchFamily="18" charset="0"/>
                <a:cs typeface="Times New Roman" pitchFamily="18" charset="0"/>
              </a:rPr>
              <a:t>о</a:t>
            </a:r>
            <a:r>
              <a:rPr kumimoji="0" lang="ru-RU"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вательные</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органы США. В декабре 1952 г. Консультативный комитет по разведке рекомендовал ЦРУ организовать комиссию из специально отобранных ученых для рассмотрения проблемы НЛО. В комиссию вошли пятеро авторитетных ученых (</a:t>
            </a:r>
            <a:r>
              <a:rPr kumimoji="0" lang="ru-RU"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Л.Альварес</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Л.Беркнер</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С.Гоудсмит</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Т.Пейдж, </a:t>
            </a:r>
            <a:r>
              <a:rPr kumimoji="0" lang="ru-RU"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Х.Робертсон</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и трое сотрудников ЦРУ. Руководил комиссией известный американский физик </a:t>
            </a:r>
            <a:r>
              <a:rPr kumimoji="0" lang="ru-RU"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Х.П.Робертсон</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и она получила название "Комиссия </a:t>
            </a:r>
            <a:r>
              <a:rPr kumimoji="0" lang="ru-RU"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Робертсона</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 январе 1953 г. комиссия </a:t>
            </a:r>
            <a:r>
              <a:rPr kumimoji="0" lang="ru-RU"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Робертсона</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рассмотрев более 20 случаев наблюдения НЛО, пришла к выводу, что хотя сами НЛО не представляют прямой угрозы безопасности США, поток сообщений о наблюдениях НЛО мешает нормальной работе</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разведовательных</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служб, может способствовать развитию массового психоза и явиться помехой для обнаружения и опознания летательных аппаратов противника. В соответствии с этим Комиссия  </a:t>
            </a:r>
            <a:r>
              <a:rPr kumimoji="0" lang="ru-RU"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Робертсона</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приняла следующие рекомендации: </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 большей мере ориентировать «</a:t>
            </a:r>
            <a:r>
              <a:rPr lang="ru-RU" b="1" dirty="0" smtClean="0">
                <a:solidFill>
                  <a:srgbClr val="0000CC"/>
                </a:solidFill>
                <a:latin typeface="Calibri" pitchFamily="34" charset="0"/>
                <a:ea typeface="Times New Roman" pitchFamily="18" charset="0"/>
                <a:cs typeface="Times New Roman" pitchFamily="18" charset="0"/>
              </a:rPr>
              <a:t>Синюю  </a:t>
            </a:r>
            <a:r>
              <a:rPr kumimoji="0" lang="ru-RU" b="1" i="0" u="none"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t> книгу</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на успокоение общественного мнения. </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Организовать постоянное слежение за деятельностью любительских </a:t>
            </a:r>
            <a:r>
              <a:rPr kumimoji="0" lang="ru-RU"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уфологических</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групп и ассоциаций, имея в виду, что они могут быть использованы, в том числе, и в преступных целях. </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Рекомендовать службам безопасности принять меры к разоблачению атмосферы таинственности вокруг НЛО. </a:t>
            </a:r>
            <a:endParaRPr kumimoji="0" lang="ru-RU"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b="1" i="1" u="sng" strike="noStrike" cap="none" normalizeH="0" baseline="0" dirty="0" smtClean="0">
                <a:ln>
                  <a:noFill/>
                </a:ln>
                <a:solidFill>
                  <a:srgbClr val="FF0000"/>
                </a:solidFill>
                <a:effectLst/>
                <a:latin typeface="Arial" pitchFamily="34" charset="0"/>
                <a:ea typeface="Times New Roman" pitchFamily="18" charset="0"/>
              </a:rPr>
              <a:t>Сочетать изучение НЛО с постоянной дискредитацией проблемы, чтобы сократить число сообщений о наблюдении НЛО</a:t>
            </a:r>
            <a:r>
              <a:rPr kumimoji="0" lang="ru-RU" b="1" i="1" u="sng" strike="noStrike" cap="none" normalizeH="0" baseline="0" dirty="0" smtClean="0">
                <a:ln>
                  <a:noFill/>
                </a:ln>
                <a:solidFill>
                  <a:srgbClr val="FF0000"/>
                </a:solidFill>
                <a:effectLst/>
                <a:latin typeface="Arial" pitchFamily="34" charset="0"/>
              </a:rPr>
              <a:t> </a:t>
            </a:r>
          </a:p>
        </p:txBody>
      </p:sp>
      <p:sp>
        <p:nvSpPr>
          <p:cNvPr id="3" name="TextBox 2"/>
          <p:cNvSpPr txBox="1"/>
          <p:nvPr/>
        </p:nvSpPr>
        <p:spPr>
          <a:xfrm>
            <a:off x="8063880" y="-243408"/>
            <a:ext cx="1080120" cy="1015663"/>
          </a:xfrm>
          <a:prstGeom prst="rect">
            <a:avLst/>
          </a:prstGeom>
          <a:noFill/>
        </p:spPr>
        <p:txBody>
          <a:bodyPr wrap="square" rtlCol="0">
            <a:spAutoFit/>
          </a:bodyPr>
          <a:lstStyle/>
          <a:p>
            <a:r>
              <a:rPr lang="ru-RU" sz="6000" b="1" i="1" dirty="0" smtClean="0">
                <a:solidFill>
                  <a:srgbClr val="0000CC"/>
                </a:solidFill>
              </a:rPr>
              <a:t>10</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188640"/>
            <a:ext cx="8784976"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Последовав этим рекомендациям, ВВС столкнулась с серьезной оппозицией американской общественности, у которой такая политика стала вызывать раздражение. В 1967 г. под влиянием критики и недовольства общественного мнения деятельностью ВВС, изучение проблемы НЛО было поручено Комиссии гражданских ученых под руководством профессора Э.У.Кондона, пользовавшегося репутацией человека и ученого с независимыми взглядами. Эта комиссия получила название Комитет Кондона</a:t>
            </a:r>
            <a:r>
              <a:rPr kumimoji="0" lang="ru-RU" b="1" i="0" u="sng"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t>. Работа проводилась на базе Колорадского университета, поэтому проект получил название Колорадский проект. </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Он продолжался около двух лет, до конца 1968 г. В исследованиях принимали участие 100 сотрудников, было израсходовано 500 000 долларов. Итоговый доклад, содержащий более 1000 стр., был опубликован в 1969 г.  (он известен под названием "Доклад Кондона"). Основные выводы доклада состояли в следующем: </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1" i="1" u="sng"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t>НЛО не представляют угрозы для национальной безопасности США; </a:t>
            </a:r>
            <a:endParaRPr kumimoji="0" lang="ru-RU" b="1" i="1" u="sng" strike="noStrike" cap="none" normalizeH="0" baseline="0" dirty="0" smtClean="0">
              <a:ln>
                <a:noFill/>
              </a:ln>
              <a:solidFill>
                <a:srgbClr val="0000CC"/>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1" i="1" u="sng"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t>они не являются кораблями внеземных цивилизаций; </a:t>
            </a:r>
            <a:endParaRPr kumimoji="0" lang="ru-RU" b="1" i="1" u="sng" strike="noStrike" cap="none" normalizeH="0" baseline="0" dirty="0" smtClean="0">
              <a:ln>
                <a:noFill/>
              </a:ln>
              <a:solidFill>
                <a:srgbClr val="0000CC"/>
              </a:solidFill>
              <a:effectLst/>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1" i="1" u="sng"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t>проблема не представляет научного интереса и не следует тратить средства на ее изучение. </a:t>
            </a:r>
            <a:endParaRPr kumimoji="0" lang="ru-RU" b="1" i="1" u="sng" strike="noStrike" cap="none" normalizeH="0" baseline="0" dirty="0" smtClean="0">
              <a:ln>
                <a:noFill/>
              </a:ln>
              <a:solidFill>
                <a:srgbClr val="0000CC"/>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Выводы Доклада Кондона были одобрены Национальной Академией наук США. На основании этих выводов и рекомендаций, ВВС США прекратили работу по сбору данных о НЛО. Проект «</a:t>
            </a:r>
            <a:r>
              <a:rPr lang="ru-RU" b="1" dirty="0" smtClean="0">
                <a:solidFill>
                  <a:srgbClr val="0000CC"/>
                </a:solidFill>
                <a:latin typeface="Calibri" pitchFamily="34" charset="0"/>
                <a:ea typeface="Times New Roman" pitchFamily="18" charset="0"/>
                <a:cs typeface="Times New Roman" pitchFamily="18" charset="0"/>
              </a:rPr>
              <a:t>Синяя </a:t>
            </a:r>
            <a:r>
              <a:rPr kumimoji="0" lang="ru-RU" b="1" i="0" u="none" strike="noStrike" cap="none" normalizeH="0" baseline="0" dirty="0" smtClean="0">
                <a:ln>
                  <a:noFill/>
                </a:ln>
                <a:solidFill>
                  <a:srgbClr val="0000CC"/>
                </a:solidFill>
                <a:effectLst/>
                <a:latin typeface="Calibri" pitchFamily="34" charset="0"/>
                <a:ea typeface="Times New Roman" pitchFamily="18" charset="0"/>
                <a:cs typeface="Times New Roman" pitchFamily="18" charset="0"/>
              </a:rPr>
              <a:t> книга</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был закрыт в декабре 1969 г. Впоследствии все архивы ВВС по НЛО были рассекречены и переданы гражданским организациям. На основании этих материалов на Западе были изданы ряд книг о деятельности ВВС США по изучению НЛО.</a:t>
            </a:r>
            <a:endParaRPr kumimoji="0" lang="ru-RU" b="1"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8207896" y="0"/>
            <a:ext cx="936104" cy="1015663"/>
          </a:xfrm>
          <a:prstGeom prst="rect">
            <a:avLst/>
          </a:prstGeom>
          <a:noFill/>
        </p:spPr>
        <p:txBody>
          <a:bodyPr wrap="square" rtlCol="0">
            <a:spAutoFit/>
          </a:bodyPr>
          <a:lstStyle/>
          <a:p>
            <a:r>
              <a:rPr lang="ru-RU" sz="6000" b="1" i="1" dirty="0" smtClean="0">
                <a:solidFill>
                  <a:srgbClr val="0000CC"/>
                </a:solidFill>
              </a:rPr>
              <a:t>11</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7504" y="240804"/>
            <a:ext cx="8928992"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3200" b="1" i="1" u="sng"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Уфология в СССР и России</a:t>
            </a:r>
            <a:endParaRPr kumimoji="0" lang="en-US" sz="3200" b="1" i="1" u="sng"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Считается, что инициативное изучение НЛО в </a:t>
            </a:r>
            <a:r>
              <a:rPr kumimoji="0" lang="ru-RU"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2" tooltip="СССР"/>
              </a:rPr>
              <a:t>СССР</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началось в </a:t>
            </a:r>
            <a:r>
              <a:rPr kumimoji="0" lang="ru-RU"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3" tooltip="1946 &#10;год"/>
              </a:rPr>
              <a:t>1946 году</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когда писатель-фантаст </a:t>
            </a:r>
            <a:r>
              <a:rPr kumimoji="0" lang="ru-RU"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4" tooltip="Казанцев, Александр Петрович"/>
              </a:rPr>
              <a:t>А. П. Казанцев</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высказал гипотезу о том, что причиной </a:t>
            </a:r>
            <a:r>
              <a:rPr kumimoji="0" lang="ru-RU"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5" tooltip="Тунгусский метеорит"/>
              </a:rPr>
              <a:t>Тунгусского взрыва</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1908 года могла явиться авария инопланетного летательного аппарата. В 1947 году в </a:t>
            </a:r>
            <a:r>
              <a:rPr kumimoji="0" lang="ru-RU"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6" tooltip="Московский планетарий"/>
              </a:rPr>
              <a:t>Московском планетарии</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прошла лекция-диспут «Загадки Тунгусского метеорита», организованная </a:t>
            </a:r>
            <a:r>
              <a:rPr kumimoji="0" lang="ru-RU"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7" tooltip="Зигель, Феликс Юрьевич"/>
              </a:rPr>
              <a:t>Ф. Ю. </a:t>
            </a:r>
            <a:r>
              <a:rPr kumimoji="0" lang="ru-RU" b="1" i="0" u="none" strike="noStrike" cap="none" normalizeH="0" baseline="0" dirty="0" err="1" smtClean="0">
                <a:ln>
                  <a:noFill/>
                </a:ln>
                <a:solidFill>
                  <a:srgbClr val="0000FF"/>
                </a:solidFill>
                <a:effectLst/>
                <a:latin typeface="Calibri" pitchFamily="34" charset="0"/>
                <a:ea typeface="Times New Roman" pitchFamily="18" charset="0"/>
                <a:cs typeface="Times New Roman" pitchFamily="18" charset="0"/>
                <a:hlinkClick r:id="rId7" tooltip="Зигель, Феликс Юрьевич"/>
              </a:rPr>
              <a:t>Зигелем</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и А. П. Казанцевым. Дискуссия приняла массовый характер, имела своим следствием резкий рост интереса к Тунгусскому феномену и — организацию в 1958 году экспедиции Академии наук, пришедшей к выводу, что взрыв неизвестного тела произошёл в воздухе над землей. </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Начало сбора в СССР информации об НЛО и первые публикации материалов на эту тему (1956 год) связывают с именем старшего преподавателя кафедры автоматики </a:t>
            </a:r>
            <a:r>
              <a:rPr kumimoji="0" lang="ru-RU"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8" tooltip="Московский государственный университет пищевых производств"/>
              </a:rPr>
              <a:t>Московского технологического института пищевой промышленности</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Ю. А. Фомина; совместно с Б. В. Макаровым и В. М. </a:t>
            </a:r>
            <a:r>
              <a:rPr kumimoji="0" lang="ru-RU"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Гуликовым</a:t>
            </a:r>
            <a:r>
              <a:rPr kumimoji="0" lang="ru-RU"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 1959—1960 он прочёл серию публичных лекций на эту тему. К этому времени руководство Московского планетария заняло по отношению к этой проблеме критическую позицию, а все запросы туда вызывали ответную реакцию в виде письма:</a:t>
            </a:r>
            <a:endParaRPr kumimoji="0" lang="ru-RU"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sng"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Уважаемый товарищ…</a:t>
            </a:r>
            <a:br>
              <a:rPr kumimoji="0" lang="ru-RU" b="1" i="0" u="sng"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br>
            <a:r>
              <a:rPr kumimoji="0" lang="ru-RU" b="1" i="0" u="sng"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Явление, которое Вы наблюдали, по-видимому, связано с одним из экспериментов, проводящихся для изучения плотности атмосферы на больших высотах, с запуском натриевого облака (такого же, какие были образованы при полёте космических ракет.</a:t>
            </a:r>
            <a:endParaRPr kumimoji="0" lang="ru-RU" b="1" i="0" u="sng"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1" i="0" u="sng"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 Научный консультант Московского планетария В. А. Бронштейн</a:t>
            </a:r>
            <a:endParaRPr kumimoji="0" lang="ru-RU" b="1" i="0" u="sng"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b="1"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7956376" y="-171400"/>
            <a:ext cx="1008112" cy="1015663"/>
          </a:xfrm>
          <a:prstGeom prst="rect">
            <a:avLst/>
          </a:prstGeom>
          <a:noFill/>
        </p:spPr>
        <p:txBody>
          <a:bodyPr wrap="square" rtlCol="0">
            <a:spAutoFit/>
          </a:bodyPr>
          <a:lstStyle/>
          <a:p>
            <a:r>
              <a:rPr lang="ru-RU" sz="6000" b="1" i="1" dirty="0" smtClean="0">
                <a:solidFill>
                  <a:srgbClr val="0000CC"/>
                </a:solidFill>
              </a:rPr>
              <a:t>12</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836712"/>
            <a:ext cx="871296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rPr>
              <a:t>Около 7 часов утра над территорией бассейна </a:t>
            </a:r>
            <a:r>
              <a:rPr kumimoji="0" lang="ru-RU" sz="2000" b="1" i="0" u="none" strike="noStrike" cap="none" normalizeH="0" baseline="0" dirty="0" smtClean="0">
                <a:ln>
                  <a:noFill/>
                </a:ln>
                <a:solidFill>
                  <a:schemeClr val="tx1"/>
                </a:solidFill>
                <a:effectLst/>
                <a:latin typeface="Arial" pitchFamily="34" charset="0"/>
                <a:ea typeface="Times New Roman" pitchFamily="18" charset="0"/>
                <a:hlinkClick r:id="rId2" tooltip="Енисей (река)"/>
              </a:rPr>
              <a:t>Енисея</a:t>
            </a:r>
            <a:r>
              <a:rPr kumimoji="0" lang="ru-RU" sz="2000" b="1" i="0" u="none" strike="noStrike" cap="none" normalizeH="0" baseline="0" dirty="0" smtClean="0">
                <a:ln>
                  <a:noFill/>
                </a:ln>
                <a:solidFill>
                  <a:schemeClr val="tx1"/>
                </a:solidFill>
                <a:effectLst/>
                <a:latin typeface="Arial" pitchFamily="34" charset="0"/>
                <a:ea typeface="Times New Roman" pitchFamily="18" charset="0"/>
              </a:rPr>
              <a:t> с юго-востока на северо-запад пролетел большой огненный шар. Полёт закончился взрывом на высоте 7—10 км над незаселённым районом </a:t>
            </a:r>
            <a:r>
              <a:rPr kumimoji="0" lang="ru-RU" sz="2000" b="1" i="0" u="none" strike="noStrike" cap="none" normalizeH="0" baseline="0" dirty="0" smtClean="0">
                <a:ln>
                  <a:noFill/>
                </a:ln>
                <a:solidFill>
                  <a:schemeClr val="tx1"/>
                </a:solidFill>
                <a:effectLst/>
                <a:latin typeface="Arial" pitchFamily="34" charset="0"/>
                <a:ea typeface="Times New Roman" pitchFamily="18" charset="0"/>
                <a:hlinkClick r:id="rId3" tooltip="Тайга"/>
              </a:rPr>
              <a:t>тайги</a:t>
            </a:r>
            <a:r>
              <a:rPr kumimoji="0" lang="ru-RU" sz="2000" b="1" i="0" u="none" strike="noStrike" cap="none" normalizeH="0" baseline="0" dirty="0" smtClean="0">
                <a:ln>
                  <a:noFill/>
                </a:ln>
                <a:solidFill>
                  <a:schemeClr val="tx1"/>
                </a:solidFill>
                <a:effectLst/>
                <a:latin typeface="Arial" pitchFamily="34" charset="0"/>
                <a:ea typeface="Times New Roman" pitchFamily="18" charset="0"/>
              </a:rPr>
              <a:t>. Взрывная волна была зафиксирована </a:t>
            </a:r>
            <a:r>
              <a:rPr kumimoji="0" lang="ru-RU" sz="2000" b="1" i="0" u="none" strike="noStrike" cap="none" normalizeH="0" baseline="0" dirty="0" smtClean="0">
                <a:ln>
                  <a:noFill/>
                </a:ln>
                <a:solidFill>
                  <a:schemeClr val="tx1"/>
                </a:solidFill>
                <a:effectLst/>
                <a:latin typeface="Arial" pitchFamily="34" charset="0"/>
                <a:ea typeface="Times New Roman" pitchFamily="18" charset="0"/>
                <a:hlinkClick r:id="rId4" tooltip="Обсерватория"/>
              </a:rPr>
              <a:t>обсерваториями</a:t>
            </a:r>
            <a:r>
              <a:rPr kumimoji="0" lang="ru-RU" sz="2000" b="1" i="0" u="none" strike="noStrike" cap="none" normalizeH="0" baseline="0" dirty="0" smtClean="0">
                <a:ln>
                  <a:noFill/>
                </a:ln>
                <a:solidFill>
                  <a:schemeClr val="tx1"/>
                </a:solidFill>
                <a:effectLst/>
                <a:latin typeface="Arial" pitchFamily="34" charset="0"/>
                <a:ea typeface="Times New Roman" pitchFamily="18" charset="0"/>
              </a:rPr>
              <a:t> по всему миру, в том числе в Западном полушарии. В результате взрыва были повалены деревья на территории более 2000 км², стёкла были выбиты в нескольких сотнях километров от </a:t>
            </a:r>
            <a:r>
              <a:rPr kumimoji="0" lang="ru-RU" sz="2000" b="1" i="0" u="none" strike="noStrike" cap="none" normalizeH="0" baseline="0" dirty="0" smtClean="0">
                <a:ln>
                  <a:noFill/>
                </a:ln>
                <a:solidFill>
                  <a:schemeClr val="tx1"/>
                </a:solidFill>
                <a:effectLst/>
                <a:latin typeface="Arial" pitchFamily="34" charset="0"/>
                <a:ea typeface="Times New Roman" pitchFamily="18" charset="0"/>
                <a:hlinkClick r:id="rId5" tooltip="Эпицентр"/>
              </a:rPr>
              <a:t>эпицентра</a:t>
            </a:r>
            <a:r>
              <a:rPr kumimoji="0" lang="ru-RU" sz="2000" b="1" i="0" u="none" strike="noStrike" cap="none" normalizeH="0" baseline="0" dirty="0" smtClean="0">
                <a:ln>
                  <a:noFill/>
                </a:ln>
                <a:solidFill>
                  <a:schemeClr val="tx1"/>
                </a:solidFill>
                <a:effectLst/>
                <a:latin typeface="Arial" pitchFamily="34" charset="0"/>
                <a:ea typeface="Times New Roman" pitchFamily="18" charset="0"/>
              </a:rPr>
              <a:t> взрыва. В течение нескольких дней на территории от Атлантики до центральной </a:t>
            </a:r>
            <a:r>
              <a:rPr kumimoji="0" lang="ru-RU" sz="2000" b="1" i="0" u="none" strike="noStrike" cap="none" normalizeH="0" baseline="0" dirty="0" smtClean="0">
                <a:ln>
                  <a:noFill/>
                </a:ln>
                <a:solidFill>
                  <a:schemeClr val="tx1"/>
                </a:solidFill>
                <a:effectLst/>
                <a:latin typeface="Arial" pitchFamily="34" charset="0"/>
                <a:ea typeface="Times New Roman" pitchFamily="18" charset="0"/>
                <a:hlinkClick r:id="rId6" tooltip="Сибирь"/>
              </a:rPr>
              <a:t>Сибири</a:t>
            </a:r>
            <a:r>
              <a:rPr kumimoji="0" lang="ru-RU" sz="2000" b="1" i="0" u="none" strike="noStrike" cap="none" normalizeH="0" baseline="0" dirty="0" smtClean="0">
                <a:ln>
                  <a:noFill/>
                </a:ln>
                <a:solidFill>
                  <a:schemeClr val="tx1"/>
                </a:solidFill>
                <a:effectLst/>
                <a:latin typeface="Arial" pitchFamily="34" charset="0"/>
                <a:ea typeface="Times New Roman" pitchFamily="18" charset="0"/>
              </a:rPr>
              <a:t> наблюдалось интенсивное свечение неба и светящиеся облака.</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rPr>
              <a:t>В район катастрофы были направлены несколько исследовательских экспедиций, начиная с экспедиции </a:t>
            </a:r>
            <a:r>
              <a:rPr kumimoji="0" lang="ru-RU" sz="2000" b="1" i="0" u="none" strike="noStrike" cap="none" normalizeH="0" baseline="0" dirty="0" smtClean="0">
                <a:ln>
                  <a:noFill/>
                </a:ln>
                <a:solidFill>
                  <a:schemeClr val="tx1"/>
                </a:solidFill>
                <a:effectLst/>
                <a:latin typeface="Arial" pitchFamily="34" charset="0"/>
                <a:ea typeface="Times New Roman" pitchFamily="18" charset="0"/>
                <a:hlinkClick r:id="rId7" tooltip="1927 &#10;год"/>
              </a:rPr>
              <a:t>1927 года</a:t>
            </a:r>
            <a:r>
              <a:rPr kumimoji="0" lang="ru-RU" sz="2000" b="1" i="0" u="none" strike="noStrike" cap="none" normalizeH="0" baseline="0" dirty="0" smtClean="0">
                <a:ln>
                  <a:noFill/>
                </a:ln>
                <a:solidFill>
                  <a:schemeClr val="tx1"/>
                </a:solidFill>
                <a:effectLst/>
                <a:latin typeface="Arial" pitchFamily="34" charset="0"/>
                <a:ea typeface="Times New Roman" pitchFamily="18" charset="0"/>
              </a:rPr>
              <a:t> под руководством </a:t>
            </a:r>
            <a:r>
              <a:rPr kumimoji="0" lang="ru-RU" sz="2000" b="1" i="0" u="none" strike="noStrike" cap="none" normalizeH="0" baseline="0" dirty="0" smtClean="0">
                <a:ln>
                  <a:noFill/>
                </a:ln>
                <a:solidFill>
                  <a:schemeClr val="tx1"/>
                </a:solidFill>
                <a:effectLst/>
                <a:latin typeface="Arial" pitchFamily="34" charset="0"/>
                <a:ea typeface="Times New Roman" pitchFamily="18" charset="0"/>
                <a:hlinkClick r:id="rId8" tooltip="Кулик, Леонид Алексеевич"/>
              </a:rPr>
              <a:t>Л. А. Кулика</a:t>
            </a:r>
            <a:r>
              <a:rPr kumimoji="0" lang="ru-RU" sz="2000" b="1" i="0" u="none" strike="noStrike" cap="none" normalizeH="0" baseline="0" dirty="0" smtClean="0">
                <a:ln>
                  <a:noFill/>
                </a:ln>
                <a:solidFill>
                  <a:schemeClr val="tx1"/>
                </a:solidFill>
                <a:effectLst/>
                <a:latin typeface="Arial" pitchFamily="34" charset="0"/>
                <a:ea typeface="Times New Roman" pitchFamily="18" charset="0"/>
              </a:rPr>
              <a:t>. Вещество гипотетического Тунгусского </a:t>
            </a:r>
            <a:r>
              <a:rPr kumimoji="0" lang="ru-RU" sz="2000" b="1" i="0" u="none" strike="noStrike" cap="none" normalizeH="0" baseline="0" dirty="0" err="1" smtClean="0">
                <a:ln>
                  <a:noFill/>
                </a:ln>
                <a:solidFill>
                  <a:schemeClr val="tx1"/>
                </a:solidFill>
                <a:effectLst/>
                <a:latin typeface="Arial" pitchFamily="34" charset="0"/>
                <a:ea typeface="Times New Roman" pitchFamily="18" charset="0"/>
              </a:rPr>
              <a:t>метеороида</a:t>
            </a:r>
            <a:r>
              <a:rPr kumimoji="0" lang="ru-RU" sz="2000" b="1" i="0" u="none" strike="noStrike" cap="none" normalizeH="0" baseline="0" dirty="0" smtClean="0">
                <a:ln>
                  <a:noFill/>
                </a:ln>
                <a:solidFill>
                  <a:schemeClr val="tx1"/>
                </a:solidFill>
                <a:effectLst/>
                <a:latin typeface="Arial" pitchFamily="34" charset="0"/>
                <a:ea typeface="Times New Roman" pitchFamily="18" charset="0"/>
              </a:rPr>
              <a:t> не было найдено в сколь-нибудь значительном количестве; однако были обнаружены микроскопические </a:t>
            </a:r>
            <a:r>
              <a:rPr kumimoji="0" lang="ru-RU" sz="2000" b="1" i="0" u="none" strike="noStrike" cap="none" normalizeH="0" baseline="0" dirty="0" smtClean="0">
                <a:ln>
                  <a:noFill/>
                </a:ln>
                <a:solidFill>
                  <a:schemeClr val="tx1"/>
                </a:solidFill>
                <a:effectLst/>
                <a:latin typeface="Arial" pitchFamily="34" charset="0"/>
                <a:ea typeface="Times New Roman" pitchFamily="18" charset="0"/>
                <a:hlinkClick r:id="rId9" tooltip="Силикаты (минералы)"/>
              </a:rPr>
              <a:t>силикатные</a:t>
            </a:r>
            <a:r>
              <a:rPr kumimoji="0" lang="ru-RU" sz="2000" b="1" i="0" u="none" strike="noStrike" cap="none" normalizeH="0" baseline="0" dirty="0" smtClean="0">
                <a:ln>
                  <a:noFill/>
                </a:ln>
                <a:solidFill>
                  <a:schemeClr val="tx1"/>
                </a:solidFill>
                <a:effectLst/>
                <a:latin typeface="Arial" pitchFamily="34" charset="0"/>
                <a:ea typeface="Times New Roman" pitchFamily="18" charset="0"/>
              </a:rPr>
              <a:t> и </a:t>
            </a:r>
            <a:r>
              <a:rPr kumimoji="0" lang="ru-RU" sz="2000" b="1" i="0" u="none" strike="noStrike" cap="none" normalizeH="0" baseline="0" dirty="0" smtClean="0">
                <a:ln>
                  <a:noFill/>
                </a:ln>
                <a:solidFill>
                  <a:schemeClr val="tx1"/>
                </a:solidFill>
                <a:effectLst/>
                <a:latin typeface="Arial" pitchFamily="34" charset="0"/>
                <a:ea typeface="Times New Roman" pitchFamily="18" charset="0"/>
                <a:hlinkClick r:id="rId10" tooltip="Магнетит"/>
              </a:rPr>
              <a:t>магнетитовые</a:t>
            </a:r>
            <a:r>
              <a:rPr kumimoji="0" lang="ru-RU" sz="20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2000" b="1" i="0" u="none" strike="noStrike" cap="none" normalizeH="0" baseline="0" dirty="0" smtClean="0">
                <a:ln>
                  <a:noFill/>
                </a:ln>
                <a:solidFill>
                  <a:schemeClr val="tx1"/>
                </a:solidFill>
                <a:effectLst/>
                <a:latin typeface="Arial" pitchFamily="34" charset="0"/>
                <a:ea typeface="Times New Roman" pitchFamily="18" charset="0"/>
                <a:hlinkClick r:id="rId11" tooltip="Шар (стереометрия)"/>
              </a:rPr>
              <a:t>шарики</a:t>
            </a:r>
            <a:r>
              <a:rPr kumimoji="0" lang="ru-RU" sz="2000" b="1" i="0" u="none" strike="noStrike" cap="none" normalizeH="0" baseline="0" dirty="0" smtClean="0">
                <a:ln>
                  <a:noFill/>
                </a:ln>
                <a:solidFill>
                  <a:schemeClr val="tx1"/>
                </a:solidFill>
                <a:effectLst/>
                <a:latin typeface="Arial" pitchFamily="34" charset="0"/>
                <a:ea typeface="Times New Roman" pitchFamily="18" charset="0"/>
              </a:rPr>
              <a:t>, а также повышенное содержание некоторых </a:t>
            </a:r>
            <a:r>
              <a:rPr kumimoji="0" lang="ru-RU" sz="2000" b="1" i="0" u="none" strike="noStrike" cap="none" normalizeH="0" baseline="0" dirty="0" smtClean="0">
                <a:ln>
                  <a:noFill/>
                </a:ln>
                <a:solidFill>
                  <a:schemeClr val="tx1"/>
                </a:solidFill>
                <a:effectLst/>
                <a:latin typeface="Arial" pitchFamily="34" charset="0"/>
                <a:ea typeface="Times New Roman" pitchFamily="18" charset="0"/>
                <a:hlinkClick r:id="rId12" tooltip="Химический элемент"/>
              </a:rPr>
              <a:t>элементов</a:t>
            </a:r>
            <a:r>
              <a:rPr kumimoji="0" lang="ru-RU" sz="2000" b="1" i="0" u="none" strike="noStrike" cap="none" normalizeH="0" baseline="0" dirty="0" smtClean="0">
                <a:ln>
                  <a:noFill/>
                </a:ln>
                <a:solidFill>
                  <a:schemeClr val="tx1"/>
                </a:solidFill>
                <a:effectLst/>
                <a:latin typeface="Arial" pitchFamily="34" charset="0"/>
                <a:ea typeface="Times New Roman" pitchFamily="18" charset="0"/>
              </a:rPr>
              <a:t>, указывающее на космическое происхождение вещества.</a:t>
            </a:r>
            <a:endParaRPr kumimoji="0" lang="ru-RU" sz="2000" b="1"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7956376" y="0"/>
            <a:ext cx="1187624" cy="1015663"/>
          </a:xfrm>
          <a:prstGeom prst="rect">
            <a:avLst/>
          </a:prstGeom>
          <a:noFill/>
        </p:spPr>
        <p:txBody>
          <a:bodyPr wrap="square" rtlCol="0">
            <a:spAutoFit/>
          </a:bodyPr>
          <a:lstStyle/>
          <a:p>
            <a:r>
              <a:rPr lang="en-US" sz="6000" b="1" i="1" dirty="0" smtClean="0">
                <a:solidFill>
                  <a:srgbClr val="0000CC"/>
                </a:solidFill>
              </a:rPr>
              <a:t>12</a:t>
            </a:r>
            <a:endParaRPr lang="ru-RU" sz="6000" b="1" i="1" dirty="0">
              <a:solidFill>
                <a:srgbClr val="0000CC"/>
              </a:solidFill>
            </a:endParaRPr>
          </a:p>
        </p:txBody>
      </p:sp>
      <p:sp>
        <p:nvSpPr>
          <p:cNvPr id="4" name="TextBox 3"/>
          <p:cNvSpPr txBox="1"/>
          <p:nvPr/>
        </p:nvSpPr>
        <p:spPr>
          <a:xfrm>
            <a:off x="1043608" y="0"/>
            <a:ext cx="6624736" cy="830997"/>
          </a:xfrm>
          <a:prstGeom prst="rect">
            <a:avLst/>
          </a:prstGeom>
          <a:noFill/>
        </p:spPr>
        <p:txBody>
          <a:bodyPr wrap="square" rtlCol="0">
            <a:spAutoFit/>
          </a:bodyPr>
          <a:lstStyle/>
          <a:p>
            <a:r>
              <a:rPr lang="en-US" sz="4800" b="1" i="1" u="sng" dirty="0" smtClean="0">
                <a:solidFill>
                  <a:srgbClr val="C00000"/>
                </a:solidFill>
              </a:rPr>
              <a:t>  </a:t>
            </a:r>
            <a:r>
              <a:rPr lang="ru-RU" sz="4800" b="1" i="1" u="sng" dirty="0" smtClean="0">
                <a:solidFill>
                  <a:srgbClr val="C00000"/>
                </a:solidFill>
              </a:rPr>
              <a:t>Тунгусский  феномен</a:t>
            </a:r>
            <a:endParaRPr lang="ru-RU" sz="4800" b="1" i="1" u="sng" dirty="0">
              <a:solidFill>
                <a:srgbClr val="C00000"/>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99392"/>
            <a:ext cx="8784976"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ea typeface="Times New Roman" pitchFamily="18" charset="0"/>
              </a:rPr>
              <a:t>В 1945 году советский писатель-фантаст </a:t>
            </a:r>
            <a:r>
              <a:rPr kumimoji="0" lang="ru-RU" sz="2400" b="1" i="0" u="none" strike="noStrike" cap="none" normalizeH="0" baseline="0" dirty="0" smtClean="0">
                <a:ln>
                  <a:noFill/>
                </a:ln>
                <a:solidFill>
                  <a:schemeClr val="tx1"/>
                </a:solidFill>
                <a:effectLst/>
                <a:latin typeface="Arial" pitchFamily="34" charset="0"/>
                <a:ea typeface="Times New Roman" pitchFamily="18" charset="0"/>
                <a:hlinkClick r:id="rId3" tooltip="Казанцев, Александр Петрович"/>
              </a:rPr>
              <a:t>Александр Казанцев</a:t>
            </a:r>
            <a:r>
              <a:rPr kumimoji="0" lang="ru-RU" sz="2400" b="1" i="0" u="none" strike="noStrike" cap="none" normalizeH="0" baseline="0" dirty="0" smtClean="0">
                <a:ln>
                  <a:noFill/>
                </a:ln>
                <a:solidFill>
                  <a:schemeClr val="tx1"/>
                </a:solidFill>
                <a:effectLst/>
                <a:latin typeface="Arial" pitchFamily="34" charset="0"/>
                <a:ea typeface="Times New Roman" pitchFamily="18" charset="0"/>
              </a:rPr>
              <a:t>, основываясь на сходстве свидетельств очевидцев тунгусских событий и взрыва </a:t>
            </a:r>
            <a:r>
              <a:rPr kumimoji="0" lang="ru-RU" sz="2400" b="1" i="0" u="none" strike="noStrike" cap="none" normalizeH="0" baseline="0" dirty="0" smtClean="0">
                <a:ln>
                  <a:noFill/>
                </a:ln>
                <a:solidFill>
                  <a:schemeClr val="tx1"/>
                </a:solidFill>
                <a:effectLst/>
                <a:latin typeface="Arial" pitchFamily="34" charset="0"/>
                <a:ea typeface="Times New Roman" pitchFamily="18" charset="0"/>
                <a:hlinkClick r:id="rId4" tooltip="Атомная бомба"/>
              </a:rPr>
              <a:t>атомной бомбы</a:t>
            </a:r>
            <a:r>
              <a:rPr kumimoji="0" lang="ru-RU" sz="2400" b="1" i="0" u="none" strike="noStrike" cap="none" normalizeH="0" baseline="0" dirty="0" smtClean="0">
                <a:ln>
                  <a:noFill/>
                </a:ln>
                <a:solidFill>
                  <a:schemeClr val="tx1"/>
                </a:solidFill>
                <a:effectLst/>
                <a:latin typeface="Arial" pitchFamily="34" charset="0"/>
                <a:ea typeface="Times New Roman" pitchFamily="18" charset="0"/>
              </a:rPr>
              <a:t> в </a:t>
            </a:r>
            <a:r>
              <a:rPr kumimoji="0" lang="ru-RU" sz="2400" b="1" i="0" u="none" strike="noStrike" cap="none" normalizeH="0" baseline="0" dirty="0" smtClean="0">
                <a:ln>
                  <a:noFill/>
                </a:ln>
                <a:solidFill>
                  <a:schemeClr val="tx1"/>
                </a:solidFill>
                <a:effectLst/>
                <a:latin typeface="Arial" pitchFamily="34" charset="0"/>
                <a:ea typeface="Times New Roman" pitchFamily="18" charset="0"/>
                <a:hlinkClick r:id="rId5" tooltip="Атомные бомбардировки Хиросимы и Нагасаки"/>
              </a:rPr>
              <a:t>Хиросиме</a:t>
            </a:r>
            <a:r>
              <a:rPr kumimoji="0" lang="ru-RU" sz="2400" b="1" i="0" u="none" strike="noStrike" cap="none" normalizeH="0" baseline="0" dirty="0" smtClean="0">
                <a:ln>
                  <a:noFill/>
                </a:ln>
                <a:solidFill>
                  <a:schemeClr val="tx1"/>
                </a:solidFill>
                <a:effectLst/>
                <a:latin typeface="Arial" pitchFamily="34" charset="0"/>
                <a:ea typeface="Times New Roman" pitchFamily="18" charset="0"/>
              </a:rPr>
              <a:t>, предположил, что имеющиеся данные свидетельствуют не о естественной, а об искусственной природе события: он предположил, что «Тунгусский метеорит» являлся космическим кораблём внеземной цивилизации, потерпевшим катастрофу в сибирской тайге.</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pitchFamily="34" charset="0"/>
                <a:ea typeface="Times New Roman" pitchFamily="18" charset="0"/>
              </a:rPr>
              <a:t>Естественной реакцией научного сообщества стало полное отторжение подобной гипотезы. В 1951 году в журнале «</a:t>
            </a:r>
            <a:r>
              <a:rPr kumimoji="0" lang="ru-RU" sz="2400" b="1" i="0" u="none" strike="noStrike" cap="none" normalizeH="0" baseline="0" dirty="0" smtClean="0">
                <a:ln>
                  <a:noFill/>
                </a:ln>
                <a:solidFill>
                  <a:schemeClr val="tx1"/>
                </a:solidFill>
                <a:effectLst/>
                <a:latin typeface="Arial" pitchFamily="34" charset="0"/>
                <a:ea typeface="Times New Roman" pitchFamily="18" charset="0"/>
                <a:hlinkClick r:id="rId6" tooltip="Наука и жизнь"/>
              </a:rPr>
              <a:t>Наука и жизнь</a:t>
            </a:r>
            <a:r>
              <a:rPr kumimoji="0" lang="ru-RU" sz="2400" b="1" i="0" u="none" strike="noStrike" cap="none" normalizeH="0" baseline="0" dirty="0" smtClean="0">
                <a:ln>
                  <a:noFill/>
                </a:ln>
                <a:solidFill>
                  <a:schemeClr val="tx1"/>
                </a:solidFill>
                <a:effectLst/>
                <a:latin typeface="Arial" pitchFamily="34" charset="0"/>
                <a:ea typeface="Times New Roman" pitchFamily="18" charset="0"/>
              </a:rPr>
              <a:t>» была опубликована статья, посвящённая разбору и разгрому предположения Казанцева, авторами которой были виднейшие астрономы и специалисты по </a:t>
            </a:r>
            <a:r>
              <a:rPr kumimoji="0" lang="ru-RU" sz="2400" b="1" i="0" u="none" strike="noStrike" cap="none" normalizeH="0" baseline="0" dirty="0" smtClean="0">
                <a:ln>
                  <a:noFill/>
                </a:ln>
                <a:solidFill>
                  <a:schemeClr val="tx1"/>
                </a:solidFill>
                <a:effectLst/>
                <a:latin typeface="Arial" pitchFamily="34" charset="0"/>
                <a:ea typeface="Times New Roman" pitchFamily="18" charset="0"/>
                <a:hlinkClick r:id="rId7" tooltip="Метеоритика"/>
              </a:rPr>
              <a:t>метеоритике</a:t>
            </a:r>
            <a:r>
              <a:rPr kumimoji="0" lang="ru-RU" sz="2400" b="1" i="0" u="none" strike="noStrike" cap="none" normalizeH="0" baseline="0" dirty="0" smtClean="0">
                <a:ln>
                  <a:noFill/>
                </a:ln>
                <a:solidFill>
                  <a:schemeClr val="tx1"/>
                </a:solidFill>
                <a:effectLst/>
                <a:latin typeface="Arial" pitchFamily="34" charset="0"/>
                <a:ea typeface="Times New Roman" pitchFamily="18" charset="0"/>
              </a:rPr>
              <a:t>. В статье утверждалось, что именно метеоритная гипотеза и только она является верной, и что кратер от падения метеорита вскоре будет обнаружен:</a:t>
            </a:r>
            <a:endParaRPr kumimoji="0" lang="ru-RU" sz="2400" b="1"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8028384" y="692696"/>
            <a:ext cx="936104" cy="1015663"/>
          </a:xfrm>
          <a:prstGeom prst="rect">
            <a:avLst/>
          </a:prstGeom>
          <a:noFill/>
        </p:spPr>
        <p:txBody>
          <a:bodyPr wrap="square" rtlCol="0">
            <a:spAutoFit/>
          </a:bodyPr>
          <a:lstStyle/>
          <a:p>
            <a:r>
              <a:rPr lang="en-US" sz="6000" b="1" i="1" dirty="0" smtClean="0">
                <a:solidFill>
                  <a:srgbClr val="0000CC"/>
                </a:solidFill>
              </a:rPr>
              <a:t>12</a:t>
            </a:r>
            <a:endParaRPr lang="ru-RU" sz="6000" b="1" i="1" dirty="0">
              <a:solidFill>
                <a:srgbClr val="0000CC"/>
              </a:solidFill>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99592" y="1484784"/>
            <a:ext cx="6776988" cy="5080201"/>
          </a:xfrm>
          <a:prstGeom prst="rect">
            <a:avLst/>
          </a:prstGeom>
          <a:noFill/>
          <a:ln w="9525">
            <a:noFill/>
            <a:miter lim="800000"/>
            <a:headEnd/>
            <a:tailEnd/>
          </a:ln>
        </p:spPr>
      </p:pic>
      <p:sp>
        <p:nvSpPr>
          <p:cNvPr id="3" name="TextBox 2"/>
          <p:cNvSpPr txBox="1"/>
          <p:nvPr/>
        </p:nvSpPr>
        <p:spPr>
          <a:xfrm>
            <a:off x="395536" y="260648"/>
            <a:ext cx="7848872" cy="1200329"/>
          </a:xfrm>
          <a:prstGeom prst="rect">
            <a:avLst/>
          </a:prstGeom>
          <a:noFill/>
        </p:spPr>
        <p:txBody>
          <a:bodyPr wrap="square" rtlCol="0">
            <a:spAutoFit/>
          </a:bodyPr>
          <a:lstStyle/>
          <a:p>
            <a:pPr algn="ctr"/>
            <a:r>
              <a:rPr lang="en-US" dirty="0" smtClean="0"/>
              <a:t>  </a:t>
            </a:r>
            <a:r>
              <a:rPr lang="ru-RU" sz="3600" b="1" i="1" u="sng" dirty="0" smtClean="0">
                <a:solidFill>
                  <a:srgbClr val="FF0000"/>
                </a:solidFill>
              </a:rPr>
              <a:t>Место  падения  тунгусского  метеорита</a:t>
            </a:r>
            <a:endParaRPr lang="ru-RU" sz="3600" b="1" i="1" u="sng" dirty="0">
              <a:solidFill>
                <a:srgbClr val="FF0000"/>
              </a:solidFill>
            </a:endParaRPr>
          </a:p>
        </p:txBody>
      </p:sp>
      <p:sp>
        <p:nvSpPr>
          <p:cNvPr id="4" name="TextBox 3"/>
          <p:cNvSpPr txBox="1"/>
          <p:nvPr/>
        </p:nvSpPr>
        <p:spPr>
          <a:xfrm>
            <a:off x="7956376" y="0"/>
            <a:ext cx="939681" cy="1015663"/>
          </a:xfrm>
          <a:prstGeom prst="rect">
            <a:avLst/>
          </a:prstGeom>
          <a:noFill/>
        </p:spPr>
        <p:txBody>
          <a:bodyPr wrap="none" rtlCol="0">
            <a:spAutoFit/>
          </a:bodyPr>
          <a:lstStyle/>
          <a:p>
            <a:r>
              <a:rPr lang="ru-RU" sz="6000" b="1" i="1" dirty="0" smtClean="0">
                <a:solidFill>
                  <a:srgbClr val="0000CC"/>
                </a:solidFill>
              </a:rPr>
              <a:t>12</a:t>
            </a:r>
            <a:endParaRPr lang="ru-RU" sz="6000" b="1" i="1" dirty="0">
              <a:solidFill>
                <a:srgbClr val="0000CC"/>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39552" y="1020217"/>
            <a:ext cx="7992888"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Arial Unicode MS" pitchFamily="34" charset="-128"/>
              </a:rPr>
              <a:t>Тексты с подтверждением </a:t>
            </a:r>
            <a:r>
              <a:rPr kumimoji="0" lang="en-US" sz="2400" b="1" i="0" u="none" strike="noStrike" cap="none" normalizeH="0" dirty="0" smtClean="0">
                <a:ln>
                  <a:noFill/>
                </a:ln>
                <a:solidFill>
                  <a:schemeClr val="tx1"/>
                </a:solidFill>
                <a:effectLst/>
                <a:latin typeface="Arial Unicode MS" pitchFamily="34" charset="-128"/>
              </a:rPr>
              <a:t> </a:t>
            </a:r>
            <a:r>
              <a:rPr kumimoji="0" lang="ru-RU" sz="2400" b="1" i="0" u="none" strike="noStrike" cap="none" normalizeH="0" baseline="0" dirty="0" smtClean="0">
                <a:ln>
                  <a:noFill/>
                </a:ln>
                <a:solidFill>
                  <a:schemeClr val="tx1"/>
                </a:solidFill>
                <a:effectLst/>
                <a:latin typeface="Arial Unicode MS" pitchFamily="34" charset="-128"/>
              </a:rPr>
              <a:t> существовани</a:t>
            </a:r>
            <a:r>
              <a:rPr lang="ru-RU" sz="2400" b="1" dirty="0" smtClean="0">
                <a:latin typeface="Arial Unicode MS" pitchFamily="34" charset="-128"/>
              </a:rPr>
              <a:t>я </a:t>
            </a:r>
            <a:r>
              <a:rPr kumimoji="0" lang="ru-RU" sz="2400" b="1" i="0" u="none" strike="noStrike" cap="none" normalizeH="0" baseline="0" dirty="0" smtClean="0">
                <a:ln>
                  <a:noFill/>
                </a:ln>
                <a:solidFill>
                  <a:schemeClr val="tx1"/>
                </a:solidFill>
                <a:effectLst/>
                <a:latin typeface="Arial Unicode MS" pitchFamily="34" charset="-128"/>
              </a:rPr>
              <a:t> ВЦ находили повсюду. В 1947 году Гюнтер  </a:t>
            </a:r>
            <a:r>
              <a:rPr kumimoji="0" lang="ru-RU" sz="2400" b="1" i="0" u="none" strike="noStrike" cap="none" normalizeH="0" baseline="0" dirty="0" err="1" smtClean="0">
                <a:ln>
                  <a:noFill/>
                </a:ln>
                <a:solidFill>
                  <a:schemeClr val="tx1"/>
                </a:solidFill>
                <a:effectLst/>
                <a:latin typeface="Arial Unicode MS" pitchFamily="34" charset="-128"/>
              </a:rPr>
              <a:t>Ньюман</a:t>
            </a:r>
            <a:r>
              <a:rPr kumimoji="0" lang="ru-RU" sz="2400" b="1" i="0" u="none" strike="noStrike" cap="none" normalizeH="0" baseline="0" dirty="0" smtClean="0">
                <a:ln>
                  <a:noFill/>
                </a:ln>
                <a:solidFill>
                  <a:schemeClr val="tx1"/>
                </a:solidFill>
                <a:effectLst/>
                <a:latin typeface="Arial Unicode MS" pitchFamily="34" charset="-128"/>
              </a:rPr>
              <a:t> нашел  </a:t>
            </a:r>
            <a:r>
              <a:rPr kumimoji="0" lang="ru-RU" sz="2400" b="1" i="1" u="sng" strike="noStrike" cap="none" normalizeH="0" baseline="0" dirty="0" err="1" smtClean="0">
                <a:ln>
                  <a:noFill/>
                </a:ln>
                <a:solidFill>
                  <a:srgbClr val="FF0000"/>
                </a:solidFill>
                <a:effectLst/>
                <a:latin typeface="Arial Unicode MS" pitchFamily="34" charset="-128"/>
              </a:rPr>
              <a:t>Куманские</a:t>
            </a:r>
            <a:r>
              <a:rPr kumimoji="0" lang="ru-RU" sz="2400" b="1" i="1" u="sng" strike="noStrike" cap="none" normalizeH="0" baseline="0" dirty="0" smtClean="0">
                <a:ln>
                  <a:noFill/>
                </a:ln>
                <a:solidFill>
                  <a:srgbClr val="FF0000"/>
                </a:solidFill>
                <a:effectLst/>
                <a:latin typeface="Arial Unicode MS" pitchFamily="34" charset="-128"/>
              </a:rPr>
              <a:t>  тексты, написанные на коже несколько тысяч лет назад</a:t>
            </a:r>
            <a:r>
              <a:rPr kumimoji="0" lang="ru-RU" sz="2400" b="1" i="0" u="none" strike="noStrike" cap="none" normalizeH="0" baseline="0" dirty="0" smtClean="0">
                <a:ln>
                  <a:noFill/>
                </a:ln>
                <a:solidFill>
                  <a:schemeClr val="tx1"/>
                </a:solidFill>
                <a:effectLst/>
                <a:latin typeface="Arial Unicode MS" pitchFamily="34" charset="-128"/>
              </a:rPr>
              <a:t>. В этих текстах повествовалось о каких-то невообразимых космических кораблях, столбах огня, вырывавшихся из его колон (сопел?). Всего было прочитано около 1000 символов. Что составляет малую часть от общего количества рабочего материала. А сколько еще предстоит найти и перевести. Мы не можем рассматривать появление небесного средства передвижения,  только как плод человеческой фантазии.</a:t>
            </a:r>
            <a:endParaRPr kumimoji="0" lang="ru-RU" sz="2400" b="1" i="0" u="none" strike="noStrike" cap="none" normalizeH="0" baseline="0" dirty="0" smtClean="0">
              <a:ln>
                <a:noFill/>
              </a:ln>
              <a:solidFill>
                <a:schemeClr val="tx1"/>
              </a:solidFill>
              <a:effectLst/>
              <a:latin typeface="Arial" pitchFamily="34" charset="0"/>
            </a:endParaRPr>
          </a:p>
        </p:txBody>
      </p:sp>
      <p:sp>
        <p:nvSpPr>
          <p:cNvPr id="4" name="TextBox 3"/>
          <p:cNvSpPr txBox="1"/>
          <p:nvPr/>
        </p:nvSpPr>
        <p:spPr>
          <a:xfrm>
            <a:off x="3347864" y="332656"/>
            <a:ext cx="720080" cy="707886"/>
          </a:xfrm>
          <a:prstGeom prst="rect">
            <a:avLst/>
          </a:prstGeom>
          <a:noFill/>
        </p:spPr>
        <p:txBody>
          <a:bodyPr wrap="square" rtlCol="0">
            <a:spAutoFit/>
          </a:bodyPr>
          <a:lstStyle/>
          <a:p>
            <a:r>
              <a:rPr lang="ru-RU" sz="4000" b="1" i="1" dirty="0" smtClean="0">
                <a:solidFill>
                  <a:srgbClr val="0000CC"/>
                </a:solidFill>
              </a:rPr>
              <a:t>3</a:t>
            </a:r>
            <a:endParaRPr lang="ru-RU" sz="4000" b="1" i="1" dirty="0">
              <a:solidFill>
                <a:srgbClr val="0000CC"/>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55840"/>
            <a:ext cx="8712968"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Недавно серьезный академический журнал "Вестник Российской Академии Наук" (2000, том 70, N 6, с. 507-515) опубликовал сенсационную статью Юлия Платова и Бориса Соколова "Изучение неопознанных летающих объектов в СССР". Кандидат физико-математических наук Юлий Викторович Платов  с 1978 по 1996 год занимал должность заместителя председателя Экспертной группы Академии наук по аномальным явлениям, а полковник Борис Александрович Соколов  с 1978 по 1989 год был координатором исследований аномальных явлений в Министерстве обороны и АН СССР. </a:t>
            </a:r>
            <a:b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b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 СССР велись секретные исследования НЛО. Исследователи столкнулись с по-настоящему неопознанными объектами, которые они не смогли объяснить. </a:t>
            </a:r>
            <a:r>
              <a:rPr kumimoji="0" lang="ru-RU" sz="2400" b="1" i="1" u="sng" strike="noStrike" cap="none" normalizeH="0" baseline="0" dirty="0" smtClean="0">
                <a:ln>
                  <a:noFill/>
                </a:ln>
                <a:solidFill>
                  <a:srgbClr val="FF0000"/>
                </a:solidFill>
                <a:effectLst/>
                <a:latin typeface="Calibri" pitchFamily="34" charset="0"/>
                <a:ea typeface="Times New Roman" pitchFamily="18" charset="0"/>
                <a:cs typeface="Times New Roman" pitchFamily="18" charset="0"/>
              </a:rPr>
              <a:t>НЛО могут быть причастны к катастрофам самолетов</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20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ea typeface="Times New Roman" pitchFamily="18" charset="0"/>
              </a:rPr>
              <a:t>Решено было создать рабочий коллектив с привлечением ученых различных специальностей, наладить оперативный контакт между институтами АН СССР, Минвуза, </a:t>
            </a:r>
            <a:r>
              <a:rPr kumimoji="0" lang="ru-RU" sz="2000" b="1" i="0" u="none" strike="noStrike" cap="none" normalizeH="0" baseline="0" dirty="0" err="1" smtClean="0">
                <a:ln>
                  <a:noFill/>
                </a:ln>
                <a:solidFill>
                  <a:schemeClr val="tx1"/>
                </a:solidFill>
                <a:effectLst/>
                <a:latin typeface="Arial" pitchFamily="34" charset="0"/>
                <a:ea typeface="Times New Roman" pitchFamily="18" charset="0"/>
              </a:rPr>
              <a:t>Госкомгидромета</a:t>
            </a:r>
            <a:r>
              <a:rPr kumimoji="0" lang="ru-RU" sz="2000" b="1" i="0" u="none" strike="noStrike" cap="none" normalizeH="0" baseline="0" dirty="0" smtClean="0">
                <a:ln>
                  <a:noFill/>
                </a:ln>
                <a:solidFill>
                  <a:schemeClr val="tx1"/>
                </a:solidFill>
                <a:effectLst/>
                <a:latin typeface="Arial" pitchFamily="34" charset="0"/>
                <a:ea typeface="Times New Roman" pitchFamily="18" charset="0"/>
              </a:rPr>
              <a:t> и, конечно же, Министерства обороны, поскольку такие исследования необходимо было проводить в тесном сотрудничестве с военными. Формальным поводом к его созданию послужило так называемое Петрозаводское явление".</a:t>
            </a:r>
            <a:r>
              <a:rPr kumimoji="0" lang="ru-RU" sz="2000" b="1" i="0" u="none" strike="noStrike" cap="none" normalizeH="0" baseline="0" dirty="0" smtClean="0">
                <a:ln>
                  <a:noFill/>
                </a:ln>
                <a:solidFill>
                  <a:schemeClr val="tx1"/>
                </a:solidFill>
                <a:effectLst/>
                <a:latin typeface="Arial" pitchFamily="34" charset="0"/>
              </a:rPr>
              <a:t> </a:t>
            </a:r>
          </a:p>
        </p:txBody>
      </p:sp>
      <p:sp>
        <p:nvSpPr>
          <p:cNvPr id="3" name="TextBox 2"/>
          <p:cNvSpPr txBox="1"/>
          <p:nvPr/>
        </p:nvSpPr>
        <p:spPr>
          <a:xfrm>
            <a:off x="8172400" y="0"/>
            <a:ext cx="1403648" cy="1015663"/>
          </a:xfrm>
          <a:prstGeom prst="rect">
            <a:avLst/>
          </a:prstGeom>
          <a:noFill/>
        </p:spPr>
        <p:txBody>
          <a:bodyPr wrap="square" rtlCol="0">
            <a:spAutoFit/>
          </a:bodyPr>
          <a:lstStyle/>
          <a:p>
            <a:r>
              <a:rPr lang="en-US" sz="6000" b="1" i="1" dirty="0" smtClean="0">
                <a:solidFill>
                  <a:srgbClr val="0000CC"/>
                </a:solidFill>
              </a:rPr>
              <a:t>1</a:t>
            </a:r>
            <a:r>
              <a:rPr lang="ru-RU" sz="6000" b="1" i="1" dirty="0" smtClean="0">
                <a:solidFill>
                  <a:srgbClr val="0000CC"/>
                </a:solidFill>
              </a:rPr>
              <a:t>3</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712968" cy="1631216"/>
          </a:xfrm>
          <a:prstGeom prst="rect">
            <a:avLst/>
          </a:prstGeom>
        </p:spPr>
        <p:txBody>
          <a:bodyPr wrap="square">
            <a:spAutoFit/>
          </a:bodyPr>
          <a:lstStyle/>
          <a:p>
            <a:r>
              <a:rPr lang="ru-RU" sz="2000" b="1" i="1" u="sng" dirty="0" smtClean="0">
                <a:solidFill>
                  <a:srgbClr val="FF0000"/>
                </a:solidFill>
              </a:rPr>
              <a:t>29 ноября 2010 г. российские информационные сайты взорвались сообщениями о том, что к Земле направляется флотилия гигантских инопланетных кораблей: их не менее полудюжины, размер каждого около 240 км в длину и от 50 до 80 км в ширину. К счастью, они еще далеко – в районе Плутона, но через пару лет уже будут здесь! </a:t>
            </a:r>
            <a:endParaRPr lang="ru-RU" sz="2000" b="1" i="1" u="sng" dirty="0">
              <a:solidFill>
                <a:srgbClr val="FF0000"/>
              </a:solidFill>
            </a:endParaRPr>
          </a:p>
        </p:txBody>
      </p:sp>
      <p:sp>
        <p:nvSpPr>
          <p:cNvPr id="3" name="Прямоугольник 2"/>
          <p:cNvSpPr/>
          <p:nvPr/>
        </p:nvSpPr>
        <p:spPr>
          <a:xfrm>
            <a:off x="215008" y="1916832"/>
            <a:ext cx="8749480" cy="646331"/>
          </a:xfrm>
          <a:prstGeom prst="rect">
            <a:avLst/>
          </a:prstGeom>
        </p:spPr>
        <p:txBody>
          <a:bodyPr wrap="square">
            <a:spAutoFit/>
          </a:bodyPr>
          <a:lstStyle/>
          <a:p>
            <a:r>
              <a:rPr lang="ru-RU" b="1" u="sng" dirty="0" smtClean="0">
                <a:solidFill>
                  <a:srgbClr val="FF0000"/>
                </a:solidFill>
              </a:rPr>
              <a:t>Кроме координат объектов на сайте  приведена и фотография одного из </a:t>
            </a:r>
            <a:r>
              <a:rPr lang="ru-RU" b="1" i="1" u="sng" dirty="0" smtClean="0">
                <a:solidFill>
                  <a:srgbClr val="FF0000"/>
                </a:solidFill>
              </a:rPr>
              <a:t>них</a:t>
            </a:r>
            <a:r>
              <a:rPr lang="ru-RU" b="1" i="1" u="sng" dirty="0" smtClean="0">
                <a:solidFill>
                  <a:srgbClr val="0000CC"/>
                </a:solidFill>
              </a:rPr>
              <a:t> </a:t>
            </a:r>
            <a:r>
              <a:rPr lang="ru-RU" b="1" i="1" dirty="0" smtClean="0">
                <a:solidFill>
                  <a:srgbClr val="0000CC"/>
                </a:solidFill>
              </a:rPr>
              <a:t>(синяя закорючка на рисунке).</a:t>
            </a:r>
            <a:endParaRPr lang="ru-RU" b="1" i="1" dirty="0">
              <a:solidFill>
                <a:srgbClr val="0000CC"/>
              </a:solidFill>
            </a:endParaRPr>
          </a:p>
        </p:txBody>
      </p:sp>
      <p:pic>
        <p:nvPicPr>
          <p:cNvPr id="35842" name="Picture 2" descr="http://images.astronet.ru/pubd/2010/12/07/0001248579/fig1.jpg"/>
          <p:cNvPicPr>
            <a:picLocks noChangeAspect="1" noChangeArrowheads="1"/>
          </p:cNvPicPr>
          <p:nvPr/>
        </p:nvPicPr>
        <p:blipFill>
          <a:blip r:embed="rId2" cstate="print"/>
          <a:srcRect/>
          <a:stretch>
            <a:fillRect/>
          </a:stretch>
        </p:blipFill>
        <p:spPr bwMode="auto">
          <a:xfrm>
            <a:off x="1043608" y="2708920"/>
            <a:ext cx="6120680" cy="3795145"/>
          </a:xfrm>
          <a:prstGeom prst="rect">
            <a:avLst/>
          </a:prstGeom>
          <a:noFill/>
        </p:spPr>
      </p:pic>
      <p:sp>
        <p:nvSpPr>
          <p:cNvPr id="5" name="TextBox 4"/>
          <p:cNvSpPr txBox="1"/>
          <p:nvPr/>
        </p:nvSpPr>
        <p:spPr>
          <a:xfrm>
            <a:off x="8100392" y="-387424"/>
            <a:ext cx="1224136" cy="1015663"/>
          </a:xfrm>
          <a:prstGeom prst="rect">
            <a:avLst/>
          </a:prstGeom>
          <a:noFill/>
        </p:spPr>
        <p:txBody>
          <a:bodyPr wrap="square" rtlCol="0">
            <a:spAutoFit/>
          </a:bodyPr>
          <a:lstStyle/>
          <a:p>
            <a:r>
              <a:rPr lang="en-US" sz="6000" b="1" i="1" dirty="0" smtClean="0">
                <a:solidFill>
                  <a:srgbClr val="0000CC"/>
                </a:solidFill>
              </a:rPr>
              <a:t>1</a:t>
            </a:r>
            <a:r>
              <a:rPr lang="ru-RU" sz="6000" b="1" i="1" dirty="0" smtClean="0">
                <a:solidFill>
                  <a:srgbClr val="0000CC"/>
                </a:solidFill>
              </a:rPr>
              <a:t>4</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836712"/>
            <a:ext cx="7632848" cy="4524315"/>
          </a:xfrm>
          <a:prstGeom prst="rect">
            <a:avLst/>
          </a:prstGeom>
          <a:noFill/>
        </p:spPr>
        <p:txBody>
          <a:bodyPr wrap="square" rtlCol="0">
            <a:spAutoFit/>
          </a:bodyPr>
          <a:lstStyle/>
          <a:p>
            <a:pPr algn="ctr"/>
            <a:r>
              <a:rPr lang="ru-RU" sz="9600" b="1" i="1" u="sng" dirty="0" smtClean="0">
                <a:solidFill>
                  <a:srgbClr val="C00000"/>
                </a:solidFill>
              </a:rPr>
              <a:t>Знаменитые  </a:t>
            </a:r>
            <a:r>
              <a:rPr lang="ru-RU" sz="9600" b="1" i="1" u="sng" dirty="0" err="1" smtClean="0">
                <a:solidFill>
                  <a:srgbClr val="C00000"/>
                </a:solidFill>
              </a:rPr>
              <a:t>уфологи</a:t>
            </a:r>
            <a:r>
              <a:rPr lang="ru-RU" sz="9600" b="1" i="1" u="sng" dirty="0" smtClean="0">
                <a:solidFill>
                  <a:srgbClr val="C00000"/>
                </a:solidFill>
              </a:rPr>
              <a:t>  мира</a:t>
            </a:r>
            <a:endParaRPr lang="ru-RU" sz="9600" b="1" i="1" u="sng" dirty="0">
              <a:solidFill>
                <a:srgbClr val="C00000"/>
              </a:solidFill>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7504" y="123110"/>
            <a:ext cx="8712968"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rPr>
              <a:t>Джозеф Аллен </a:t>
            </a:r>
            <a:r>
              <a:rPr kumimoji="0" lang="ru-RU" sz="1600" b="1" i="0" u="none" strike="noStrike" cap="none" normalizeH="0" baseline="0" dirty="0" err="1" smtClean="0">
                <a:ln>
                  <a:noFill/>
                </a:ln>
                <a:solidFill>
                  <a:schemeClr val="tx1"/>
                </a:solidFill>
                <a:effectLst/>
                <a:latin typeface="Arial" pitchFamily="34" charset="0"/>
                <a:ea typeface="Times New Roman" pitchFamily="18" charset="0"/>
              </a:rPr>
              <a:t>Хайнек</a:t>
            </a:r>
            <a:r>
              <a:rPr kumimoji="0" lang="ru-RU" sz="16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600" b="1" i="0" u="none" strike="noStrike" cap="none" normalizeH="0" baseline="0" dirty="0" smtClean="0">
                <a:ln>
                  <a:noFill/>
                </a:ln>
                <a:solidFill>
                  <a:schemeClr val="tx1"/>
                </a:solidFill>
                <a:effectLst/>
                <a:latin typeface="Arial" pitchFamily="34" charset="0"/>
                <a:ea typeface="Times New Roman" pitchFamily="18" charset="0"/>
                <a:hlinkClick r:id="rId2" tooltip="1910"/>
              </a:rPr>
              <a:t>1910</a:t>
            </a:r>
            <a:r>
              <a:rPr kumimoji="0" lang="ru-RU" sz="1600" b="1" i="0" u="none" strike="noStrike" cap="none" normalizeH="0" baseline="0" dirty="0" smtClean="0">
                <a:ln>
                  <a:noFill/>
                </a:ln>
                <a:solidFill>
                  <a:schemeClr val="tx1"/>
                </a:solidFill>
                <a:effectLst/>
                <a:latin typeface="Arial" pitchFamily="34" charset="0"/>
                <a:ea typeface="Times New Roman" pitchFamily="18" charset="0"/>
              </a:rPr>
              <a:t>—</a:t>
            </a:r>
            <a:r>
              <a:rPr kumimoji="0" lang="ru-RU" sz="1600" b="1" i="0" u="none" strike="noStrike" cap="none" normalizeH="0" baseline="0" dirty="0" smtClean="0">
                <a:ln>
                  <a:noFill/>
                </a:ln>
                <a:solidFill>
                  <a:schemeClr val="tx1"/>
                </a:solidFill>
                <a:effectLst/>
                <a:latin typeface="Arial" pitchFamily="34" charset="0"/>
                <a:ea typeface="Times New Roman" pitchFamily="18" charset="0"/>
                <a:hlinkClick r:id="rId3" tooltip="1986"/>
              </a:rPr>
              <a:t>1986</a:t>
            </a:r>
            <a:r>
              <a:rPr kumimoji="0" lang="ru-RU" sz="1600" b="1" i="0" u="none" strike="noStrike" cap="none" normalizeH="0" baseline="0" dirty="0" smtClean="0">
                <a:ln>
                  <a:noFill/>
                </a:ln>
                <a:solidFill>
                  <a:schemeClr val="tx1"/>
                </a:solidFill>
                <a:effectLst/>
                <a:latin typeface="Arial" pitchFamily="34" charset="0"/>
                <a:ea typeface="Times New Roman" pitchFamily="18" charset="0"/>
              </a:rPr>
              <a:t>) — американский </a:t>
            </a:r>
            <a:r>
              <a:rPr kumimoji="0" lang="ru-RU" sz="1600" b="1" i="0" u="none" strike="noStrike" cap="none" normalizeH="0" baseline="0" dirty="0" err="1" smtClean="0">
                <a:ln>
                  <a:noFill/>
                </a:ln>
                <a:solidFill>
                  <a:schemeClr val="tx1"/>
                </a:solidFill>
                <a:effectLst/>
                <a:latin typeface="Arial" pitchFamily="34" charset="0"/>
                <a:ea typeface="Times New Roman" pitchFamily="18" charset="0"/>
              </a:rPr>
              <a:t>уфолог</a:t>
            </a:r>
            <a:r>
              <a:rPr kumimoji="0" lang="ru-RU" sz="1600" b="1" i="0" u="none" strike="noStrike" cap="none" normalizeH="0" baseline="0" dirty="0" smtClean="0">
                <a:ln>
                  <a:noFill/>
                </a:ln>
                <a:solidFill>
                  <a:schemeClr val="tx1"/>
                </a:solidFill>
                <a:effectLst/>
                <a:latin typeface="Arial" pitchFamily="34" charset="0"/>
                <a:ea typeface="Times New Roman" pitchFamily="18" charset="0"/>
              </a:rPr>
              <a:t>, профессор астрономии университета </a:t>
            </a:r>
            <a:r>
              <a:rPr kumimoji="0" lang="ru-RU" sz="1600" b="1" i="0" u="none" strike="noStrike" cap="none" normalizeH="0" baseline="0" dirty="0" smtClean="0">
                <a:ln>
                  <a:noFill/>
                </a:ln>
                <a:solidFill>
                  <a:schemeClr val="tx1"/>
                </a:solidFill>
                <a:effectLst/>
                <a:latin typeface="Arial" pitchFamily="34" charset="0"/>
                <a:ea typeface="Times New Roman" pitchFamily="18" charset="0"/>
                <a:hlinkClick r:id="rId4" tooltip="Огайо"/>
              </a:rPr>
              <a:t>Огайо</a:t>
            </a:r>
            <a:r>
              <a:rPr kumimoji="0" lang="ru-RU" sz="1600" b="1" i="0" u="none" strike="noStrike" cap="none" normalizeH="0" baseline="0" dirty="0" smtClean="0">
                <a:ln>
                  <a:noFill/>
                </a:ln>
                <a:solidFill>
                  <a:schemeClr val="tx1"/>
                </a:solidFill>
                <a:effectLst/>
                <a:latin typeface="Arial" pitchFamily="34" charset="0"/>
                <a:ea typeface="Times New Roman" pitchFamily="18" charset="0"/>
              </a:rPr>
              <a:t>, консультант ВВС США по неопознанным летающим объектам.</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pitchFamily="34" charset="0"/>
                <a:ea typeface="Times New Roman" pitchFamily="18" charset="0"/>
              </a:rPr>
              <a:t>Изучением сообщений о НЛО стал заниматься по предложению ВВС </a:t>
            </a:r>
            <a:r>
              <a:rPr kumimoji="0" lang="en-US" sz="1600" b="1" i="0" u="none" strike="noStrike" cap="none" normalizeH="0" baseline="0" dirty="0" smtClean="0">
                <a:ln>
                  <a:noFill/>
                </a:ln>
                <a:solidFill>
                  <a:schemeClr val="tx1"/>
                </a:solidFill>
                <a:effectLst/>
                <a:latin typeface="Arial" pitchFamily="34" charset="0"/>
                <a:ea typeface="Times New Roman" pitchFamily="18" charset="0"/>
              </a:rPr>
              <a:t> </a:t>
            </a:r>
            <a:r>
              <a:rPr kumimoji="0" lang="ru-RU" sz="1600" b="1" i="0" u="none" strike="noStrike" cap="none" normalizeH="0" baseline="0" dirty="0" smtClean="0">
                <a:ln>
                  <a:noFill/>
                </a:ln>
                <a:solidFill>
                  <a:schemeClr val="tx1"/>
                </a:solidFill>
                <a:effectLst/>
                <a:latin typeface="Arial" pitchFamily="34" charset="0"/>
                <a:ea typeface="Times New Roman" pitchFamily="18" charset="0"/>
              </a:rPr>
              <a:t>в феврале 1948 г., поначалу существование «летающих тарелок» не признавал: </a:t>
            </a:r>
            <a:r>
              <a:rPr kumimoji="0" lang="ru-RU" sz="1600" b="1" i="1" u="none" strike="noStrike" cap="none" normalizeH="0" baseline="0" dirty="0" smtClean="0">
                <a:ln>
                  <a:noFill/>
                </a:ln>
                <a:solidFill>
                  <a:schemeClr val="tx1"/>
                </a:solidFill>
                <a:effectLst/>
                <a:latin typeface="Arial" pitchFamily="34" charset="0"/>
                <a:ea typeface="Times New Roman" pitchFamily="18" charset="0"/>
              </a:rPr>
              <a:t>«Надо подчеркнуть, что мы с коллегами совершенно искренне считали увлечение „летающими тарелочками“ результатом послевоенного </a:t>
            </a:r>
            <a:r>
              <a:rPr kumimoji="0" lang="ru-RU" sz="1600" b="1" i="1" u="none" strike="noStrike" cap="none" normalizeH="0" baseline="0" dirty="0" smtClean="0">
                <a:ln>
                  <a:noFill/>
                </a:ln>
                <a:solidFill>
                  <a:schemeClr val="tx1"/>
                </a:solidFill>
                <a:effectLst/>
                <a:latin typeface="Arial" pitchFamily="34" charset="0"/>
                <a:ea typeface="Times New Roman" pitchFamily="18" charset="0"/>
                <a:hlinkClick r:id="rId5" tooltip="Массовый психоз (страница отсутствует)"/>
              </a:rPr>
              <a:t>массового психоза</a:t>
            </a:r>
            <a:r>
              <a:rPr kumimoji="0" lang="ru-RU" sz="1600" b="1" i="1" u="none" strike="noStrike" cap="none" normalizeH="0" baseline="0" dirty="0" smtClean="0">
                <a:ln>
                  <a:noFill/>
                </a:ln>
                <a:solidFill>
                  <a:schemeClr val="tx1"/>
                </a:solidFill>
                <a:effectLst/>
                <a:latin typeface="Arial" pitchFamily="34" charset="0"/>
                <a:ea typeface="Times New Roman" pitchFamily="18" charset="0"/>
              </a:rPr>
              <a:t> и душевно сочувствовали нашим бедным согражданам, одураченным такой несусветной чепухой. Поэтому я принял приглашение ВВС на роль „астрономического цензора“ сообщений о наблюдениях НЛО как хороший шанс разоблачить, разгромить, развеять этот антинаучный мираж. Однако продемонстрировать силу и мощь нашей научной методологии на материале писем и рассказов очевидцев мне не удалось…»</a:t>
            </a:r>
            <a:endParaRPr kumimoji="0" lang="ru-RU" sz="1600" b="1"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Arial" pitchFamily="34" charset="0"/>
                <a:ea typeface="Times New Roman" pitchFamily="18" charset="0"/>
              </a:rPr>
              <a:t>Хайнек</a:t>
            </a:r>
            <a:r>
              <a:rPr kumimoji="0" lang="ru-RU" sz="1600" b="1" i="0" u="none" strike="noStrike" cap="none" normalizeH="0" baseline="0" dirty="0" smtClean="0">
                <a:ln>
                  <a:noFill/>
                </a:ln>
                <a:solidFill>
                  <a:schemeClr val="tx1"/>
                </a:solidFill>
                <a:effectLst/>
                <a:latin typeface="Arial" pitchFamily="34" charset="0"/>
                <a:ea typeface="Times New Roman" pitchFamily="18" charset="0"/>
              </a:rPr>
              <a:t> занимался непосредственно поиском и опросом очевидцев ( </a:t>
            </a:r>
            <a:r>
              <a:rPr kumimoji="0" lang="ru-RU" sz="1600" b="1" i="1" u="none" strike="noStrike" cap="none" normalizeH="0" baseline="0" dirty="0" smtClean="0">
                <a:ln>
                  <a:noFill/>
                </a:ln>
                <a:solidFill>
                  <a:schemeClr val="tx1"/>
                </a:solidFill>
                <a:effectLst/>
                <a:latin typeface="Arial" pitchFamily="34" charset="0"/>
                <a:ea typeface="Times New Roman" pitchFamily="18" charset="0"/>
              </a:rPr>
              <a:t>«</a:t>
            </a:r>
            <a:r>
              <a:rPr kumimoji="0" lang="ru-RU" sz="1600" b="1" i="1" u="none" strike="noStrike" cap="none" normalizeH="0" baseline="0" dirty="0" smtClean="0">
                <a:ln>
                  <a:noFill/>
                </a:ln>
                <a:solidFill>
                  <a:schemeClr val="tx1"/>
                </a:solidFill>
                <a:effectLst/>
                <a:latin typeface="Arial" pitchFamily="34" charset="0"/>
                <a:ea typeface="Times New Roman" pitchFamily="18" charset="0"/>
                <a:hlinkClick r:id="rId6" tooltip="Случай в Сокорро"/>
              </a:rPr>
              <a:t>Случай в </a:t>
            </a:r>
            <a:r>
              <a:rPr kumimoji="0" lang="ru-RU" sz="1600" b="1" i="1" u="none" strike="noStrike" cap="none" normalizeH="0" baseline="0" dirty="0" err="1" smtClean="0">
                <a:ln>
                  <a:noFill/>
                </a:ln>
                <a:solidFill>
                  <a:schemeClr val="tx1"/>
                </a:solidFill>
                <a:effectLst/>
                <a:latin typeface="Arial" pitchFamily="34" charset="0"/>
                <a:ea typeface="Times New Roman" pitchFamily="18" charset="0"/>
                <a:hlinkClick r:id="rId6" tooltip="Случай в Сокорро"/>
              </a:rPr>
              <a:t>Сокорро</a:t>
            </a:r>
            <a:r>
              <a:rPr kumimoji="0" lang="ru-RU" sz="1600" b="1" i="1" u="none" strike="noStrike" cap="none" normalizeH="0" baseline="0" dirty="0" smtClean="0">
                <a:ln>
                  <a:noFill/>
                </a:ln>
                <a:solidFill>
                  <a:schemeClr val="tx1"/>
                </a:solidFill>
                <a:effectLst/>
                <a:latin typeface="Arial" pitchFamily="34" charset="0"/>
                <a:ea typeface="Times New Roman" pitchFamily="18" charset="0"/>
              </a:rPr>
              <a:t>»</a:t>
            </a:r>
            <a:r>
              <a:rPr kumimoji="0" lang="ru-RU" sz="1600" b="1" i="0" u="none" strike="noStrike" cap="none" normalizeH="0" baseline="0" dirty="0" smtClean="0">
                <a:ln>
                  <a:noFill/>
                </a:ln>
                <a:solidFill>
                  <a:schemeClr val="tx1"/>
                </a:solidFill>
                <a:effectLst/>
                <a:latin typeface="Arial" pitchFamily="34" charset="0"/>
                <a:ea typeface="Times New Roman" pitchFamily="18" charset="0"/>
              </a:rPr>
              <a:t>), путешествовал в места наблюдения НЛО (например, в </a:t>
            </a:r>
            <a:r>
              <a:rPr kumimoji="0" lang="ru-RU" sz="1600" b="1" i="0" u="none" strike="noStrike" cap="none" normalizeH="0" baseline="0" dirty="0" smtClean="0">
                <a:ln>
                  <a:noFill/>
                </a:ln>
                <a:solidFill>
                  <a:schemeClr val="tx1"/>
                </a:solidFill>
                <a:effectLst/>
                <a:latin typeface="Arial" pitchFamily="34" charset="0"/>
                <a:ea typeface="Times New Roman" pitchFamily="18" charset="0"/>
                <a:hlinkClick r:id="rId7" tooltip="Папуа — Новая Гвинея"/>
              </a:rPr>
              <a:t>Папуа — Новую Гвинею</a:t>
            </a:r>
            <a:r>
              <a:rPr kumimoji="0" lang="ru-RU" sz="1600" b="1" i="0" u="none" strike="noStrike" cap="none" normalizeH="0" baseline="0" dirty="0" smtClean="0">
                <a:ln>
                  <a:noFill/>
                </a:ln>
                <a:solidFill>
                  <a:schemeClr val="tx1"/>
                </a:solidFill>
                <a:effectLst/>
                <a:latin typeface="Arial" pitchFamily="34" charset="0"/>
                <a:ea typeface="Times New Roman" pitchFamily="18" charset="0"/>
              </a:rPr>
              <a:t> или в СССР, чтобы встретиться с Ф. </a:t>
            </a:r>
            <a:r>
              <a:rPr kumimoji="0" lang="ru-RU" sz="1600" b="1" i="0" u="none" strike="noStrike" cap="none" normalizeH="0" baseline="0" dirty="0" err="1" smtClean="0">
                <a:ln>
                  <a:noFill/>
                </a:ln>
                <a:solidFill>
                  <a:schemeClr val="tx1"/>
                </a:solidFill>
                <a:effectLst/>
                <a:latin typeface="Arial" pitchFamily="34" charset="0"/>
                <a:ea typeface="Times New Roman" pitchFamily="18" charset="0"/>
              </a:rPr>
              <a:t>Зигелем</a:t>
            </a:r>
            <a:r>
              <a:rPr kumimoji="0" lang="ru-RU" sz="1600" b="1" i="0" u="none" strike="noStrike" cap="none" normalizeH="0" baseline="0" dirty="0" smtClean="0">
                <a:ln>
                  <a:noFill/>
                </a:ln>
                <a:solidFill>
                  <a:schemeClr val="tx1"/>
                </a:solidFill>
                <a:effectLst/>
                <a:latin typeface="Arial" pitchFamily="34" charset="0"/>
                <a:ea typeface="Times New Roman" pitchFamily="18" charset="0"/>
              </a:rPr>
              <a:t>). С закрытием проекта ВВС «Синяя книга» временно прекратил </a:t>
            </a:r>
            <a:r>
              <a:rPr kumimoji="0" lang="ru-RU" sz="1600" b="1" i="0" u="none" strike="noStrike" cap="none" normalizeH="0" baseline="0" dirty="0" err="1" smtClean="0">
                <a:ln>
                  <a:noFill/>
                </a:ln>
                <a:solidFill>
                  <a:schemeClr val="tx1"/>
                </a:solidFill>
                <a:effectLst/>
                <a:latin typeface="Arial" pitchFamily="34" charset="0"/>
                <a:ea typeface="Times New Roman" pitchFamily="18" charset="0"/>
              </a:rPr>
              <a:t>уфологическую</a:t>
            </a:r>
            <a:r>
              <a:rPr kumimoji="0" lang="ru-RU" sz="1600" b="1" i="0" u="none" strike="noStrike" cap="none" normalizeH="0" baseline="0" dirty="0" smtClean="0">
                <a:ln>
                  <a:noFill/>
                </a:ln>
                <a:solidFill>
                  <a:schemeClr val="tx1"/>
                </a:solidFill>
                <a:effectLst/>
                <a:latin typeface="Arial" pitchFamily="34" charset="0"/>
                <a:ea typeface="Times New Roman" pitchFamily="18" charset="0"/>
              </a:rPr>
              <a:t> деятельность, пока в </a:t>
            </a:r>
            <a:r>
              <a:rPr kumimoji="0" lang="ru-RU" sz="1600" b="1" i="0" u="none" strike="noStrike" cap="none" normalizeH="0" baseline="0" dirty="0" smtClean="0">
                <a:ln>
                  <a:noFill/>
                </a:ln>
                <a:solidFill>
                  <a:schemeClr val="tx1"/>
                </a:solidFill>
                <a:effectLst/>
                <a:latin typeface="Arial" pitchFamily="34" charset="0"/>
                <a:ea typeface="Times New Roman" pitchFamily="18" charset="0"/>
                <a:hlinkClick r:id="rId8" tooltip="1974"/>
              </a:rPr>
              <a:t>1974 г.</a:t>
            </a:r>
            <a:r>
              <a:rPr kumimoji="0" lang="ru-RU" sz="1600" b="1" i="0" u="none" strike="noStrike" cap="none" normalizeH="0" baseline="0" dirty="0" smtClean="0">
                <a:ln>
                  <a:noFill/>
                </a:ln>
                <a:solidFill>
                  <a:schemeClr val="tx1"/>
                </a:solidFill>
                <a:effectLst/>
                <a:latin typeface="Arial" pitchFamily="34" charset="0"/>
                <a:ea typeface="Times New Roman" pitchFamily="18" charset="0"/>
              </a:rPr>
              <a:t> не организовал </a:t>
            </a:r>
            <a:r>
              <a:rPr kumimoji="0" lang="ru-RU" sz="1600" b="1" i="0" u="none" strike="noStrike" cap="none" normalizeH="0" baseline="0" dirty="0" err="1" smtClean="0">
                <a:ln>
                  <a:noFill/>
                </a:ln>
                <a:solidFill>
                  <a:schemeClr val="tx1"/>
                </a:solidFill>
                <a:effectLst/>
                <a:latin typeface="Arial" pitchFamily="34" charset="0"/>
                <a:ea typeface="Times New Roman" pitchFamily="18" charset="0"/>
              </a:rPr>
              <a:t>уфологическую</a:t>
            </a:r>
            <a:r>
              <a:rPr kumimoji="0" lang="ru-RU" sz="1600" b="1" i="0" u="none" strike="noStrike" cap="none" normalizeH="0" baseline="0" dirty="0" smtClean="0">
                <a:ln>
                  <a:noFill/>
                </a:ln>
                <a:solidFill>
                  <a:schemeClr val="tx1"/>
                </a:solidFill>
                <a:effectLst/>
                <a:latin typeface="Arial" pitchFamily="34" charset="0"/>
                <a:ea typeface="Times New Roman" pitchFamily="18" charset="0"/>
              </a:rPr>
              <a:t> организацию </a:t>
            </a:r>
            <a:r>
              <a:rPr kumimoji="0" lang="ru-RU" sz="1600" b="1" i="1" u="none" strike="noStrike" cap="none" normalizeH="0" baseline="0" dirty="0" smtClean="0">
                <a:ln>
                  <a:noFill/>
                </a:ln>
                <a:solidFill>
                  <a:schemeClr val="tx1"/>
                </a:solidFill>
                <a:effectLst/>
                <a:latin typeface="Arial" pitchFamily="34" charset="0"/>
                <a:ea typeface="Times New Roman" pitchFamily="18" charset="0"/>
                <a:hlinkClick r:id="rId9" tooltip="w:en:CUFOS"/>
              </a:rPr>
              <a:t>CUFOS</a:t>
            </a:r>
            <a:r>
              <a:rPr kumimoji="0" lang="ru-RU" sz="1600" b="1" i="0" u="none" strike="noStrike" cap="none" normalizeH="0" baseline="0" dirty="0" smtClean="0">
                <a:ln>
                  <a:noFill/>
                </a:ln>
                <a:solidFill>
                  <a:schemeClr val="tx1"/>
                </a:solidFill>
                <a:effectLst/>
                <a:latin typeface="Arial" pitchFamily="34" charset="0"/>
                <a:ea typeface="Times New Roman" pitchFamily="18" charset="0"/>
              </a:rPr>
              <a:t>, после смерти </a:t>
            </a:r>
            <a:r>
              <a:rPr kumimoji="0" lang="ru-RU" sz="1600" b="1" i="0" u="none" strike="noStrike" cap="none" normalizeH="0" baseline="0" dirty="0" err="1" smtClean="0">
                <a:ln>
                  <a:noFill/>
                </a:ln>
                <a:solidFill>
                  <a:schemeClr val="tx1"/>
                </a:solidFill>
                <a:effectLst/>
                <a:latin typeface="Arial" pitchFamily="34" charset="0"/>
                <a:ea typeface="Times New Roman" pitchFamily="18" charset="0"/>
              </a:rPr>
              <a:t>Хайнека</a:t>
            </a:r>
            <a:r>
              <a:rPr kumimoji="0" lang="ru-RU" sz="1600" b="1" i="0" u="none" strike="noStrike" cap="none" normalizeH="0" baseline="0" dirty="0" smtClean="0">
                <a:ln>
                  <a:noFill/>
                </a:ln>
                <a:solidFill>
                  <a:schemeClr val="tx1"/>
                </a:solidFill>
                <a:effectLst/>
                <a:latin typeface="Arial" pitchFamily="34" charset="0"/>
                <a:ea typeface="Times New Roman" pitchFamily="18" charset="0"/>
              </a:rPr>
              <a:t> переименованную в </a:t>
            </a:r>
            <a:r>
              <a:rPr kumimoji="0" lang="ru-RU" sz="1600" b="1" i="1" u="none" strike="noStrike" cap="none" normalizeH="0" baseline="0" dirty="0" smtClean="0">
                <a:ln>
                  <a:noFill/>
                </a:ln>
                <a:solidFill>
                  <a:schemeClr val="tx1"/>
                </a:solidFill>
                <a:effectLst/>
                <a:latin typeface="Arial" pitchFamily="34" charset="0"/>
                <a:ea typeface="Times New Roman" pitchFamily="18" charset="0"/>
              </a:rPr>
              <a:t>Центр </a:t>
            </a:r>
            <a:r>
              <a:rPr kumimoji="0" lang="ru-RU" sz="1600" b="1" i="1" u="none" strike="noStrike" cap="none" normalizeH="0" baseline="0" dirty="0" err="1" smtClean="0">
                <a:ln>
                  <a:noFill/>
                </a:ln>
                <a:solidFill>
                  <a:schemeClr val="tx1"/>
                </a:solidFill>
                <a:effectLst/>
                <a:latin typeface="Arial" pitchFamily="34" charset="0"/>
                <a:ea typeface="Times New Roman" pitchFamily="18" charset="0"/>
              </a:rPr>
              <a:t>уфологических</a:t>
            </a:r>
            <a:r>
              <a:rPr kumimoji="0" lang="ru-RU" sz="1600" b="1" i="1" u="none" strike="noStrike" cap="none" normalizeH="0" baseline="0" dirty="0" smtClean="0">
                <a:ln>
                  <a:noFill/>
                </a:ln>
                <a:solidFill>
                  <a:schemeClr val="tx1"/>
                </a:solidFill>
                <a:effectLst/>
                <a:latin typeface="Arial" pitchFamily="34" charset="0"/>
                <a:ea typeface="Times New Roman" pitchFamily="18" charset="0"/>
              </a:rPr>
              <a:t> исследований имени Джозефа Аллена </a:t>
            </a:r>
            <a:r>
              <a:rPr kumimoji="0" lang="ru-RU" sz="1600" b="1" i="1" u="none" strike="noStrike" cap="none" normalizeH="0" baseline="0" dirty="0" err="1" smtClean="0">
                <a:ln>
                  <a:noFill/>
                </a:ln>
                <a:solidFill>
                  <a:schemeClr val="tx1"/>
                </a:solidFill>
                <a:effectLst/>
                <a:latin typeface="Arial" pitchFamily="34" charset="0"/>
                <a:ea typeface="Times New Roman" pitchFamily="18" charset="0"/>
              </a:rPr>
              <a:t>Хайнека</a:t>
            </a:r>
            <a:r>
              <a:rPr kumimoji="0" lang="ru-RU" sz="1600" b="1" i="0" u="none" strike="noStrike" cap="none" normalizeH="0" baseline="0" dirty="0" smtClean="0">
                <a:ln>
                  <a:noFill/>
                </a:ln>
                <a:solidFill>
                  <a:schemeClr val="tx1"/>
                </a:solidFill>
                <a:effectLst/>
                <a:latin typeface="Arial" pitchFamily="34" charset="0"/>
                <a:ea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err="1" smtClean="0">
                <a:ln>
                  <a:noFill/>
                </a:ln>
                <a:solidFill>
                  <a:schemeClr val="tx1"/>
                </a:solidFill>
                <a:effectLst/>
                <a:latin typeface="Arial" pitchFamily="34" charset="0"/>
                <a:ea typeface="Times New Roman" pitchFamily="18" charset="0"/>
              </a:rPr>
              <a:t>Хайнек</a:t>
            </a:r>
            <a:r>
              <a:rPr kumimoji="0" lang="ru-RU" sz="1600" b="1" i="0" u="none" strike="noStrike" cap="none" normalizeH="0" baseline="0" dirty="0" smtClean="0">
                <a:ln>
                  <a:noFill/>
                </a:ln>
                <a:solidFill>
                  <a:schemeClr val="tx1"/>
                </a:solidFill>
                <a:effectLst/>
                <a:latin typeface="Arial" pitchFamily="34" charset="0"/>
                <a:ea typeface="Times New Roman" pitchFamily="18" charset="0"/>
              </a:rPr>
              <a:t> был убеждён, что феномену НЛО таки дадут объяснение и </a:t>
            </a:r>
            <a:r>
              <a:rPr kumimoji="0" lang="ru-RU" sz="1600" b="1" i="1" u="none" strike="noStrike" cap="none" normalizeH="0" baseline="0" dirty="0" smtClean="0">
                <a:ln>
                  <a:noFill/>
                </a:ln>
                <a:solidFill>
                  <a:schemeClr val="tx1"/>
                </a:solidFill>
                <a:effectLst/>
                <a:latin typeface="Arial" pitchFamily="34" charset="0"/>
                <a:ea typeface="Times New Roman" pitchFamily="18" charset="0"/>
              </a:rPr>
              <a:t>«когда будет решена загадка НЛО, это станет не просто очередным шагом в поступательном движении науки, но громадным, неожиданным качественным скачком»</a:t>
            </a:r>
            <a:r>
              <a:rPr kumimoji="0" lang="ru-RU" sz="1600" b="1" i="0" u="none" strike="noStrike" cap="none" normalizeH="0" baseline="0" dirty="0" smtClean="0">
                <a:ln>
                  <a:noFill/>
                </a:ln>
                <a:solidFill>
                  <a:schemeClr val="tx1"/>
                </a:solidFill>
                <a:effectLst/>
                <a:latin typeface="Arial" pitchFamily="34" charset="0"/>
                <a:ea typeface="Times New Roman" pitchFamily="18" charset="0"/>
              </a:rPr>
              <a:t>.</a:t>
            </a:r>
            <a:endParaRPr kumimoji="0" lang="ru-RU" sz="1600" b="1"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8316416" y="0"/>
            <a:ext cx="720080" cy="1015663"/>
          </a:xfrm>
          <a:prstGeom prst="rect">
            <a:avLst/>
          </a:prstGeom>
          <a:noFill/>
        </p:spPr>
        <p:txBody>
          <a:bodyPr wrap="square" rtlCol="0">
            <a:spAutoFit/>
          </a:bodyPr>
          <a:lstStyle/>
          <a:p>
            <a:r>
              <a:rPr lang="en-US" sz="6000" b="1" i="1" dirty="0" smtClean="0">
                <a:solidFill>
                  <a:srgbClr val="0000CC"/>
                </a:solidFill>
              </a:rPr>
              <a:t>1</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338"/>
            <a:ext cx="9144000" cy="68634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24  апреля  1964  года  в 17:45, преследуя превысивший скорость «</a:t>
            </a:r>
            <a:r>
              <a:rPr kumimoji="0" lang="ru-RU" sz="2000" b="1" i="0" u="none" strike="noStrike" cap="none" normalizeH="0" baseline="0" dirty="0" err="1" smtClean="0">
                <a:ln>
                  <a:noFill/>
                </a:ln>
                <a:solidFill>
                  <a:srgbClr val="0000FF"/>
                </a:solidFill>
                <a:effectLst/>
                <a:latin typeface="Calibri" pitchFamily="34" charset="0"/>
                <a:ea typeface="Times New Roman" pitchFamily="18" charset="0"/>
                <a:cs typeface="Times New Roman" pitchFamily="18" charset="0"/>
                <a:hlinkClick r:id="rId2" tooltip="Шевроле"/>
              </a:rPr>
              <a:t>шевроле</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полицейский</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0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Лонни</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Замора </a:t>
            </a:r>
            <a:r>
              <a:rPr kumimoji="0" lang="ru-RU" sz="2000" b="1" i="0" u="sng"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 </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выехал из города </a:t>
            </a:r>
            <a:r>
              <a:rPr kumimoji="0" lang="ru-RU" sz="2000" b="1" i="0" u="none" strike="noStrike" cap="none" normalizeH="0" baseline="0" dirty="0" err="1" smtClean="0">
                <a:ln>
                  <a:noFill/>
                </a:ln>
                <a:solidFill>
                  <a:srgbClr val="0000FF"/>
                </a:solidFill>
                <a:effectLst/>
                <a:latin typeface="Calibri" pitchFamily="34" charset="0"/>
                <a:ea typeface="Times New Roman" pitchFamily="18" charset="0"/>
                <a:cs typeface="Times New Roman" pitchFamily="18" charset="0"/>
                <a:hlinkClick r:id="rId3" tooltip="Сокорро (Нью-Мексико)"/>
              </a:rPr>
              <a:t>Сокорро</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на автостраду 85. Внезапно он услышал громкий рёв и увидел вспышку пламени, решив, что поблизости произошёл взрыв. В отчёте он вспоминал: </a:t>
            </a:r>
            <a:r>
              <a:rPr kumimoji="0" lang="ru-RU" sz="2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«Подумал, что взорвался склад с </a:t>
            </a:r>
            <a:r>
              <a:rPr kumimoji="0" lang="ru-RU" sz="2000" b="1" i="1"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4" tooltip="Динамит"/>
              </a:rPr>
              <a:t>динамитом</a:t>
            </a:r>
            <a:r>
              <a:rPr kumimoji="0" lang="ru-RU" sz="2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погоню решил прекратить. Пламя было голубоватое, с оранжевыми проблесками. Размеры его не сумел определить. Пламя было устойчивым. Медленно опускалось. Управление машиной мешало за ним следить. Пламя было узкое. Оно как бы струилось вниз и было похоже на </a:t>
            </a:r>
            <a:r>
              <a:rPr kumimoji="0" lang="ru-RU" sz="2000" b="1" i="1"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5" tooltip="Раструб"/>
              </a:rPr>
              <a:t>раструб</a:t>
            </a:r>
            <a:r>
              <a:rPr kumimoji="0" lang="ru-RU" sz="2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верхняя часть была уже, чем нижняя. Шириной в три градуса, не более. Дыма не видел, но отметил лёгкое волнение внизу. Пыль? Возможно, причиной был ветер: дуло крепко. А небо ясное»</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Замора свернул с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6" tooltip="Шоссе"/>
              </a:rPr>
              <a:t>шоссе</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на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7" tooltip="Грунтовая дорога (страница отсутствует)"/>
              </a:rPr>
              <a:t>грунтовую дорогу</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ведущую к складу. Когда он с третьей попытки поднялся на холм, то звук стал низкочастотным и утих. Замора заметил в 150 метрах от шоссе, между двумя холмами, нечто, похожее на серебристую автомашину. Рядом с «автомашиной» находились две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8" tooltip="Гуманоид"/>
              </a:rPr>
              <a:t>человекоподобные</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фигурки, как будто одетые в белые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9" tooltip="Комбинезон"/>
              </a:rPr>
              <a:t>комбинезоны</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«Тех двоих я видел недолго, когда остановился секунды на две, чтобы рассмотреть объект. Ничего необычного: ни головных уборов, ни шлемов. Люди как люди. Приземистые взрослые или рослые мальчишки»</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Было похоже, </a:t>
            </a:r>
            <a:r>
              <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что существа испугались Заморы, одно из них «обернулось к автомобилю и вздрогнуло от удивления».</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8460432" y="476672"/>
            <a:ext cx="576064" cy="1015663"/>
          </a:xfrm>
          <a:prstGeom prst="rect">
            <a:avLst/>
          </a:prstGeom>
          <a:noFill/>
        </p:spPr>
        <p:txBody>
          <a:bodyPr wrap="square" rtlCol="0">
            <a:spAutoFit/>
          </a:bodyPr>
          <a:lstStyle/>
          <a:p>
            <a:r>
              <a:rPr lang="en-US" sz="6000" b="1" i="1" dirty="0" smtClean="0">
                <a:solidFill>
                  <a:srgbClr val="0000CC"/>
                </a:solidFill>
              </a:rPr>
              <a:t>1</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88640"/>
            <a:ext cx="8712968" cy="6555641"/>
          </a:xfrm>
          <a:prstGeom prst="rect">
            <a:avLst/>
          </a:prstGeom>
        </p:spPr>
        <p:txBody>
          <a:bodyPr wrap="square">
            <a:spAutoFit/>
          </a:bodyPr>
          <a:lstStyle/>
          <a:p>
            <a:pPr lvl="0" eaLnBrk="0" fontAlgn="base" hangingPunct="0">
              <a:spcBef>
                <a:spcPct val="0"/>
              </a:spcBef>
              <a:spcAft>
                <a:spcPct val="0"/>
              </a:spcAft>
            </a:pPr>
            <a:r>
              <a:rPr lang="ru-RU" sz="2000" b="1" dirty="0" smtClean="0">
                <a:latin typeface="Calibri" pitchFamily="34" charset="0"/>
                <a:ea typeface="Times New Roman" pitchFamily="18" charset="0"/>
                <a:cs typeface="Times New Roman" pitchFamily="18" charset="0"/>
              </a:rPr>
              <a:t>Предположив, что произошла авария, </a:t>
            </a:r>
            <a:r>
              <a:rPr lang="ru-RU" sz="2000" b="1" dirty="0" err="1" smtClean="0">
                <a:latin typeface="Calibri" pitchFamily="34" charset="0"/>
                <a:ea typeface="Times New Roman" pitchFamily="18" charset="0"/>
                <a:cs typeface="Times New Roman" pitchFamily="18" charset="0"/>
              </a:rPr>
              <a:t>Лонни</a:t>
            </a:r>
            <a:r>
              <a:rPr lang="ru-RU" sz="2000" b="1" dirty="0" smtClean="0">
                <a:latin typeface="Calibri" pitchFamily="34" charset="0"/>
                <a:ea typeface="Times New Roman" pitchFamily="18" charset="0"/>
                <a:cs typeface="Times New Roman" pitchFamily="18" charset="0"/>
              </a:rPr>
              <a:t> вызвал подмогу. Объехав холм, Замора подъехал к объекту на расстояние 100 </a:t>
            </a:r>
            <a:r>
              <a:rPr lang="ru-RU" sz="2000" b="1" dirty="0" smtClean="0">
                <a:solidFill>
                  <a:srgbClr val="0000FF"/>
                </a:solidFill>
                <a:latin typeface="Calibri" pitchFamily="34" charset="0"/>
                <a:ea typeface="Times New Roman" pitchFamily="18" charset="0"/>
                <a:cs typeface="Times New Roman" pitchFamily="18" charset="0"/>
                <a:hlinkClick r:id="rId2" tooltip="Фут"/>
              </a:rPr>
              <a:t>футов</a:t>
            </a:r>
            <a:r>
              <a:rPr lang="ru-RU" sz="2000" b="1" dirty="0" smtClean="0">
                <a:latin typeface="Calibri" pitchFamily="34" charset="0"/>
                <a:ea typeface="Times New Roman" pitchFamily="18" charset="0"/>
                <a:cs typeface="Times New Roman" pitchFamily="18" charset="0"/>
              </a:rPr>
              <a:t> от него и заметил, что то, что он принял за машину, является яйцевидным объектом не более 15 футов в длину, соединённым с землёй чем-то, похожим на подпорки. Никаких существ больше не наблюдалось. На объекте был красный узор («знак») размером 2 на 2,5 фута: дуга, ниже «стрелка», направленная вверх, а под ней — горизонтальная полоска.</a:t>
            </a:r>
            <a:endParaRPr lang="ru-RU" sz="2000" b="1" dirty="0" smtClean="0">
              <a:latin typeface="Arial" pitchFamily="34" charset="0"/>
            </a:endParaRPr>
          </a:p>
          <a:p>
            <a:pPr lvl="0" eaLnBrk="0" fontAlgn="base" hangingPunct="0">
              <a:spcBef>
                <a:spcPct val="0"/>
              </a:spcBef>
              <a:spcAft>
                <a:spcPct val="0"/>
              </a:spcAft>
            </a:pPr>
            <a:r>
              <a:rPr lang="ru-RU" sz="2000" b="1" dirty="0" smtClean="0">
                <a:latin typeface="Calibri" pitchFamily="34" charset="0"/>
                <a:ea typeface="Times New Roman" pitchFamily="18" charset="0"/>
                <a:cs typeface="Times New Roman" pitchFamily="18" charset="0"/>
              </a:rPr>
              <a:t>2—3 раза был слышны хлопки, разделённые 1—2-секундным промежутком. Снизу объект стал ярко освещённым, из нижней его части вырывался голубой, с оранжевой каймой, огонь. Послышался всё усиливавшийся рёв, и Замора, испугавшись возможного взрыва, упал на землю за своей машиной и закрылся руками. Когда шум прекратился, он выглянул и увидел, что объекта на земле уже не было. Замора: </a:t>
            </a:r>
            <a:r>
              <a:rPr lang="ru-RU" sz="2000" b="1" i="1" dirty="0" smtClean="0">
                <a:latin typeface="Calibri" pitchFamily="34" charset="0"/>
                <a:ea typeface="Times New Roman" pitchFamily="18" charset="0"/>
                <a:cs typeface="Times New Roman" pitchFamily="18" charset="0"/>
              </a:rPr>
              <a:t>«Меня до смерти перепугал этот рёв. Я посмотрел наверх и увидел, что эта штука удаляется от меня… Объект двигался по прямой линии на небольшой высоте, возможно, в футах 15 над землёй, издавая такие звуки, как если бы в трёх футах от вас взрывались динамитные шашки… Он двигался очень быстро… Потом рёв прекратился. Я услыхал что-то вроде завывания… затем настала мёртвая тишина»</a:t>
            </a:r>
            <a:r>
              <a:rPr lang="ru-RU" sz="2000" b="1" dirty="0" smtClean="0">
                <a:latin typeface="Calibri" pitchFamily="34" charset="0"/>
                <a:ea typeface="Times New Roman" pitchFamily="18" charset="0"/>
                <a:cs typeface="Times New Roman" pitchFamily="18" charset="0"/>
              </a:rPr>
              <a:t> . Несколько секунд НЛО был в воздухе, а затем улетел в юго-западном направлении, чуть не задев крышу склада взрывчатки.</a:t>
            </a:r>
            <a:endParaRPr lang="ru-RU" sz="2000" b="1" dirty="0" smtClean="0">
              <a:latin typeface="Arial" pitchFamily="34" charset="0"/>
            </a:endParaRPr>
          </a:p>
        </p:txBody>
      </p:sp>
      <p:sp>
        <p:nvSpPr>
          <p:cNvPr id="3" name="TextBox 2"/>
          <p:cNvSpPr txBox="1"/>
          <p:nvPr/>
        </p:nvSpPr>
        <p:spPr>
          <a:xfrm>
            <a:off x="8244408" y="1628800"/>
            <a:ext cx="576064" cy="1015663"/>
          </a:xfrm>
          <a:prstGeom prst="rect">
            <a:avLst/>
          </a:prstGeom>
          <a:noFill/>
        </p:spPr>
        <p:txBody>
          <a:bodyPr wrap="square" rtlCol="0">
            <a:spAutoFit/>
          </a:bodyPr>
          <a:lstStyle/>
          <a:p>
            <a:r>
              <a:rPr lang="en-US" sz="6000" b="1" i="1" dirty="0" smtClean="0">
                <a:solidFill>
                  <a:srgbClr val="0000CC"/>
                </a:solidFill>
              </a:rPr>
              <a:t>1</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07504" y="188640"/>
            <a:ext cx="8856984"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Дональд </a:t>
            </a:r>
            <a:r>
              <a:rPr kumimoji="0" lang="ru-RU" sz="20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Кихо</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2" tooltip="1897"/>
              </a:rPr>
              <a:t>1897</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3" tooltip="1988"/>
              </a:rPr>
              <a:t>1988</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американский </a:t>
            </a:r>
            <a:r>
              <a:rPr kumimoji="0" lang="ru-RU" sz="20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уфолог</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отставной</a:t>
            </a:r>
            <a:endParaRPr kumimoji="0" lang="en-US"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майор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4" tooltip="ВМС"/>
              </a:rPr>
              <a:t>ВМС</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5" tooltip="Журналист"/>
              </a:rPr>
              <a:t>журналист</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писатель.</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 январе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6" tooltip="1950"/>
              </a:rPr>
              <a:t>1950 г.</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 журнале </a:t>
            </a:r>
            <a:r>
              <a:rPr kumimoji="0" lang="ru-RU" sz="2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ru-RU" sz="20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True</a:t>
            </a:r>
            <a:r>
              <a:rPr kumimoji="0" lang="ru-RU" sz="20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появилась статья </a:t>
            </a:r>
            <a:r>
              <a:rPr kumimoji="0" lang="ru-RU" sz="20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Кихо</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где утверждалось, что</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7" tooltip="Земля"/>
              </a:rPr>
              <a:t>Земля</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давно находится под наблюдением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8" tooltip="Внеземная цивилизация"/>
              </a:rPr>
              <a:t>разумных существ с другой планеты</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 последние два года их присутствие в околоземном пространстве заметно возросло;</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для наблюдений за нами пришельцы используют летательные аппараты трёх типов: малых размеров беспилотные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9" tooltip="Диск"/>
              </a:rPr>
              <a:t>диски</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с телевизионными или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0" tooltip="Импульс"/>
              </a:rPr>
              <a:t>импульсными</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1" tooltip="Передатчик"/>
              </a:rPr>
              <a:t>передатчиками</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а также крупные </a:t>
            </a:r>
            <a:r>
              <a:rPr kumimoji="0" lang="ru-RU" sz="20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дискообразные</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ru-RU" sz="2000" b="1" i="0" u="none" strike="noStrike" cap="none" normalizeH="0" baseline="0" dirty="0" err="1" smtClean="0">
                <a:ln>
                  <a:noFill/>
                </a:ln>
                <a:solidFill>
                  <a:srgbClr val="0000FF"/>
                </a:solidFill>
                <a:effectLst/>
                <a:latin typeface="Calibri" pitchFamily="34" charset="0"/>
                <a:ea typeface="Times New Roman" pitchFamily="18" charset="0"/>
                <a:cs typeface="Times New Roman" pitchFamily="18" charset="0"/>
                <a:hlinkClick r:id="rId12" tooltip="Дирижабль"/>
              </a:rPr>
              <a:t>дирижаблеподобные</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и бес</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3" tooltip="Крыло (самолёт)"/>
              </a:rPr>
              <a:t>крылые</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объекты;</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методы наблюдения, ими применяемые, по существу, мало чем отличаются от перспективных американских разработок для изучения </a:t>
            </a:r>
            <a:r>
              <a:rPr kumimoji="0" lang="ru-RU" sz="2000" b="1" i="0" u="none"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hlinkClick r:id="rId14" tooltip="Космическое пространство"/>
              </a:rPr>
              <a:t>космоса</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программ, которые мы освоим лет через пятьдесят. А потому есть основание полагать, что инопланетная цивилизация опередила нас в своём развитии, по крайней мере, на два столетия, если не больше;</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власти обо всём знают, но боятся сказать людям правду, опасаясь </a:t>
            </a:r>
            <a:r>
              <a:rPr kumimoji="0" lang="ru-RU" sz="2000" b="1" i="0" u="sng" strike="noStrike" cap="none" normalizeH="0" baseline="0" dirty="0" smtClean="0">
                <a:ln>
                  <a:noFill/>
                </a:ln>
                <a:solidFill>
                  <a:srgbClr val="0000FF"/>
                </a:solidFill>
                <a:effectLst/>
                <a:latin typeface="Calibri" pitchFamily="34" charset="0"/>
                <a:ea typeface="Times New Roman" pitchFamily="18" charset="0"/>
                <a:cs typeface="Times New Roman" pitchFamily="18" charset="0"/>
              </a:rPr>
              <a:t>паники</a:t>
            </a:r>
            <a:r>
              <a:rPr kumimoji="0" lang="ru-RU" sz="2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ru-RU" sz="2000" b="0" i="0" u="none" strike="noStrike" cap="none" normalizeH="0" baseline="0" dirty="0" smtClean="0">
              <a:ln>
                <a:noFill/>
              </a:ln>
              <a:solidFill>
                <a:schemeClr val="tx1"/>
              </a:solidFill>
              <a:effectLst/>
              <a:latin typeface="Arial" pitchFamily="34" charset="0"/>
            </a:endParaRPr>
          </a:p>
        </p:txBody>
      </p:sp>
      <p:sp>
        <p:nvSpPr>
          <p:cNvPr id="5" name="TextBox 4"/>
          <p:cNvSpPr txBox="1"/>
          <p:nvPr/>
        </p:nvSpPr>
        <p:spPr>
          <a:xfrm>
            <a:off x="8063880" y="0"/>
            <a:ext cx="1080120" cy="1015663"/>
          </a:xfrm>
          <a:prstGeom prst="rect">
            <a:avLst/>
          </a:prstGeom>
          <a:noFill/>
        </p:spPr>
        <p:txBody>
          <a:bodyPr wrap="square" rtlCol="0">
            <a:spAutoFit/>
          </a:bodyPr>
          <a:lstStyle/>
          <a:p>
            <a:r>
              <a:rPr lang="en-US" sz="6000" b="1" i="1" dirty="0" smtClean="0">
                <a:solidFill>
                  <a:srgbClr val="0000CC"/>
                </a:solidFill>
              </a:rPr>
              <a:t>2</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260648"/>
            <a:ext cx="5507149" cy="707886"/>
          </a:xfrm>
          <a:prstGeom prst="rect">
            <a:avLst/>
          </a:prstGeom>
        </p:spPr>
        <p:txBody>
          <a:bodyPr wrap="none">
            <a:spAutoFit/>
          </a:bodyPr>
          <a:lstStyle/>
          <a:p>
            <a:r>
              <a:rPr lang="ru-RU" sz="4000" b="1" i="1" u="sng" dirty="0" smtClean="0">
                <a:solidFill>
                  <a:srgbClr val="FF0000"/>
                </a:solidFill>
              </a:rPr>
              <a:t>Статистика </a:t>
            </a:r>
            <a:r>
              <a:rPr lang="ru-RU" sz="4000" b="1" i="1" u="sng" dirty="0" err="1" smtClean="0">
                <a:solidFill>
                  <a:srgbClr val="FF0000"/>
                </a:solidFill>
              </a:rPr>
              <a:t>Шелдона</a:t>
            </a:r>
            <a:endParaRPr lang="ru-RU" sz="4000" b="1" i="1" u="sng" dirty="0">
              <a:solidFill>
                <a:srgbClr val="FF0000"/>
              </a:solidFill>
            </a:endParaRPr>
          </a:p>
        </p:txBody>
      </p:sp>
      <p:sp>
        <p:nvSpPr>
          <p:cNvPr id="3" name="Прямоугольник 2"/>
          <p:cNvSpPr/>
          <p:nvPr/>
        </p:nvSpPr>
        <p:spPr>
          <a:xfrm>
            <a:off x="179512" y="1124744"/>
            <a:ext cx="8640960" cy="4401205"/>
          </a:xfrm>
          <a:prstGeom prst="rect">
            <a:avLst/>
          </a:prstGeom>
        </p:spPr>
        <p:txBody>
          <a:bodyPr wrap="square">
            <a:spAutoFit/>
          </a:bodyPr>
          <a:lstStyle/>
          <a:p>
            <a:r>
              <a:rPr lang="ru-RU" sz="2000" b="1" dirty="0" err="1" smtClean="0"/>
              <a:t>Америанский</a:t>
            </a:r>
            <a:r>
              <a:rPr lang="ru-RU" sz="2000" b="1" dirty="0" smtClean="0"/>
              <a:t>  писатель </a:t>
            </a:r>
            <a:r>
              <a:rPr lang="en-US" sz="2000" b="1" dirty="0" smtClean="0"/>
              <a:t> </a:t>
            </a:r>
            <a:r>
              <a:rPr lang="ru-RU" sz="2000" b="1" dirty="0" smtClean="0"/>
              <a:t>отметил </a:t>
            </a:r>
            <a:r>
              <a:rPr lang="en-US" sz="2000" b="1" dirty="0" smtClean="0"/>
              <a:t> </a:t>
            </a:r>
            <a:r>
              <a:rPr lang="ru-RU" sz="2000" b="1" dirty="0" smtClean="0"/>
              <a:t>23  таинственных  случая гибели </a:t>
            </a:r>
            <a:r>
              <a:rPr lang="ru-RU" sz="2000" b="1" dirty="0" smtClean="0">
                <a:hlinkClick r:id="rId2" tooltip="Астроном"/>
              </a:rPr>
              <a:t>астрономов</a:t>
            </a:r>
            <a:r>
              <a:rPr lang="ru-RU" sz="2000" b="1" dirty="0" smtClean="0"/>
              <a:t>, среди которых были интересующиеся уфологией люди:</a:t>
            </a:r>
          </a:p>
          <a:p>
            <a:endParaRPr lang="ru-RU" sz="2000" b="1" dirty="0" smtClean="0"/>
          </a:p>
          <a:p>
            <a:r>
              <a:rPr lang="ru-RU" sz="2000" b="1" dirty="0" smtClean="0"/>
              <a:t>1.В октябре 1986 г. астроном профессор А. Шариф выехал из Лондона в </a:t>
            </a:r>
            <a:r>
              <a:rPr lang="ru-RU" sz="2000" b="1" dirty="0" smtClean="0">
                <a:hlinkClick r:id="rId3" tooltip="Бристоль"/>
              </a:rPr>
              <a:t>Бристоль</a:t>
            </a:r>
            <a:r>
              <a:rPr lang="ru-RU" sz="2000" b="1" dirty="0" smtClean="0"/>
              <a:t> и повесился там на дереве, преодолев расстояние в 100 км;</a:t>
            </a:r>
          </a:p>
          <a:p>
            <a:r>
              <a:rPr lang="ru-RU" sz="2000" b="1" dirty="0" smtClean="0"/>
              <a:t>2.Через несколько дней лондонский же профессор В. </a:t>
            </a:r>
            <a:r>
              <a:rPr lang="ru-RU" sz="2000" b="1" dirty="0" err="1" smtClean="0"/>
              <a:t>Дазибай</a:t>
            </a:r>
            <a:r>
              <a:rPr lang="ru-RU" sz="2000" b="1" dirty="0" smtClean="0"/>
              <a:t> бросился с </a:t>
            </a:r>
            <a:r>
              <a:rPr lang="ru-RU" sz="2000" b="1" dirty="0" smtClean="0">
                <a:hlinkClick r:id="rId4" tooltip="Бристольский мост (страница отсутствует)"/>
              </a:rPr>
              <a:t>Бристольского моста</a:t>
            </a:r>
            <a:r>
              <a:rPr lang="ru-RU" sz="2000" b="1" dirty="0" smtClean="0"/>
              <a:t>;</a:t>
            </a:r>
          </a:p>
          <a:p>
            <a:r>
              <a:rPr lang="ru-RU" sz="2000" b="1" dirty="0" smtClean="0"/>
              <a:t>3.В январе </a:t>
            </a:r>
            <a:r>
              <a:rPr lang="ru-RU" sz="2000" b="1" dirty="0" smtClean="0">
                <a:hlinkClick r:id="rId5" tooltip="1987"/>
              </a:rPr>
              <a:t>1987 г.</a:t>
            </a:r>
            <a:r>
              <a:rPr lang="ru-RU" sz="2000" b="1" dirty="0" smtClean="0"/>
              <a:t> </a:t>
            </a:r>
            <a:r>
              <a:rPr lang="ru-RU" sz="2000" b="1" dirty="0" err="1" smtClean="0"/>
              <a:t>Автар</a:t>
            </a:r>
            <a:r>
              <a:rPr lang="ru-RU" sz="2000" b="1" dirty="0" smtClean="0"/>
              <a:t> </a:t>
            </a:r>
            <a:r>
              <a:rPr lang="ru-RU" sz="2000" b="1" dirty="0" err="1" smtClean="0"/>
              <a:t>Синг-Гада</a:t>
            </a:r>
            <a:r>
              <a:rPr lang="ru-RU" sz="2000" b="1" dirty="0" smtClean="0"/>
              <a:t> пропал без вести;</a:t>
            </a:r>
          </a:p>
          <a:p>
            <a:r>
              <a:rPr lang="ru-RU" sz="2000" b="1" dirty="0" smtClean="0"/>
              <a:t>4.Вфеврале 1987 г. Питер </a:t>
            </a:r>
            <a:r>
              <a:rPr lang="ru-RU" sz="2000" b="1" dirty="0" err="1" smtClean="0"/>
              <a:t>Пигегел</a:t>
            </a:r>
            <a:r>
              <a:rPr lang="ru-RU" sz="2000" b="1" dirty="0" smtClean="0"/>
              <a:t> был задавлен своей </a:t>
            </a:r>
            <a:r>
              <a:rPr lang="ru-RU" sz="2000" b="1" dirty="0" smtClean="0">
                <a:hlinkClick r:id="rId6" tooltip="Автомобиль"/>
              </a:rPr>
              <a:t>автомашиной</a:t>
            </a:r>
            <a:r>
              <a:rPr lang="ru-RU" sz="2000" b="1" dirty="0" smtClean="0"/>
              <a:t>;</a:t>
            </a:r>
          </a:p>
          <a:p>
            <a:r>
              <a:rPr lang="ru-RU" sz="2000" b="1" dirty="0" smtClean="0"/>
              <a:t>5.В марте 1987 г. Дэвид </a:t>
            </a:r>
            <a:r>
              <a:rPr lang="ru-RU" sz="2000" b="1" dirty="0" err="1" smtClean="0"/>
              <a:t>Сэняс</a:t>
            </a:r>
            <a:r>
              <a:rPr lang="ru-RU" sz="2000" b="1" dirty="0" smtClean="0"/>
              <a:t> разбился насмерть, въехав на большой скорости в здание кафе;</a:t>
            </a:r>
          </a:p>
          <a:p>
            <a:r>
              <a:rPr lang="ru-RU" sz="2000" b="1" dirty="0" smtClean="0"/>
              <a:t>6.В апреле 1987 г. повесился Марк </a:t>
            </a:r>
            <a:r>
              <a:rPr lang="ru-RU" sz="2000" b="1" dirty="0" err="1" smtClean="0"/>
              <a:t>Визнер</a:t>
            </a:r>
            <a:r>
              <a:rPr lang="ru-RU" sz="2000" b="1" dirty="0" smtClean="0"/>
              <a:t>, был убит Стюарт </a:t>
            </a:r>
            <a:r>
              <a:rPr lang="ru-RU" sz="2000" b="1" dirty="0" err="1" smtClean="0"/>
              <a:t>Гудинг</a:t>
            </a:r>
            <a:r>
              <a:rPr lang="ru-RU" sz="2000" b="1" dirty="0" smtClean="0"/>
              <a:t>, Дэвид </a:t>
            </a:r>
            <a:r>
              <a:rPr lang="ru-RU" sz="2000" b="1" dirty="0" err="1" smtClean="0"/>
              <a:t>Гринхалг</a:t>
            </a:r>
            <a:r>
              <a:rPr lang="ru-RU" sz="2000" b="1" dirty="0" smtClean="0"/>
              <a:t> упал с моста, </a:t>
            </a:r>
            <a:r>
              <a:rPr lang="ru-RU" sz="2000" b="1" dirty="0" err="1" smtClean="0"/>
              <a:t>Шани</a:t>
            </a:r>
            <a:r>
              <a:rPr lang="ru-RU" sz="2000" b="1" dirty="0" smtClean="0"/>
              <a:t> </a:t>
            </a:r>
            <a:r>
              <a:rPr lang="ru-RU" sz="2000" b="1" dirty="0" err="1" smtClean="0"/>
              <a:t>Уоренн</a:t>
            </a:r>
            <a:r>
              <a:rPr lang="ru-RU" sz="2000" b="1" dirty="0" smtClean="0"/>
              <a:t> утопился;</a:t>
            </a:r>
          </a:p>
          <a:p>
            <a:r>
              <a:rPr lang="ru-RU" sz="2000" b="1" dirty="0" smtClean="0"/>
              <a:t>7.В мае 1987 г. Майкл Бейкер погиб в </a:t>
            </a:r>
            <a:r>
              <a:rPr lang="ru-RU" sz="2000" b="1" dirty="0" smtClean="0">
                <a:hlinkClick r:id="rId7" tooltip="Автокатастрофа"/>
              </a:rPr>
              <a:t>автокатастрофе</a:t>
            </a:r>
            <a:r>
              <a:rPr lang="ru-RU" sz="2000" b="1" dirty="0" smtClean="0"/>
              <a:t>.</a:t>
            </a:r>
            <a:endParaRPr lang="ru-RU" sz="2000" b="1" dirty="0"/>
          </a:p>
        </p:txBody>
      </p:sp>
      <p:sp>
        <p:nvSpPr>
          <p:cNvPr id="4" name="TextBox 3"/>
          <p:cNvSpPr txBox="1"/>
          <p:nvPr/>
        </p:nvSpPr>
        <p:spPr>
          <a:xfrm>
            <a:off x="7956376" y="-243408"/>
            <a:ext cx="1187624" cy="1015663"/>
          </a:xfrm>
          <a:prstGeom prst="rect">
            <a:avLst/>
          </a:prstGeom>
          <a:noFill/>
        </p:spPr>
        <p:txBody>
          <a:bodyPr wrap="square" rtlCol="0">
            <a:spAutoFit/>
          </a:bodyPr>
          <a:lstStyle/>
          <a:p>
            <a:r>
              <a:rPr lang="en-US" sz="6000" b="1" i="1" dirty="0" smtClean="0">
                <a:solidFill>
                  <a:srgbClr val="0000CC"/>
                </a:solidFill>
              </a:rPr>
              <a:t>3</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794320"/>
            <a:ext cx="8856984"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К сегодняшнему дню уфология в познании  НЛО продвинулась вперед, и этот прогресс вынуждает скорректировать даже такой привычный базовый термин, как НЛО. Итак, НЛО </a:t>
            </a:r>
            <a:r>
              <a:rPr kumimoji="0" lang="ru-RU" sz="20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0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a:t>
            </a:r>
            <a:r>
              <a:rPr kumimoji="0" lang="ru-RU" sz="2000" b="1" i="0" u="none" strike="noStrike" cap="none" normalizeH="0" baseline="0" dirty="0" err="1" smtClean="0">
                <a:ln>
                  <a:noFill/>
                </a:ln>
                <a:solidFill>
                  <a:schemeClr val="tx1"/>
                </a:solidFill>
                <a:effectLst/>
                <a:latin typeface="Verdana" pitchFamily="34" charset="0"/>
                <a:ea typeface="Times New Roman" pitchFamily="18" charset="0"/>
                <a:cs typeface="Times New Roman" pitchFamily="18" charset="0"/>
              </a:rPr>
              <a:t>неопознаваемый</a:t>
            </a:r>
            <a:r>
              <a:rPr kumimoji="0" lang="ru-RU" sz="20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летающий объект. Определение летающий в этой связи сегодня вызывает естественное недоумение . Оказывается, объект может быть и ныряющим, и выныривающим, и </a:t>
            </a:r>
            <a:r>
              <a:rPr kumimoji="0" lang="ru-RU" sz="20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0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соответственно </a:t>
            </a:r>
            <a:r>
              <a:rPr kumimoji="0" lang="ru-RU" sz="20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0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плавающим. А может быть и универсально движущимся </a:t>
            </a:r>
            <a:r>
              <a:rPr kumimoji="0" lang="ru-RU" sz="20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0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a:t>
            </a:r>
            <a:r>
              <a:rPr kumimoji="0" lang="ru-RU" sz="2000" b="1" i="0" u="none" strike="noStrike" cap="none" normalizeH="0" baseline="0" smtClean="0">
                <a:ln>
                  <a:noFill/>
                </a:ln>
                <a:solidFill>
                  <a:schemeClr val="tx1"/>
                </a:solidFill>
                <a:effectLst/>
                <a:latin typeface="Verdana" pitchFamily="34" charset="0"/>
                <a:ea typeface="Times New Roman" pitchFamily="18" charset="0"/>
                <a:cs typeface="Times New Roman" pitchFamily="18" charset="0"/>
              </a:rPr>
              <a:t>сначала плавающим</a:t>
            </a:r>
            <a:r>
              <a:rPr kumimoji="0" lang="ru-RU" sz="20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потом летающим, затем движущимся в космосе. То есть беспрепятственно перемещающимся в любой географической оболочке Земли </a:t>
            </a:r>
            <a:r>
              <a:rPr kumimoji="0" lang="ru-RU" sz="20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0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в гидросфере, атмосфере, стратосфере, ближнем космосе, </a:t>
            </a:r>
            <a:r>
              <a:rPr kumimoji="0" lang="ru-RU" sz="20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0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все это подтверждается фактами.</a:t>
            </a:r>
            <a:r>
              <a:rPr kumimoji="0" lang="ru-RU" sz="2000" b="1" i="0" u="none" strike="noStrike" cap="none" normalizeH="0" baseline="0" dirty="0" smtClean="0">
                <a:ln>
                  <a:noFill/>
                </a:ln>
                <a:solidFill>
                  <a:schemeClr val="tx1"/>
                </a:solidFill>
                <a:effectLst/>
                <a:latin typeface="Calibri"/>
                <a:ea typeface="Times New Roman" pitchFamily="18" charset="0"/>
                <a:cs typeface="Times New Roman" pitchFamily="18" charset="0"/>
              </a:rPr>
              <a:t> </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И называть их следует </a:t>
            </a:r>
            <a:r>
              <a:rPr kumimoji="0" lang="ru-RU" sz="20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20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движущиеся объекты пришельцев, ДОП. </a:t>
            </a:r>
            <a:endParaRPr kumimoji="0" lang="ru-RU" sz="20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sng" strike="noStrike" cap="none" normalizeH="0" baseline="0" dirty="0" smtClean="0">
                <a:ln>
                  <a:noFill/>
                </a:ln>
                <a:solidFill>
                  <a:srgbClr val="FF0000"/>
                </a:solidFill>
                <a:effectLst/>
                <a:latin typeface="Calibri"/>
                <a:ea typeface="Times New Roman" pitchFamily="18" charset="0"/>
                <a:cs typeface="Times New Roman" pitchFamily="18" charset="0"/>
              </a:rPr>
              <a:t> </a:t>
            </a:r>
            <a:r>
              <a:rPr kumimoji="0" lang="ru-RU" sz="2000" b="1" i="1" u="sng"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ДОП </a:t>
            </a:r>
            <a:r>
              <a:rPr kumimoji="0" lang="ru-RU" sz="2000" b="1" i="1" u="sng" strike="noStrike" cap="none" normalizeH="0" baseline="0" dirty="0" smtClean="0">
                <a:ln>
                  <a:noFill/>
                </a:ln>
                <a:solidFill>
                  <a:srgbClr val="FF0000"/>
                </a:solidFill>
                <a:effectLst/>
                <a:latin typeface="Calibri"/>
                <a:ea typeface="Times New Roman" pitchFamily="18" charset="0"/>
                <a:cs typeface="Times New Roman" pitchFamily="18" charset="0"/>
              </a:rPr>
              <a:t>—</a:t>
            </a:r>
            <a:r>
              <a:rPr kumimoji="0" lang="ru-RU" sz="2000" b="1" i="1" u="sng"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 движущийся объект пришельцев</a:t>
            </a:r>
            <a:r>
              <a:rPr kumimoji="0" lang="ru-RU" sz="20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a:t>
            </a:r>
            <a:endParaRPr kumimoji="0" lang="ru-RU" sz="2000" b="1"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8028384" y="0"/>
            <a:ext cx="936104" cy="1015663"/>
          </a:xfrm>
          <a:prstGeom prst="rect">
            <a:avLst/>
          </a:prstGeom>
          <a:noFill/>
        </p:spPr>
        <p:txBody>
          <a:bodyPr wrap="square" rtlCol="0">
            <a:spAutoFit/>
          </a:bodyPr>
          <a:lstStyle/>
          <a:p>
            <a:r>
              <a:rPr lang="en-US" sz="6000" b="1" i="1" dirty="0" smtClean="0">
                <a:solidFill>
                  <a:srgbClr val="0000CC"/>
                </a:solidFill>
              </a:rPr>
              <a:t>4</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51520" y="116632"/>
            <a:ext cx="8605464" cy="6063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     </a:t>
            </a:r>
            <a:r>
              <a:rPr kumimoji="0" lang="ru-RU" sz="2400" b="1" i="1" u="sng" strike="noStrike" cap="none" normalizeH="0" baseline="0" dirty="0" err="1" smtClean="0">
                <a:ln>
                  <a:noFill/>
                </a:ln>
                <a:solidFill>
                  <a:srgbClr val="FF0000"/>
                </a:solidFill>
                <a:effectLst/>
                <a:latin typeface="Verdana" pitchFamily="34" charset="0"/>
                <a:ea typeface="Times New Roman" pitchFamily="18" charset="0"/>
                <a:cs typeface="Times New Roman" pitchFamily="18" charset="0"/>
              </a:rPr>
              <a:t>Супертехнологии</a:t>
            </a:r>
            <a:r>
              <a:rPr kumimoji="0" lang="ru-RU" sz="2400" b="1" i="1" u="sng"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 и </a:t>
            </a:r>
            <a:r>
              <a:rPr kumimoji="0" lang="ru-RU" sz="2400" b="1" i="1" u="sng" strike="noStrike" cap="none" normalizeH="0" baseline="0" dirty="0" err="1" smtClean="0">
                <a:ln>
                  <a:noFill/>
                </a:ln>
                <a:solidFill>
                  <a:srgbClr val="FF0000"/>
                </a:solidFill>
                <a:effectLst/>
                <a:latin typeface="Verdana" pitchFamily="34" charset="0"/>
                <a:ea typeface="Times New Roman" pitchFamily="18" charset="0"/>
                <a:cs typeface="Times New Roman" pitchFamily="18" charset="0"/>
              </a:rPr>
              <a:t>сверхвозможности</a:t>
            </a:r>
            <a:r>
              <a:rPr kumimoji="0" lang="ru-RU" sz="2400" b="1" i="1" u="sng" strike="noStrike" cap="none" normalizeH="0" baseline="0" dirty="0" smtClean="0">
                <a:ln>
                  <a:noFill/>
                </a:ln>
                <a:solidFill>
                  <a:srgbClr val="FF0000"/>
                </a:solidFill>
                <a:effectLst/>
                <a:latin typeface="Verdana" pitchFamily="34" charset="0"/>
                <a:ea typeface="Times New Roman" pitchFamily="18" charset="0"/>
                <a:cs typeface="Times New Roman" pitchFamily="18" charset="0"/>
              </a:rPr>
              <a:t> ДОП </a:t>
            </a:r>
            <a:endParaRPr kumimoji="0" lang="ru-RU" sz="2400" b="1" i="1" u="sng" strike="noStrike" cap="none" normalizeH="0" baseline="0" dirty="0" smtClean="0">
              <a:ln>
                <a:noFill/>
              </a:ln>
              <a:solidFill>
                <a:srgbClr val="FF0000"/>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В эти понятия применительно к ДОП  включа</a:t>
            </a:r>
            <a:r>
              <a:rPr lang="ru-RU" sz="1400" b="1" dirty="0" smtClean="0">
                <a:latin typeface="Verdana" pitchFamily="34" charset="0"/>
                <a:ea typeface="Times New Roman" pitchFamily="18" charset="0"/>
                <a:cs typeface="Times New Roman" pitchFamily="18" charset="0"/>
              </a:rPr>
              <a:t>ются  </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их необычные для представлений военных, ученых и инженеров свойства и технику, которая вряд ли может быть воспроизведена военно-промышленным комплексом на данный момент: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необычные формы и размеры </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в десяти случаях обнаруживались ДОП в форме сигар и цилиндров, длиной от 80 метров до двух километров (восемь из них </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над Атлантическим океаном); в четырех случаях очевидцы наблюдали базовые корабли-матки, из которых вылетали аппараты меньших размеров; треугольной формы ДОП, иногда размером </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со стадион</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фиксировались семь раз (в шести случаях </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над Атлантикой); отмечались очевидцами и такие формы, как полусферы, </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бочка</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медуза</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юла</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гантель</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некоторые из них имели размеры до 40 сантиметров; </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разделение объектов происходило на глазах очевидцев в двух </a:t>
            </a:r>
            <a:r>
              <a:rPr kumimoji="0" lang="ru-RU" sz="1400" b="1" i="0" u="none" strike="noStrike" cap="none" normalizeH="0" baseline="0" smtClean="0">
                <a:ln>
                  <a:noFill/>
                </a:ln>
                <a:solidFill>
                  <a:schemeClr val="tx1"/>
                </a:solidFill>
                <a:effectLst/>
                <a:latin typeface="Verdana" pitchFamily="34" charset="0"/>
                <a:ea typeface="Times New Roman" pitchFamily="18" charset="0"/>
                <a:cs typeface="Times New Roman" pitchFamily="18" charset="0"/>
              </a:rPr>
              <a:t>случаях</a:t>
            </a:r>
            <a:r>
              <a:rPr kumimoji="0" lang="ru-RU" sz="1400" b="1" i="0" u="none" strike="noStrike" cap="none" normalizeH="0" smtClean="0">
                <a:ln>
                  <a:noFill/>
                </a:ln>
                <a:solidFill>
                  <a:schemeClr val="tx1"/>
                </a:solidFill>
                <a:effectLst/>
                <a:latin typeface="Verdana" pitchFamily="34" charset="0"/>
                <a:ea typeface="Times New Roman" pitchFamily="18" charset="0"/>
                <a:cs typeface="Times New Roman" pitchFamily="18" charset="0"/>
              </a:rPr>
              <a:t>  в </a:t>
            </a:r>
            <a:r>
              <a:rPr kumimoji="0" lang="ru-RU" sz="1400" b="1" i="0" u="none" strike="noStrike" cap="none" normalizeH="0" baseline="0" smtClean="0">
                <a:ln>
                  <a:noFill/>
                </a:ln>
                <a:solidFill>
                  <a:schemeClr val="tx1"/>
                </a:solidFill>
                <a:effectLst/>
                <a:latin typeface="Verdana" pitchFamily="34" charset="0"/>
                <a:ea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1952  и 1980 годах; </a:t>
            </a:r>
            <a:endParaRPr kumimoji="0" lang="ru-RU" sz="1400" b="1" i="0" u="none" strike="noStrike" cap="none" normalizeH="0" baseline="0" dirty="0" smtClean="0">
              <a:ln>
                <a:noFill/>
              </a:ln>
              <a:solidFill>
                <a:schemeClr val="tx1"/>
              </a:solidFill>
              <a:effectLst/>
              <a:latin typeface="Arial" pitchFamily="34" charset="0"/>
            </a:endParaRPr>
          </a:p>
          <a:p>
            <a:pPr lvl="0" eaLnBrk="0" fontAlgn="base" hangingPunct="0">
              <a:spcBef>
                <a:spcPct val="0"/>
              </a:spcBef>
              <a:spcAft>
                <a:spcPct val="0"/>
              </a:spcAft>
            </a:pP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мимикрия</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в двух случаях ДОП явно скрывались за создаваемые ими облачные образования</a:t>
            </a:r>
            <a:r>
              <a:rPr kumimoji="0" lang="ru-RU" sz="1400" b="1" i="0" u="none" strike="noStrike" cap="none" normalizeH="0" dirty="0" smtClean="0">
                <a:ln>
                  <a:noFill/>
                </a:ln>
                <a:solidFill>
                  <a:schemeClr val="tx1"/>
                </a:solidFill>
                <a:effectLst/>
                <a:latin typeface="Verdana" pitchFamily="34" charset="0"/>
                <a:ea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a:t>
            </a:r>
            <a:r>
              <a:rPr lang="ru-RU" sz="1400" b="1" dirty="0" smtClean="0">
                <a:latin typeface="Verdana" pitchFamily="34" charset="0"/>
                <a:ea typeface="Times New Roman" pitchFamily="18" charset="0"/>
                <a:cs typeface="Times New Roman" pitchFamily="18" charset="0"/>
              </a:rPr>
              <a:t>в 1943 и 1989 годах</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необычные траектории </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повороты объектов на 90 и более градусов на огромных скоростях в 1979 и 1989 годах в Средиземном море; траектория по виду падающего листа и восходящей спирали </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в 1952 году в Северном море и в 1978 </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1979 годах в Западной Лице; зависание </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на ребре</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в 1965 году; стремительный вертикальный взлет при горизонталь</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ном положении объекта на высоту до 24 </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70 километров; </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огромные скорости и ускорения </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нескольких сотен </a:t>
            </a:r>
            <a:r>
              <a:rPr kumimoji="0" lang="en-US"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g</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необычные свойства лучей </a:t>
            </a:r>
            <a:r>
              <a:rPr kumimoji="0" lang="ru-RU" sz="1400" b="1" i="0" u="none" strike="noStrike" cap="none" normalizeH="0" baseline="0" dirty="0" smtClean="0">
                <a:ln>
                  <a:noFill/>
                </a:ln>
                <a:solidFill>
                  <a:schemeClr val="tx1"/>
                </a:solidFill>
                <a:effectLst/>
                <a:latin typeface="Calibri"/>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очень яркие</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Arial" pitchFamily="34" charset="0"/>
            </a:endParaRPr>
          </a:p>
        </p:txBody>
      </p:sp>
      <p:sp>
        <p:nvSpPr>
          <p:cNvPr id="3" name="TextBox 2"/>
          <p:cNvSpPr txBox="1"/>
          <p:nvPr/>
        </p:nvSpPr>
        <p:spPr>
          <a:xfrm>
            <a:off x="8532440" y="-315416"/>
            <a:ext cx="432048" cy="1015663"/>
          </a:xfrm>
          <a:prstGeom prst="rect">
            <a:avLst/>
          </a:prstGeom>
          <a:noFill/>
        </p:spPr>
        <p:txBody>
          <a:bodyPr wrap="square" rtlCol="0">
            <a:spAutoFit/>
          </a:bodyPr>
          <a:lstStyle/>
          <a:p>
            <a:r>
              <a:rPr lang="en-US" sz="6000" b="1" i="1" dirty="0" smtClean="0">
                <a:solidFill>
                  <a:srgbClr val="0000CC"/>
                </a:solidFill>
              </a:rPr>
              <a:t>5</a:t>
            </a:r>
            <a:endParaRPr lang="ru-RU" sz="6000" b="1" i="1" dirty="0">
              <a:solidFill>
                <a:srgbClr val="0000CC"/>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685</TotalTime>
  <Words>8829</Words>
  <Application>Microsoft Office PowerPoint</Application>
  <PresentationFormat>Экран (4:3)</PresentationFormat>
  <Paragraphs>370</Paragraphs>
  <Slides>103</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103</vt:i4>
      </vt:variant>
    </vt:vector>
  </HeadingPairs>
  <TitlesOfParts>
    <vt:vector size="104" baseType="lpstr">
      <vt:lpstr>Метро</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        Мы нашли их!!!  </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lpstr>Слайд 80</vt:lpstr>
      <vt:lpstr>Слайд 81</vt:lpstr>
      <vt:lpstr>Слайд 82</vt:lpstr>
      <vt:lpstr>Слайд 83</vt:lpstr>
      <vt:lpstr>Слайд 84</vt:lpstr>
      <vt:lpstr>Слайд 85</vt:lpstr>
      <vt:lpstr>Слайд 86</vt:lpstr>
      <vt:lpstr>Слайд 87</vt:lpstr>
      <vt:lpstr>Слайд 88</vt:lpstr>
      <vt:lpstr>Слайд 89</vt:lpstr>
      <vt:lpstr>Слайд 90</vt:lpstr>
      <vt:lpstr>Слайд 91</vt:lpstr>
      <vt:lpstr>Слайд 92</vt:lpstr>
      <vt:lpstr>Слайд 93</vt:lpstr>
      <vt:lpstr>Слайд 94</vt:lpstr>
      <vt:lpstr>Слайд 95</vt:lpstr>
      <vt:lpstr>Слайд 96</vt:lpstr>
      <vt:lpstr>Слайд 97</vt:lpstr>
      <vt:lpstr>Слайд 98</vt:lpstr>
      <vt:lpstr>Слайд 99</vt:lpstr>
      <vt:lpstr>Слайд 100</vt:lpstr>
      <vt:lpstr>Слайд 101</vt:lpstr>
      <vt:lpstr>Слайд 102</vt:lpstr>
      <vt:lpstr>Слайд 103</vt:lpstr>
    </vt:vector>
  </TitlesOfParts>
  <Company>COMP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Пользователь</cp:lastModifiedBy>
  <cp:revision>164</cp:revision>
  <dcterms:created xsi:type="dcterms:W3CDTF">2010-04-21T16:25:22Z</dcterms:created>
  <dcterms:modified xsi:type="dcterms:W3CDTF">2011-07-22T13:47:25Z</dcterms:modified>
</cp:coreProperties>
</file>