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94"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93" r:id="rId32"/>
    <p:sldId id="286" r:id="rId33"/>
    <p:sldId id="287" r:id="rId34"/>
    <p:sldId id="290" r:id="rId35"/>
    <p:sldId id="291" r:id="rId36"/>
    <p:sldId id="292" r:id="rId37"/>
    <p:sldId id="295" r:id="rId38"/>
    <p:sldId id="296" r:id="rId39"/>
    <p:sldId id="297" r:id="rId40"/>
    <p:sldId id="298"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660"/>
  </p:normalViewPr>
  <p:slideViewPr>
    <p:cSldViewPr>
      <p:cViewPr varScale="1">
        <p:scale>
          <a:sx n="99" d="100"/>
          <a:sy n="99" d="100"/>
        </p:scale>
        <p:origin x="-3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91BB7-E4F4-4B55-8BFD-BD05CFD78158}" type="datetimeFigureOut">
              <a:rPr lang="ru-RU" smtClean="0"/>
              <a:pPr/>
              <a:t>10.08.2011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49DEE-794D-4557-9FB6-2A749D731F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849DEE-794D-4557-9FB6-2A749D731FEB}" type="slidenum">
              <a:rPr lang="ru-RU" smtClean="0"/>
              <a:pPr/>
              <a:t>28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849DEE-794D-4557-9FB6-2A749D731FEB}" type="slidenum">
              <a:rPr lang="ru-RU" smtClean="0"/>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849DEE-794D-4557-9FB6-2A749D731FEB}" type="slidenum">
              <a:rPr lang="ru-RU" smtClean="0"/>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E219E2-A931-4D02-889E-7925F7728D1D}" type="datetimeFigureOut">
              <a:rPr lang="ru-RU" smtClean="0"/>
              <a:pPr/>
              <a:t>10.08.2011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3F5FD-A9F9-400A-94DD-3E7F5BF3DB1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19E2-A931-4D02-889E-7925F7728D1D}" type="datetimeFigureOut">
              <a:rPr lang="ru-RU" smtClean="0"/>
              <a:pPr/>
              <a:t>10.08.2011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3F5FD-A9F9-400A-94DD-3E7F5BF3DB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u.wikipedia.org/wiki/%D0%9A%D0%BB%D0%B8%D0%BC%D0%B0%D1%8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ru.wikipedia.org/wiki/%D0%9A%D0%B8%D1%82%D0%BE%D0%BE%D0%B1%D1%80%D0%B0%D0%B7%D0%BD%D1%8B%D0%B5" TargetMode="External"/><Relationship Id="rId13" Type="http://schemas.openxmlformats.org/officeDocument/2006/relationships/hyperlink" Target="http://ru.wikipedia.org/wiki/%D0%9D%D0%B0%D1%81%D0%B5%D0%BA%D0%BE%D0%BC%D1%8B%D0%B5" TargetMode="External"/><Relationship Id="rId18" Type="http://schemas.openxmlformats.org/officeDocument/2006/relationships/hyperlink" Target="http://ru.wikipedia.org/wiki/%D0%A2%D1%8E%D0%BB%D0%B5%D0%BD%D1%8C-%D0%BA%D1%80%D0%B0%D0%B1%D0%BE%D0%B5%D0%B4" TargetMode="External"/><Relationship Id="rId26" Type="http://schemas.openxmlformats.org/officeDocument/2006/relationships/hyperlink" Target="http://ru.wikipedia.org/wiki/%D0%9F%D0%B8%D0%BD%D0%B3%D0%B2%D0%B8%D0%BD_%D0%90%D0%B4%D0%B5%D0%BB%D0%B8" TargetMode="External"/><Relationship Id="rId3" Type="http://schemas.openxmlformats.org/officeDocument/2006/relationships/hyperlink" Target="http://ru.wikipedia.org/wiki/%D0%9B%D0%B8%D1%88%D0%B0%D0%B9%D0%BD%D0%B8%D0%BA%D0%B8" TargetMode="External"/><Relationship Id="rId21" Type="http://schemas.openxmlformats.org/officeDocument/2006/relationships/hyperlink" Target="http://ru.wikipedia.org/wiki/%D0%91%D1%83%D1%80%D0%B5%D0%B2%D0%B5%D1%81%D1%82%D0%BD%D0%B8%D0%BA%D0%BE%D0%B2%D1%8B%D0%B5" TargetMode="External"/><Relationship Id="rId7" Type="http://schemas.openxmlformats.org/officeDocument/2006/relationships/hyperlink" Target="http://ru.wikipedia.org/wiki/%D0%A0%D1%8B%D0%B1%D1%8B" TargetMode="External"/><Relationship Id="rId12" Type="http://schemas.openxmlformats.org/officeDocument/2006/relationships/hyperlink" Target="http://ru.wikipedia.org/wiki/%D0%91%D0%B5%D1%81%D0%BF%D0%BE%D0%B7%D0%B2%D0%BE%D0%BD%D0%BE%D1%87%D0%BD%D1%8B%D0%B5" TargetMode="External"/><Relationship Id="rId17" Type="http://schemas.openxmlformats.org/officeDocument/2006/relationships/hyperlink" Target="http://ru.wikipedia.org/wiki/%D0%A2%D1%8E%D0%BB%D0%B5%D0%BD%D1%8C_%D0%A3%D1%8D%D0%B4%D0%B4%D0%B5%D0%BB%D0%BB%D0%B0" TargetMode="External"/><Relationship Id="rId25" Type="http://schemas.openxmlformats.org/officeDocument/2006/relationships/hyperlink" Target="http://ru.wikipedia.org/wiki/%D0%9F%D0%BE%D0%BB%D1%8F%D1%80%D0%BD%D0%B0%D1%8F_%D0%BA%D1%80%D0%B0%D1%87%D0%BA%D0%B0" TargetMode="External"/><Relationship Id="rId2" Type="http://schemas.openxmlformats.org/officeDocument/2006/relationships/hyperlink" Target="http://ru.wikipedia.org/wiki/%D0%9C%D1%85%D0%B8" TargetMode="External"/><Relationship Id="rId16" Type="http://schemas.openxmlformats.org/officeDocument/2006/relationships/hyperlink" Target="http://ru.wikipedia.org/wiki/%D0%A2%D1%8E%D0%BB%D0%B5%D0%BD%D0%B8" TargetMode="External"/><Relationship Id="rId20" Type="http://schemas.openxmlformats.org/officeDocument/2006/relationships/hyperlink" Target="http://ru.wikipedia.org/wiki/%D0%9C%D0%BE%D1%80%D1%81%D0%BA%D0%B8%D0%B5_%D1%81%D0%BB%D0%BE%D0%BD%D1%8B" TargetMode="External"/><Relationship Id="rId1" Type="http://schemas.openxmlformats.org/officeDocument/2006/relationships/slideLayout" Target="../slideLayouts/slideLayout7.xml"/><Relationship Id="rId6" Type="http://schemas.openxmlformats.org/officeDocument/2006/relationships/hyperlink" Target="http://ru.wikipedia.org/wiki/%D0%9A%D1%80%D0%B8%D0%BB%D1%8C" TargetMode="External"/><Relationship Id="rId11" Type="http://schemas.openxmlformats.org/officeDocument/2006/relationships/hyperlink" Target="http://ru.wikipedia.org/wiki/%D0%9F%D0%B8%D0%BD%D0%B3%D0%B2%D0%B8%D0%BD" TargetMode="External"/><Relationship Id="rId24" Type="http://schemas.openxmlformats.org/officeDocument/2006/relationships/hyperlink" Target="http://ru.wikipedia.org/wiki/%D0%9F%D0%BE%D0%BC%D0%BE%D1%80%D0%BD%D0%B8%D0%BA" TargetMode="External"/><Relationship Id="rId5" Type="http://schemas.openxmlformats.org/officeDocument/2006/relationships/hyperlink" Target="http://ru.wikipedia.org/wiki/%D0%97%D0%BE%D0%BE%D0%BF%D0%BB%D0%B0%D0%BD%D0%BA%D1%82%D0%BE%D0%BD" TargetMode="External"/><Relationship Id="rId15" Type="http://schemas.openxmlformats.org/officeDocument/2006/relationships/hyperlink" Target="http://ru.wikipedia.org/wiki/%D0%9D%D0%B5%D0%BC%D0%B0%D1%82%D0%BE%D0%B4%D1%8B" TargetMode="External"/><Relationship Id="rId23" Type="http://schemas.openxmlformats.org/officeDocument/2006/relationships/hyperlink" Target="http://ru.wikipedia.org/wiki/%D0%A1%D0%BD%D0%B5%D0%B6%D0%BD%D1%8B%D0%B9_%D0%B1%D1%83%D1%80%D0%B5%D0%B2%D0%B5%D1%81%D1%82%D0%BD%D0%B8%D0%BA" TargetMode="External"/><Relationship Id="rId10" Type="http://schemas.openxmlformats.org/officeDocument/2006/relationships/hyperlink" Target="http://ru.wikipedia.org/wiki/%D0%A2%D1%8E%D0%BB%D0%B5%D0%BD%D1%8C" TargetMode="External"/><Relationship Id="rId19" Type="http://schemas.openxmlformats.org/officeDocument/2006/relationships/hyperlink" Target="http://ru.wikipedia.org/wiki/%D0%9C%D0%BE%D1%80%D1%81%D0%BA%D0%BE%D0%B9_%D0%BB%D0%B5%D0%BE%D0%BF%D0%B0%D1%80%D0%B4" TargetMode="External"/><Relationship Id="rId4" Type="http://schemas.openxmlformats.org/officeDocument/2006/relationships/hyperlink" Target="http://ru.wikipedia.org/wiki/%D0%AD%D0%BA%D0%BE%D1%81%D0%B8%D1%81%D1%82%D0%B5%D0%BC%D0%B0" TargetMode="External"/><Relationship Id="rId9" Type="http://schemas.openxmlformats.org/officeDocument/2006/relationships/hyperlink" Target="http://ru.wikipedia.org/wiki/%D0%9A%D0%B0%D0%BB%D1%8C%D0%BC%D0%B0%D1%80" TargetMode="External"/><Relationship Id="rId14" Type="http://schemas.openxmlformats.org/officeDocument/2006/relationships/hyperlink" Target="http://ru.wikipedia.org/wiki/%D0%9F%D0%B0%D1%83%D0%BA%D0%BE%D0%BE%D0%B1%D1%80%D0%B0%D0%B7%D0%BD%D1%8B%D0%B5" TargetMode="External"/><Relationship Id="rId22" Type="http://schemas.openxmlformats.org/officeDocument/2006/relationships/hyperlink" Target="http://ru.wikipedia.org/wiki/%D0%90%D0%BD%D1%82%D0%B0%D1%80%D0%BA%D1%82%D0%B8%D1%87%D0%B5%D1%81%D0%BA%D0%B8%D0%B9_%D0%B1%D1%83%D1%80%D0%B5%D0%B2%D0%B5%D1%81%D1%82%D0%BD%D0%B8%D0%BA" TargetMode="External"/><Relationship Id="rId27" Type="http://schemas.openxmlformats.org/officeDocument/2006/relationships/hyperlink" Target="http://ru.wikipedia.org/wiki/%D0%98%D0%BC%D0%BF%D0%B5%D1%80%D0%B0%D1%82%D0%BE%D1%80%D1%81%D0%BA%D0%B8%D0%B9_%D0%BF%D0%B8%D0%BD%D0%B3%D0%B2%D0%B8%D0%BD"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ru.wikipedia.org/wiki/%D0%9F%D0%BE%D0%BC%D0%BE%D1%80%D0%BD%D0%B8%D0%BA%D0%B8" TargetMode="External"/><Relationship Id="rId13" Type="http://schemas.openxmlformats.org/officeDocument/2006/relationships/hyperlink" Target="http://ru.wikipedia.org/wiki/%D0%9A%D0%BB%D0%B8%D0%BC%D0%B0%D1%82" TargetMode="External"/><Relationship Id="rId3" Type="http://schemas.openxmlformats.org/officeDocument/2006/relationships/hyperlink" Target="http://ru.wikipedia.org/wiki/%D0%9E%D0%BB%D0%B8%D0%B3%D0%BE%D1%82%D1%80%D0%BE%D1%84%D1%8B" TargetMode="External"/><Relationship Id="rId7" Type="http://schemas.openxmlformats.org/officeDocument/2006/relationships/hyperlink" Target="http://ru.wikipedia.org/wiki/%D0%91%D1%83%D1%80%D0%B5%D0%B2%D0%B5%D1%81%D1%82%D0%BD%D0%B8%D0%BA" TargetMode="External"/><Relationship Id="rId12" Type="http://schemas.openxmlformats.org/officeDocument/2006/relationships/hyperlink" Target="http://ru.wikipedia.org/wiki/%D0%9E%D1%81%D1%82%D1%80%D0%BE%D0%B2" TargetMode="External"/><Relationship Id="rId2" Type="http://schemas.openxmlformats.org/officeDocument/2006/relationships/hyperlink" Target="http://ru.wikipedia.org/wiki/%D0%A1%D1%83%D1%85%D0%B8%D0%B5_%D0%B4%D0%BE%D0%BB%D0%B8%D0%BD%D1%8B" TargetMode="External"/><Relationship Id="rId16" Type="http://schemas.openxmlformats.org/officeDocument/2006/relationships/hyperlink" Target="http://ru.wikipedia.org/wiki/%D0%9A%D0%BE%D0%BB%D0%BE%D0%B1%D0%B0%D0%BD%D1%82%D1%83%D1%81_%D0%BA%D0%B8%D1%82%D0%BE" TargetMode="External"/><Relationship Id="rId1" Type="http://schemas.openxmlformats.org/officeDocument/2006/relationships/slideLayout" Target="../slideLayouts/slideLayout7.xml"/><Relationship Id="rId6" Type="http://schemas.openxmlformats.org/officeDocument/2006/relationships/hyperlink" Target="http://ru.wikipedia.org/wiki/%D0%94%D0%B0%D1%84%D0%BD%D0%B8%D1%8F" TargetMode="External"/><Relationship Id="rId11" Type="http://schemas.openxmlformats.org/officeDocument/2006/relationships/hyperlink" Target="http://ru.wikipedia.org/wiki/%D0%90%D0%BD%D1%82%D0%B0%D1%80%D0%BA%D1%82%D0%B8%D1%87%D0%B5%D1%81%D0%BA%D0%B8%D0%B9_%D0%BF%D0%BE%D0%BB%D1%83%D0%BE%D1%81%D1%82%D1%80%D0%BE%D0%B2" TargetMode="External"/><Relationship Id="rId5" Type="http://schemas.openxmlformats.org/officeDocument/2006/relationships/hyperlink" Target="http://ru.wikipedia.org/wiki/%D0%9D%D0%B5%D0%BC%D0%B0%D1%82%D0%BE%D0%B4%D1%8B" TargetMode="External"/><Relationship Id="rId15" Type="http://schemas.openxmlformats.org/officeDocument/2006/relationships/hyperlink" Target="http://ru.wikipedia.org/wiki/%D0%9B%D1%83%D0%B3%D0%BE%D0%B2%D0%B8%D0%BA_%D0%B0%D0%BD%D1%82%D0%B0%D1%80%D0%BA%D1%82%D0%B8%D1%87%D0%B5%D1%81%D0%BA%D0%B8%D0%B9" TargetMode="External"/><Relationship Id="rId10" Type="http://schemas.openxmlformats.org/officeDocument/2006/relationships/hyperlink" Target="http://ru.wikipedia.org/wiki/1994_%D0%B3%D0%BE%D0%B4" TargetMode="External"/><Relationship Id="rId4" Type="http://schemas.openxmlformats.org/officeDocument/2006/relationships/hyperlink" Target="http://ru.wikipedia.org/wiki/%D0%A6%D0%B8%D0%B0%D0%BD%D0%BE%D0%B1%D0%B0%D0%BA%D1%82%D0%B5%D1%80%D0%B8%D0%B8" TargetMode="External"/><Relationship Id="rId9" Type="http://schemas.openxmlformats.org/officeDocument/2006/relationships/hyperlink" Target="http://ru.wikipedia.org/wiki/%D0%92%D0%BE%D1%81%D1%82%D0%BE%D0%BA_(%D0%BE%D0%B7%D0%B5%D1%80%D0%BE)" TargetMode="External"/><Relationship Id="rId14" Type="http://schemas.openxmlformats.org/officeDocument/2006/relationships/hyperlink" Target="http://ru.wikipedia.org/wiki/%D0%A6%D0%B2%D0%B5%D1%82%D0%BA%D0%BE%D0%B2%D1%8B%D0%B5_%D1%80%D0%B0%D1%81%D1%82%D0%B5%D0%BD%D0%B8%D1%8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ru.wikipedia.org/wiki/%D0%90%D1%80%D0%BA%D1%82%D0%B8%D0%BA%D0%B0" TargetMode="External"/><Relationship Id="rId7" Type="http://schemas.openxmlformats.org/officeDocument/2006/relationships/hyperlink" Target="http://ru.wikipedia.org/wiki/%D0%AE%D0%B6%D0%BD%D1%8B%D0%B9_%D0%BE%D0%BA%D0%B5%D0%B0%D0%BD" TargetMode="External"/><Relationship Id="rId2" Type="http://schemas.openxmlformats.org/officeDocument/2006/relationships/hyperlink" Target="http://ru.wikipedia.org/wiki/%D0%93%D1%80%D0%B5%D1%87%D0%B5%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D0%AE%D0%B6%D0%BD%D1%8B%D0%B9_%D0%BF%D0%BE%D0%BB%D1%8E%D1%81" TargetMode="External"/><Relationship Id="rId5" Type="http://schemas.openxmlformats.org/officeDocument/2006/relationships/hyperlink" Target="http://ru.wikipedia.org/wiki/%D0%97%D0%B5%D0%BC%D0%BB%D1%8F" TargetMode="External"/><Relationship Id="rId4" Type="http://schemas.openxmlformats.org/officeDocument/2006/relationships/hyperlink" Target="http://ru.wikipedia.org/wiki/%D0%9A%D0%BE%D0%BD%D1%82%D0%B8%D0%BD%D0%B5%D0%BD%D1%8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base211.ru/"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D%D0%B5%D0%B2%D0%B5%D0%B4%D0%BE%D0%BC%D0%B0%D1%8F_%D0%AE%D0%B6%D0%BD%D0%B0%D1%8F_%D0%B7%D0%B5%D0%BC%D0%BB%D1%8F" TargetMode="External"/><Relationship Id="rId13" Type="http://schemas.openxmlformats.org/officeDocument/2006/relationships/hyperlink" Target="http://ru.wikipedia.org/wiki/%D0%90%D0%B2%D1%81%D1%82%D1%80%D0%B0%D0%BB%D0%B8%D1%8F_(%D0%BA%D0%BE%D0%BD%D1%82%D0%B8%D0%BD%D0%B5%D0%BD%D1%82)" TargetMode="External"/><Relationship Id="rId18" Type="http://schemas.openxmlformats.org/officeDocument/2006/relationships/hyperlink" Target="http://ru.wikipedia.org/wiki/%D0%9A%D0%B0%D0%BF%D0%B8%D1%82%D0%B0%D0%BD_%D1%81%D1%83%D0%B4%D0%BD%D0%B0" TargetMode="External"/><Relationship Id="rId3" Type="http://schemas.openxmlformats.org/officeDocument/2006/relationships/hyperlink" Target="http://ru.wikipedia.org/wiki/1820_%D0%B3%D0%BE%D0%B4" TargetMode="External"/><Relationship Id="rId7" Type="http://schemas.openxmlformats.org/officeDocument/2006/relationships/hyperlink" Target="http://ru.wikipedia.org/wiki/%D0%A8%D0%B5%D0%BB%D1%8C%D1%84%D0%BE%D0%B2%D1%8B%D0%B9_%D0%BB%D0%B5%D0%B4%D0%BD%D0%B8%D0%BA_%D0%91%D0%B5%D0%BB%D0%BB%D0%B8%D0%BD%D1%81%D0%B3%D0%B0%D1%83%D0%B7%D0%B5%D0%BD%D0%B0" TargetMode="External"/><Relationship Id="rId12" Type="http://schemas.openxmlformats.org/officeDocument/2006/relationships/hyperlink" Target="http://ru.wikipedia.org/wiki/1513_%D0%B3%D0%BE%D0%B4" TargetMode="External"/><Relationship Id="rId17" Type="http://schemas.openxmlformats.org/officeDocument/2006/relationships/hyperlink" Target="http://ru.wikipedia.org/wiki/1895_%D0%B3%D0%BE%D0%B4" TargetMode="External"/><Relationship Id="rId2" Type="http://schemas.openxmlformats.org/officeDocument/2006/relationships/hyperlink" Target="http://ru.wikipedia.org/wiki/28_%D1%8F%D0%BD%D0%B2%D0%B0%D1%80%D1%8F" TargetMode="External"/><Relationship Id="rId16" Type="http://schemas.openxmlformats.org/officeDocument/2006/relationships/hyperlink" Target="http://ru.wikipedia.org/wiki/24_%D1%8F%D0%BD%D0%B2%D0%B0%D1%80%D1%8F" TargetMode="Externa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ru.wikipedia.org/wiki/%D0%A8%D0%BB%D1%8E%D0%BF_(%D0%BF%D0%B0%D1%80%D1%83%D1%81%D0%BD%D1%8B%D0%B9_%D0%B1%D0%BE%D0%B5%D0%B2%D0%BE%D0%B9_%D0%BA%D0%BE%D1%80%D0%B0%D0%B1%D0%BB%D1%8C)" TargetMode="External"/><Relationship Id="rId11" Type="http://schemas.openxmlformats.org/officeDocument/2006/relationships/hyperlink" Target="http://ru.wikipedia.org/wiki/%D0%9F%D0%B8%D1%80%D0%B8-%D1%80%D0%B5%D0%B8%D1%81" TargetMode="External"/><Relationship Id="rId5" Type="http://schemas.openxmlformats.org/officeDocument/2006/relationships/hyperlink" Target="http://ru.wikipedia.org/wiki/%D0%9B%D0%B0%D0%B7%D0%B0%D1%80%D0%B5%D0%B2,_%D0%9C%D0%B8%D1%85%D0%B0%D0%B8%D0%BB_%D0%9F%D0%B5%D1%82%D1%80%D0%BE%D0%B2%D0%B8%D1%87" TargetMode="External"/><Relationship Id="rId15" Type="http://schemas.openxmlformats.org/officeDocument/2006/relationships/hyperlink" Target="http://ru.wikipedia.org/wiki/%D0%9A%D1%80%D1%83%D0%B3%D0%BE%D1%81%D0%B2%D0%B5%D1%82%D0%BD%D0%BE%D0%B5_%D0%BF%D1%83%D1%82%D0%B5%D1%88%D0%B5%D1%81%D1%82%D0%B2%D0%B8%D0%B5" TargetMode="External"/><Relationship Id="rId10" Type="http://schemas.openxmlformats.org/officeDocument/2006/relationships/hyperlink" Target="http://ru.wikipedia.org/wiki/%D0%9A%D0%B0%D1%80%D1%82%D0%B0_%D0%9F%D0%B8%D1%80%D0%B8-%D1%80%D0%B5%D0%B8%D1%81%D0%B0" TargetMode="External"/><Relationship Id="rId19" Type="http://schemas.openxmlformats.org/officeDocument/2006/relationships/hyperlink" Target="http://ru.wikipedia.org/wiki/%D0%9A%D0%B0%D1%80%D1%81%D1%82%D0%B5%D0%BD_%D0%91%D0%BE%D1%80%D1%85%D0%B3%D1%80%D0%B5%D0%B2%D0%B8%D0%BD%D0%BA" TargetMode="External"/><Relationship Id="rId4" Type="http://schemas.openxmlformats.org/officeDocument/2006/relationships/hyperlink" Target="http://ru.wikipedia.org/wiki/%D0%91%D0%B5%D0%BB%D0%BB%D0%B8%D0%BD%D1%81%D0%B3%D0%B0%D1%83%D0%B7%D0%B5%D0%BD,_%D0%A4%D0%B0%D0%B4%D0%B4%D0%B5%D0%B9_%D0%A4%D0%B0%D0%B4%D0%B4%D0%B5%D0%B5%D0%B2%D0%B8%D1%87" TargetMode="External"/><Relationship Id="rId9" Type="http://schemas.openxmlformats.org/officeDocument/2006/relationships/hyperlink" Target="http://ru.wikipedia.org/wiki/%D0%AE%D0%B6%D0%BD%D0%B0%D1%8F_%D0%90%D0%BC%D0%B5%D1%80%D0%B8%D0%BA%D0%B0" TargetMode="External"/><Relationship Id="rId14" Type="http://schemas.openxmlformats.org/officeDocument/2006/relationships/hyperlink" Target="http://ru.wikipedia.org/wiki/%D0%AE%D0%B6%D0%BD%D1%8B%D0%B9_%D0%BE%D0%BA%D0%B5%D0%B0%D0%B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97%D0%B5%D0%BC%D0%BB%D1%8F_%D0%A3%D0%B8%D0%BB%D0%BA%D1%81%D0%B0" TargetMode="External"/><Relationship Id="rId2" Type="http://schemas.openxmlformats.org/officeDocument/2006/relationships/hyperlink" Target="http://ru.wikipedia.org/wiki/%D0%97%D0%B5%D0%BC%D0%BB%D1%8F_%D0%9A%D0%BE%D1%80%D0%BE%D0%BB%D0%B5%D0%B2%D1%8B_%D0%9C%D0%BE%D0%B4" TargetMode="External"/><Relationship Id="rId1" Type="http://schemas.openxmlformats.org/officeDocument/2006/relationships/slideLayout" Target="../slideLayouts/slideLayout7.xml"/><Relationship Id="rId6" Type="http://schemas.openxmlformats.org/officeDocument/2006/relationships/hyperlink" Target="http://ru.wikipedia.org/wiki/%D0%97%D0%B5%D0%BC%D0%BB%D1%8F_%D0%AD%D0%BB%D1%81%D1%83%D1%8D%D1%80%D1%82%D0%B0" TargetMode="External"/><Relationship Id="rId5" Type="http://schemas.openxmlformats.org/officeDocument/2006/relationships/hyperlink" Target="http://ru.wikipedia.org/wiki/%D0%97%D0%B5%D0%BC%D0%BB%D1%8F_%D0%9C%D1%8D%D1%80%D0%B8_%D0%91%D1%8D%D1%80%D0%B4" TargetMode="External"/><Relationship Id="rId4" Type="http://schemas.openxmlformats.org/officeDocument/2006/relationships/hyperlink" Target="http://ru.wikipedia.org/wiki/%D0%97%D0%B5%D0%BC%D0%BB%D1%8F_%D0%92%D0%B8%D0%BA%D1%82%D0%BE%D1%80%D0%B8%D0%B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92%D0%BE%D1%81%D1%82%D0%BE%D1%87%D0%BD%D0%B0%D1%8F_%D0%90%D0%BD%D1%82%D0%B0%D1%80%D0%BA%D1%82%D0%B8%D0%B4%D0%B0" TargetMode="External"/><Relationship Id="rId13" Type="http://schemas.openxmlformats.org/officeDocument/2006/relationships/hyperlink" Target="http://ru.wikipedia.org/wiki/%D0%A0%D0%B8%D1%84%D1%82" TargetMode="External"/><Relationship Id="rId3" Type="http://schemas.openxmlformats.org/officeDocument/2006/relationships/hyperlink" Target="http://ru.wikipedia.org/wiki/%D0%A3%D1%80%D0%BE%D0%B2%D0%B5%D0%BD%D1%8C_%D0%BC%D0%BE%D1%80%D1%8F" TargetMode="External"/><Relationship Id="rId7" Type="http://schemas.openxmlformats.org/officeDocument/2006/relationships/hyperlink" Target="http://ru.wikipedia.org/wiki/%D0%97%D0%B0%D0%BF%D0%B0%D0%B4%D0%BD%D0%B0%D1%8F_%D0%90%D0%BD%D1%82%D0%B0%D1%80%D0%BA%D1%82%D0%B8%D0%B4%D0%B0" TargetMode="External"/><Relationship Id="rId12" Type="http://schemas.openxmlformats.org/officeDocument/2006/relationships/hyperlink" Target="http://ru.wikipedia.org/wiki/%D0%92%D0%BF%D0%B0%D0%B4%D0%B8%D0%BD%D0%B0_%D0%91%D0%B5%D0%BD%D1%82%D0%BB%D0%B8" TargetMode="External"/><Relationship Id="rId2" Type="http://schemas.openxmlformats.org/officeDocument/2006/relationships/hyperlink" Target="http://ru.wikipedia.org/wiki/%D0%9A%D0%BE%D0%BD%D1%82%D0%B8%D0%BD%D0%B5%D0%BD%D1%82" TargetMode="External"/><Relationship Id="rId1" Type="http://schemas.openxmlformats.org/officeDocument/2006/relationships/slideLayout" Target="../slideLayouts/slideLayout7.xml"/><Relationship Id="rId6" Type="http://schemas.openxmlformats.org/officeDocument/2006/relationships/hyperlink" Target="http://ru.wikipedia.org/wiki/%D0%A2%D1%80%D0%B0%D0%BD%D1%81%D0%B0%D0%BD%D1%82%D0%B0%D1%80%D0%BA%D1%82%D0%B8%D1%87%D0%B5%D1%81%D0%BA%D0%B8%D0%B5_%D0%B3%D0%BE%D1%80%D1%8B" TargetMode="External"/><Relationship Id="rId11" Type="http://schemas.openxmlformats.org/officeDocument/2006/relationships/hyperlink" Target="http://ru.wikipedia.org/wiki/%D0%9C%D0%B0%D1%81%D1%81%D0%B8%D0%B2_%D0%92%D0%B8%D0%BD%D1%81%D0%BE%D0%BD" TargetMode="External"/><Relationship Id="rId5" Type="http://schemas.openxmlformats.org/officeDocument/2006/relationships/hyperlink" Target="http://ru.wikipedia.org/wiki/%D0%9D%D1%83%D0%BD%D0%B0%D1%82%D0%B0%D0%BA" TargetMode="External"/><Relationship Id="rId10" Type="http://schemas.openxmlformats.org/officeDocument/2006/relationships/hyperlink" Target="http://ru.wikipedia.org/wiki/%D0%90%D0%BD%D1%82%D0%B0%D1%80%D0%BA%D1%82%D0%B8%D1%87%D0%B5%D1%81%D0%BA%D0%B8%D0%B5_%D0%90%D0%BD%D0%B4%D1%8B" TargetMode="External"/><Relationship Id="rId4" Type="http://schemas.openxmlformats.org/officeDocument/2006/relationships/hyperlink" Target="http://ru.wikipedia.org/wiki/%D0%9B%D0%B5%D0%B4%D0%BD%D0%B8%D0%BA#.D0.9A.D0.BB.D0.B0.D1.81.D1.81.D0.B8.D1.84.D0.B8.D0.BA.D0.B0.D1.86.D0.B8.D1.8F_.D0.BB.D0.B5.D0.B4.D0.BD.D0.B8.D0.BA.D0.BE.D0.B2" TargetMode="External"/><Relationship Id="rId9" Type="http://schemas.openxmlformats.org/officeDocument/2006/relationships/hyperlink" Target="http://ru.wikipedia.org/wiki/%D0%9F%D0%BB%D0%B0%D1%82%D0%B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0%D0%B9%D1%81%D0%B1%D0%B5%D1%80%D0%B3" TargetMode="External"/><Relationship Id="rId3" Type="http://schemas.openxmlformats.org/officeDocument/2006/relationships/hyperlink" Target="http://ru.wikipedia.org/wiki/%D0%93%D1%80%D0%B5%D0%BD%D0%BB%D0%B0%D0%BD%D0%B4%D0%B8%D1%8F" TargetMode="External"/><Relationship Id="rId7" Type="http://schemas.openxmlformats.org/officeDocument/2006/relationships/hyperlink" Target="http://ru.wikipedia.org/wiki/%D0%90%D0%B1%D0%BB%D1%8F%D1%86%D0%B8%D1%8F_(%D0%B3%D0%BB%D1%8F%D1%86%D0%B8%D0%BE%D0%BB%D0%BE%D0%B3%D0%B8%D1%8F)" TargetMode="External"/><Relationship Id="rId2" Type="http://schemas.openxmlformats.org/officeDocument/2006/relationships/hyperlink" Target="http://ru.wikipedia.org/wiki/%D0%9B%D0%B5%D0%B4%D0%BD%D0%B8%D0%BA" TargetMode="External"/><Relationship Id="rId1" Type="http://schemas.openxmlformats.org/officeDocument/2006/relationships/slideLayout" Target="../slideLayouts/slideLayout7.xml"/><Relationship Id="rId6" Type="http://schemas.openxmlformats.org/officeDocument/2006/relationships/hyperlink" Target="http://ru.wikipedia.org/wiki/%D0%A8%D0%B5%D0%BB%D1%8C%D1%84%D0%BE%D0%B2%D1%8B%D0%B9_%D0%BB%D0%B5%D0%B4%D0%BD%D0%B8%D0%BA" TargetMode="External"/><Relationship Id="rId5" Type="http://schemas.openxmlformats.org/officeDocument/2006/relationships/hyperlink" Target="http://ru.wikipedia.org/wiki/%D0%93%D1%80%D0%B5%D0%BD%D0%BB%D0%B0%D0%BD%D0%B4%D1%81%D0%BA%D0%B8%D0%B9_%D0%BB%D0%B5%D0%B4%D1%8F%D0%BD%D0%BE%D0%B9_%D1%89%D0%B8%D1%82" TargetMode="External"/><Relationship Id="rId4" Type="http://schemas.openxmlformats.org/officeDocument/2006/relationships/hyperlink" Target="http://ru.wikipedia.org/wiki/%D0%9C%D0%B8%D1%80%D0%BE%D0%B2%D0%BE%D0%B9_%D0%BE%D0%BA%D0%B5%D0%B0%D0%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5509200"/>
          </a:xfrm>
          <a:prstGeom prst="rect">
            <a:avLst/>
          </a:prstGeom>
        </p:spPr>
        <p:txBody>
          <a:bodyPr wrap="square">
            <a:spAutoFit/>
          </a:bodyPr>
          <a:lstStyle/>
          <a:p>
            <a:r>
              <a:rPr lang="ru-RU" sz="3200" b="1" dirty="0" smtClean="0"/>
              <a:t>Антарктида отличается крайне суровым холодным </a:t>
            </a:r>
            <a:r>
              <a:rPr lang="ru-RU" sz="3200" b="1" dirty="0" smtClean="0">
                <a:hlinkClick r:id="rId2" tooltip="Климат"/>
              </a:rPr>
              <a:t>климатом</a:t>
            </a:r>
            <a:r>
              <a:rPr lang="ru-RU" sz="3200" b="1" dirty="0" smtClean="0"/>
              <a:t>. В Восточной Антарктиде на советской антарктической станции Восток 21 июля 1983 года зарегистрирована самая низкая температура воздуха на Земле за всю историю метеорологических измерений: 89,2 градуса ниже нуля. Район считается полюсом </a:t>
            </a:r>
            <a:r>
              <a:rPr lang="ru-RU" sz="3200" b="1" smtClean="0"/>
              <a:t>холода Земли. </a:t>
            </a:r>
            <a:r>
              <a:rPr lang="ru-RU" sz="3200" b="1" dirty="0" smtClean="0"/>
              <a:t>Средние температуры зимних месяцев (июнь, июль, август) от -60 до -70 °С, летних (декабрь, январь, февраль) от -30 до -50 °С; на побережье зимой от -8 до -35 °С, летом 0—5 °С.</a:t>
            </a:r>
            <a:endParaRPr lang="ru-RU"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568952" cy="5632311"/>
          </a:xfrm>
          <a:prstGeom prst="rect">
            <a:avLst/>
          </a:prstGeom>
        </p:spPr>
        <p:txBody>
          <a:bodyPr wrap="square">
            <a:spAutoFit/>
          </a:bodyPr>
          <a:lstStyle/>
          <a:p>
            <a:r>
              <a:rPr lang="ru-RU" sz="2000" b="1" dirty="0" smtClean="0"/>
              <a:t>Растения и животные наиболее распространены в приморской полосе. Наземная растительность на лишённых льда участках существует в основном в виде различных видов </a:t>
            </a:r>
            <a:r>
              <a:rPr lang="ru-RU" sz="2000" b="1" dirty="0" smtClean="0">
                <a:hlinkClick r:id="rId2" tooltip="Мхи"/>
              </a:rPr>
              <a:t>мхов</a:t>
            </a:r>
            <a:r>
              <a:rPr lang="ru-RU" sz="2000" b="1" dirty="0" smtClean="0"/>
              <a:t> и </a:t>
            </a:r>
            <a:r>
              <a:rPr lang="ru-RU" sz="2000" b="1" dirty="0" smtClean="0">
                <a:hlinkClick r:id="rId3" tooltip="Лишайники"/>
              </a:rPr>
              <a:t>лишайников</a:t>
            </a:r>
            <a:r>
              <a:rPr lang="ru-RU" sz="2000" b="1" dirty="0" smtClean="0"/>
              <a:t> и сплошного покрова не образует (антарктические мохово-лишайниковые пустыни).</a:t>
            </a:r>
          </a:p>
          <a:p>
            <a:r>
              <a:rPr lang="ru-RU" sz="2000" b="1" dirty="0" smtClean="0"/>
              <a:t>Антарктические животные полностью зависят от прибрежной </a:t>
            </a:r>
            <a:r>
              <a:rPr lang="ru-RU" sz="2000" b="1" dirty="0" smtClean="0">
                <a:hlinkClick r:id="rId4" tooltip="Экосистема"/>
              </a:rPr>
              <a:t>экосистемы</a:t>
            </a:r>
            <a:r>
              <a:rPr lang="ru-RU" sz="2000" b="1" dirty="0" smtClean="0"/>
              <a:t> Южного океана: из-за скудости растительности все </a:t>
            </a:r>
            <a:r>
              <a:rPr lang="ru-RU" sz="2000" b="1" dirty="0" err="1" smtClean="0"/>
              <a:t>сколь-либо</a:t>
            </a:r>
            <a:r>
              <a:rPr lang="ru-RU" sz="2000" b="1" dirty="0" smtClean="0"/>
              <a:t> значимые пищевые цепи прибрежных экосистем начинаются в водах, окружающих Антарктику. Антарктические воды особенно богаты </a:t>
            </a:r>
            <a:r>
              <a:rPr lang="ru-RU" sz="2000" b="1" dirty="0" smtClean="0">
                <a:hlinkClick r:id="rId5" tooltip="Зоопланктон"/>
              </a:rPr>
              <a:t>зоопланктоном</a:t>
            </a:r>
            <a:r>
              <a:rPr lang="ru-RU" sz="2000" b="1" dirty="0" smtClean="0"/>
              <a:t>, в первую очередь </a:t>
            </a:r>
            <a:r>
              <a:rPr lang="ru-RU" sz="2000" b="1" dirty="0" smtClean="0">
                <a:hlinkClick r:id="rId6" tooltip="Криль"/>
              </a:rPr>
              <a:t>крилем</a:t>
            </a:r>
            <a:r>
              <a:rPr lang="ru-RU" sz="2000" b="1" dirty="0" smtClean="0"/>
              <a:t>. Криль прямо или опосредованно является основой цепи питания многих видов </a:t>
            </a:r>
            <a:r>
              <a:rPr lang="ru-RU" sz="2000" b="1" dirty="0" smtClean="0">
                <a:hlinkClick r:id="rId7" tooltip="Рыбы"/>
              </a:rPr>
              <a:t>рыб</a:t>
            </a:r>
            <a:r>
              <a:rPr lang="ru-RU" sz="2000" b="1" dirty="0" smtClean="0"/>
              <a:t>, </a:t>
            </a:r>
            <a:r>
              <a:rPr lang="ru-RU" sz="2000" b="1" dirty="0" smtClean="0">
                <a:hlinkClick r:id="rId8" tooltip="Китообразные"/>
              </a:rPr>
              <a:t>китообразных</a:t>
            </a:r>
            <a:r>
              <a:rPr lang="ru-RU" sz="2000" b="1" dirty="0" smtClean="0"/>
              <a:t>, </a:t>
            </a:r>
            <a:r>
              <a:rPr lang="ru-RU" sz="2000" b="1" dirty="0" smtClean="0">
                <a:hlinkClick r:id="rId9" tooltip="Кальмар"/>
              </a:rPr>
              <a:t>кальмаров</a:t>
            </a:r>
            <a:r>
              <a:rPr lang="ru-RU" sz="2000" b="1" dirty="0" smtClean="0"/>
              <a:t>, </a:t>
            </a:r>
            <a:r>
              <a:rPr lang="ru-RU" sz="2000" b="1" dirty="0" smtClean="0">
                <a:hlinkClick r:id="rId10" tooltip="Тюлень"/>
              </a:rPr>
              <a:t>тюленей</a:t>
            </a:r>
            <a:r>
              <a:rPr lang="ru-RU" sz="2000" b="1" dirty="0" smtClean="0"/>
              <a:t>, </a:t>
            </a:r>
            <a:r>
              <a:rPr lang="ru-RU" sz="2000" b="1" dirty="0" smtClean="0">
                <a:hlinkClick r:id="rId11" tooltip="Пингвин"/>
              </a:rPr>
              <a:t>пингвинов</a:t>
            </a:r>
            <a:r>
              <a:rPr lang="ru-RU" sz="2000" b="1" dirty="0" smtClean="0"/>
              <a:t> и других животных; полностью сухопутные млекопитающие в Антарктиде отсутствуют, </a:t>
            </a:r>
            <a:r>
              <a:rPr lang="ru-RU" sz="2000" b="1" dirty="0" smtClean="0">
                <a:hlinkClick r:id="rId12" tooltip="Беспозвоночные"/>
              </a:rPr>
              <a:t>беспозвоночные</a:t>
            </a:r>
            <a:r>
              <a:rPr lang="ru-RU" sz="2000" b="1" dirty="0" smtClean="0"/>
              <a:t> представлены примерно 70 видами членистоногих (</a:t>
            </a:r>
            <a:r>
              <a:rPr lang="ru-RU" sz="2000" b="1" dirty="0" smtClean="0">
                <a:hlinkClick r:id="rId13" tooltip="Насекомые"/>
              </a:rPr>
              <a:t>насекомых</a:t>
            </a:r>
            <a:r>
              <a:rPr lang="ru-RU" sz="2000" b="1" dirty="0" smtClean="0"/>
              <a:t> и </a:t>
            </a:r>
            <a:r>
              <a:rPr lang="ru-RU" sz="2000" b="1" dirty="0" smtClean="0">
                <a:hlinkClick r:id="rId14" tooltip="Паукообразные"/>
              </a:rPr>
              <a:t>паукообразных</a:t>
            </a:r>
            <a:r>
              <a:rPr lang="ru-RU" sz="2000" b="1" dirty="0" smtClean="0"/>
              <a:t>) и </a:t>
            </a:r>
            <a:r>
              <a:rPr lang="ru-RU" sz="2000" b="1" dirty="0" smtClean="0">
                <a:hlinkClick r:id="rId15" tooltip="Нематоды"/>
              </a:rPr>
              <a:t>нематодами</a:t>
            </a:r>
            <a:r>
              <a:rPr lang="ru-RU" sz="2000" b="1" dirty="0" smtClean="0"/>
              <a:t>, обитающими в почвах.</a:t>
            </a:r>
          </a:p>
          <a:p>
            <a:r>
              <a:rPr lang="ru-RU" sz="2000" b="1" dirty="0" smtClean="0"/>
              <a:t>Из наземных животных обитают </a:t>
            </a:r>
            <a:r>
              <a:rPr lang="ru-RU" sz="2000" b="1" dirty="0" smtClean="0">
                <a:hlinkClick r:id="rId16" tooltip="Тюлени"/>
              </a:rPr>
              <a:t>тюлени</a:t>
            </a:r>
            <a:r>
              <a:rPr lang="ru-RU" sz="2000" b="1" dirty="0" smtClean="0"/>
              <a:t> (</a:t>
            </a:r>
            <a:r>
              <a:rPr lang="ru-RU" sz="2000" b="1" dirty="0" smtClean="0">
                <a:hlinkClick r:id="rId17" tooltip="Тюлень Уэдделла"/>
              </a:rPr>
              <a:t>Уэдделла</a:t>
            </a:r>
            <a:r>
              <a:rPr lang="ru-RU" sz="2000" b="1" dirty="0" smtClean="0"/>
              <a:t>, </a:t>
            </a:r>
            <a:r>
              <a:rPr lang="ru-RU" sz="2000" b="1" dirty="0" err="1" smtClean="0">
                <a:hlinkClick r:id="rId18" tooltip="Тюлень-крабоед"/>
              </a:rPr>
              <a:t>тюлени-крабоеды</a:t>
            </a:r>
            <a:r>
              <a:rPr lang="ru-RU" sz="2000" b="1" dirty="0" smtClean="0"/>
              <a:t>, </a:t>
            </a:r>
            <a:r>
              <a:rPr lang="ru-RU" sz="2000" b="1" dirty="0" smtClean="0">
                <a:hlinkClick r:id="rId19" tooltip="Морской леопард"/>
              </a:rPr>
              <a:t>морские леопарды</a:t>
            </a:r>
            <a:r>
              <a:rPr lang="ru-RU" sz="2000" b="1" dirty="0" smtClean="0"/>
              <a:t>, Росса, </a:t>
            </a:r>
            <a:r>
              <a:rPr lang="ru-RU" sz="2000" b="1" dirty="0" smtClean="0">
                <a:hlinkClick r:id="rId20" tooltip="Морские слоны"/>
              </a:rPr>
              <a:t>морские слоны</a:t>
            </a:r>
            <a:r>
              <a:rPr lang="ru-RU" sz="2000" b="1" dirty="0" smtClean="0"/>
              <a:t>) и птицы (несколько видов </a:t>
            </a:r>
            <a:r>
              <a:rPr lang="ru-RU" sz="2000" b="1" dirty="0" err="1" smtClean="0">
                <a:hlinkClick r:id="rId21" tooltip="Буревестниковые"/>
              </a:rPr>
              <a:t>буревестниковых</a:t>
            </a:r>
            <a:r>
              <a:rPr lang="ru-RU" sz="2000" b="1" dirty="0" smtClean="0"/>
              <a:t> (</a:t>
            </a:r>
            <a:r>
              <a:rPr lang="ru-RU" sz="2000" b="1" dirty="0" smtClean="0">
                <a:hlinkClick r:id="rId22" tooltip="Антарктический буревестник"/>
              </a:rPr>
              <a:t>антарктический</a:t>
            </a:r>
            <a:r>
              <a:rPr lang="ru-RU" sz="2000" b="1" dirty="0" smtClean="0"/>
              <a:t>, </a:t>
            </a:r>
            <a:r>
              <a:rPr lang="ru-RU" sz="2000" b="1" dirty="0" smtClean="0">
                <a:hlinkClick r:id="rId23" tooltip="Снежный буревестник"/>
              </a:rPr>
              <a:t>снежный</a:t>
            </a:r>
            <a:r>
              <a:rPr lang="ru-RU" sz="2000" b="1" dirty="0" smtClean="0"/>
              <a:t>), два вида </a:t>
            </a:r>
            <a:r>
              <a:rPr lang="ru-RU" sz="2000" b="1" dirty="0" smtClean="0">
                <a:hlinkClick r:id="rId24" tooltip="Поморник"/>
              </a:rPr>
              <a:t>поморников</a:t>
            </a:r>
            <a:r>
              <a:rPr lang="ru-RU" sz="2000" b="1" dirty="0" smtClean="0"/>
              <a:t>, </a:t>
            </a:r>
            <a:r>
              <a:rPr lang="ru-RU" sz="2000" b="1" dirty="0" smtClean="0">
                <a:hlinkClick r:id="rId25" tooltip="Полярная крачка"/>
              </a:rPr>
              <a:t>полярная крачка</a:t>
            </a:r>
            <a:r>
              <a:rPr lang="ru-RU" sz="2000" b="1" dirty="0" smtClean="0"/>
              <a:t>, </a:t>
            </a:r>
            <a:r>
              <a:rPr lang="ru-RU" sz="2000" b="1" dirty="0" smtClean="0">
                <a:hlinkClick r:id="rId26" tooltip="Пингвин Адели"/>
              </a:rPr>
              <a:t>пингвины Адели</a:t>
            </a:r>
            <a:r>
              <a:rPr lang="ru-RU" sz="2000" b="1" dirty="0" smtClean="0"/>
              <a:t> и </a:t>
            </a:r>
            <a:r>
              <a:rPr lang="ru-RU" sz="2000" b="1" dirty="0" smtClean="0">
                <a:hlinkClick r:id="rId27" tooltip="Императорский пингвин"/>
              </a:rPr>
              <a:t>императорские пингвины</a:t>
            </a:r>
            <a:r>
              <a:rPr lang="ru-RU" sz="1200"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640960" cy="5632311"/>
          </a:xfrm>
          <a:prstGeom prst="rect">
            <a:avLst/>
          </a:prstGeom>
        </p:spPr>
        <p:txBody>
          <a:bodyPr wrap="square">
            <a:spAutoFit/>
          </a:bodyPr>
          <a:lstStyle/>
          <a:p>
            <a:r>
              <a:rPr lang="ru-RU" sz="2000" b="1" dirty="0" smtClean="0"/>
              <a:t>В пресноводных озёрах материковых прибрежных оазисов — «</a:t>
            </a:r>
            <a:r>
              <a:rPr lang="ru-RU" sz="2000" b="1" dirty="0" smtClean="0">
                <a:hlinkClick r:id="rId2" tooltip="Сухие долины"/>
              </a:rPr>
              <a:t>сухих долин</a:t>
            </a:r>
            <a:r>
              <a:rPr lang="ru-RU" sz="2000" b="1" dirty="0" smtClean="0"/>
              <a:t>» — существуют </a:t>
            </a:r>
            <a:r>
              <a:rPr lang="ru-RU" sz="2000" b="1" dirty="0" err="1" smtClean="0">
                <a:hlinkClick r:id="rId3" tooltip="Олиготрофы"/>
              </a:rPr>
              <a:t>олиготрофные</a:t>
            </a:r>
            <a:r>
              <a:rPr lang="ru-RU" sz="2000" b="1" dirty="0" smtClean="0"/>
              <a:t> экосистемы, населённые </a:t>
            </a:r>
            <a:r>
              <a:rPr lang="ru-RU" sz="2000" b="1" dirty="0" smtClean="0">
                <a:hlinkClick r:id="rId4" tooltip="Цианобактерии"/>
              </a:rPr>
              <a:t>сине-зелёными водорослями</a:t>
            </a:r>
            <a:r>
              <a:rPr lang="ru-RU" sz="2000" b="1" dirty="0" smtClean="0"/>
              <a:t>, </a:t>
            </a:r>
            <a:r>
              <a:rPr lang="ru-RU" sz="2000" b="1" dirty="0" smtClean="0">
                <a:hlinkClick r:id="rId5" tooltip="Нематоды"/>
              </a:rPr>
              <a:t>круглыми червями</a:t>
            </a:r>
            <a:r>
              <a:rPr lang="ru-RU" sz="2000" b="1" dirty="0" smtClean="0"/>
              <a:t>, веслоногими рачками (циклопами) и </a:t>
            </a:r>
            <a:r>
              <a:rPr lang="ru-RU" sz="2000" b="1" dirty="0" smtClean="0">
                <a:hlinkClick r:id="rId6" tooltip="Дафния"/>
              </a:rPr>
              <a:t>дафниями</a:t>
            </a:r>
            <a:r>
              <a:rPr lang="ru-RU" sz="2000" b="1" dirty="0" smtClean="0"/>
              <a:t>, птицы же (</a:t>
            </a:r>
            <a:r>
              <a:rPr lang="ru-RU" sz="2000" b="1" dirty="0" smtClean="0">
                <a:hlinkClick r:id="rId7" tooltip="Буревестник"/>
              </a:rPr>
              <a:t>буревестники</a:t>
            </a:r>
            <a:r>
              <a:rPr lang="ru-RU" sz="2000" b="1" dirty="0" smtClean="0"/>
              <a:t> и </a:t>
            </a:r>
            <a:r>
              <a:rPr lang="ru-RU" sz="2000" b="1" dirty="0" smtClean="0">
                <a:hlinkClick r:id="rId8" tooltip="Поморники"/>
              </a:rPr>
              <a:t>поморники</a:t>
            </a:r>
            <a:r>
              <a:rPr lang="ru-RU" sz="2000" b="1" dirty="0" smtClean="0"/>
              <a:t>) залетают сюда эпизодически.</a:t>
            </a:r>
          </a:p>
          <a:p>
            <a:r>
              <a:rPr lang="ru-RU" sz="2000" b="1" dirty="0" smtClean="0"/>
              <a:t>Для </a:t>
            </a:r>
            <a:r>
              <a:rPr lang="ru-RU" sz="2000" b="1" dirty="0" err="1" smtClean="0"/>
              <a:t>нунатаков</a:t>
            </a:r>
            <a:r>
              <a:rPr lang="ru-RU" sz="2000" b="1" dirty="0" smtClean="0"/>
              <a:t> характерны лишь бактерии, водоросли, лишайники и сильно угнетённые мхи, на ледниковый щит изредка залетают только поморники, следующие за людьми.</a:t>
            </a:r>
          </a:p>
          <a:p>
            <a:r>
              <a:rPr lang="ru-RU" sz="2000" b="1" dirty="0" smtClean="0"/>
              <a:t>Существует предположение о наличии в </a:t>
            </a:r>
            <a:r>
              <a:rPr lang="ru-RU" sz="2000" b="1" dirty="0" err="1" smtClean="0"/>
              <a:t>подледниковых</a:t>
            </a:r>
            <a:r>
              <a:rPr lang="ru-RU" sz="2000" b="1" dirty="0" smtClean="0"/>
              <a:t> озёрах Антарктиды, таких как озеро </a:t>
            </a:r>
            <a:r>
              <a:rPr lang="ru-RU" sz="2000" b="1" dirty="0" smtClean="0">
                <a:hlinkClick r:id="rId9" tooltip="Восток (озеро)"/>
              </a:rPr>
              <a:t>Восток</a:t>
            </a:r>
            <a:r>
              <a:rPr lang="ru-RU" sz="2000" b="1" dirty="0" smtClean="0"/>
              <a:t>, крайне </a:t>
            </a:r>
            <a:r>
              <a:rPr lang="ru-RU" sz="2000" b="1" dirty="0" err="1" smtClean="0"/>
              <a:t>олиготрофных</a:t>
            </a:r>
            <a:r>
              <a:rPr lang="ru-RU" sz="2000" b="1" dirty="0" smtClean="0"/>
              <a:t> экосистем, практически изолированных от внешнего мира.</a:t>
            </a:r>
          </a:p>
          <a:p>
            <a:r>
              <a:rPr lang="ru-RU" sz="2000" b="1" dirty="0" smtClean="0"/>
              <a:t>В </a:t>
            </a:r>
            <a:r>
              <a:rPr lang="ru-RU" sz="2000" b="1" dirty="0" smtClean="0">
                <a:hlinkClick r:id="rId10" tooltip="1994 год"/>
              </a:rPr>
              <a:t>1994 году</a:t>
            </a:r>
            <a:r>
              <a:rPr lang="ru-RU" sz="2000" b="1" dirty="0" smtClean="0"/>
              <a:t> учёные передали сообщение о быстром увеличении числа растений в Антарктике, что выглядит подтверждением гипотезы о глобальном потеплении климата на планете.</a:t>
            </a:r>
          </a:p>
          <a:p>
            <a:r>
              <a:rPr lang="ru-RU" sz="2000" b="1" dirty="0" smtClean="0">
                <a:hlinkClick r:id="rId11" tooltip="Антарктический полуостров"/>
              </a:rPr>
              <a:t>Антарктический полуостров</a:t>
            </a:r>
            <a:r>
              <a:rPr lang="ru-RU" sz="2000" b="1" dirty="0" smtClean="0"/>
              <a:t> с прилегающими </a:t>
            </a:r>
            <a:r>
              <a:rPr lang="ru-RU" sz="2000" b="1" dirty="0" smtClean="0">
                <a:hlinkClick r:id="rId12" tooltip="Остров"/>
              </a:rPr>
              <a:t>островами</a:t>
            </a:r>
            <a:r>
              <a:rPr lang="ru-RU" sz="2000" b="1" dirty="0" smtClean="0"/>
              <a:t> имеет самые благоприятные на материке </a:t>
            </a:r>
            <a:r>
              <a:rPr lang="ru-RU" sz="2000" b="1" dirty="0" smtClean="0">
                <a:hlinkClick r:id="rId13" tooltip="Климат"/>
              </a:rPr>
              <a:t>климатические</a:t>
            </a:r>
            <a:r>
              <a:rPr lang="ru-RU" sz="2000" b="1" dirty="0" smtClean="0"/>
              <a:t> условия. Именно здесь произрастают два вида встречающихся в регионе </a:t>
            </a:r>
            <a:r>
              <a:rPr lang="ru-RU" sz="2000" b="1" dirty="0" smtClean="0">
                <a:hlinkClick r:id="rId14" tooltip="Цветковые растения"/>
              </a:rPr>
              <a:t>цветковых растений</a:t>
            </a:r>
            <a:r>
              <a:rPr lang="ru-RU" sz="2000" b="1" dirty="0" smtClean="0"/>
              <a:t> — </a:t>
            </a:r>
            <a:r>
              <a:rPr lang="ru-RU" sz="2000" b="1" dirty="0" smtClean="0">
                <a:hlinkClick r:id="rId15" tooltip="Луговик антарктический"/>
              </a:rPr>
              <a:t>луговик антарктический</a:t>
            </a:r>
            <a:r>
              <a:rPr lang="ru-RU" sz="2000" b="1" dirty="0" smtClean="0"/>
              <a:t> и </a:t>
            </a:r>
            <a:r>
              <a:rPr lang="ru-RU" sz="2000" b="1" dirty="0" err="1" smtClean="0">
                <a:hlinkClick r:id="rId16" tooltip="Колобантус кито"/>
              </a:rPr>
              <a:t>колобантус</a:t>
            </a:r>
            <a:r>
              <a:rPr lang="ru-RU" sz="2000" b="1" dirty="0" smtClean="0">
                <a:hlinkClick r:id="rId16" tooltip="Колобантус кито"/>
              </a:rPr>
              <a:t> </a:t>
            </a:r>
            <a:r>
              <a:rPr lang="ru-RU" sz="2000" b="1" dirty="0" err="1" smtClean="0">
                <a:hlinkClick r:id="rId16" tooltip="Колобантус кито"/>
              </a:rPr>
              <a:t>кито</a:t>
            </a:r>
            <a:r>
              <a:rPr lang="ru-RU" sz="2000" b="1" dirty="0" smtClean="0"/>
              <a:t>.</a:t>
            </a:r>
            <a:endParaRPr lang="ru-RU"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332656"/>
            <a:ext cx="878497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период подготовки к Международному геофизическому году на побережье, ледниковом щите и островах были основаны около 60 баз и станций, принадлежащих 11 государствам (в т. ч. советские — обсерватория Мирный, станции Оазис, Пионерская, Восток-1, Комсомольская и Восток, американские —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Амудсен-Скотт</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на Южном полюсе,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Бэрд</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Халетт</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Уилкс 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Мак-Мердо</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 конца 1950-х гг. в морях, омывающих континент, ведутся океанологические работы, выполняются регулярные геофизические исследования на стационарных континентальных станциях; предпринимаются также экспедиции внутрь континента. Советские ученые осуществили санно-тракторный поход к Геомагнитному полюсу (1957), Полюсу относительной недоступности (1958), Южному полюсу (1959). Американские исследователи прошли на вездеходах от станции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Литл</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Америка к станции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Бэрд</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далее к станции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Сентинел</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(1957), в 1958—1959 от станции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Элсуорт</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через массив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Дюфека</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 станции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Бэрд</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английские и новозеландские ученые на тягачах в 1957—1958 пересекли Антарктиду через Южный полюс от моря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Уэделла</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 морю Росса. Во внутренних районах Антарктиды работали также австралийские, бельгийские и французские ученые. В 1959 заключен международный договор об Антарктиде, способствовавший развитию сотрудничества в исследовании ледового континента.</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496944" cy="3046988"/>
          </a:xfrm>
          <a:prstGeom prst="rect">
            <a:avLst/>
          </a:prstGeom>
          <a:noFill/>
        </p:spPr>
        <p:txBody>
          <a:bodyPr wrap="square" rtlCol="0">
            <a:spAutoFit/>
          </a:bodyPr>
          <a:lstStyle/>
          <a:p>
            <a:pPr algn="ctr"/>
            <a:r>
              <a:rPr lang="ru-RU" sz="9600" i="1" u="sng" dirty="0" smtClean="0">
                <a:solidFill>
                  <a:srgbClr val="FF0000"/>
                </a:solidFill>
              </a:rPr>
              <a:t>Тайны  </a:t>
            </a:r>
            <a:r>
              <a:rPr lang="ru-RU" sz="9600" i="1" u="sng" dirty="0" err="1" smtClean="0">
                <a:solidFill>
                  <a:srgbClr val="FF0000"/>
                </a:solidFill>
              </a:rPr>
              <a:t>Анктартиды</a:t>
            </a:r>
            <a:endParaRPr lang="ru-RU" sz="9600" i="1"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24744"/>
            <a:ext cx="8640960" cy="3046988"/>
          </a:xfrm>
          <a:prstGeom prst="rect">
            <a:avLst/>
          </a:prstGeom>
        </p:spPr>
        <p:txBody>
          <a:bodyPr wrap="square">
            <a:spAutoFit/>
          </a:bodyPr>
          <a:lstStyle/>
          <a:p>
            <a:pPr algn="ctr"/>
            <a:r>
              <a:rPr lang="ru-RU" sz="9600" b="1" i="1" u="sng" dirty="0" smtClean="0">
                <a:solidFill>
                  <a:srgbClr val="FF0000"/>
                </a:solidFill>
              </a:rPr>
              <a:t>ОАЗИСЫ АНТАРКТИДЫ</a:t>
            </a:r>
            <a:endParaRPr lang="ru-RU" sz="9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712968" cy="6617196"/>
          </a:xfrm>
          <a:prstGeom prst="rect">
            <a:avLst/>
          </a:prstGeom>
        </p:spPr>
        <p:txBody>
          <a:bodyPr wrap="square">
            <a:spAutoFit/>
          </a:bodyPr>
          <a:lstStyle/>
          <a:p>
            <a:r>
              <a:rPr lang="ru-RU" b="1" dirty="0" smtClean="0"/>
              <a:t>                                                     </a:t>
            </a:r>
            <a:endParaRPr lang="ru-RU" sz="2800" b="1" i="1" u="sng" dirty="0" smtClean="0">
              <a:solidFill>
                <a:srgbClr val="FF0000"/>
              </a:solidFill>
            </a:endParaRPr>
          </a:p>
          <a:p>
            <a:r>
              <a:rPr lang="ru-RU" b="1" dirty="0" smtClean="0"/>
              <a:t>Казалось бы, ну какие загадки и тайны можно обнаружить на необитаемом континенте, где свыше 99% территории покрыто слоем льда толщиной </a:t>
            </a:r>
            <a:r>
              <a:rPr lang="ru-RU" b="1" i="1" u="sng" dirty="0" smtClean="0">
                <a:solidFill>
                  <a:srgbClr val="0000FF"/>
                </a:solidFill>
              </a:rPr>
              <a:t>до четырех километров</a:t>
            </a:r>
            <a:r>
              <a:rPr lang="ru-RU" b="1" dirty="0" smtClean="0"/>
              <a:t>, средняя температура даже летних месяцев колеблется от -30 до -50 °С, растительность практически отсутствует, а животный мир представлен лишь живущими на побережье пингвинами и ластоногими? Однако... </a:t>
            </a:r>
            <a:br>
              <a:rPr lang="ru-RU" b="1" dirty="0" smtClean="0"/>
            </a:br>
            <a:r>
              <a:rPr lang="ru-RU" b="1" dirty="0" smtClean="0"/>
              <a:t/>
            </a:r>
            <a:br>
              <a:rPr lang="ru-RU" b="1" dirty="0" smtClean="0"/>
            </a:br>
            <a:r>
              <a:rPr lang="ru-RU" b="1" dirty="0" smtClean="0"/>
              <a:t>На  Антарктиде, на расстоянии 480 километров от Южного полюса, расположено огромное </a:t>
            </a:r>
            <a:r>
              <a:rPr lang="ru-RU" b="1" i="1" u="sng" dirty="0" smtClean="0">
                <a:solidFill>
                  <a:srgbClr val="0000FF"/>
                </a:solidFill>
              </a:rPr>
              <a:t>озеро Восток</a:t>
            </a:r>
            <a:r>
              <a:rPr lang="ru-RU" b="1" dirty="0" smtClean="0"/>
              <a:t>. По площади оно не уступает таким озерам, как Онежское, Чад и Никарагуа. Толщина льда над озером - от трех с половиной до четырех с половиной километров, его наибольшая глубина - 1200 метров, а в районе расположенной как раз над ним российской антарктической станции "Восток" - 680 метров. Ученые всего мира считают исследование этого уникального озера одной из самых интересных и трудноразрешимых научных проблем начала XXI века.</a:t>
            </a:r>
            <a:br>
              <a:rPr lang="ru-RU" b="1" dirty="0" smtClean="0"/>
            </a:br>
            <a:r>
              <a:rPr lang="ru-RU" b="1" dirty="0" smtClean="0"/>
              <a:t/>
            </a:r>
            <a:br>
              <a:rPr lang="ru-RU" b="1" dirty="0" smtClean="0"/>
            </a:br>
            <a:r>
              <a:rPr lang="ru-RU" b="1" dirty="0" smtClean="0"/>
              <a:t>Когда полученные с американских орбитальных спутников данные показали, что над водной поверхностью озера существует покрытая ледяным куполом полость </a:t>
            </a:r>
            <a:r>
              <a:rPr lang="ru-RU" b="1" i="1" u="sng" dirty="0" smtClean="0">
                <a:solidFill>
                  <a:srgbClr val="0000FF"/>
                </a:solidFill>
              </a:rPr>
              <a:t>высотой 800 метров</a:t>
            </a:r>
            <a:r>
              <a:rPr lang="ru-RU" b="1" dirty="0" smtClean="0"/>
              <a:t>, а приборы зарегистрировали там высокую магнитную активность, дальнейшее выполнение американской программы исследований внезапно прервали и все гражданские специалисты были от нее отстранены. Руководство дальнейшими работами перешло к определенным правительственным структурам и ведомствам. </a:t>
            </a:r>
            <a:br>
              <a:rPr lang="ru-RU" b="1" dirty="0" smtClean="0"/>
            </a:b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784976" cy="6124754"/>
          </a:xfrm>
          <a:prstGeom prst="rect">
            <a:avLst/>
          </a:prstGeom>
        </p:spPr>
        <p:txBody>
          <a:bodyPr wrap="square">
            <a:spAutoFit/>
          </a:bodyPr>
          <a:lstStyle/>
          <a:p>
            <a:r>
              <a:rPr lang="ru-RU" sz="2800" b="1" dirty="0" smtClean="0"/>
              <a:t>До 2000 года с американской стороны исследованиями озера занималась международная команда ученых, но затем "бразды правления" взяло на себя </a:t>
            </a:r>
            <a:r>
              <a:rPr lang="ru-RU" sz="2800" b="1" i="1" u="sng" dirty="0" smtClean="0">
                <a:solidFill>
                  <a:srgbClr val="0000FF"/>
                </a:solidFill>
              </a:rPr>
              <a:t>Управление национальной безопасности США, </a:t>
            </a:r>
            <a:r>
              <a:rPr lang="ru-RU" sz="2800" b="1" dirty="0" smtClean="0"/>
              <a:t>Представительница НАСА по связям со СМИ </a:t>
            </a:r>
            <a:r>
              <a:rPr lang="ru-RU" sz="2800" b="1" dirty="0" err="1" smtClean="0"/>
              <a:t>Дебора</a:t>
            </a:r>
            <a:r>
              <a:rPr lang="ru-RU" sz="2800" b="1" dirty="0" smtClean="0"/>
              <a:t> </a:t>
            </a:r>
            <a:r>
              <a:rPr lang="ru-RU" sz="2800" b="1" dirty="0" err="1" smtClean="0"/>
              <a:t>Шингтеллер</a:t>
            </a:r>
            <a:r>
              <a:rPr lang="ru-RU" sz="2800" b="1" dirty="0" smtClean="0"/>
              <a:t> заявила, что такая замена была продиктована соображениями безопасности страны. Сразу же после этих слов место перед микрофоном занял один из руководителей НАСА, уточнивший, что "исследования прерваны для обеспечения экологической безопасности окружающей среды". С тех пор связаться с </a:t>
            </a:r>
            <a:r>
              <a:rPr lang="ru-RU" sz="2800" b="1" dirty="0" err="1" smtClean="0"/>
              <a:t>Деборой</a:t>
            </a:r>
            <a:r>
              <a:rPr lang="ru-RU" sz="2800" b="1" dirty="0" smtClean="0"/>
              <a:t> </a:t>
            </a:r>
            <a:r>
              <a:rPr lang="ru-RU" sz="2800" b="1" dirty="0" err="1" smtClean="0"/>
              <a:t>Шингтеллер</a:t>
            </a:r>
            <a:r>
              <a:rPr lang="ru-RU" sz="2800" b="1" dirty="0" smtClean="0"/>
              <a:t> и выяснить, какую безопасность она имела в виду, никому из журналистов не удавалось.</a:t>
            </a:r>
            <a:endParaRPr lang="ru-RU"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751344"/>
            <a:ext cx="8712968" cy="5509200"/>
          </a:xfrm>
          <a:prstGeom prst="rect">
            <a:avLst/>
          </a:prstGeom>
        </p:spPr>
        <p:txBody>
          <a:bodyPr wrap="square">
            <a:spAutoFit/>
          </a:bodyPr>
          <a:lstStyle/>
          <a:p>
            <a:r>
              <a:rPr lang="ru-RU" sz="2400" b="1" dirty="0" smtClean="0"/>
              <a:t>Так что же под ледяным панцирем Антарктиды может настолько привлекать правительственные круга США, а также России, что они посылают на шестой континент, в район озера Восток, научные экспедиции, оснащенные дорогим и тщательно засекреченным оборудованием? По имеющимся сведениям, приборы, установленные на спутниках, показали, </a:t>
            </a:r>
            <a:r>
              <a:rPr lang="ru-RU" sz="2800" b="1" i="1" u="sng" dirty="0" smtClean="0">
                <a:solidFill>
                  <a:srgbClr val="0000FF"/>
                </a:solidFill>
              </a:rPr>
              <a:t>что температура воды в озере колеблется от +10 до +18 °С! Это значит, что в глубине озера находятся геотермальные или какие-то иные источники тепла. </a:t>
            </a:r>
            <a:r>
              <a:rPr lang="ru-RU" sz="2400" b="1" dirty="0" smtClean="0"/>
              <a:t>Анализируя показания приборов, ученые высказали предположение, что в полости между ледяным куполом, покрывающим озеро, и его водной поверхностью может существовать самоочищающаяся атмосфера и, возможно, в ней живут растения.</a:t>
            </a:r>
            <a:endParaRPr lang="ru-RU"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51344"/>
            <a:ext cx="8568952" cy="5355312"/>
          </a:xfrm>
          <a:prstGeom prst="rect">
            <a:avLst/>
          </a:prstGeom>
        </p:spPr>
        <p:txBody>
          <a:bodyPr wrap="square">
            <a:spAutoFit/>
          </a:bodyPr>
          <a:lstStyle/>
          <a:p>
            <a:r>
              <a:rPr lang="ru-RU" sz="2400" b="1" dirty="0" smtClean="0"/>
              <a:t>Согласно информации, опубликованной в зарубежных источниках, в феврале 2000 года две группы ученых, выполнявшие совместную программу исследований, которую финансировали правительства США и Великобритании, намеревались опустить в воды озера специальные зонды, оснащенные различными датчиками. </a:t>
            </a:r>
            <a:r>
              <a:rPr lang="ru-RU" sz="2800" b="1" i="1" u="sng" dirty="0" smtClean="0">
                <a:solidFill>
                  <a:srgbClr val="0000FF"/>
                </a:solidFill>
              </a:rPr>
              <a:t>Но внезапно они получили указание все работы по программе прекратить</a:t>
            </a:r>
            <a:r>
              <a:rPr lang="ru-RU" sz="2400" b="1" dirty="0" smtClean="0"/>
              <a:t>. Никаких объяснений за этим не последовало. А на российскую антарктическую станцию в это же время якобы прибыл новый контингент исследователей, вместе с которым было доставлено большое количество весьма сложного и дорогостоящего оборудования. Причем происходило все это в глубокой тайне.</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348880"/>
            <a:ext cx="7920880" cy="1569660"/>
          </a:xfrm>
          <a:prstGeom prst="rect">
            <a:avLst/>
          </a:prstGeom>
          <a:noFill/>
        </p:spPr>
        <p:txBody>
          <a:bodyPr wrap="square" rtlCol="0">
            <a:spAutoFit/>
          </a:bodyPr>
          <a:lstStyle/>
          <a:p>
            <a:r>
              <a:rPr lang="ru-RU" sz="9600" b="1" i="1" u="sng" dirty="0" smtClean="0">
                <a:solidFill>
                  <a:srgbClr val="FF0000"/>
                </a:solidFill>
              </a:rPr>
              <a:t>Антарктида</a:t>
            </a:r>
            <a:endParaRPr lang="ru-RU" sz="9600" b="1" i="1" u="sng"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856984" cy="6001643"/>
          </a:xfrm>
          <a:prstGeom prst="rect">
            <a:avLst/>
          </a:prstGeom>
        </p:spPr>
        <p:txBody>
          <a:bodyPr wrap="square">
            <a:spAutoFit/>
          </a:bodyPr>
          <a:lstStyle/>
          <a:p>
            <a:r>
              <a:rPr lang="ru-RU" sz="2400" b="1" dirty="0" smtClean="0"/>
              <a:t>Спустя некоторое время после описанных событий с австралийской антарктической станции "Кейси" в сторону озера Восток отправились две путешественницы, намеревавшиеся пересечь антарктический континент на лыжах. Когда они достигли озера и уже шли по его ледяному покрову, неподалеку от них вдруг произвел посадку самолет американских ВВС, и "лица в штатском" предложили отважным девушкам проследовать на его борт, объясняя, что прилетели их спасать. Между тем у путешественниц имелись исправно работающие средства связи, и ни о какой помощи они не просили. Известно, что во время своего лыжного похода девушки сообщили по спутниковым телефонам родственникам и друзьям, что по возвращении расскажут им о чем-то совершенно невероятном. Однако, возвратившись домой, ничего такого они никому не рассказали, никаких интервью не давали, а все журналисты, пытавшиеся встретиться с ними, терпели неудачу.</a:t>
            </a:r>
            <a:endParaRPr lang="ru-RU"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856984" cy="5878532"/>
          </a:xfrm>
          <a:prstGeom prst="rect">
            <a:avLst/>
          </a:prstGeom>
        </p:spPr>
        <p:txBody>
          <a:bodyPr wrap="square">
            <a:spAutoFit/>
          </a:bodyPr>
          <a:lstStyle/>
          <a:p>
            <a:r>
              <a:rPr lang="ru-RU" sz="2000" b="1" dirty="0" smtClean="0"/>
              <a:t>В связи со сказанным, некоторые </a:t>
            </a:r>
            <a:r>
              <a:rPr lang="ru-RU" sz="2000" b="1" dirty="0" err="1" smtClean="0"/>
              <a:t>уфологи</a:t>
            </a:r>
            <a:r>
              <a:rPr lang="ru-RU" sz="2000" b="1" dirty="0" smtClean="0"/>
              <a:t> и исследователи загадочных явлений природы, и тайн истории обсуждают </a:t>
            </a:r>
            <a:r>
              <a:rPr lang="ru-RU" sz="2400" b="1" i="1" u="sng" dirty="0" smtClean="0">
                <a:solidFill>
                  <a:srgbClr val="0000FF"/>
                </a:solidFill>
              </a:rPr>
              <a:t>возможность существования в Антарктиде - на ее поверхности или под ледяным покровом - секретной базы НЛО или немецких нацистов </a:t>
            </a:r>
            <a:r>
              <a:rPr lang="ru-RU" sz="2000" b="1" dirty="0" smtClean="0"/>
              <a:t>(!), причем некоторые полагают, что одно другого не исключает.</a:t>
            </a:r>
            <a:br>
              <a:rPr lang="ru-RU" sz="2000" b="1" dirty="0" smtClean="0"/>
            </a:br>
            <a:r>
              <a:rPr lang="ru-RU" sz="2000" b="1" dirty="0" smtClean="0"/>
              <a:t/>
            </a:r>
            <a:br>
              <a:rPr lang="ru-RU" sz="2000" b="1" dirty="0" smtClean="0"/>
            </a:br>
            <a:r>
              <a:rPr lang="ru-RU" sz="2000" b="1" dirty="0" smtClean="0"/>
              <a:t>Что касается двух последних предположений, то даже при самом скептическом отношении к НЛО мысль о существовании в Антарктиде нацистской базы представляется еще более фантастической, если не откровенно абсурдной. Но, возможно, спешить с такими заключениями не следует...</a:t>
            </a:r>
            <a:br>
              <a:rPr lang="ru-RU" sz="2000" b="1" dirty="0" smtClean="0"/>
            </a:br>
            <a:r>
              <a:rPr lang="ru-RU" sz="2000" b="1" dirty="0" smtClean="0"/>
              <a:t/>
            </a:r>
            <a:br>
              <a:rPr lang="ru-RU" sz="2000" b="1" dirty="0" smtClean="0"/>
            </a:br>
            <a:r>
              <a:rPr lang="ru-RU" sz="2000" b="1" dirty="0" smtClean="0"/>
              <a:t>Летом 1940 года в гористой местности </a:t>
            </a:r>
            <a:r>
              <a:rPr lang="ru-RU" sz="2000" b="1" i="1" u="sng" dirty="0" smtClean="0">
                <a:solidFill>
                  <a:srgbClr val="0000FF"/>
                </a:solidFill>
              </a:rPr>
              <a:t>вблизи города </a:t>
            </a:r>
            <a:r>
              <a:rPr lang="ru-RU" sz="2000" b="1" i="1" u="sng" dirty="0" err="1" smtClean="0">
                <a:solidFill>
                  <a:srgbClr val="0000FF"/>
                </a:solidFill>
              </a:rPr>
              <a:t>Ковары</a:t>
            </a:r>
            <a:r>
              <a:rPr lang="ru-RU" sz="2000" b="1" i="1" u="sng" dirty="0" smtClean="0">
                <a:solidFill>
                  <a:srgbClr val="0000FF"/>
                </a:solidFill>
              </a:rPr>
              <a:t>, на самом юго-западе оккупированной Польши, гитлеровцы создали строго засекреченный учебный центр. </a:t>
            </a:r>
            <a:r>
              <a:rPr lang="ru-RU" sz="2000" b="1" dirty="0" smtClean="0"/>
              <a:t>Там проходили обучение и тренировались солдаты и офицеры, специально отобранные из элитных частей вермахта. Их готовили для боевых операций в самых суровых условиях таких полярных зон, как Арктика и... Антарктика.</a:t>
            </a:r>
            <a:endParaRPr lang="ru-RU"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784976" cy="5078313"/>
          </a:xfrm>
          <a:prstGeom prst="rect">
            <a:avLst/>
          </a:prstGeom>
        </p:spPr>
        <p:txBody>
          <a:bodyPr wrap="square">
            <a:spAutoFit/>
          </a:bodyPr>
          <a:lstStyle/>
          <a:p>
            <a:r>
              <a:rPr lang="ru-RU" sz="2000" b="1" dirty="0" smtClean="0"/>
              <a:t>Решение об аннексии Земли Королевы Мод - норвежских владений в Восточной Антарктиде - немецкое командование приняло еще в мае 1940 года, вскоре после капитуляции Норвегии. Для этой цели было сформировано особое воинское подразделение под командованием генерала Альфреда Рихтера, костяк которого должны были составить те, кто пройдет обучение в лагере под </a:t>
            </a:r>
            <a:r>
              <a:rPr lang="ru-RU" sz="2000" b="1" dirty="0" err="1" smtClean="0"/>
              <a:t>Коварами</a:t>
            </a:r>
            <a:r>
              <a:rPr lang="ru-RU" sz="2000" b="1" dirty="0" smtClean="0"/>
              <a:t>. Есть сведения, что планы высадки на Земле Королевы Мод немцы вынашивали с 1938 года и даже заранее придумали этой территории свое название: </a:t>
            </a:r>
            <a:r>
              <a:rPr lang="ru-RU" sz="2400" b="1" i="1" u="sng" dirty="0" smtClean="0">
                <a:solidFill>
                  <a:srgbClr val="0000FF"/>
                </a:solidFill>
              </a:rPr>
              <a:t>Новая Швабия. </a:t>
            </a:r>
            <a:r>
              <a:rPr lang="ru-RU" sz="2000" b="1" dirty="0" smtClean="0"/>
              <a:t>Якобы уже тогда Рихтер пролетел над ней на небольшом самолете и сбросил вниз несколько десятков вымпелов со свастикой, продемонстрировав полное пренебрежение к международным соглашениям о разделе Антарктиды. А в 1941 году немцы действительно высадились в Антарктиде, в бывших, как они считали, норвежских владениях, и основали там свою станцию "Оазис" в местности, известной в настоящее время под названием Оазиса </a:t>
            </a:r>
            <a:r>
              <a:rPr lang="ru-RU" sz="2000" b="1" dirty="0" err="1" smtClean="0"/>
              <a:t>Бангера</a:t>
            </a:r>
            <a:r>
              <a:rPr lang="ru-RU" sz="2000" b="1" dirty="0" smtClean="0"/>
              <a:t>, по имени американского летчика, обнаружившего его в 1946 году.</a:t>
            </a:r>
            <a:br>
              <a:rPr lang="ru-RU" sz="2000" b="1" dirty="0" smtClean="0"/>
            </a:br>
            <a:endParaRPr lang="ru-RU"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568952" cy="6309420"/>
          </a:xfrm>
          <a:prstGeom prst="rect">
            <a:avLst/>
          </a:prstGeom>
        </p:spPr>
        <p:txBody>
          <a:bodyPr wrap="square">
            <a:spAutoFit/>
          </a:bodyPr>
          <a:lstStyle/>
          <a:p>
            <a:r>
              <a:rPr lang="ru-RU" sz="2800" b="1" dirty="0" smtClean="0"/>
              <a:t>Антарктические "оазисы" - </a:t>
            </a:r>
            <a:r>
              <a:rPr lang="ru-RU" sz="2800" b="1" i="1" u="sng" dirty="0" smtClean="0">
                <a:solidFill>
                  <a:srgbClr val="0000FF"/>
                </a:solidFill>
              </a:rPr>
              <a:t>это участки земли, свободные ото льда</a:t>
            </a:r>
            <a:r>
              <a:rPr lang="ru-RU" sz="2800" b="1" dirty="0" smtClean="0"/>
              <a:t>. Их происхождение до конца не выяснено. Некоторые </a:t>
            </a:r>
            <a:r>
              <a:rPr lang="ru-RU" sz="2800" b="1" dirty="0" err="1" smtClean="0"/>
              <a:t>уфологи</a:t>
            </a:r>
            <a:r>
              <a:rPr lang="ru-RU" sz="2800" b="1" dirty="0" smtClean="0"/>
              <a:t> и исследователи исторических загадок и непознанных явлений, в том числе поляк Роберт </a:t>
            </a:r>
            <a:r>
              <a:rPr lang="ru-RU" sz="2800" b="1" dirty="0" err="1" smtClean="0"/>
              <a:t>Леснякевич</a:t>
            </a:r>
            <a:r>
              <a:rPr lang="ru-RU" sz="2800" b="1" dirty="0" smtClean="0"/>
              <a:t> и словак </a:t>
            </a:r>
            <a:r>
              <a:rPr lang="ru-RU" sz="2800" b="1" dirty="0" err="1" smtClean="0"/>
              <a:t>Милош</a:t>
            </a:r>
            <a:r>
              <a:rPr lang="ru-RU" sz="2800" b="1" dirty="0" smtClean="0"/>
              <a:t> </a:t>
            </a:r>
            <a:r>
              <a:rPr lang="ru-RU" sz="2800" b="1" dirty="0" err="1" smtClean="0"/>
              <a:t>Есенский</a:t>
            </a:r>
            <a:r>
              <a:rPr lang="ru-RU" sz="2800" b="1" dirty="0" smtClean="0"/>
              <a:t>, предполагают, что одной из причин образования, в частности, Оазиса </a:t>
            </a:r>
            <a:r>
              <a:rPr lang="ru-RU" sz="2800" b="1" dirty="0" err="1" smtClean="0"/>
              <a:t>Бангера</a:t>
            </a:r>
            <a:r>
              <a:rPr lang="ru-RU" sz="2800" b="1" dirty="0" smtClean="0"/>
              <a:t>, самого большого в Антарктиде, могли стать... </a:t>
            </a:r>
            <a:r>
              <a:rPr lang="ru-RU" sz="3200" b="1" i="1" u="sng" dirty="0" smtClean="0">
                <a:solidFill>
                  <a:srgbClr val="0000FF"/>
                </a:solidFill>
              </a:rPr>
              <a:t>эксперименты с ядерной энергией, проводившиеся немцами на станции "Оазис" во время Второй мировой войн</a:t>
            </a:r>
            <a:r>
              <a:rPr lang="ru-RU" sz="2800" b="1" dirty="0" smtClean="0"/>
              <a:t>ы. Об этом они пишут в своей книге "</a:t>
            </a:r>
            <a:r>
              <a:rPr lang="ru-RU" sz="2800" b="1" dirty="0" err="1" smtClean="0"/>
              <a:t>Wunderland</a:t>
            </a:r>
            <a:r>
              <a:rPr lang="ru-RU" sz="2800" b="1" dirty="0" smtClean="0"/>
              <a:t>". Внеземные технологии в Третьем рейхе", вышедшей в 1999 году в Варшаве.</a:t>
            </a:r>
            <a:endParaRPr lang="ru-RU"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5632311"/>
          </a:xfrm>
          <a:prstGeom prst="rect">
            <a:avLst/>
          </a:prstGeom>
        </p:spPr>
        <p:txBody>
          <a:bodyPr wrap="square">
            <a:spAutoFit/>
          </a:bodyPr>
          <a:lstStyle/>
          <a:p>
            <a:r>
              <a:rPr lang="ru-RU" sz="2000" b="1" dirty="0" smtClean="0"/>
              <a:t>Косвенным подтверждением упомянутого предположения могут служить события, связанные с "антарктической деятельностью</a:t>
            </a:r>
            <a:r>
              <a:rPr lang="ru-RU" sz="2400" b="1" i="1" u="sng" dirty="0" smtClean="0">
                <a:solidFill>
                  <a:srgbClr val="0000FF"/>
                </a:solidFill>
              </a:rPr>
              <a:t>" Ричарда Берда, американского адмирала, полярного исследователя, летчика, руководителя четырех антарктических экспедиций. </a:t>
            </a:r>
            <a:r>
              <a:rPr lang="ru-RU" sz="2000" b="1" dirty="0" smtClean="0"/>
              <a:t>Четвертая из них, состоявшаяся в 1946-1947 годах, была самой грандиозной и загадочной.</a:t>
            </a:r>
            <a:br>
              <a:rPr lang="ru-RU" sz="2000" b="1" dirty="0" smtClean="0"/>
            </a:br>
            <a:r>
              <a:rPr lang="ru-RU" sz="2000" b="1" dirty="0" smtClean="0"/>
              <a:t/>
            </a:r>
            <a:br>
              <a:rPr lang="ru-RU" sz="2000" b="1" dirty="0" smtClean="0"/>
            </a:br>
            <a:r>
              <a:rPr lang="ru-RU" sz="2000" b="1" dirty="0" smtClean="0"/>
              <a:t>По своим масштабам эта экспедиция с кодовым наименованием "Высокий прыжок" больше напоминала военную операцию вторжения. В ней участвовало 13 кораблей ВМС США, в том числе авианосец, ледоколы, танкер и подводная лодка. Воздушные транспортные средства включали 15 большегрузных самолетов, самолеты-разведчики дальнего действия, вертолеты и летающие лодки. Любопытен кадровый состав этой "научной" экспедиции</a:t>
            </a:r>
            <a:r>
              <a:rPr lang="ru-RU" sz="2400" b="1" i="1" u="sng" dirty="0" smtClean="0">
                <a:solidFill>
                  <a:srgbClr val="0000FF"/>
                </a:solidFill>
              </a:rPr>
              <a:t>. В нее входили 25 научных работников и... 4100 морских пехотинцев, солдат и офицеров</a:t>
            </a:r>
            <a:r>
              <a:rPr lang="ru-RU" sz="2000" b="1" dirty="0" smtClean="0"/>
              <a:t>! Экспедиция была одобрена конгрессом США и финансировалась правительством страны, а руководило ею военно-морское ведомство.</a:t>
            </a:r>
            <a:endParaRPr lang="ru-RU"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640960" cy="6740307"/>
          </a:xfrm>
          <a:prstGeom prst="rect">
            <a:avLst/>
          </a:prstGeom>
        </p:spPr>
        <p:txBody>
          <a:bodyPr wrap="square">
            <a:spAutoFit/>
          </a:bodyPr>
          <a:lstStyle/>
          <a:p>
            <a:r>
              <a:rPr lang="ru-RU" sz="2400" b="1" dirty="0" smtClean="0"/>
              <a:t>Официальная американская пропаганда не уставала повторять, что экспедиция преследует исключительно научные цели. Но тогда почему, как утверждали чилийские и аргентинские журналисты, у американцев "возникли серьезные проблемы с высадкой на побережье Антарктиды"? И зачем "ученые" под командованием адмирала Берда предприняли 200-километровый марш-бросок через всю восточную часть континента? Что (или кого) они там искали? </a:t>
            </a:r>
            <a:r>
              <a:rPr lang="ru-RU" sz="2400" b="1" i="1" u="sng" dirty="0" smtClean="0">
                <a:solidFill>
                  <a:srgbClr val="0000FF"/>
                </a:solidFill>
              </a:rPr>
              <a:t>Может быть, на станции-базе "Оазис" в Новой Швабии, так же как и на Балтийском побережье Польши, немцы создавали и испытывали свое </a:t>
            </a:r>
            <a:r>
              <a:rPr lang="ru-RU" sz="2400" b="1" i="1" u="sng" dirty="0" err="1" smtClean="0">
                <a:solidFill>
                  <a:srgbClr val="0000FF"/>
                </a:solidFill>
              </a:rPr>
              <a:t>супертайное</a:t>
            </a:r>
            <a:r>
              <a:rPr lang="ru-RU" sz="2400" b="1" i="1" u="sng" dirty="0" smtClean="0">
                <a:solidFill>
                  <a:srgbClr val="0000FF"/>
                </a:solidFill>
              </a:rPr>
              <a:t> оружие возмездия V-7 - сверхзвуковые </a:t>
            </a:r>
            <a:r>
              <a:rPr lang="ru-RU" sz="2400" b="1" i="1" u="sng" dirty="0" err="1" smtClean="0">
                <a:solidFill>
                  <a:srgbClr val="0000FF"/>
                </a:solidFill>
              </a:rPr>
              <a:t>дисколеты</a:t>
            </a:r>
            <a:r>
              <a:rPr lang="ru-RU" sz="2400" b="1" i="1" u="sng" dirty="0" smtClean="0">
                <a:solidFill>
                  <a:srgbClr val="0000FF"/>
                </a:solidFill>
              </a:rPr>
              <a:t>, приводимые в движение ракетными, а возможно, и ядерными двигателями, и именно их или хотя бы признаки подобной деятельности пытался отыскать адмирал? </a:t>
            </a:r>
            <a:r>
              <a:rPr lang="ru-RU" sz="2400" b="1" dirty="0" smtClean="0"/>
              <a:t>И, может быть, не случайно возглавляемая им операция называлась "Высокий прыжок" - ведь </a:t>
            </a:r>
            <a:r>
              <a:rPr lang="ru-RU" sz="2400" b="1" dirty="0" err="1" smtClean="0"/>
              <a:t>дисколеты</a:t>
            </a:r>
            <a:r>
              <a:rPr lang="ru-RU" sz="2400" b="1" dirty="0" smtClean="0"/>
              <a:t> V-7 взлетали и садились вертикально...</a:t>
            </a:r>
            <a:endParaRPr lang="ru-RU"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24936" cy="6370975"/>
          </a:xfrm>
          <a:prstGeom prst="rect">
            <a:avLst/>
          </a:prstGeom>
        </p:spPr>
        <p:txBody>
          <a:bodyPr wrap="square">
            <a:spAutoFit/>
          </a:bodyPr>
          <a:lstStyle/>
          <a:p>
            <a:r>
              <a:rPr lang="ru-RU" sz="2400" b="1" dirty="0" smtClean="0"/>
              <a:t>В этой связи весьма многозначительным представляется заявление Берда, сделанное им по возвращении из этой странной научной экспедиции. А сказал он буквально следующее</a:t>
            </a:r>
            <a:r>
              <a:rPr lang="ru-RU" sz="2400" b="1" i="1" u="sng" dirty="0" smtClean="0">
                <a:solidFill>
                  <a:srgbClr val="0000FF"/>
                </a:solidFill>
              </a:rPr>
              <a:t>: Соединенные Штаты должны приготовиться к обороне от противника, который располагает летающими объектами, способными угрожать нам с полюсов нашей планеты.</a:t>
            </a:r>
            <a:r>
              <a:rPr lang="ru-RU" sz="2400" b="1" dirty="0" smtClean="0"/>
              <a:t/>
            </a:r>
            <a:br>
              <a:rPr lang="ru-RU" sz="2400" b="1" dirty="0" smtClean="0"/>
            </a:br>
            <a:r>
              <a:rPr lang="ru-RU" sz="2400" b="1" dirty="0" smtClean="0"/>
              <a:t/>
            </a:r>
            <a:br>
              <a:rPr lang="ru-RU" sz="2400" b="1" dirty="0" smtClean="0"/>
            </a:br>
            <a:r>
              <a:rPr lang="ru-RU" sz="2400" b="1" dirty="0" smtClean="0"/>
              <a:t>Возвращаясь к личности Ричарда Берда, следует добавить, что в 1928 году он первым совершил полет на самолете над Антарктидой, а в ноябре 1929 года достиг на самолете Южного полюса. Всего он налетал над Антарктидой в общей сложности около 180 000 километров. Свой последний полет над ней 67-летний Берд совершил в 1955 году, за два года до смерти</a:t>
            </a:r>
            <a:r>
              <a:rPr lang="ru-RU" sz="2400" b="1" i="1" u="sng" dirty="0" smtClean="0">
                <a:solidFill>
                  <a:srgbClr val="0000FF"/>
                </a:solidFill>
              </a:rPr>
              <a:t>. Именно его последний полет породил массу загадочных толков и предположений.</a:t>
            </a:r>
            <a:r>
              <a:rPr lang="ru-RU" sz="2400" b="1" dirty="0" smtClean="0"/>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712968" cy="5693866"/>
          </a:xfrm>
          <a:prstGeom prst="rect">
            <a:avLst/>
          </a:prstGeom>
        </p:spPr>
        <p:txBody>
          <a:bodyPr wrap="square">
            <a:spAutoFit/>
          </a:bodyPr>
          <a:lstStyle/>
          <a:p>
            <a:r>
              <a:rPr lang="ru-RU" sz="2000" b="1" dirty="0" smtClean="0"/>
              <a:t>До сих пор ходят упорные слухи о потрясающем открытии, якобы сделанном им во время этого полета. В книге, написанной </a:t>
            </a:r>
            <a:r>
              <a:rPr lang="ru-RU" sz="2000" b="1" dirty="0" err="1" smtClean="0"/>
              <a:t>Амадео</a:t>
            </a:r>
            <a:r>
              <a:rPr lang="ru-RU" sz="2000" b="1" dirty="0" smtClean="0"/>
              <a:t> </a:t>
            </a:r>
            <a:r>
              <a:rPr lang="ru-RU" sz="2000" b="1" dirty="0" err="1" smtClean="0"/>
              <a:t>Джианнини</a:t>
            </a:r>
            <a:r>
              <a:rPr lang="ru-RU" sz="2000" b="1" dirty="0" smtClean="0"/>
              <a:t> и опубликованной в 1959 году, через два года после смерти адмирала, утверждается, </a:t>
            </a:r>
            <a:r>
              <a:rPr lang="ru-RU" sz="2400" b="1" i="1" u="sng" dirty="0" smtClean="0">
                <a:solidFill>
                  <a:srgbClr val="0000FF"/>
                </a:solidFill>
              </a:rPr>
              <a:t>что в Антарктиде Берд обнаружил вход... в подземный мир! Он побывал в этом мире, видел там богатую растительность, озера с теплой водой и, что самое удивительное, бродящих по их берегам животных, очень похожих на динозавров. Все это адмирал якобы снял на пленку и подробно описал в своих секретных дневниках, </a:t>
            </a:r>
            <a:r>
              <a:rPr lang="ru-RU" sz="2000" b="1" dirty="0" smtClean="0"/>
              <a:t>которые обязательно будут когда-нибудь найдены и опубликованы.</a:t>
            </a:r>
            <a:br>
              <a:rPr lang="ru-RU" sz="2000" b="1" dirty="0" smtClean="0"/>
            </a:br>
            <a:r>
              <a:rPr lang="ru-RU" sz="2000" b="1" dirty="0" smtClean="0"/>
              <a:t/>
            </a:r>
            <a:br>
              <a:rPr lang="ru-RU" sz="2000" b="1" dirty="0" smtClean="0"/>
            </a:br>
            <a:r>
              <a:rPr lang="ru-RU" sz="2000" b="1" dirty="0" smtClean="0"/>
              <a:t>Сам адмирал никогда не высказывался публично о чем-либо подобном, в написанных им самим книгах - "Малая Америка" и "Один" - нет, разумеется, и намека на какие-нибудь сенсационные открытия, но это нисколько не обескураживает тех, кто верит в существование внутри земного шара еще не открытого нами обитаемого мира.</a:t>
            </a:r>
            <a:br>
              <a:rPr lang="ru-RU" sz="2000" b="1" dirty="0" smtClean="0"/>
            </a:br>
            <a:endParaRPr lang="ru-RU"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48680"/>
            <a:ext cx="8784976" cy="5693866"/>
          </a:xfrm>
          <a:prstGeom prst="rect">
            <a:avLst/>
          </a:prstGeom>
        </p:spPr>
        <p:txBody>
          <a:bodyPr wrap="square">
            <a:spAutoFit/>
          </a:bodyPr>
          <a:lstStyle/>
          <a:p>
            <a:r>
              <a:rPr lang="ru-RU" sz="2000" b="1" dirty="0" smtClean="0"/>
              <a:t>До сих пор ходят упорные слухи о потрясающем открытии, якобы сделанном им во время этого полета. В книге, написанной </a:t>
            </a:r>
            <a:r>
              <a:rPr lang="ru-RU" sz="2000" b="1" dirty="0" err="1" smtClean="0"/>
              <a:t>Амадео</a:t>
            </a:r>
            <a:r>
              <a:rPr lang="ru-RU" sz="2000" b="1" dirty="0" smtClean="0"/>
              <a:t> </a:t>
            </a:r>
            <a:r>
              <a:rPr lang="ru-RU" sz="2000" b="1" dirty="0" err="1" smtClean="0"/>
              <a:t>Джианнини</a:t>
            </a:r>
            <a:r>
              <a:rPr lang="ru-RU" sz="2000" b="1" dirty="0" smtClean="0"/>
              <a:t> и опубликованной в 1959 году, </a:t>
            </a:r>
            <a:r>
              <a:rPr lang="ru-RU" sz="2400" b="1" i="1" u="sng" dirty="0" smtClean="0">
                <a:solidFill>
                  <a:srgbClr val="0000FF"/>
                </a:solidFill>
              </a:rPr>
              <a:t>через два года после смерти адмирала, утверждается, что в Антарктиде Берд обнаружил вход... в подземный мир! Он побывал в этом мире, видел там богатую растительность, озера с теплой водой и, что самое удивительное, бродящих по их берегам животных, очень похожих на динозавр</a:t>
            </a:r>
            <a:r>
              <a:rPr lang="ru-RU" sz="2000" b="1" dirty="0" smtClean="0"/>
              <a:t>ов. Все это адмирал якобы снял на пленку и подробно описал в своих секретных дневниках, которые обязательно будут когда-нибудь найдены и опубликованы.</a:t>
            </a:r>
            <a:br>
              <a:rPr lang="ru-RU" sz="2000" b="1" dirty="0" smtClean="0"/>
            </a:br>
            <a:r>
              <a:rPr lang="ru-RU" sz="2000" b="1" dirty="0" smtClean="0"/>
              <a:t/>
            </a:r>
            <a:br>
              <a:rPr lang="ru-RU" sz="2000" b="1" dirty="0" smtClean="0"/>
            </a:br>
            <a:r>
              <a:rPr lang="ru-RU" sz="2000" b="1" dirty="0" smtClean="0"/>
              <a:t>Сам адмирал никогда не высказывался публично о чем-либо подобном, в написанных им самим книгах - "Малая Америка" и "Один" - нет, разумеется, и намека на какие-нибудь сенсационные открытия, но это нисколько не обескураживает тех, кто верит в существование внутри земного шара еще не открытого нами обитаемого мира.</a:t>
            </a:r>
            <a:br>
              <a:rPr lang="ru-RU" sz="2000" b="1" dirty="0" smtClean="0"/>
            </a:br>
            <a:endParaRPr lang="ru-RU"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0"/>
            <a:ext cx="8496944" cy="6524863"/>
          </a:xfrm>
          <a:prstGeom prst="rect">
            <a:avLst/>
          </a:prstGeom>
        </p:spPr>
        <p:txBody>
          <a:bodyPr wrap="square">
            <a:spAutoFit/>
          </a:bodyPr>
          <a:lstStyle/>
          <a:p>
            <a:r>
              <a:rPr lang="ru-RU" sz="2000" b="1" dirty="0" smtClean="0"/>
              <a:t>И еще об озере Восток и одноименной российской полярной станции.</a:t>
            </a:r>
            <a:br>
              <a:rPr lang="ru-RU" sz="2000" b="1" dirty="0" smtClean="0"/>
            </a:br>
            <a:r>
              <a:rPr lang="ru-RU" sz="2000" b="1" dirty="0" smtClean="0"/>
              <a:t/>
            </a:r>
            <a:br>
              <a:rPr lang="ru-RU" sz="2000" b="1" dirty="0" smtClean="0"/>
            </a:br>
            <a:r>
              <a:rPr lang="ru-RU" sz="2000" b="1" dirty="0" smtClean="0"/>
              <a:t>Недавно на станции "Восток" биологи Петербургского института ядерной физики провели анализы керна, взятого из глубинных слоев льда, покрывающего озеро. </a:t>
            </a:r>
            <a:r>
              <a:rPr lang="ru-RU" sz="2000" b="1" i="1" u="sng" dirty="0" smtClean="0">
                <a:solidFill>
                  <a:srgbClr val="0000FF"/>
                </a:solidFill>
              </a:rPr>
              <a:t>В нем была обнаружена бактерия, способная жить при температуре +55 °С.</a:t>
            </a:r>
            <a:r>
              <a:rPr lang="ru-RU" sz="2000" b="1" dirty="0" smtClean="0"/>
              <a:t> Выходит, в озере когда-то была такая температура. А может быть есть и сегодня. Значит, гипотеза о том, что вода под толщей льда каким-то образом подогревается, ну, скажем, гейзерами, не выглядит такой уж фантастичной?</a:t>
            </a:r>
            <a:br>
              <a:rPr lang="ru-RU" sz="2000" b="1" dirty="0" smtClean="0"/>
            </a:br>
            <a:r>
              <a:rPr lang="ru-RU" sz="2000" b="1" dirty="0" smtClean="0"/>
              <a:t/>
            </a:r>
            <a:br>
              <a:rPr lang="ru-RU" sz="2000" b="1" dirty="0" smtClean="0"/>
            </a:br>
            <a:r>
              <a:rPr lang="ru-RU" sz="2000" b="1" dirty="0" smtClean="0"/>
              <a:t>По словам начальника станции "Восток" Валерия Лукина, за последние годы в толще льда пробурена сверхглубокая скважина, и до водной поверхности озера осталось около 130 метров. Но дальше бурить боятся: если бур "окунется" в воду, то высока вероятность занесения в эту гигантскую "колбу", </a:t>
            </a:r>
            <a:r>
              <a:rPr lang="ru-RU" sz="2000" b="1" dirty="0" err="1" smtClean="0"/>
              <a:t>загерметизированную</a:t>
            </a:r>
            <a:r>
              <a:rPr lang="ru-RU" sz="2000" b="1" dirty="0" smtClean="0"/>
              <a:t> миллионы лет назад, обычной земной грязи. К чему это приведет, никто не знает. Может, какие-нибудь земные бактерии уничтожат всю жизнь в озере - рыб, моллюсков... А стерильного бура пока что не существует. И что при этом "вырвется" из озера на поверхность, и какие вызовет последствия, тоже неизвестно. Ведь нет никакой гарантии, что из озера Восток не появятся существа</a:t>
            </a:r>
            <a:r>
              <a:rPr lang="ru-RU" dirty="0" smtClean="0"/>
              <a:t> </a:t>
            </a:r>
            <a:r>
              <a:rPr lang="ru-RU" b="1" dirty="0" smtClean="0"/>
              <a:t>или микробы, с которыми люди на Земле никогда не сталкивались!</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1268760"/>
            <a:ext cx="4104456" cy="3785652"/>
          </a:xfrm>
          <a:prstGeom prst="rect">
            <a:avLst/>
          </a:prstGeom>
        </p:spPr>
        <p:txBody>
          <a:bodyPr wrap="square">
            <a:spAutoFit/>
          </a:bodyPr>
          <a:lstStyle/>
          <a:p>
            <a:r>
              <a:rPr lang="ru-RU" sz="2000" b="1" dirty="0" err="1" smtClean="0"/>
              <a:t>Антаркти́да</a:t>
            </a:r>
            <a:r>
              <a:rPr lang="ru-RU" sz="2000" b="1" dirty="0" smtClean="0"/>
              <a:t> (</a:t>
            </a:r>
            <a:r>
              <a:rPr lang="ru-RU" sz="2000" b="1" dirty="0" smtClean="0">
                <a:hlinkClick r:id="rId2" tooltip="Греческий язык"/>
              </a:rPr>
              <a:t>греч.</a:t>
            </a:r>
            <a:r>
              <a:rPr lang="ru-RU" sz="2000" b="1" dirty="0" smtClean="0"/>
              <a:t> </a:t>
            </a:r>
            <a:r>
              <a:rPr lang="ru-RU" sz="2000" b="1" dirty="0" err="1" smtClean="0"/>
              <a:t>ἀνταρκτικός </a:t>
            </a:r>
            <a:r>
              <a:rPr lang="ru-RU" sz="2000" b="1" dirty="0" smtClean="0"/>
              <a:t>— противоположность </a:t>
            </a:r>
            <a:r>
              <a:rPr lang="ru-RU" sz="2000" b="1" dirty="0" smtClean="0">
                <a:hlinkClick r:id="rId3" tooltip="Арктика"/>
              </a:rPr>
              <a:t>Арктике</a:t>
            </a:r>
            <a:r>
              <a:rPr lang="ru-RU" sz="2000" b="1" dirty="0" smtClean="0"/>
              <a:t>) — </a:t>
            </a:r>
            <a:r>
              <a:rPr lang="ru-RU" sz="2000" b="1" dirty="0" smtClean="0">
                <a:hlinkClick r:id="rId4" tooltip="Континент"/>
              </a:rPr>
              <a:t>континент</a:t>
            </a:r>
            <a:r>
              <a:rPr lang="ru-RU" sz="2000" b="1" dirty="0" smtClean="0"/>
              <a:t>, расположенный на самом юге </a:t>
            </a:r>
            <a:r>
              <a:rPr lang="ru-RU" sz="2000" b="1" dirty="0" smtClean="0">
                <a:hlinkClick r:id="rId5" tooltip="Земля"/>
              </a:rPr>
              <a:t>Земли</a:t>
            </a:r>
            <a:r>
              <a:rPr lang="ru-RU" sz="2000" b="1" dirty="0" smtClean="0"/>
              <a:t>, центр Антарктиды примерно совпадает с </a:t>
            </a:r>
            <a:r>
              <a:rPr lang="ru-RU" sz="2000" b="1" dirty="0" smtClean="0">
                <a:hlinkClick r:id="rId6" tooltip="Южный полюс"/>
              </a:rPr>
              <a:t>южным географическим полюсом</a:t>
            </a:r>
            <a:r>
              <a:rPr lang="ru-RU" sz="2000" b="1" dirty="0" smtClean="0"/>
              <a:t>. Антарктиду омывают воды </a:t>
            </a:r>
            <a:r>
              <a:rPr lang="ru-RU" sz="2000" b="1" dirty="0" smtClean="0">
                <a:hlinkClick r:id="rId7" tooltip="Южный океан"/>
              </a:rPr>
              <a:t>Южного океана</a:t>
            </a:r>
            <a:r>
              <a:rPr lang="ru-RU" sz="2000" b="1" dirty="0" smtClean="0"/>
              <a:t>.</a:t>
            </a:r>
            <a:br>
              <a:rPr lang="ru-RU" sz="2000" b="1" dirty="0" smtClean="0"/>
            </a:br>
            <a:r>
              <a:rPr lang="ru-RU" sz="2000" b="1" dirty="0" smtClean="0"/>
              <a:t>Площадь континента составляет около 14 107 000 км² (из них </a:t>
            </a:r>
            <a:r>
              <a:rPr lang="ru-RU" sz="2000" b="1" dirty="0" err="1" smtClean="0"/>
              <a:t>шельфоые</a:t>
            </a:r>
            <a:r>
              <a:rPr lang="ru-RU" sz="2000" b="1" dirty="0" smtClean="0"/>
              <a:t> ледники - 930 000 км², острова - 75 500 км²).</a:t>
            </a:r>
            <a:endParaRPr lang="ru-RU" sz="2000" b="1" dirty="0"/>
          </a:p>
        </p:txBody>
      </p:sp>
      <p:pic>
        <p:nvPicPr>
          <p:cNvPr id="1026" name="Picture 2"/>
          <p:cNvPicPr>
            <a:picLocks noChangeAspect="1" noChangeArrowheads="1"/>
          </p:cNvPicPr>
          <p:nvPr/>
        </p:nvPicPr>
        <p:blipFill>
          <a:blip r:embed="rId8" cstate="print"/>
          <a:srcRect/>
          <a:stretch>
            <a:fillRect/>
          </a:stretch>
        </p:blipFill>
        <p:spPr bwMode="auto">
          <a:xfrm>
            <a:off x="179513" y="1021185"/>
            <a:ext cx="4392488" cy="439248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6138"/>
            <a:ext cx="8784976" cy="6801862"/>
          </a:xfrm>
          <a:prstGeom prst="rect">
            <a:avLst/>
          </a:prstGeom>
        </p:spPr>
        <p:txBody>
          <a:bodyPr wrap="square">
            <a:spAutoFit/>
          </a:bodyPr>
          <a:lstStyle/>
          <a:p>
            <a:r>
              <a:rPr lang="ru-RU" sz="2000" b="1" dirty="0" smtClean="0"/>
              <a:t>Вообще же слухи об озере Восток ходят самые разные, даже среди полярников. </a:t>
            </a:r>
            <a:r>
              <a:rPr lang="ru-RU" sz="2400" b="1" i="1" u="sng" dirty="0" smtClean="0">
                <a:solidFill>
                  <a:srgbClr val="0000FF"/>
                </a:solidFill>
              </a:rPr>
              <a:t>Поговаривают, что в нем находится корабль инопланетян, что в озере водятся давно исчезнувшие с поверхности Земли водоплавающие ящеры и еще какие-то древние чудовища.</a:t>
            </a:r>
            <a:r>
              <a:rPr lang="ru-RU" sz="2000" b="1" dirty="0" smtClean="0"/>
              <a:t/>
            </a:r>
            <a:br>
              <a:rPr lang="ru-RU" sz="2000" b="1" dirty="0" smtClean="0"/>
            </a:br>
            <a:r>
              <a:rPr lang="ru-RU" sz="2000" b="1" dirty="0" smtClean="0"/>
              <a:t/>
            </a:r>
            <a:br>
              <a:rPr lang="ru-RU" sz="2000" b="1" dirty="0" smtClean="0"/>
            </a:br>
            <a:r>
              <a:rPr lang="ru-RU" sz="2000" b="1" dirty="0" smtClean="0"/>
              <a:t>Ученые же все эти рассуждения о древних ящерах и инопланетянах в озере называют обывательскими домыслами. Но на многие вопросы и сами пока не могут ответить.</a:t>
            </a:r>
            <a:br>
              <a:rPr lang="ru-RU" sz="2000" b="1" dirty="0" smtClean="0"/>
            </a:br>
            <a:r>
              <a:rPr lang="ru-RU" sz="2000" b="1" dirty="0" smtClean="0"/>
              <a:t/>
            </a:r>
            <a:br>
              <a:rPr lang="ru-RU" sz="2000" b="1" dirty="0" smtClean="0"/>
            </a:br>
            <a:r>
              <a:rPr lang="ru-RU" sz="2000" b="1" dirty="0" smtClean="0"/>
              <a:t>- Озеро Восток тем и интересно, - говорит Эл Сазерленд, начальник американской экспедиции на антарктической станции "</a:t>
            </a:r>
            <a:r>
              <a:rPr lang="ru-RU" sz="2000" b="1" dirty="0" err="1" smtClean="0"/>
              <a:t>Мак-Мердо</a:t>
            </a:r>
            <a:r>
              <a:rPr lang="ru-RU" sz="2000" b="1" dirty="0" smtClean="0"/>
              <a:t>". представитель Национального научного фонда США в Антарктиде, - что любое связанное с ним открытие будет ставить куда больше вопросов, чем давать ответов.</a:t>
            </a:r>
            <a:br>
              <a:rPr lang="ru-RU" sz="2000" b="1" dirty="0" smtClean="0"/>
            </a:br>
            <a:r>
              <a:rPr lang="ru-RU" sz="2000" b="1" dirty="0" smtClean="0"/>
              <a:t/>
            </a:r>
            <a:br>
              <a:rPr lang="ru-RU" sz="2000" b="1" dirty="0" smtClean="0"/>
            </a:br>
            <a:r>
              <a:rPr lang="ru-RU" sz="2000" b="1" dirty="0" smtClean="0"/>
              <a:t>Лукин и Сазерленд встречаются часто и всегда начинают беседу с обсуждения проблем озера Восток, но окружающим говорят о них очень скупо, тем более что разные страны все больше засекречивают работы, связанные с проникновением в тайны этого уникального образования, "притаившегося" под толщей льда Антарктиды. </a:t>
            </a:r>
            <a:endParaRPr lang="ru-RU"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8712968" cy="4524315"/>
          </a:xfrm>
          <a:prstGeom prst="rect">
            <a:avLst/>
          </a:prstGeom>
        </p:spPr>
        <p:txBody>
          <a:bodyPr wrap="square">
            <a:spAutoFit/>
          </a:bodyPr>
          <a:lstStyle/>
          <a:p>
            <a:pPr algn="ctr"/>
            <a:r>
              <a:rPr lang="ru-RU" sz="9600" b="1" i="1" u="sng" dirty="0" smtClean="0">
                <a:solidFill>
                  <a:srgbClr val="FF0000"/>
                </a:solidFill>
              </a:rPr>
              <a:t>Кровавый водопад Антарктиды</a:t>
            </a:r>
            <a:endParaRPr lang="ru-RU" sz="9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712968" cy="6401753"/>
          </a:xfrm>
          <a:prstGeom prst="rect">
            <a:avLst/>
          </a:prstGeom>
        </p:spPr>
        <p:txBody>
          <a:bodyPr wrap="square">
            <a:spAutoFit/>
          </a:bodyPr>
          <a:lstStyle/>
          <a:p>
            <a:r>
              <a:rPr lang="en-US" b="1" dirty="0" smtClean="0"/>
              <a:t>                          </a:t>
            </a:r>
            <a:endParaRPr lang="en-US" sz="3600" b="1" i="1" u="sng" dirty="0" smtClean="0">
              <a:solidFill>
                <a:srgbClr val="FF0000"/>
              </a:solidFill>
            </a:endParaRPr>
          </a:p>
          <a:p>
            <a:endParaRPr lang="ru-RU" sz="3600" b="1" i="1" u="sng" dirty="0" smtClean="0">
              <a:solidFill>
                <a:srgbClr val="FF0000"/>
              </a:solidFill>
            </a:endParaRPr>
          </a:p>
          <a:p>
            <a:r>
              <a:rPr lang="ru-RU" sz="2400" b="1" i="1" u="sng" dirty="0" smtClean="0"/>
              <a:t>В Антарктиде </a:t>
            </a:r>
            <a:r>
              <a:rPr lang="ru-RU" sz="2000" b="1" dirty="0" smtClean="0"/>
              <a:t>в одной из скрытых полостей, герметично запечатанной 400-метровым слоем льда, уже два миллиона лет спокойно живут </a:t>
            </a:r>
            <a:r>
              <a:rPr lang="ru-RU" sz="2000" b="1" i="1" u="sng" dirty="0" smtClean="0">
                <a:solidFill>
                  <a:srgbClr val="0000FF"/>
                </a:solidFill>
              </a:rPr>
              <a:t>бактерии</a:t>
            </a:r>
            <a:r>
              <a:rPr lang="ru-RU" sz="2000" b="1" dirty="0" smtClean="0"/>
              <a:t>. Без доступа света и при полном отсутствии кислорода. Открытие поможет исследователям по-новому взглянуть на приспособляемость жизни к экстремальным условиям, в частности — случавшимся в далёком прошлом нашей планеты, а заодно и на возможность существования микроорганизмов на Марсе или Европе. </a:t>
            </a:r>
            <a:br>
              <a:rPr lang="ru-RU" sz="2000" b="1" dirty="0" smtClean="0"/>
            </a:br>
            <a:r>
              <a:rPr lang="ru-RU" sz="2000" b="1" dirty="0" smtClean="0"/>
              <a:t/>
            </a:r>
            <a:br>
              <a:rPr lang="ru-RU" sz="2000" b="1" dirty="0" smtClean="0"/>
            </a:br>
            <a:r>
              <a:rPr lang="ru-RU" sz="2000" b="1" dirty="0" smtClean="0"/>
              <a:t>Сенсационную весть принесли </a:t>
            </a:r>
            <a:r>
              <a:rPr lang="ru-RU" sz="2000" b="1" dirty="0" err="1" smtClean="0"/>
              <a:t>Джилл</a:t>
            </a:r>
            <a:r>
              <a:rPr lang="ru-RU" sz="2000" b="1" dirty="0" smtClean="0"/>
              <a:t> </a:t>
            </a:r>
            <a:r>
              <a:rPr lang="ru-RU" sz="2000" b="1" dirty="0" err="1" smtClean="0"/>
              <a:t>Микуки</a:t>
            </a:r>
            <a:r>
              <a:rPr lang="ru-RU" sz="2000" b="1" dirty="0" smtClean="0"/>
              <a:t> (</a:t>
            </a:r>
            <a:r>
              <a:rPr lang="ru-RU" sz="2000" b="1" dirty="0" err="1" smtClean="0"/>
              <a:t>Jill</a:t>
            </a:r>
            <a:r>
              <a:rPr lang="ru-RU" sz="2000" b="1" dirty="0" smtClean="0"/>
              <a:t> </a:t>
            </a:r>
            <a:r>
              <a:rPr lang="ru-RU" sz="2000" b="1" dirty="0" err="1" smtClean="0"/>
              <a:t>Mikucki</a:t>
            </a:r>
            <a:r>
              <a:rPr lang="ru-RU" sz="2000" b="1" dirty="0" smtClean="0"/>
              <a:t>) из Дартмутского колледжа (</a:t>
            </a:r>
            <a:r>
              <a:rPr lang="ru-RU" sz="2000" b="1" dirty="0" err="1" smtClean="0"/>
              <a:t>Dartmouth</a:t>
            </a:r>
            <a:r>
              <a:rPr lang="ru-RU" sz="2000" b="1" dirty="0" smtClean="0"/>
              <a:t> </a:t>
            </a:r>
            <a:r>
              <a:rPr lang="ru-RU" sz="2000" b="1" dirty="0" err="1" smtClean="0"/>
              <a:t>College</a:t>
            </a:r>
            <a:r>
              <a:rPr lang="ru-RU" sz="2000" b="1" dirty="0" smtClean="0"/>
              <a:t>) и её коллеги из ряда других институтов и университетов, проведшие не один сезон в изучении “Кровавого водопада” (</a:t>
            </a:r>
            <a:r>
              <a:rPr lang="ru-RU" sz="2000" b="1" dirty="0" err="1" smtClean="0"/>
              <a:t>Blood</a:t>
            </a:r>
            <a:r>
              <a:rPr lang="ru-RU" sz="2000" b="1" dirty="0" smtClean="0"/>
              <a:t> </a:t>
            </a:r>
            <a:r>
              <a:rPr lang="ru-RU" sz="2000" b="1" dirty="0" err="1" smtClean="0"/>
              <a:t>Falls</a:t>
            </a:r>
            <a:r>
              <a:rPr lang="ru-RU" sz="2000" b="1" dirty="0" smtClean="0"/>
              <a:t>). Этот сравнительно небольшой выход жидкого рассола по трещине, ведущей глубоко под ледник Тейлора (</a:t>
            </a:r>
            <a:r>
              <a:rPr lang="ru-RU" sz="2000" b="1" dirty="0" err="1" smtClean="0"/>
              <a:t>Taylor</a:t>
            </a:r>
            <a:r>
              <a:rPr lang="ru-RU" sz="2000" b="1" dirty="0" smtClean="0"/>
              <a:t> </a:t>
            </a:r>
            <a:r>
              <a:rPr lang="ru-RU" sz="2000" b="1" dirty="0" err="1" smtClean="0"/>
              <a:t>Glacier</a:t>
            </a:r>
            <a:r>
              <a:rPr lang="ru-RU" sz="2000" b="1" dirty="0" smtClean="0"/>
              <a:t>), получил своё имя из-за красно-рыжего цвета, происхождение которого связано с тем, что </a:t>
            </a:r>
            <a:r>
              <a:rPr lang="ru-RU" sz="2400" b="1" i="1" u="sng" dirty="0" smtClean="0">
                <a:solidFill>
                  <a:srgbClr val="0000FF"/>
                </a:solidFill>
              </a:rPr>
              <a:t>вода поднимает из глубин земли живые микроорганизмы, которые были заперты в скрытом резервуаре 1,5-2 миллиона лет. </a:t>
            </a:r>
            <a:endParaRPr lang="ru-RU" sz="2400" b="1" i="1" u="sng"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1268760"/>
            <a:ext cx="6162584" cy="4795986"/>
          </a:xfrm>
          <a:prstGeom prst="rect">
            <a:avLst/>
          </a:prstGeom>
          <a:noFill/>
          <a:ln w="9525">
            <a:noFill/>
            <a:miter lim="800000"/>
            <a:headEnd/>
            <a:tailEnd/>
          </a:ln>
        </p:spPr>
      </p:pic>
      <p:sp>
        <p:nvSpPr>
          <p:cNvPr id="3" name="TextBox 2"/>
          <p:cNvSpPr txBox="1"/>
          <p:nvPr/>
        </p:nvSpPr>
        <p:spPr>
          <a:xfrm>
            <a:off x="971600" y="0"/>
            <a:ext cx="7128792" cy="1200329"/>
          </a:xfrm>
          <a:prstGeom prst="rect">
            <a:avLst/>
          </a:prstGeom>
          <a:noFill/>
        </p:spPr>
        <p:txBody>
          <a:bodyPr wrap="square" rtlCol="0">
            <a:spAutoFit/>
          </a:bodyPr>
          <a:lstStyle/>
          <a:p>
            <a:pPr algn="ctr"/>
            <a:r>
              <a:rPr lang="ru-RU" sz="3600" b="1" u="sng" dirty="0" smtClean="0">
                <a:solidFill>
                  <a:srgbClr val="FF0000"/>
                </a:solidFill>
              </a:rPr>
              <a:t>Кровавый  водопад  в  долине  Тейлора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640960" cy="5755422"/>
          </a:xfrm>
          <a:prstGeom prst="rect">
            <a:avLst/>
          </a:prstGeom>
        </p:spPr>
        <p:txBody>
          <a:bodyPr wrap="square">
            <a:spAutoFit/>
          </a:bodyPr>
          <a:lstStyle/>
          <a:p>
            <a:r>
              <a:rPr lang="ru-RU" b="1" dirty="0" smtClean="0"/>
              <a:t>О существовании жизни в подлёдных озёрах Антарктики учёные рассуждают с 1960-х годов, но точно установить этот факт мешали необходимость бурения сотен метров льда и опасения по поводу заражения уникальных закрытых экосистем “внешними” бактериями. </a:t>
            </a:r>
            <a:br>
              <a:rPr lang="ru-RU" b="1" dirty="0" smtClean="0"/>
            </a:br>
            <a:r>
              <a:rPr lang="ru-RU" b="1" dirty="0" smtClean="0"/>
              <a:t/>
            </a:r>
            <a:br>
              <a:rPr lang="ru-RU" b="1" dirty="0" smtClean="0"/>
            </a:br>
            <a:r>
              <a:rPr lang="ru-RU" b="1" dirty="0" err="1" smtClean="0"/>
              <a:t>Blood</a:t>
            </a:r>
            <a:r>
              <a:rPr lang="ru-RU" b="1" dirty="0" smtClean="0"/>
              <a:t> </a:t>
            </a:r>
            <a:r>
              <a:rPr lang="ru-RU" b="1" dirty="0" err="1" smtClean="0"/>
              <a:t>Falls</a:t>
            </a:r>
            <a:r>
              <a:rPr lang="ru-RU" b="1" dirty="0" smtClean="0"/>
              <a:t> предоставил биологам уникальную возможность получить образцы воды с огромной глубины без риска заражения “секретного” оазиса, спрятанного в одной из сухих долин Антарктиды. И вот теперь объявлено сразу о нескольких открытиях. </a:t>
            </a:r>
            <a:r>
              <a:rPr lang="ru-RU" sz="2000" b="1" i="1" u="sng" dirty="0" smtClean="0">
                <a:solidFill>
                  <a:srgbClr val="0000FF"/>
                </a:solidFill>
              </a:rPr>
              <a:t>Генетический анализ показал — под толщей ледника Тейлора </a:t>
            </a:r>
            <a:r>
              <a:rPr lang="ru-RU" sz="2000" b="1" i="1" u="sng" dirty="0" err="1" smtClean="0">
                <a:solidFill>
                  <a:srgbClr val="0000FF"/>
                </a:solidFill>
              </a:rPr>
              <a:t>приотсутсвии</a:t>
            </a:r>
            <a:r>
              <a:rPr lang="ru-RU" sz="2000" b="1" i="1" u="sng" dirty="0" smtClean="0">
                <a:solidFill>
                  <a:srgbClr val="0000FF"/>
                </a:solidFill>
              </a:rPr>
              <a:t> растворенного в воде кислорода живут 17 различных видов микроорганизмов, которые родственны известным бактериям, использующим для дыхания сульфат. </a:t>
            </a:r>
            <a:r>
              <a:rPr lang="ru-RU" b="1" dirty="0" smtClean="0"/>
              <a:t>Но изотопный анализ кислорода в сульфате (который также в изобилии присутствовал в воде из “Кровавого водопада”) привёл учёных к выводу, что подлёдные </a:t>
            </a:r>
            <a:r>
              <a:rPr lang="ru-RU" b="1" dirty="0" err="1" smtClean="0"/>
              <a:t>микроорганизмыим</a:t>
            </a:r>
            <a:r>
              <a:rPr lang="ru-RU" b="1" dirty="0" smtClean="0"/>
              <a:t> не дышат. А чем тогда? Ответ подсказал цвет водопада. </a:t>
            </a:r>
            <a:r>
              <a:rPr lang="ru-RU" b="1" i="1" u="sng" dirty="0" smtClean="0">
                <a:solidFill>
                  <a:srgbClr val="0000FF"/>
                </a:solidFill>
              </a:rPr>
              <a:t>За рыжий оттенок отвечает ржавчина: </a:t>
            </a:r>
            <a:r>
              <a:rPr lang="ru-RU" b="1" dirty="0" smtClean="0"/>
              <a:t>вода, выходящая из ледяной трещины на божий свет, оказалась чрезвычайно богата растворимым двухвалентным железом, которое тут же окисляется, соединяясь с кислородом воздуха. А двухвалентное железо там могло появиться, только если его поставляли микроорганизмы, конвертируя из трёхвалентного железа, нерастворимого в воде. </a:t>
            </a:r>
            <a:endParaRPr lang="ru-RU"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360"/>
            <a:ext cx="8784976" cy="6832640"/>
          </a:xfrm>
          <a:prstGeom prst="rect">
            <a:avLst/>
          </a:prstGeom>
        </p:spPr>
        <p:txBody>
          <a:bodyPr wrap="square">
            <a:spAutoFit/>
          </a:bodyPr>
          <a:lstStyle/>
          <a:p>
            <a:r>
              <a:rPr lang="ru-RU" sz="2800" b="1" dirty="0" smtClean="0"/>
              <a:t>Таким образом, сформировалась стройная картина: </a:t>
            </a:r>
            <a:r>
              <a:rPr lang="ru-RU" sz="2800" b="1" i="1" u="sng" dirty="0" smtClean="0">
                <a:solidFill>
                  <a:srgbClr val="0000FF"/>
                </a:solidFill>
              </a:rPr>
              <a:t>1,5-2 миллиона лет назад на этом месте был фьорд. Когда началось оледенение, уровень моря упал и сравнительно небольшой водоём на континенте оказался запечатан сверху мощным ледником.</a:t>
            </a:r>
            <a:r>
              <a:rPr lang="ru-RU" sz="2800" b="1" dirty="0" smtClean="0"/>
              <a:t/>
            </a:r>
            <a:br>
              <a:rPr lang="ru-RU" sz="2800" b="1" dirty="0" smtClean="0"/>
            </a:br>
            <a:r>
              <a:rPr lang="ru-RU" sz="2800" b="1" dirty="0" smtClean="0"/>
              <a:t/>
            </a:r>
            <a:br>
              <a:rPr lang="ru-RU" sz="2800" b="1" dirty="0" smtClean="0"/>
            </a:br>
            <a:r>
              <a:rPr lang="ru-RU" sz="2800" b="1" dirty="0" smtClean="0"/>
              <a:t>Микробы же, попавшие в западню, “не растерялись”. Они всё это время жили, </a:t>
            </a:r>
            <a:r>
              <a:rPr lang="ru-RU" sz="2800" b="1" i="1" u="sng" dirty="0" smtClean="0">
                <a:solidFill>
                  <a:srgbClr val="0000FF"/>
                </a:solidFill>
              </a:rPr>
              <a:t>перерабатывая остатки органики, запертой вместе с ними, причём дышали они железом из окружающих пород (вместо кислорода) при содействии сульфата в качестве катализатора. </a:t>
            </a:r>
            <a:r>
              <a:rPr lang="ru-RU" sz="2800" b="1" dirty="0" smtClean="0"/>
              <a:t>Точный размер скрытого водоёма — неизвестен. Но предполагается, что он спрятан от солнца почти полукилометровой толщей льда, а тянется на расстояние почти четыре километра. </a:t>
            </a:r>
            <a:r>
              <a:rPr lang="ru-RU" dirty="0" smtClean="0"/>
              <a:t/>
            </a:r>
            <a:br>
              <a:rPr lang="ru-RU" dirty="0" smtClean="0"/>
            </a:b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280920" cy="3785652"/>
          </a:xfrm>
          <a:prstGeom prst="rect">
            <a:avLst/>
          </a:prstGeom>
        </p:spPr>
        <p:txBody>
          <a:bodyPr wrap="square">
            <a:spAutoFit/>
          </a:bodyPr>
          <a:lstStyle/>
          <a:p>
            <a:pPr algn="ctr"/>
            <a:r>
              <a:rPr lang="ru-RU" sz="8000" b="1" i="1" u="sng" dirty="0" smtClean="0">
                <a:solidFill>
                  <a:srgbClr val="FF0000"/>
                </a:solidFill>
              </a:rPr>
              <a:t>База 211 .Третий Рейх в Антарктиде</a:t>
            </a:r>
            <a:endParaRPr lang="ru-RU" sz="8000" b="1" i="1" u="sng"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712968" cy="5016758"/>
          </a:xfrm>
          <a:prstGeom prst="rect">
            <a:avLst/>
          </a:prstGeom>
        </p:spPr>
        <p:txBody>
          <a:bodyPr wrap="square">
            <a:spAutoFit/>
          </a:bodyPr>
          <a:lstStyle/>
          <a:p>
            <a:r>
              <a:rPr lang="ru-RU" sz="3200" b="1" dirty="0" smtClean="0"/>
              <a:t>Известно, что еще в 1938 году нацисты вдруг неожиданно заинтересовались Антарктидой и в течение 1938-1939 годов осуществили две экспедиции. Сначала самолеты Третьего рейха детально сфотографировали ранее совершенно неизученную территорию, а затем сбросили там несколько тысяч металлических вымпелов со свастикой. Таким образом был заложен первый камень в фундамент. </a:t>
            </a:r>
            <a:r>
              <a:rPr lang="ru-RU" sz="3200" b="1" dirty="0" smtClean="0">
                <a:hlinkClick r:id="rId2"/>
              </a:rPr>
              <a:t>Третий Рейх основал в Антарктиде базу 211</a:t>
            </a:r>
            <a:endParaRPr lang="ru-RU" sz="32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640960" cy="6001643"/>
          </a:xfrm>
          <a:prstGeom prst="rect">
            <a:avLst/>
          </a:prstGeom>
        </p:spPr>
        <p:txBody>
          <a:bodyPr wrap="square">
            <a:spAutoFit/>
          </a:bodyPr>
          <a:lstStyle/>
          <a:p>
            <a:r>
              <a:rPr lang="ru-RU" sz="2400" b="1" dirty="0" smtClean="0"/>
              <a:t>Вся обследованная территория получила </a:t>
            </a:r>
            <a:r>
              <a:rPr lang="ru-RU" sz="2800" b="1" i="1" u="sng" dirty="0" smtClean="0">
                <a:solidFill>
                  <a:srgbClr val="0000FF"/>
                </a:solidFill>
              </a:rPr>
              <a:t>название Новая Швабия </a:t>
            </a:r>
            <a:r>
              <a:rPr lang="ru-RU" sz="2400" b="1" dirty="0" smtClean="0"/>
              <a:t>и стала считаться частью рейха. После экспедиции капитан </a:t>
            </a:r>
            <a:r>
              <a:rPr lang="ru-RU" sz="2400" b="1" dirty="0" err="1" smtClean="0"/>
              <a:t>Ритшер</a:t>
            </a:r>
            <a:r>
              <a:rPr lang="ru-RU" sz="2400" b="1" dirty="0" smtClean="0"/>
              <a:t> доложил фельдмаршалу Третьего Рейха Герингу: «Каждые 25 километров наши самолеты сбрасывали вымпелы. Мы покрыли зону приблизительно 8600 тысяч квадратных километров. Из них 350 тысяч квадратных километров было сфотографировано». А в 1943 году гросс-адмирал Карл </a:t>
            </a:r>
            <a:r>
              <a:rPr lang="ru-RU" sz="2400" b="1" dirty="0" err="1" smtClean="0"/>
              <a:t>Дениц</a:t>
            </a:r>
            <a:r>
              <a:rPr lang="ru-RU" sz="2400" b="1" dirty="0" smtClean="0"/>
              <a:t> обронил весьма примечательную фразу: «</a:t>
            </a:r>
            <a:r>
              <a:rPr lang="ru-RU" sz="2800" b="1" i="1" u="sng" dirty="0" smtClean="0">
                <a:solidFill>
                  <a:srgbClr val="0000FF"/>
                </a:solidFill>
              </a:rPr>
              <a:t>Германский подводный флот гордится тем, что на другом конце света создал для фюрера неприступную крепость</a:t>
            </a:r>
            <a:r>
              <a:rPr lang="ru-RU" sz="2400" b="1" dirty="0" smtClean="0"/>
              <a:t>». Скорее всего, это означает, что с 1938 года по 1943 нацисты возводили в Антарктиде секретную базу. Для транспортировки грузов использовались в основном подводные лодки из секретного соединения «</a:t>
            </a:r>
            <a:r>
              <a:rPr lang="ru-RU" sz="2800" b="1" i="1" u="sng" dirty="0" smtClean="0">
                <a:solidFill>
                  <a:srgbClr val="0000FF"/>
                </a:solidFill>
              </a:rPr>
              <a:t>Конвой Фюрера</a:t>
            </a:r>
            <a:r>
              <a:rPr lang="ru-RU" sz="2400" b="1" dirty="0" smtClean="0"/>
              <a:t>».</a:t>
            </a:r>
            <a:endParaRPr lang="ru-RU"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964488" cy="6740307"/>
          </a:xfrm>
          <a:prstGeom prst="rect">
            <a:avLst/>
          </a:prstGeom>
        </p:spPr>
        <p:txBody>
          <a:bodyPr wrap="square">
            <a:spAutoFit/>
          </a:bodyPr>
          <a:lstStyle/>
          <a:p>
            <a:r>
              <a:rPr lang="ru-RU" sz="2400" b="1" dirty="0" smtClean="0"/>
              <a:t>Как пишут историки, специалисты по Третьему рейху, в самом конце войны в порту Киля с этих подлодок сняли торпедное вооружение и загрузили контейнерами с различными грузами. В Киле субмарины приняли пассажиров, чьи лица были скрыты хирургическими повязками. Командиром одной из субмарин «U-530» был Вильгельм </a:t>
            </a:r>
            <a:r>
              <a:rPr lang="ru-RU" sz="2400" b="1" dirty="0" err="1" smtClean="0"/>
              <a:t>Бернхард</a:t>
            </a:r>
            <a:r>
              <a:rPr lang="ru-RU" sz="2400" b="1" dirty="0" smtClean="0"/>
              <a:t>. 13 апреля 1945 года подлодка вышла из Киля. Достигнув берегов Антарктиды, 16 человек из команды соорудили ледяную пещеру и уложили ящики, содержащие якобы реликвии Третьего рейха, </a:t>
            </a:r>
            <a:r>
              <a:rPr lang="ru-RU" sz="2400" b="1" i="1" u="sng" dirty="0" smtClean="0">
                <a:solidFill>
                  <a:srgbClr val="0000FF"/>
                </a:solidFill>
              </a:rPr>
              <a:t>в том числе документы и личные вещи Гитлера</a:t>
            </a:r>
            <a:r>
              <a:rPr lang="ru-RU" sz="2400" b="1" dirty="0" smtClean="0"/>
              <a:t>. Эта операция носила кодовое название «Валькирия-2». По ее завершении, а именно 10 июля 1945 года, «U-530» открыто вошла в аргентинский порт </a:t>
            </a:r>
            <a:r>
              <a:rPr lang="ru-RU" sz="2400" b="1" dirty="0" err="1" smtClean="0"/>
              <a:t>Мар-дель-Плата</a:t>
            </a:r>
            <a:r>
              <a:rPr lang="ru-RU" sz="2400" b="1" dirty="0" smtClean="0"/>
              <a:t>, где и сдалась властям. Также существует предположение, что вторая субмарина из этого соединения - «U-977» под командованием </a:t>
            </a:r>
            <a:r>
              <a:rPr lang="ru-RU" sz="2400" b="1" dirty="0" err="1" smtClean="0"/>
              <a:t>Гейнца</a:t>
            </a:r>
            <a:r>
              <a:rPr lang="ru-RU" sz="2400" b="1" dirty="0" smtClean="0"/>
              <a:t> Шеффера - перевезла в Новую Швабию прах Гитлера и Евы Браун. Повторив известный путь «U-530» с заходом в Антарктиду, 17 августа 1945 г. лодка также прибыла в </a:t>
            </a:r>
            <a:r>
              <a:rPr lang="ru-RU" sz="2400" b="1" dirty="0" err="1" smtClean="0"/>
              <a:t>Мар-дель-Плату</a:t>
            </a:r>
            <a:r>
              <a:rPr lang="ru-RU" sz="2400" b="1" dirty="0" smtClean="0"/>
              <a:t>. </a:t>
            </a:r>
            <a:endParaRPr lang="ru-RU"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980728"/>
            <a:ext cx="5715000" cy="5715000"/>
          </a:xfrm>
          <a:prstGeom prst="rect">
            <a:avLst/>
          </a:prstGeom>
          <a:noFill/>
          <a:ln w="9525">
            <a:noFill/>
            <a:miter lim="800000"/>
            <a:headEnd/>
            <a:tailEnd/>
          </a:ln>
        </p:spPr>
      </p:pic>
      <p:sp>
        <p:nvSpPr>
          <p:cNvPr id="3" name="TextBox 2"/>
          <p:cNvSpPr txBox="1"/>
          <p:nvPr/>
        </p:nvSpPr>
        <p:spPr>
          <a:xfrm>
            <a:off x="683568" y="332656"/>
            <a:ext cx="7272808" cy="523220"/>
          </a:xfrm>
          <a:prstGeom prst="rect">
            <a:avLst/>
          </a:prstGeom>
          <a:noFill/>
        </p:spPr>
        <p:txBody>
          <a:bodyPr wrap="square" rtlCol="0">
            <a:spAutoFit/>
          </a:bodyPr>
          <a:lstStyle/>
          <a:p>
            <a:r>
              <a:rPr lang="ru-RU" sz="2800" b="1" i="1" u="sng" dirty="0" smtClean="0">
                <a:solidFill>
                  <a:srgbClr val="FF0000"/>
                </a:solidFill>
              </a:rPr>
              <a:t>Спутниковая  фотография  Антарктиды</a:t>
            </a:r>
            <a:endParaRPr lang="ru-RU" sz="2800" b="1" i="1" u="sng"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8784976" cy="6555641"/>
          </a:xfrm>
          <a:prstGeom prst="rect">
            <a:avLst/>
          </a:prstGeom>
        </p:spPr>
        <p:txBody>
          <a:bodyPr wrap="square">
            <a:spAutoFit/>
          </a:bodyPr>
          <a:lstStyle/>
          <a:p>
            <a:r>
              <a:rPr lang="ru-RU" sz="2000" b="1" dirty="0" smtClean="0"/>
              <a:t>Но версия Вильгельма </a:t>
            </a:r>
            <a:r>
              <a:rPr lang="ru-RU" sz="2000" b="1" dirty="0" err="1" smtClean="0"/>
              <a:t>Бернхарда</a:t>
            </a:r>
            <a:r>
              <a:rPr lang="ru-RU" sz="2000" b="1" dirty="0" smtClean="0"/>
              <a:t> и </a:t>
            </a:r>
            <a:r>
              <a:rPr lang="ru-RU" sz="2000" b="1" dirty="0" err="1" smtClean="0"/>
              <a:t>Гейнца</a:t>
            </a:r>
            <a:r>
              <a:rPr lang="ru-RU" sz="2000" b="1" dirty="0" smtClean="0"/>
              <a:t> Шеффера по поводу того, что делали подводные лодки у берегов Антарктиды (</a:t>
            </a:r>
            <a:r>
              <a:rPr lang="ru-RU" sz="2000" b="1" i="1" u="sng" dirty="0" smtClean="0">
                <a:solidFill>
                  <a:srgbClr val="0000FF"/>
                </a:solidFill>
              </a:rPr>
              <a:t>якобы перевозили реликвии</a:t>
            </a:r>
            <a:r>
              <a:rPr lang="ru-RU" sz="2000" b="1" dirty="0" smtClean="0"/>
              <a:t>), которую оба этих капитана изложили на допросах агентам американской и британской спецслужб, представляется сомнительной. Вряд ли такая серьезная операция могла иметь целью всего лишь доставку реликвий и документов Третьего рейха. Через много лет спецслужбы изъяли конфиденциальное письмо </a:t>
            </a:r>
            <a:r>
              <a:rPr lang="ru-RU" sz="2000" b="1" i="1" u="sng" dirty="0" smtClean="0">
                <a:solidFill>
                  <a:srgbClr val="0000FF"/>
                </a:solidFill>
              </a:rPr>
              <a:t>капитана Шеффера </a:t>
            </a:r>
            <a:r>
              <a:rPr lang="ru-RU" sz="2000" b="1" dirty="0" smtClean="0"/>
              <a:t>своему товарищу, </a:t>
            </a:r>
            <a:r>
              <a:rPr lang="ru-RU" sz="2000" b="1" i="1" u="sng" dirty="0" smtClean="0">
                <a:solidFill>
                  <a:srgbClr val="0000FF"/>
                </a:solidFill>
              </a:rPr>
              <a:t>капитану Вильгельму </a:t>
            </a:r>
            <a:r>
              <a:rPr lang="ru-RU" sz="2000" b="1" i="1" u="sng" dirty="0" err="1" smtClean="0">
                <a:solidFill>
                  <a:srgbClr val="0000FF"/>
                </a:solidFill>
              </a:rPr>
              <a:t>Бернхарду</a:t>
            </a:r>
            <a:r>
              <a:rPr lang="ru-RU" sz="2000" b="1" i="1" u="sng" dirty="0" smtClean="0">
                <a:solidFill>
                  <a:srgbClr val="0000FF"/>
                </a:solidFill>
              </a:rPr>
              <a:t>, </a:t>
            </a:r>
            <a:r>
              <a:rPr lang="ru-RU" sz="2000" b="1" dirty="0" smtClean="0"/>
              <a:t>который, очевидно, собирался издать мемуары. Это послание датировано 01.06.1983 и содержит следующие строки: «Дорогой </a:t>
            </a:r>
            <a:r>
              <a:rPr lang="ru-RU" sz="2000" b="1" dirty="0" err="1" smtClean="0"/>
              <a:t>Вилли</a:t>
            </a:r>
            <a:r>
              <a:rPr lang="ru-RU" sz="2000" b="1" dirty="0" smtClean="0"/>
              <a:t>, я размышлял о том, стоит ли издавать твою рукопись, касающуюся «U-530». Все три лодки («U-977», «U-530» и «U-465»), участвовавшие в той операции, теперь мирно спят на дне Атлантики. Может быть, лучше не будить их? Подумай об этом, старый товарищ! Подумай также о том, в каком свете предстанет моя книга (</a:t>
            </a:r>
            <a:r>
              <a:rPr lang="ru-RU" sz="2000" b="1" dirty="0" err="1" smtClean="0"/>
              <a:t>Гейнц</a:t>
            </a:r>
            <a:r>
              <a:rPr lang="ru-RU" sz="2000" b="1" dirty="0" smtClean="0"/>
              <a:t> Шеффер после войны написал книгу под названием «</a:t>
            </a:r>
            <a:r>
              <a:rPr lang="ru-RU" sz="2000" b="1" dirty="0" smtClean="0"/>
              <a:t>U-977</a:t>
            </a:r>
            <a:r>
              <a:rPr lang="en-US" sz="2000" b="1" dirty="0" smtClean="0"/>
              <a:t> </a:t>
            </a:r>
            <a:r>
              <a:rPr lang="ru-RU" sz="2000" b="1" dirty="0" smtClean="0"/>
              <a:t>после </a:t>
            </a:r>
            <a:r>
              <a:rPr lang="ru-RU" sz="2000" b="1" dirty="0" smtClean="0"/>
              <a:t>рассказанного тобой? Мы все дали клятву хранить тайну, мы не сделали ничего неправильного и лишь выполняли приказы, сражаясь за нашу любимую Германию, за ее выживание. </a:t>
            </a:r>
            <a:r>
              <a:rPr lang="ru-RU" sz="2000" b="1" i="1" u="sng" dirty="0" smtClean="0">
                <a:solidFill>
                  <a:srgbClr val="0000FF"/>
                </a:solidFill>
              </a:rPr>
              <a:t>Поэтому подумай еще раз: а может быть, лучше представить все как выдумку? Чего ты добьешься, когда скажешь правду о нашей миссии? И кто пострадает из-за твоих откровений? Подумай об этом!..</a:t>
            </a:r>
            <a:r>
              <a:rPr lang="ru-RU" sz="2000" b="1" dirty="0" smtClean="0"/>
              <a:t>» </a:t>
            </a:r>
            <a:endParaRPr lang="ru-RU"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80728"/>
            <a:ext cx="878497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Антарктида была официально открыта 16 </a:t>
            </a:r>
            <a:r>
              <a:rPr kumimoji="0" lang="ru-RU" sz="2000" b="1" i="0" u="none" strike="noStrike" cap="none" normalizeH="0" baseline="0" dirty="0" smtClean="0">
                <a:ln>
                  <a:noFill/>
                </a:ln>
                <a:solidFill>
                  <a:schemeClr val="tx1"/>
                </a:solidFill>
                <a:effectLst/>
                <a:latin typeface="Arial" charset="0"/>
                <a:hlinkClick r:id="rId2" tooltip="28 января"/>
              </a:rPr>
              <a:t>(28) января</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smtClean="0">
                <a:ln>
                  <a:noFill/>
                </a:ln>
                <a:solidFill>
                  <a:schemeClr val="tx1"/>
                </a:solidFill>
                <a:effectLst/>
                <a:latin typeface="Arial" charset="0"/>
                <a:hlinkClick r:id="rId3" tooltip="1820 &#10;год"/>
              </a:rPr>
              <a:t>1820 года</a:t>
            </a:r>
            <a:r>
              <a:rPr kumimoji="0" lang="ru-RU" sz="2000" b="1" i="0" u="none" strike="noStrike" cap="none" normalizeH="0" baseline="0" dirty="0" smtClean="0">
                <a:ln>
                  <a:noFill/>
                </a:ln>
                <a:solidFill>
                  <a:schemeClr val="tx1"/>
                </a:solidFill>
                <a:effectLst/>
                <a:latin typeface="Arial" charset="0"/>
              </a:rPr>
              <a:t> русской экспедицией под руководством </a:t>
            </a:r>
            <a:r>
              <a:rPr kumimoji="0" lang="ru-RU" sz="2000" b="1" i="0" u="none" strike="noStrike" cap="none" normalizeH="0" baseline="0" dirty="0" err="1" smtClean="0">
                <a:ln>
                  <a:noFill/>
                </a:ln>
                <a:solidFill>
                  <a:schemeClr val="tx1"/>
                </a:solidFill>
                <a:effectLst/>
                <a:latin typeface="Arial" charset="0"/>
                <a:hlinkClick r:id="rId4" tooltip="Беллинсгаузен, Фаддей Фаддеевич"/>
              </a:rPr>
              <a:t>Фаддея</a:t>
            </a:r>
            <a:r>
              <a:rPr kumimoji="0" lang="ru-RU" sz="2000" b="1" i="0" u="none" strike="noStrike" cap="none" normalizeH="0" baseline="0" dirty="0" smtClean="0">
                <a:ln>
                  <a:noFill/>
                </a:ln>
                <a:solidFill>
                  <a:schemeClr val="tx1"/>
                </a:solidFill>
                <a:effectLst/>
                <a:latin typeface="Arial" charset="0"/>
                <a:hlinkClick r:id="rId4" tooltip="Беллинсгаузен, Фаддей Фаддеевич"/>
              </a:rPr>
              <a:t> Беллинсгаузена</a:t>
            </a:r>
            <a:r>
              <a:rPr kumimoji="0" lang="ru-RU" sz="2000" b="1" i="0" u="none" strike="noStrike" cap="none" normalizeH="0" baseline="0" dirty="0" smtClean="0">
                <a:ln>
                  <a:noFill/>
                </a:ln>
                <a:solidFill>
                  <a:schemeClr val="tx1"/>
                </a:solidFill>
                <a:effectLst/>
                <a:latin typeface="Arial" charset="0"/>
              </a:rPr>
              <a:t> и </a:t>
            </a:r>
            <a:r>
              <a:rPr kumimoji="0" lang="ru-RU" sz="2000" b="1" i="0" u="none" strike="noStrike" cap="none" normalizeH="0" baseline="0" dirty="0" smtClean="0">
                <a:ln>
                  <a:noFill/>
                </a:ln>
                <a:solidFill>
                  <a:schemeClr val="tx1"/>
                </a:solidFill>
                <a:effectLst/>
                <a:latin typeface="Arial" charset="0"/>
                <a:hlinkClick r:id="rId5" tooltip="Лазарев, Михаил Петрович"/>
              </a:rPr>
              <a:t>Михаила Лазарева</a:t>
            </a:r>
            <a:r>
              <a:rPr kumimoji="0" lang="ru-RU" sz="2000" b="1" i="0" u="none" strike="noStrike" cap="none" normalizeH="0" baseline="0" dirty="0" smtClean="0">
                <a:ln>
                  <a:noFill/>
                </a:ln>
                <a:solidFill>
                  <a:schemeClr val="tx1"/>
                </a:solidFill>
                <a:effectLst/>
                <a:latin typeface="Arial" charset="0"/>
              </a:rPr>
              <a:t>, которые на </a:t>
            </a:r>
            <a:r>
              <a:rPr kumimoji="0" lang="ru-RU" sz="2000" b="1" i="0" u="none" strike="noStrike" cap="none" normalizeH="0" baseline="0" dirty="0" smtClean="0">
                <a:ln>
                  <a:noFill/>
                </a:ln>
                <a:solidFill>
                  <a:schemeClr val="tx1"/>
                </a:solidFill>
                <a:effectLst/>
                <a:latin typeface="Arial" charset="0"/>
                <a:hlinkClick r:id="rId6" tooltip="Шлюп (парусный боевой корабль)"/>
              </a:rPr>
              <a:t>шлюпах</a:t>
            </a:r>
            <a:r>
              <a:rPr kumimoji="0" lang="ru-RU" sz="2000" b="1" i="0" u="none" strike="noStrike" cap="none" normalizeH="0" baseline="0" dirty="0" smtClean="0">
                <a:ln>
                  <a:noFill/>
                </a:ln>
                <a:solidFill>
                  <a:schemeClr val="tx1"/>
                </a:solidFill>
                <a:effectLst/>
                <a:latin typeface="Arial" charset="0"/>
              </a:rPr>
              <a:t> «Восток» и «Мирный» подошли к ней в  районе  современного </a:t>
            </a:r>
            <a:r>
              <a:rPr kumimoji="0" lang="ru-RU" sz="2000" b="1" i="0" u="none" strike="noStrike" cap="none" normalizeH="0" baseline="0" dirty="0" smtClean="0">
                <a:ln>
                  <a:noFill/>
                </a:ln>
                <a:solidFill>
                  <a:schemeClr val="tx1"/>
                </a:solidFill>
                <a:effectLst/>
                <a:latin typeface="Arial" charset="0"/>
                <a:hlinkClick r:id="rId7" tooltip="Шельфовый ледник Беллинсгаузена"/>
              </a:rPr>
              <a:t>шельфового ледника Беллинсгаузена</a:t>
            </a:r>
            <a:r>
              <a:rPr kumimoji="0" lang="ru-RU" sz="2000" b="1" i="0" u="none" strike="noStrike" cap="none" normalizeH="0" baseline="0" dirty="0" smtClean="0">
                <a:ln>
                  <a:noFill/>
                </a:ln>
                <a:solidFill>
                  <a:schemeClr val="tx1"/>
                </a:solidFill>
                <a:effectLst/>
                <a:latin typeface="Arial" charset="0"/>
              </a:rPr>
              <a:t>. Ранее существование </a:t>
            </a:r>
            <a:r>
              <a:rPr kumimoji="0" lang="ru-RU" sz="2000" b="1" i="0" u="none" strike="noStrike" cap="none" normalizeH="0" baseline="0" dirty="0" smtClean="0">
                <a:ln>
                  <a:noFill/>
                </a:ln>
                <a:solidFill>
                  <a:schemeClr val="tx1"/>
                </a:solidFill>
                <a:effectLst/>
                <a:latin typeface="Arial" charset="0"/>
                <a:hlinkClick r:id="rId8" tooltip="Неведомая Южная земля"/>
              </a:rPr>
              <a:t>южного материка</a:t>
            </a:r>
            <a:r>
              <a:rPr kumimoji="0" lang="ru-RU" sz="2000" b="1" i="0" u="none" strike="noStrike" cap="none" normalizeH="0" baseline="0" dirty="0" smtClean="0">
                <a:ln>
                  <a:noFill/>
                </a:ln>
                <a:solidFill>
                  <a:schemeClr val="tx1"/>
                </a:solidFill>
                <a:effectLst/>
                <a:latin typeface="Arial" charset="0"/>
              </a:rPr>
              <a:t> утверждалось гипотетически, нередко его объединяли с </a:t>
            </a:r>
            <a:r>
              <a:rPr kumimoji="0" lang="ru-RU" sz="2000" b="1" i="0" u="none" strike="noStrike" cap="none" normalizeH="0" baseline="0" dirty="0" smtClean="0">
                <a:ln>
                  <a:noFill/>
                </a:ln>
                <a:solidFill>
                  <a:schemeClr val="tx1"/>
                </a:solidFill>
                <a:effectLst/>
                <a:latin typeface="Arial" charset="0"/>
                <a:hlinkClick r:id="rId9" tooltip="Южная Америка"/>
              </a:rPr>
              <a:t>Южной Америкой</a:t>
            </a:r>
            <a:r>
              <a:rPr kumimoji="0" lang="ru-RU" sz="2000" b="1" i="0" u="none" strike="noStrike" cap="none" normalizeH="0" baseline="0" dirty="0" smtClean="0">
                <a:ln>
                  <a:noFill/>
                </a:ln>
                <a:solidFill>
                  <a:schemeClr val="tx1"/>
                </a:solidFill>
                <a:effectLst/>
                <a:latin typeface="Arial" charset="0"/>
              </a:rPr>
              <a:t> (например, на </a:t>
            </a:r>
            <a:r>
              <a:rPr kumimoji="0" lang="ru-RU" sz="2000" b="1" i="0" u="none" strike="noStrike" cap="none" normalizeH="0" baseline="0" dirty="0" smtClean="0">
                <a:ln>
                  <a:noFill/>
                </a:ln>
                <a:solidFill>
                  <a:schemeClr val="tx1"/>
                </a:solidFill>
                <a:effectLst/>
                <a:latin typeface="Arial" charset="0"/>
                <a:hlinkClick r:id="rId10" tooltip="Карта Пири-реиса"/>
              </a:rPr>
              <a:t>карте</a:t>
            </a:r>
            <a:r>
              <a:rPr kumimoji="0" lang="ru-RU" sz="2000" b="1" i="0" u="none" strike="noStrike" cap="none" normalizeH="0" baseline="0" dirty="0" smtClean="0">
                <a:ln>
                  <a:noFill/>
                </a:ln>
                <a:solidFill>
                  <a:schemeClr val="tx1"/>
                </a:solidFill>
                <a:effectLst/>
                <a:latin typeface="Arial" charset="0"/>
              </a:rPr>
              <a:t>, составленной </a:t>
            </a:r>
            <a:r>
              <a:rPr kumimoji="0" lang="ru-RU" sz="2000" b="1" i="0" u="none" strike="noStrike" cap="none" normalizeH="0" baseline="0" dirty="0" err="1" smtClean="0">
                <a:ln>
                  <a:noFill/>
                </a:ln>
                <a:solidFill>
                  <a:schemeClr val="tx1"/>
                </a:solidFill>
                <a:effectLst/>
                <a:latin typeface="Arial" charset="0"/>
                <a:hlinkClick r:id="rId11" tooltip="Пири-реис"/>
              </a:rPr>
              <a:t>Пири-реисом</a:t>
            </a:r>
            <a:r>
              <a:rPr kumimoji="0" lang="ru-RU" sz="2000" b="1" i="0" u="none" strike="noStrike" cap="none" normalizeH="0" baseline="0" dirty="0" smtClean="0">
                <a:ln>
                  <a:noFill/>
                </a:ln>
                <a:solidFill>
                  <a:schemeClr val="tx1"/>
                </a:solidFill>
                <a:effectLst/>
                <a:latin typeface="Arial" charset="0"/>
              </a:rPr>
              <a:t> в </a:t>
            </a:r>
            <a:r>
              <a:rPr kumimoji="0" lang="ru-RU" sz="2000" b="1" i="0" u="none" strike="noStrike" cap="none" normalizeH="0" baseline="0" dirty="0" smtClean="0">
                <a:ln>
                  <a:noFill/>
                </a:ln>
                <a:solidFill>
                  <a:schemeClr val="tx1"/>
                </a:solidFill>
                <a:effectLst/>
                <a:latin typeface="Arial" charset="0"/>
                <a:hlinkClick r:id="rId12" tooltip="1513 &#10;год"/>
              </a:rPr>
              <a:t>1513 году</a:t>
            </a:r>
            <a:r>
              <a:rPr kumimoji="0" lang="ru-RU" sz="2000" b="1" i="0" u="none" strike="noStrike" cap="none" normalizeH="0" baseline="0" dirty="0" smtClean="0">
                <a:ln>
                  <a:noFill/>
                </a:ln>
                <a:solidFill>
                  <a:schemeClr val="tx1"/>
                </a:solidFill>
                <a:effectLst/>
                <a:latin typeface="Arial" charset="0"/>
              </a:rPr>
              <a:t>) и </a:t>
            </a:r>
            <a:r>
              <a:rPr kumimoji="0" lang="ru-RU" sz="2000" b="1" i="0" u="none" strike="noStrike" cap="none" normalizeH="0" baseline="0" dirty="0" smtClean="0">
                <a:ln>
                  <a:noFill/>
                </a:ln>
                <a:solidFill>
                  <a:schemeClr val="tx1"/>
                </a:solidFill>
                <a:effectLst/>
                <a:latin typeface="Arial" charset="0"/>
                <a:hlinkClick r:id="rId13" tooltip="Австралия (континент)"/>
              </a:rPr>
              <a:t>Австралией</a:t>
            </a:r>
            <a:r>
              <a:rPr kumimoji="0" lang="ru-RU" sz="2000" b="1" i="0" u="none" strike="noStrike" cap="none" normalizeH="0" baseline="0" dirty="0" smtClean="0">
                <a:ln>
                  <a:noFill/>
                </a:ln>
                <a:solidFill>
                  <a:schemeClr val="tx1"/>
                </a:solidFill>
                <a:effectLst/>
                <a:latin typeface="Arial" charset="0"/>
              </a:rPr>
              <a:t> (так и названной в честь «южного материка»). Однако именно экспедиция </a:t>
            </a:r>
            <a:r>
              <a:rPr kumimoji="0" lang="ru-RU" sz="2000" b="1" i="0" u="none" strike="noStrike" cap="none" normalizeH="0" baseline="0" dirty="0" err="1" smtClean="0">
                <a:ln>
                  <a:noFill/>
                </a:ln>
                <a:solidFill>
                  <a:schemeClr val="tx1"/>
                </a:solidFill>
                <a:effectLst/>
                <a:latin typeface="Arial" charset="0"/>
                <a:hlinkClick r:id="rId4" tooltip="Беллинсгаузен, Фаддей Фаддеевич"/>
              </a:rPr>
              <a:t>Фаддея</a:t>
            </a:r>
            <a:r>
              <a:rPr kumimoji="0" lang="ru-RU" sz="2000" b="1" i="0" u="none" strike="noStrike" cap="none" normalizeH="0" baseline="0" dirty="0" smtClean="0">
                <a:ln>
                  <a:noFill/>
                </a:ln>
                <a:solidFill>
                  <a:schemeClr val="tx1"/>
                </a:solidFill>
                <a:effectLst/>
                <a:latin typeface="Arial" charset="0"/>
                <a:hlinkClick r:id="rId4" tooltip="Беллинсгаузен, Фаддей Фаддеевич"/>
              </a:rPr>
              <a:t> Беллинсгаузена</a:t>
            </a:r>
            <a:r>
              <a:rPr kumimoji="0" lang="ru-RU" sz="2000" b="1" i="0" u="none" strike="noStrike" cap="none" normalizeH="0" baseline="0" dirty="0" smtClean="0">
                <a:ln>
                  <a:noFill/>
                </a:ln>
                <a:solidFill>
                  <a:schemeClr val="tx1"/>
                </a:solidFill>
                <a:effectLst/>
                <a:latin typeface="Arial" charset="0"/>
              </a:rPr>
              <a:t> и </a:t>
            </a:r>
            <a:r>
              <a:rPr kumimoji="0" lang="ru-RU" sz="2000" b="1" i="0" u="none" strike="noStrike" cap="none" normalizeH="0" baseline="0" dirty="0" smtClean="0">
                <a:ln>
                  <a:noFill/>
                </a:ln>
                <a:solidFill>
                  <a:schemeClr val="tx1"/>
                </a:solidFill>
                <a:effectLst/>
                <a:latin typeface="Arial" charset="0"/>
                <a:hlinkClick r:id="rId5" tooltip="Лазарев, Михаил Петрович"/>
              </a:rPr>
              <a:t>Михаила Лазарева</a:t>
            </a:r>
            <a:r>
              <a:rPr kumimoji="0" lang="ru-RU" sz="2000" b="1" i="0" u="none" strike="noStrike" cap="none" normalizeH="0" baseline="0" dirty="0" smtClean="0">
                <a:ln>
                  <a:noFill/>
                </a:ln>
                <a:solidFill>
                  <a:schemeClr val="tx1"/>
                </a:solidFill>
                <a:effectLst/>
                <a:latin typeface="Arial" charset="0"/>
              </a:rPr>
              <a:t> в </a:t>
            </a:r>
            <a:r>
              <a:rPr kumimoji="0" lang="ru-RU" sz="2000" b="1" i="0" u="none" strike="noStrike" cap="none" normalizeH="0" baseline="0" dirty="0" err="1" smtClean="0">
                <a:ln>
                  <a:noFill/>
                </a:ln>
                <a:solidFill>
                  <a:schemeClr val="tx1"/>
                </a:solidFill>
                <a:effectLst/>
                <a:latin typeface="Arial" charset="0"/>
                <a:hlinkClick r:id="rId14" tooltip="Южный океан"/>
              </a:rPr>
              <a:t>южнополярных</a:t>
            </a:r>
            <a:r>
              <a:rPr kumimoji="0" lang="ru-RU" sz="2000" b="1" i="0" u="none" strike="noStrike" cap="none" normalizeH="0" baseline="0" dirty="0" smtClean="0">
                <a:ln>
                  <a:noFill/>
                </a:ln>
                <a:solidFill>
                  <a:schemeClr val="tx1"/>
                </a:solidFill>
                <a:effectLst/>
                <a:latin typeface="Arial" charset="0"/>
                <a:hlinkClick r:id="rId14" tooltip="Южный океан"/>
              </a:rPr>
              <a:t> морях</a:t>
            </a:r>
            <a:r>
              <a:rPr kumimoji="0" lang="ru-RU" sz="2000" b="1" i="0" u="none" strike="noStrike" cap="none" normalizeH="0" baseline="0" dirty="0" smtClean="0">
                <a:ln>
                  <a:noFill/>
                </a:ln>
                <a:solidFill>
                  <a:schemeClr val="tx1"/>
                </a:solidFill>
                <a:effectLst/>
                <a:latin typeface="Arial" charset="0"/>
              </a:rPr>
              <a:t>, обогнув </a:t>
            </a:r>
            <a:r>
              <a:rPr kumimoji="0" lang="ru-RU" sz="2000" b="1" i="0" u="none" strike="noStrike" cap="none" normalizeH="0" baseline="0" dirty="0" smtClean="0">
                <a:ln>
                  <a:noFill/>
                </a:ln>
                <a:solidFill>
                  <a:schemeClr val="tx1"/>
                </a:solidFill>
                <a:effectLst/>
                <a:latin typeface="Arial" charset="0"/>
                <a:hlinkClick r:id="rId15" tooltip="Кругосветное путешествие"/>
              </a:rPr>
              <a:t>вокруг света</a:t>
            </a:r>
            <a:r>
              <a:rPr kumimoji="0" lang="ru-RU" sz="2000" b="1" i="0" u="none" strike="noStrike" cap="none" normalizeH="0" baseline="0" dirty="0" smtClean="0">
                <a:ln>
                  <a:noFill/>
                </a:ln>
                <a:solidFill>
                  <a:schemeClr val="tx1"/>
                </a:solidFill>
                <a:effectLst/>
                <a:latin typeface="Arial" charset="0"/>
              </a:rPr>
              <a:t> антарктические льды, подтвердила факт существования шестого материка.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Первыми вступили на континентальную часть </a:t>
            </a:r>
            <a:r>
              <a:rPr kumimoji="0" lang="ru-RU" sz="2000" b="1" i="0" u="none" strike="noStrike" cap="none" normalizeH="0" baseline="0" dirty="0" smtClean="0">
                <a:ln>
                  <a:noFill/>
                </a:ln>
                <a:solidFill>
                  <a:schemeClr val="tx1"/>
                </a:solidFill>
                <a:effectLst/>
                <a:latin typeface="Arial" charset="0"/>
                <a:hlinkClick r:id="rId16" tooltip="24 января"/>
              </a:rPr>
              <a:t>24 января</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smtClean="0">
                <a:ln>
                  <a:noFill/>
                </a:ln>
                <a:solidFill>
                  <a:schemeClr val="tx1"/>
                </a:solidFill>
                <a:effectLst/>
                <a:latin typeface="Arial" charset="0"/>
                <a:hlinkClick r:id="rId17" tooltip="1895 &#10;год"/>
              </a:rPr>
              <a:t>1895 года</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smtClean="0">
                <a:ln>
                  <a:noFill/>
                </a:ln>
                <a:solidFill>
                  <a:schemeClr val="tx1"/>
                </a:solidFill>
                <a:effectLst/>
                <a:latin typeface="Arial" charset="0"/>
                <a:hlinkClick r:id="rId18" tooltip="Капитан судна"/>
              </a:rPr>
              <a:t>капитан</a:t>
            </a:r>
            <a:r>
              <a:rPr kumimoji="0" lang="ru-RU" sz="2000" b="1" i="0" u="none" strike="noStrike" cap="none" normalizeH="0" baseline="0" dirty="0" smtClean="0">
                <a:ln>
                  <a:noFill/>
                </a:ln>
                <a:solidFill>
                  <a:schemeClr val="tx1"/>
                </a:solidFill>
                <a:effectLst/>
                <a:latin typeface="Arial" charset="0"/>
              </a:rPr>
              <a:t> норвежского судна «</a:t>
            </a:r>
            <a:r>
              <a:rPr kumimoji="0" lang="ru-RU" sz="2000" b="1" i="0" u="none" strike="noStrike" cap="none" normalizeH="0" baseline="0" dirty="0" err="1" smtClean="0">
                <a:ln>
                  <a:noFill/>
                </a:ln>
                <a:solidFill>
                  <a:schemeClr val="tx1"/>
                </a:solidFill>
                <a:effectLst/>
                <a:latin typeface="Arial" charset="0"/>
              </a:rPr>
              <a:t>Антарктик</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err="1" smtClean="0">
                <a:ln>
                  <a:noFill/>
                </a:ln>
                <a:solidFill>
                  <a:schemeClr val="tx1"/>
                </a:solidFill>
                <a:effectLst/>
                <a:latin typeface="Arial" charset="0"/>
              </a:rPr>
              <a:t>Кристенсен</a:t>
            </a:r>
            <a:r>
              <a:rPr kumimoji="0" lang="ru-RU" sz="2000" b="1" i="0" u="none" strike="noStrike" cap="none" normalizeH="0" baseline="0" dirty="0" smtClean="0">
                <a:ln>
                  <a:noFill/>
                </a:ln>
                <a:solidFill>
                  <a:schemeClr val="tx1"/>
                </a:solidFill>
                <a:effectLst/>
                <a:latin typeface="Arial" charset="0"/>
              </a:rPr>
              <a:t> и преподаватель естественных наук </a:t>
            </a:r>
            <a:r>
              <a:rPr kumimoji="0" lang="ru-RU" sz="2000" b="1" i="0" u="none" strike="noStrike" cap="none" normalizeH="0" baseline="0" dirty="0" err="1" smtClean="0">
                <a:ln>
                  <a:noFill/>
                </a:ln>
                <a:solidFill>
                  <a:schemeClr val="tx1"/>
                </a:solidFill>
                <a:effectLst/>
                <a:latin typeface="Arial" charset="0"/>
                <a:hlinkClick r:id="rId19" tooltip="Карстен Борхгревинк"/>
              </a:rPr>
              <a:t>Карстен</a:t>
            </a:r>
            <a:r>
              <a:rPr kumimoji="0" lang="ru-RU" sz="2000" b="1" i="0" u="none" strike="noStrike" cap="none" normalizeH="0" baseline="0" dirty="0" smtClean="0">
                <a:ln>
                  <a:noFill/>
                </a:ln>
                <a:solidFill>
                  <a:schemeClr val="tx1"/>
                </a:solidFill>
                <a:effectLst/>
                <a:latin typeface="Arial" charset="0"/>
                <a:hlinkClick r:id="rId19" tooltip="Карстен Борхгревинк"/>
              </a:rPr>
              <a:t> </a:t>
            </a:r>
            <a:r>
              <a:rPr kumimoji="0" lang="ru-RU" sz="2000" b="1" i="0" u="none" strike="noStrike" cap="none" normalizeH="0" baseline="0" dirty="0" err="1" smtClean="0">
                <a:ln>
                  <a:noFill/>
                </a:ln>
                <a:solidFill>
                  <a:schemeClr val="tx1"/>
                </a:solidFill>
                <a:effectLst/>
                <a:latin typeface="Arial" charset="0"/>
                <a:hlinkClick r:id="rId19" tooltip="Карстен Борхгревинк"/>
              </a:rPr>
              <a:t>Борхгревинк</a:t>
            </a:r>
            <a:r>
              <a:rPr kumimoji="0" lang="ru-RU" sz="2000" b="1" i="0" u="none" strike="noStrike" cap="none" normalizeH="0" baseline="0" dirty="0" smtClean="0">
                <a:ln>
                  <a:noFill/>
                </a:ln>
                <a:solidFill>
                  <a:schemeClr val="tx1"/>
                </a:solidFill>
                <a:effectLst/>
                <a:latin typeface="Arial" charset="0"/>
              </a:rPr>
              <a:t>.</a:t>
            </a:r>
          </a:p>
        </p:txBody>
      </p:sp>
      <p:pic>
        <p:nvPicPr>
          <p:cNvPr id="1026" name="Picture 2" descr="http://upload.wikimedia.org/wikipedia/commons/thumb/5/55/WMA_button2b.png/17px-WMA_button2b.png"/>
          <p:cNvPicPr>
            <a:picLocks noChangeAspect="1" noChangeArrowheads="1"/>
          </p:cNvPicPr>
          <p:nvPr/>
        </p:nvPicPr>
        <p:blipFill>
          <a:blip r:embed="rId20" cstate="print"/>
          <a:srcRect/>
          <a:stretch>
            <a:fillRect/>
          </a:stretch>
        </p:blipFill>
        <p:spPr bwMode="auto">
          <a:xfrm>
            <a:off x="7097713" y="-457200"/>
            <a:ext cx="161925" cy="1619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640960" cy="6001643"/>
          </a:xfrm>
          <a:prstGeom prst="rect">
            <a:avLst/>
          </a:prstGeom>
        </p:spPr>
        <p:txBody>
          <a:bodyPr wrap="square">
            <a:spAutoFit/>
          </a:bodyPr>
          <a:lstStyle/>
          <a:p>
            <a:r>
              <a:rPr lang="ru-RU" sz="3200" b="1" dirty="0" smtClean="0"/>
              <a:t>Территория Антарктиды делится на географические площади и области, </a:t>
            </a:r>
            <a:r>
              <a:rPr lang="ru-RU" sz="3200" b="1" smtClean="0"/>
              <a:t>открываемые  различными </a:t>
            </a:r>
            <a:r>
              <a:rPr lang="ru-RU" sz="3200" b="1" dirty="0" smtClean="0"/>
              <a:t>путешественниками. Область исследуемая и названная в честь открывателя (или других лиц) называется «земля».</a:t>
            </a:r>
          </a:p>
          <a:p>
            <a:r>
              <a:rPr lang="ru-RU" sz="3200" b="1" dirty="0" smtClean="0"/>
              <a:t>Официальный список земель Антарктиды:</a:t>
            </a:r>
          </a:p>
          <a:p>
            <a:r>
              <a:rPr lang="ru-RU" sz="3200" b="1" dirty="0" smtClean="0">
                <a:hlinkClick r:id="rId2" tooltip="Земля Королевы Мод"/>
              </a:rPr>
              <a:t>Земля Королевы Мод</a:t>
            </a:r>
            <a:endParaRPr lang="ru-RU" sz="3200" b="1" dirty="0" smtClean="0"/>
          </a:p>
          <a:p>
            <a:r>
              <a:rPr lang="ru-RU" sz="3200" b="1" dirty="0" smtClean="0">
                <a:hlinkClick r:id="rId3" tooltip="Земля Уилкса"/>
              </a:rPr>
              <a:t>Земля Уилкса</a:t>
            </a:r>
            <a:endParaRPr lang="ru-RU" sz="3200" b="1" dirty="0" smtClean="0"/>
          </a:p>
          <a:p>
            <a:r>
              <a:rPr lang="ru-RU" sz="3200" b="1" dirty="0" smtClean="0">
                <a:hlinkClick r:id="rId4" tooltip="Земля Виктории"/>
              </a:rPr>
              <a:t>Земля Виктории</a:t>
            </a:r>
            <a:endParaRPr lang="ru-RU" sz="3200" b="1" dirty="0" smtClean="0"/>
          </a:p>
          <a:p>
            <a:r>
              <a:rPr lang="ru-RU" sz="3200" b="1" dirty="0" smtClean="0">
                <a:hlinkClick r:id="rId5" tooltip="Земля Мэри Бэрд"/>
              </a:rPr>
              <a:t>Земля Мэри </a:t>
            </a:r>
            <a:r>
              <a:rPr lang="ru-RU" sz="3200" b="1" dirty="0" err="1" smtClean="0">
                <a:hlinkClick r:id="rId5" tooltip="Земля Мэри Бэрд"/>
              </a:rPr>
              <a:t>Бэрд</a:t>
            </a:r>
            <a:endParaRPr lang="ru-RU" sz="3200" b="1" dirty="0" smtClean="0"/>
          </a:p>
          <a:p>
            <a:r>
              <a:rPr lang="ru-RU" sz="3200" b="1" dirty="0" smtClean="0">
                <a:hlinkClick r:id="rId6" tooltip="Земля Элсуэрта"/>
              </a:rPr>
              <a:t>Земля </a:t>
            </a:r>
            <a:r>
              <a:rPr lang="ru-RU" sz="3200" b="1" dirty="0" err="1" smtClean="0">
                <a:hlinkClick r:id="rId6" tooltip="Земля Элсуэрта"/>
              </a:rPr>
              <a:t>Элсуэрта</a:t>
            </a:r>
            <a:endParaRPr lang="ru-RU"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980728"/>
            <a:ext cx="8446479" cy="5697534"/>
          </a:xfrm>
          <a:prstGeom prst="rect">
            <a:avLst/>
          </a:prstGeom>
          <a:noFill/>
          <a:ln w="9525">
            <a:noFill/>
            <a:miter lim="800000"/>
            <a:headEnd/>
            <a:tailEnd/>
          </a:ln>
        </p:spPr>
      </p:pic>
      <p:sp>
        <p:nvSpPr>
          <p:cNvPr id="3" name="TextBox 2"/>
          <p:cNvSpPr txBox="1"/>
          <p:nvPr/>
        </p:nvSpPr>
        <p:spPr>
          <a:xfrm>
            <a:off x="539552" y="0"/>
            <a:ext cx="8136904" cy="1015663"/>
          </a:xfrm>
          <a:prstGeom prst="rect">
            <a:avLst/>
          </a:prstGeom>
          <a:noFill/>
        </p:spPr>
        <p:txBody>
          <a:bodyPr wrap="square" rtlCol="0">
            <a:spAutoFit/>
          </a:bodyPr>
          <a:lstStyle/>
          <a:p>
            <a:r>
              <a:rPr lang="ru-RU" sz="6000" b="1" i="1" u="sng" dirty="0" smtClean="0">
                <a:solidFill>
                  <a:srgbClr val="FF0000"/>
                </a:solidFill>
              </a:rPr>
              <a:t>Земля  Королевы  Мод  </a:t>
            </a:r>
            <a:endParaRPr lang="ru-RU" sz="6000" b="1" i="1" u="sng"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16632"/>
            <a:ext cx="87849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Антарктида — самый высокий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tooltip="Континент"/>
              </a:rPr>
              <a:t>континент</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Земли, средняя высота поверхности континента над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tooltip="Уровень моря"/>
              </a:rPr>
              <a:t>уровнем моря</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составляет более 2000 м, а в центре континента достигает 4000 метров.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Бо́льшую</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часть этой высоты составляет постоянный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tooltip="Ледник"/>
              </a:rPr>
              <a:t>ледниковый покров</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континента, под которым скрыт континентальный рельеф и лишь 0,3 % (около 40 тыс. км²) её площади свободны ото льда — в основном в Западной Антарктиде и Трансантарктических горах: острова, участки побережья, т. н. «сухие долины» и отдельные гребни и горные вершины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5" tooltip="Нунатак"/>
              </a:rPr>
              <a:t>нунатаки</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возвышающиеся над ледяной поверхностью.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tooltip="Трансантарктические горы"/>
              </a:rPr>
              <a:t>Трансантарктические горы</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пересекающие почти весь материк, делят Антарктиду на две части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7" tooltip="Западная Антарктида"/>
              </a:rPr>
              <a:t>Западную Антарктиду</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8" tooltip="Восточная Антарктида"/>
              </a:rPr>
              <a:t>Восточную Антарктиду</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имеющие различное происхождение и геологическое строение. На востоке находится высокое (наибольшее возвышение поверхности льда ~4100 м над уровнем моря) покрытое льдом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9" tooltip="Плато"/>
              </a:rPr>
              <a:t>плато</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Западная часть состоит из группы гористых островов, соединённых между собой льдом. На тихоокеанском побережье расположены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0" tooltip="Антарктические Анды"/>
              </a:rPr>
              <a:t>Антарктические Анды</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высота которых превышает 4000 м; самая высокая точка континента — 5140 м над уровнем моря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1" tooltip="Массив Винсон"/>
              </a:rPr>
              <a:t>массив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11" tooltip="Массив Винсон"/>
              </a:rPr>
              <a:t>Винсон</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горах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Элсуорт</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Западной Антарктиде находится и глубочайшая депрессия континента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12" tooltip="Впадина Бентли"/>
              </a:rPr>
              <a:t>впадина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12" tooltip="Впадина Бентли"/>
              </a:rPr>
              <a:t>Бентли</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вероятно,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13" tooltip="Рифт"/>
              </a:rPr>
              <a:t>рифтового</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происхождения. Глубина впадины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Бентли</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заполненной льдом, достигает 2555 м ниже уровня моря.</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0"/>
            <a:ext cx="871296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Антарктический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2" tooltip="Ледник"/>
              </a:rPr>
              <a:t>ледниковый</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покров является крупнейшим на нашей планете и превосходит ближайший по размеру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3" tooltip="Гренландия"/>
              </a:rPr>
              <a:t>гренландский</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ледниковый покров по площади приблизительно в 10 раз. В нём сосредоточено ~30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млн</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км³ льда, то есть 90 % всех льдов суши. Из-за тяжести льда, как показывают исследования геофизиков, континент просел, в среднем на 0,5 км, на что указывает и его относительно глубокий шельф. Ледниковый покров в Антарктиде содержит около 80 % всех пресных вод планеты; если он полностью растает, уровень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4" tooltip="Мировой океан"/>
              </a:rPr>
              <a:t>Мирового океана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повысится почти на 60 метров (для сравнения: если бы растаял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5" tooltip="Гренландский ледяной щит"/>
              </a:rPr>
              <a:t>гренландский ледяной щит</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уровень океана бы повысился всего на 8 </a:t>
            </a:r>
            <a:r>
              <a:rPr kumimoji="0" lang="ru-RU" sz="2000" b="1" i="0" u="none" strike="noStrike" cap="none" normalizeH="0" baseline="0" smtClean="0">
                <a:ln>
                  <a:noFill/>
                </a:ln>
                <a:solidFill>
                  <a:schemeClr val="tx1"/>
                </a:solidFill>
                <a:effectLst/>
                <a:latin typeface="Arial" pitchFamily="34" charset="0"/>
                <a:ea typeface="Times New Roman" pitchFamily="18" charset="0"/>
              </a:rPr>
              <a:t>метров).</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Ледниковый щит имеет форму купола с увеличением крутизны поверхности к побережью, где он во многих местах обрамлён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6" tooltip="Шельфовый ледник"/>
              </a:rPr>
              <a:t>шельфовыми ледниками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Средняя толщина слоя льда — 2500—2800 м, достигающая максимального значения в некоторых районах Восточной Антарктиды — 4800 м. Накопление льда на ледниковом покрове приводит, как и в случае других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2" tooltip="Ледник"/>
              </a:rPr>
              <a:t>ледников</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к течению льда в зону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7" tooltip="Абляция (гляциология)"/>
              </a:rPr>
              <a:t>абляции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(разрушения), в качестве которой выступает побережье континента; лёд откалывается в виде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8" tooltip="Айсберг"/>
              </a:rPr>
              <a:t>айсбергов</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Годовой объём абляции оценивается в 2500 км³.</a:t>
            </a:r>
            <a:endParaRPr kumimoji="0" lang="ru-RU"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2630</Words>
  <Application>Microsoft Office PowerPoint</Application>
  <PresentationFormat>Экран (4:3)</PresentationFormat>
  <Paragraphs>59</Paragraphs>
  <Slides>40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50</cp:revision>
  <dcterms:created xsi:type="dcterms:W3CDTF">2011-08-06T10:31:22Z</dcterms:created>
  <dcterms:modified xsi:type="dcterms:W3CDTF">2011-08-10T13:27:11Z</dcterms:modified>
</cp:coreProperties>
</file>