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88" r:id="rId3"/>
    <p:sldId id="258" r:id="rId4"/>
    <p:sldId id="274" r:id="rId5"/>
    <p:sldId id="261" r:id="rId6"/>
    <p:sldId id="260" r:id="rId7"/>
    <p:sldId id="262" r:id="rId8"/>
    <p:sldId id="264" r:id="rId9"/>
    <p:sldId id="265" r:id="rId10"/>
    <p:sldId id="266" r:id="rId11"/>
    <p:sldId id="267" r:id="rId12"/>
    <p:sldId id="273" r:id="rId13"/>
    <p:sldId id="279" r:id="rId14"/>
    <p:sldId id="280" r:id="rId15"/>
    <p:sldId id="281" r:id="rId16"/>
    <p:sldId id="282" r:id="rId17"/>
    <p:sldId id="283" r:id="rId18"/>
    <p:sldId id="284" r:id="rId19"/>
    <p:sldId id="285" r:id="rId20"/>
    <p:sldId id="286" r:id="rId21"/>
    <p:sldId id="287" r:id="rId2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Пользователь" initials="П"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5502CE"/>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9" d="100"/>
          <a:sy n="99" d="100"/>
        </p:scale>
        <p:origin x="-240"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3D3B6661-66BB-4124-9A63-43F928067F0E}" type="datetimeFigureOut">
              <a:rPr lang="ru-RU" smtClean="0"/>
              <a:pPr/>
              <a:t>08.01.2002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BCDB68D-7467-4992-940E-785579C20DAD}" type="slidenum">
              <a:rPr lang="ru-RU" smtClean="0"/>
              <a:pPr/>
              <a:t>‹#›</a:t>
            </a:fld>
            <a:endParaRPr lang="ru-RU"/>
          </a:p>
        </p:txBody>
      </p:sp>
    </p:spTree>
  </p:cSld>
  <p:clrMapOvr>
    <a:masterClrMapping/>
  </p:clrMapOvr>
  <p:transition spd="med">
    <p:split orient="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D3B6661-66BB-4124-9A63-43F928067F0E}" type="datetimeFigureOut">
              <a:rPr lang="ru-RU" smtClean="0"/>
              <a:pPr/>
              <a:t>08.01.2002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BCDB68D-7467-4992-940E-785579C20DAD}" type="slidenum">
              <a:rPr lang="ru-RU" smtClean="0"/>
              <a:pPr/>
              <a:t>‹#›</a:t>
            </a:fld>
            <a:endParaRPr lang="ru-RU"/>
          </a:p>
        </p:txBody>
      </p:sp>
    </p:spTree>
  </p:cSld>
  <p:clrMapOvr>
    <a:masterClrMapping/>
  </p:clrMapOvr>
  <p:transition spd="med">
    <p:split orient="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D3B6661-66BB-4124-9A63-43F928067F0E}" type="datetimeFigureOut">
              <a:rPr lang="ru-RU" smtClean="0"/>
              <a:pPr/>
              <a:t>08.01.2002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BCDB68D-7467-4992-940E-785579C20DAD}" type="slidenum">
              <a:rPr lang="ru-RU" smtClean="0"/>
              <a:pPr/>
              <a:t>‹#›</a:t>
            </a:fld>
            <a:endParaRPr lang="ru-RU"/>
          </a:p>
        </p:txBody>
      </p:sp>
    </p:spTree>
  </p:cSld>
  <p:clrMapOvr>
    <a:masterClrMapping/>
  </p:clrMapOvr>
  <p:transition spd="med">
    <p:split orient="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D3B6661-66BB-4124-9A63-43F928067F0E}" type="datetimeFigureOut">
              <a:rPr lang="ru-RU" smtClean="0"/>
              <a:pPr/>
              <a:t>08.01.2002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BCDB68D-7467-4992-940E-785579C20DAD}" type="slidenum">
              <a:rPr lang="ru-RU" smtClean="0"/>
              <a:pPr/>
              <a:t>‹#›</a:t>
            </a:fld>
            <a:endParaRPr lang="ru-RU"/>
          </a:p>
        </p:txBody>
      </p:sp>
    </p:spTree>
  </p:cSld>
  <p:clrMapOvr>
    <a:masterClrMapping/>
  </p:clrMapOvr>
  <p:transition spd="med">
    <p:split orient="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3D3B6661-66BB-4124-9A63-43F928067F0E}" type="datetimeFigureOut">
              <a:rPr lang="ru-RU" smtClean="0"/>
              <a:pPr/>
              <a:t>08.01.2002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BCDB68D-7467-4992-940E-785579C20DAD}" type="slidenum">
              <a:rPr lang="ru-RU" smtClean="0"/>
              <a:pPr/>
              <a:t>‹#›</a:t>
            </a:fld>
            <a:endParaRPr lang="ru-RU"/>
          </a:p>
        </p:txBody>
      </p:sp>
    </p:spTree>
  </p:cSld>
  <p:clrMapOvr>
    <a:masterClrMapping/>
  </p:clrMapOvr>
  <p:transition spd="med">
    <p:split orient="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3D3B6661-66BB-4124-9A63-43F928067F0E}" type="datetimeFigureOut">
              <a:rPr lang="ru-RU" smtClean="0"/>
              <a:pPr/>
              <a:t>08.01.2002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BCDB68D-7467-4992-940E-785579C20DAD}" type="slidenum">
              <a:rPr lang="ru-RU" smtClean="0"/>
              <a:pPr/>
              <a:t>‹#›</a:t>
            </a:fld>
            <a:endParaRPr lang="ru-RU"/>
          </a:p>
        </p:txBody>
      </p:sp>
    </p:spTree>
  </p:cSld>
  <p:clrMapOvr>
    <a:masterClrMapping/>
  </p:clrMapOvr>
  <p:transition spd="med">
    <p:split orient="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3D3B6661-66BB-4124-9A63-43F928067F0E}" type="datetimeFigureOut">
              <a:rPr lang="ru-RU" smtClean="0"/>
              <a:pPr/>
              <a:t>08.01.2002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1BCDB68D-7467-4992-940E-785579C20DAD}" type="slidenum">
              <a:rPr lang="ru-RU" smtClean="0"/>
              <a:pPr/>
              <a:t>‹#›</a:t>
            </a:fld>
            <a:endParaRPr lang="ru-RU"/>
          </a:p>
        </p:txBody>
      </p:sp>
    </p:spTree>
  </p:cSld>
  <p:clrMapOvr>
    <a:masterClrMapping/>
  </p:clrMapOvr>
  <p:transition spd="med">
    <p:split orient="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3D3B6661-66BB-4124-9A63-43F928067F0E}" type="datetimeFigureOut">
              <a:rPr lang="ru-RU" smtClean="0"/>
              <a:pPr/>
              <a:t>08.01.2002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1BCDB68D-7467-4992-940E-785579C20DAD}" type="slidenum">
              <a:rPr lang="ru-RU" smtClean="0"/>
              <a:pPr/>
              <a:t>‹#›</a:t>
            </a:fld>
            <a:endParaRPr lang="ru-RU"/>
          </a:p>
        </p:txBody>
      </p:sp>
    </p:spTree>
  </p:cSld>
  <p:clrMapOvr>
    <a:masterClrMapping/>
  </p:clrMapOvr>
  <p:transition spd="med">
    <p:split orient="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3D3B6661-66BB-4124-9A63-43F928067F0E}" type="datetimeFigureOut">
              <a:rPr lang="ru-RU" smtClean="0"/>
              <a:pPr/>
              <a:t>08.01.2002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1BCDB68D-7467-4992-940E-785579C20DAD}" type="slidenum">
              <a:rPr lang="ru-RU" smtClean="0"/>
              <a:pPr/>
              <a:t>‹#›</a:t>
            </a:fld>
            <a:endParaRPr lang="ru-RU"/>
          </a:p>
        </p:txBody>
      </p:sp>
    </p:spTree>
  </p:cSld>
  <p:clrMapOvr>
    <a:masterClrMapping/>
  </p:clrMapOvr>
  <p:transition spd="med">
    <p:split orient="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3D3B6661-66BB-4124-9A63-43F928067F0E}" type="datetimeFigureOut">
              <a:rPr lang="ru-RU" smtClean="0"/>
              <a:pPr/>
              <a:t>08.01.2002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BCDB68D-7467-4992-940E-785579C20DAD}" type="slidenum">
              <a:rPr lang="ru-RU" smtClean="0"/>
              <a:pPr/>
              <a:t>‹#›</a:t>
            </a:fld>
            <a:endParaRPr lang="ru-RU"/>
          </a:p>
        </p:txBody>
      </p:sp>
    </p:spTree>
  </p:cSld>
  <p:clrMapOvr>
    <a:masterClrMapping/>
  </p:clrMapOvr>
  <p:transition spd="med">
    <p:split orient="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3D3B6661-66BB-4124-9A63-43F928067F0E}" type="datetimeFigureOut">
              <a:rPr lang="ru-RU" smtClean="0"/>
              <a:pPr/>
              <a:t>08.01.2002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BCDB68D-7467-4992-940E-785579C20DAD}" type="slidenum">
              <a:rPr lang="ru-RU" smtClean="0"/>
              <a:pPr/>
              <a:t>‹#›</a:t>
            </a:fld>
            <a:endParaRPr lang="ru-RU"/>
          </a:p>
        </p:txBody>
      </p:sp>
    </p:spTree>
  </p:cSld>
  <p:clrMapOvr>
    <a:masterClrMapping/>
  </p:clrMapOvr>
  <p:transition spd="med">
    <p:split orient="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3B6661-66BB-4124-9A63-43F928067F0E}" type="datetimeFigureOut">
              <a:rPr lang="ru-RU" smtClean="0"/>
              <a:pPr/>
              <a:t>08.01.2002</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CDB68D-7467-4992-940E-785579C20DAD}"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split orient="vert"/>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hyperlink" Target="http://bp2.blogger.com/_MLBR1d2y1Hc/R1SSvApUmFI/AAAAAAAAAAc/t8K74qbCX1k/s1600-R/nazca3.jpg" TargetMode="Externa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7544" y="1412776"/>
            <a:ext cx="7560840" cy="3046988"/>
          </a:xfrm>
          <a:prstGeom prst="rect">
            <a:avLst/>
          </a:prstGeom>
          <a:noFill/>
        </p:spPr>
        <p:txBody>
          <a:bodyPr wrap="square" rtlCol="0">
            <a:spAutoFit/>
          </a:bodyPr>
          <a:lstStyle/>
          <a:p>
            <a:pPr algn="ctr"/>
            <a:r>
              <a:rPr lang="en-US" dirty="0" smtClean="0"/>
              <a:t>  </a:t>
            </a:r>
            <a:r>
              <a:rPr lang="ru-RU" sz="9600" b="1" dirty="0" smtClean="0">
                <a:solidFill>
                  <a:srgbClr val="FF0000"/>
                </a:solidFill>
              </a:rPr>
              <a:t>Загадки Земли</a:t>
            </a:r>
            <a:endParaRPr lang="ru-RU" sz="9600" b="1" dirty="0">
              <a:solidFill>
                <a:srgbClr val="FF0000"/>
              </a:solidFill>
            </a:endParaRPr>
          </a:p>
        </p:txBody>
      </p:sp>
    </p:spTree>
  </p:cSld>
  <p:clrMapOvr>
    <a:masterClrMapping/>
  </p:clrMapOvr>
  <p:transition spd="med">
    <p:split orient="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611560" y="908720"/>
            <a:ext cx="7620000" cy="5715000"/>
          </a:xfrm>
          <a:prstGeom prst="rect">
            <a:avLst/>
          </a:prstGeom>
          <a:noFill/>
          <a:ln w="9525">
            <a:noFill/>
            <a:miter lim="800000"/>
            <a:headEnd/>
            <a:tailEnd/>
          </a:ln>
        </p:spPr>
      </p:pic>
      <p:sp>
        <p:nvSpPr>
          <p:cNvPr id="3" name="Прямоугольник 2"/>
          <p:cNvSpPr/>
          <p:nvPr/>
        </p:nvSpPr>
        <p:spPr>
          <a:xfrm>
            <a:off x="971600" y="0"/>
            <a:ext cx="6635534" cy="584775"/>
          </a:xfrm>
          <a:prstGeom prst="rect">
            <a:avLst/>
          </a:prstGeom>
        </p:spPr>
        <p:txBody>
          <a:bodyPr wrap="none">
            <a:spAutoFit/>
          </a:bodyPr>
          <a:lstStyle/>
          <a:p>
            <a:r>
              <a:rPr lang="ru-RU" sz="3200" b="1" i="1" u="sng" dirty="0" smtClean="0">
                <a:solidFill>
                  <a:srgbClr val="FF0000"/>
                </a:solidFill>
              </a:rPr>
              <a:t>Рисунок «Кондор» в пустыне </a:t>
            </a:r>
            <a:r>
              <a:rPr lang="ru-RU" sz="3200" b="1" i="1" u="sng" dirty="0" err="1" smtClean="0">
                <a:solidFill>
                  <a:srgbClr val="FF0000"/>
                </a:solidFill>
              </a:rPr>
              <a:t>Наска</a:t>
            </a:r>
            <a:endParaRPr lang="ru-RU" sz="3200" b="1" i="1" u="sng" dirty="0">
              <a:solidFill>
                <a:srgbClr val="FF0000"/>
              </a:solidFill>
            </a:endParaRPr>
          </a:p>
        </p:txBody>
      </p:sp>
    </p:spTree>
  </p:cSld>
  <p:clrMapOvr>
    <a:masterClrMapping/>
  </p:clrMapOvr>
  <p:transition spd="med">
    <p:split orient="ver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611560" y="476672"/>
            <a:ext cx="4772025" cy="5715000"/>
          </a:xfrm>
          <a:prstGeom prst="rect">
            <a:avLst/>
          </a:prstGeom>
          <a:noFill/>
          <a:ln w="9525">
            <a:noFill/>
            <a:miter lim="800000"/>
            <a:headEnd/>
            <a:tailEnd/>
          </a:ln>
        </p:spPr>
      </p:pic>
      <p:sp>
        <p:nvSpPr>
          <p:cNvPr id="3" name="TextBox 2"/>
          <p:cNvSpPr txBox="1"/>
          <p:nvPr/>
        </p:nvSpPr>
        <p:spPr>
          <a:xfrm>
            <a:off x="5508104" y="1052736"/>
            <a:ext cx="3312368" cy="3046988"/>
          </a:xfrm>
          <a:prstGeom prst="rect">
            <a:avLst/>
          </a:prstGeom>
          <a:noFill/>
        </p:spPr>
        <p:txBody>
          <a:bodyPr wrap="square" rtlCol="0">
            <a:spAutoFit/>
          </a:bodyPr>
          <a:lstStyle/>
          <a:p>
            <a:pPr algn="ctr"/>
            <a:r>
              <a:rPr lang="ru-RU" sz="4800" b="1" i="1" dirty="0" smtClean="0">
                <a:solidFill>
                  <a:srgbClr val="FF0000"/>
                </a:solidFill>
              </a:rPr>
              <a:t>Рисунок «</a:t>
            </a:r>
            <a:r>
              <a:rPr lang="ru-RU" sz="4800" b="1" i="1" u="sng" dirty="0" smtClean="0">
                <a:solidFill>
                  <a:srgbClr val="7030A0"/>
                </a:solidFill>
              </a:rPr>
              <a:t>Пеликан</a:t>
            </a:r>
            <a:r>
              <a:rPr lang="ru-RU" sz="4800" b="1" i="1" dirty="0" smtClean="0">
                <a:solidFill>
                  <a:srgbClr val="FF0000"/>
                </a:solidFill>
              </a:rPr>
              <a:t>» в пустыне </a:t>
            </a:r>
            <a:r>
              <a:rPr lang="ru-RU" sz="4800" b="1" i="1" dirty="0" err="1" smtClean="0">
                <a:solidFill>
                  <a:srgbClr val="FF0000"/>
                </a:solidFill>
              </a:rPr>
              <a:t>Наска</a:t>
            </a:r>
            <a:endParaRPr lang="ru-RU" sz="4800" b="1" i="1" dirty="0">
              <a:solidFill>
                <a:srgbClr val="FF0000"/>
              </a:solidFill>
            </a:endParaRPr>
          </a:p>
        </p:txBody>
      </p:sp>
    </p:spTree>
  </p:cSld>
  <p:clrMapOvr>
    <a:masterClrMapping/>
  </p:clrMapOvr>
  <p:transition spd="med">
    <p:split orient="ver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520" y="332656"/>
            <a:ext cx="8640960" cy="6247864"/>
          </a:xfrm>
          <a:prstGeom prst="rect">
            <a:avLst/>
          </a:prstGeom>
        </p:spPr>
        <p:txBody>
          <a:bodyPr wrap="square">
            <a:spAutoFit/>
          </a:bodyPr>
          <a:lstStyle/>
          <a:p>
            <a:r>
              <a:rPr lang="ru-RU" sz="4000" b="1" dirty="0" smtClean="0">
                <a:solidFill>
                  <a:srgbClr val="C00000"/>
                </a:solidFill>
              </a:rPr>
              <a:t>Эти рисунки, которые можно увидеть только с высоты птичьего полета, явно не предназначены для всеобщего обозрения. Что зашифровано в этих странных «письмах»? И кому они адресованы? На эти вопросы пока не найдено исчерпывающих ответов.</a:t>
            </a:r>
          </a:p>
          <a:p>
            <a:r>
              <a:rPr lang="ru-RU" sz="4000" b="1" i="1" u="sng" dirty="0" smtClean="0">
                <a:solidFill>
                  <a:srgbClr val="5502CE"/>
                </a:solidFill>
              </a:rPr>
              <a:t>Тайны </a:t>
            </a:r>
            <a:r>
              <a:rPr lang="ru-RU" sz="4000" b="1" i="1" u="sng" dirty="0" err="1" smtClean="0">
                <a:solidFill>
                  <a:srgbClr val="5502CE"/>
                </a:solidFill>
              </a:rPr>
              <a:t>Наска</a:t>
            </a:r>
            <a:r>
              <a:rPr lang="ru-RU" sz="4000" b="1" i="1" u="sng" dirty="0" smtClean="0">
                <a:solidFill>
                  <a:srgbClr val="5502CE"/>
                </a:solidFill>
              </a:rPr>
              <a:t> еще ждут своих открывателей…</a:t>
            </a:r>
            <a:endParaRPr lang="ru-RU" sz="4000" b="1" i="1" u="sng" dirty="0">
              <a:solidFill>
                <a:srgbClr val="5502CE"/>
              </a:solidFill>
            </a:endParaRPr>
          </a:p>
        </p:txBody>
      </p:sp>
    </p:spTree>
  </p:cSld>
  <p:clrMapOvr>
    <a:masterClrMapping/>
  </p:clrMapOvr>
  <p:transition spd="med">
    <p:split orient="ver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260648"/>
            <a:ext cx="8712968" cy="6001643"/>
          </a:xfrm>
          <a:prstGeom prst="rect">
            <a:avLst/>
          </a:prstGeom>
        </p:spPr>
        <p:txBody>
          <a:bodyPr wrap="square">
            <a:spAutoFit/>
          </a:bodyPr>
          <a:lstStyle/>
          <a:p>
            <a:r>
              <a:rPr lang="ru-RU" sz="2400" b="1" i="1" dirty="0" smtClean="0">
                <a:solidFill>
                  <a:srgbClr val="FF0000"/>
                </a:solidFill>
              </a:rPr>
              <a:t>Для кого предназначалась эти таинственные  рисунки</a:t>
            </a:r>
            <a:r>
              <a:rPr lang="ru-RU" sz="2400" b="1" i="1" u="sng" dirty="0" smtClean="0">
                <a:solidFill>
                  <a:srgbClr val="5502CE"/>
                </a:solidFill>
              </a:rPr>
              <a:t>? Для богов</a:t>
            </a:r>
            <a:r>
              <a:rPr lang="ru-RU" sz="2400" b="1" i="1" dirty="0" smtClean="0">
                <a:solidFill>
                  <a:srgbClr val="FF0000"/>
                </a:solidFill>
              </a:rPr>
              <a:t>, привыкших, пребывая на небесах, читать в душах людей и взирать на творения рук их? А может быть, это </a:t>
            </a:r>
            <a:r>
              <a:rPr lang="ru-RU" sz="2400" b="1" i="1" u="sng" dirty="0" smtClean="0">
                <a:solidFill>
                  <a:srgbClr val="5502CE"/>
                </a:solidFill>
              </a:rPr>
              <a:t>разметка  космодрома</a:t>
            </a:r>
            <a:r>
              <a:rPr lang="ru-RU" sz="2400" b="1" i="1" dirty="0" smtClean="0">
                <a:solidFill>
                  <a:srgbClr val="FF0000"/>
                </a:solidFill>
              </a:rPr>
              <a:t>, сооруженного инопланетянами в этой далекой стране? Или</a:t>
            </a:r>
            <a:r>
              <a:rPr lang="ru-RU" sz="2400" b="1" i="1" u="sng" dirty="0" smtClean="0">
                <a:solidFill>
                  <a:srgbClr val="5502CE"/>
                </a:solidFill>
              </a:rPr>
              <a:t> доисторический календарь</a:t>
            </a:r>
            <a:r>
              <a:rPr lang="ru-RU" sz="2400" b="1" i="1" dirty="0" smtClean="0">
                <a:solidFill>
                  <a:srgbClr val="FF0000"/>
                </a:solidFill>
              </a:rPr>
              <a:t>, и лучи солнца, падая на землю в полуденный час в день какого-нибудь равноденствия, непременно освещали одну из линий на радость жрецам и их соплеменникам? Или это был настоящий </a:t>
            </a:r>
            <a:r>
              <a:rPr lang="ru-RU" sz="2400" b="1" i="1" u="sng" dirty="0" smtClean="0">
                <a:solidFill>
                  <a:srgbClr val="5502CE"/>
                </a:solidFill>
              </a:rPr>
              <a:t>учебник астрономии</a:t>
            </a:r>
            <a:r>
              <a:rPr lang="ru-RU" sz="2400" b="1" i="1" dirty="0" smtClean="0">
                <a:solidFill>
                  <a:srgbClr val="FF0000"/>
                </a:solidFill>
              </a:rPr>
              <a:t>, где крыло какой-нибудь птицы олицетворяло ход планеты Венера? А может, это «</a:t>
            </a:r>
            <a:r>
              <a:rPr lang="ru-RU" sz="2400" b="1" i="1" u="sng" dirty="0" smtClean="0">
                <a:solidFill>
                  <a:srgbClr val="5502CE"/>
                </a:solidFill>
              </a:rPr>
              <a:t>фамильные знаки</a:t>
            </a:r>
            <a:r>
              <a:rPr lang="ru-RU" sz="2400" b="1" i="1" dirty="0" smtClean="0">
                <a:solidFill>
                  <a:srgbClr val="FF0000"/>
                </a:solidFill>
              </a:rPr>
              <a:t>», с помощью которых  тот или иной клан отмечал занятые им земли? Или, вычерчивая линии на грунте, дикари -индейцы думали не о небесном и даже не о поднебесном, а о подземном, и эти прямые, уходящие в даль пустыни, на самом деле </a:t>
            </a:r>
            <a:r>
              <a:rPr lang="ru-RU" sz="2400" b="1" i="1" u="sng" dirty="0" smtClean="0">
                <a:solidFill>
                  <a:srgbClr val="5502CE"/>
                </a:solidFill>
              </a:rPr>
              <a:t>отмечали ток подземных водных ручьев, секретную карту источников воды</a:t>
            </a:r>
            <a:r>
              <a:rPr lang="ru-RU" sz="2400" b="1" i="1" dirty="0" smtClean="0">
                <a:solidFill>
                  <a:srgbClr val="FF0000"/>
                </a:solidFill>
              </a:rPr>
              <a:t>???</a:t>
            </a:r>
            <a:endParaRPr lang="ru-RU" sz="2400" b="1" i="1" dirty="0">
              <a:solidFill>
                <a:srgbClr val="FF0000"/>
              </a:solidFill>
            </a:endParaRPr>
          </a:p>
        </p:txBody>
      </p:sp>
    </p:spTree>
  </p:cSld>
  <p:clrMapOvr>
    <a:masterClrMapping/>
  </p:clrMapOvr>
  <p:transition spd="med">
    <p:split orient="ver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476672"/>
            <a:ext cx="8784976" cy="6093976"/>
          </a:xfrm>
          <a:prstGeom prst="rect">
            <a:avLst/>
          </a:prstGeom>
        </p:spPr>
        <p:txBody>
          <a:bodyPr wrap="square">
            <a:spAutoFit/>
          </a:bodyPr>
          <a:lstStyle/>
          <a:p>
            <a:r>
              <a:rPr lang="ru-RU" b="1" i="1" dirty="0" smtClean="0">
                <a:solidFill>
                  <a:srgbClr val="FF0000"/>
                </a:solidFill>
              </a:rPr>
              <a:t>Гипотез было множество, но к ним не торопились подбирать факты. Едва ли не вся история научного исследования загадочных рисунков сводилась </a:t>
            </a:r>
            <a:r>
              <a:rPr lang="ru-RU" sz="2000" b="1" i="1" u="sng" dirty="0" smtClean="0">
                <a:solidFill>
                  <a:srgbClr val="5502CE"/>
                </a:solidFill>
              </a:rPr>
              <a:t>к работе немецкого математика Марии </a:t>
            </a:r>
            <a:r>
              <a:rPr lang="ru-RU" sz="2000" b="1" i="1" u="sng" dirty="0" err="1" smtClean="0">
                <a:solidFill>
                  <a:srgbClr val="5502CE"/>
                </a:solidFill>
              </a:rPr>
              <a:t>Райхе</a:t>
            </a:r>
            <a:r>
              <a:rPr lang="ru-RU" b="1" i="1" dirty="0" smtClean="0">
                <a:solidFill>
                  <a:srgbClr val="FF0000"/>
                </a:solidFill>
              </a:rPr>
              <a:t>, которая начиная с 1946 года практически в одиночку изучала их, фиксировала их размеры и координаты. Она же и защитила этот древний памятник, когда в 1955 году плато </a:t>
            </a:r>
            <a:r>
              <a:rPr lang="ru-RU" b="1" i="1" dirty="0" err="1" smtClean="0">
                <a:solidFill>
                  <a:srgbClr val="FF0000"/>
                </a:solidFill>
              </a:rPr>
              <a:t>Наска</a:t>
            </a:r>
            <a:r>
              <a:rPr lang="ru-RU" b="1" i="1" dirty="0" smtClean="0">
                <a:solidFill>
                  <a:srgbClr val="FF0000"/>
                </a:solidFill>
              </a:rPr>
              <a:t> было решено превратить в хлопковую плантацию, проложив систему искусственного орошения. Это погубило бы удивительную галерею под открытым небом (впрочем, часть рисунков и так была уничтожена при прокладке автомобильных дорог).</a:t>
            </a:r>
            <a:br>
              <a:rPr lang="ru-RU" b="1" i="1" dirty="0" smtClean="0">
                <a:solidFill>
                  <a:srgbClr val="FF0000"/>
                </a:solidFill>
              </a:rPr>
            </a:br>
            <a:r>
              <a:rPr lang="ru-RU" b="1" i="1" dirty="0" smtClean="0">
                <a:solidFill>
                  <a:srgbClr val="FF0000"/>
                </a:solidFill>
              </a:rPr>
              <a:t>Со временем - благодаря всевозможным искателям следов «космических пришельцев» - к этой пустыне пришла мировая известность. Однако, как ни странно, комплексный научный анализ самих рисунков и истории их возникновения не проводился. Не исследовалось и как менялся климат пустыни за последние тысячелетия. Удивительно, но почти все догадки о происхождении тайных знаков, разукрасивших далекое плато, строились умозрительно. Мало кто спешил приехать в эту несусветную даль, чтобы спуститься на почву фактов. </a:t>
            </a:r>
            <a:r>
              <a:rPr lang="ru-RU" sz="2000" b="1" i="1" u="sng" dirty="0" smtClean="0">
                <a:solidFill>
                  <a:srgbClr val="5502CE"/>
                </a:solidFill>
              </a:rPr>
              <a:t>А ведь это могло бы, наверное, многое прояснить в истории так называемой культуры </a:t>
            </a:r>
            <a:r>
              <a:rPr lang="ru-RU" sz="2000" b="1" i="1" u="sng" dirty="0" err="1" smtClean="0">
                <a:solidFill>
                  <a:srgbClr val="5502CE"/>
                </a:solidFill>
              </a:rPr>
              <a:t>Наска</a:t>
            </a:r>
            <a:r>
              <a:rPr lang="ru-RU" sz="2000" b="1" i="1" u="sng" dirty="0" smtClean="0">
                <a:solidFill>
                  <a:srgbClr val="5502CE"/>
                </a:solidFill>
              </a:rPr>
              <a:t> (200 г. до н. э. - 600 г. н. э.) - по признанию специалистов, «одной из самых интересных и во многом загадочных культур доколумбовой Америки».</a:t>
            </a:r>
            <a:r>
              <a:rPr lang="ru-RU" b="1" i="1" dirty="0" smtClean="0">
                <a:solidFill>
                  <a:srgbClr val="FF0000"/>
                </a:solidFill>
              </a:rPr>
              <a:t/>
            </a:r>
            <a:br>
              <a:rPr lang="ru-RU" b="1" i="1" dirty="0" smtClean="0">
                <a:solidFill>
                  <a:srgbClr val="FF0000"/>
                </a:solidFill>
              </a:rPr>
            </a:br>
            <a:endParaRPr lang="ru-RU" b="1" i="1" dirty="0">
              <a:solidFill>
                <a:srgbClr val="FF0000"/>
              </a:solidFill>
            </a:endParaRPr>
          </a:p>
        </p:txBody>
      </p:sp>
    </p:spTree>
  </p:cSld>
  <p:clrMapOvr>
    <a:masterClrMapping/>
  </p:clrMapOvr>
  <p:transition spd="med">
    <p:split orient="ver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188640"/>
            <a:ext cx="8712968" cy="6370975"/>
          </a:xfrm>
          <a:prstGeom prst="rect">
            <a:avLst/>
          </a:prstGeom>
        </p:spPr>
        <p:txBody>
          <a:bodyPr wrap="square">
            <a:spAutoFit/>
          </a:bodyPr>
          <a:lstStyle/>
          <a:p>
            <a:r>
              <a:rPr lang="ru-RU" sz="2400" b="1" i="1" dirty="0" smtClean="0">
                <a:solidFill>
                  <a:srgbClr val="FF0000"/>
                </a:solidFill>
              </a:rPr>
              <a:t>Первое  кропотливое  исследование было проведено  в этой пустыне только в 1997 - 2006 годах специалистами самых разных научных дисциплин. Собранные факты развенчивают популярные объяснения эзотериков. Никаких космических тайн!</a:t>
            </a:r>
          </a:p>
          <a:p>
            <a:r>
              <a:rPr lang="ru-RU" sz="2400" b="1" i="1" dirty="0" smtClean="0">
                <a:solidFill>
                  <a:srgbClr val="FF0000"/>
                </a:solidFill>
              </a:rPr>
              <a:t> </a:t>
            </a:r>
            <a:r>
              <a:rPr lang="ru-RU" sz="2400" b="1" i="1" u="sng" dirty="0" smtClean="0">
                <a:solidFill>
                  <a:srgbClr val="5502CE"/>
                </a:solidFill>
              </a:rPr>
              <a:t>Рисунки пустыни  </a:t>
            </a:r>
            <a:r>
              <a:rPr lang="ru-RU" sz="2400" b="1" i="1" u="sng" dirty="0" err="1" smtClean="0">
                <a:solidFill>
                  <a:srgbClr val="5502CE"/>
                </a:solidFill>
              </a:rPr>
              <a:t>Наска</a:t>
            </a:r>
            <a:r>
              <a:rPr lang="ru-RU" sz="2400" b="1" i="1" u="sng" dirty="0" smtClean="0">
                <a:solidFill>
                  <a:srgbClr val="5502CE"/>
                </a:solidFill>
              </a:rPr>
              <a:t> - это земное, слишком земное.</a:t>
            </a:r>
            <a:r>
              <a:rPr lang="ru-RU" sz="2400" b="1" i="1" dirty="0" smtClean="0">
                <a:solidFill>
                  <a:srgbClr val="FF0000"/>
                </a:solidFill>
              </a:rPr>
              <a:t/>
            </a:r>
            <a:br>
              <a:rPr lang="ru-RU" sz="2400" b="1" i="1" dirty="0" smtClean="0">
                <a:solidFill>
                  <a:srgbClr val="FF0000"/>
                </a:solidFill>
              </a:rPr>
            </a:br>
            <a:r>
              <a:rPr lang="ru-RU" sz="2400" b="1" i="1" dirty="0" smtClean="0">
                <a:solidFill>
                  <a:srgbClr val="FF0000"/>
                </a:solidFill>
              </a:rPr>
              <a:t>В 1997 году экспедиция, организованная Германским  археологическим институтом при поддержке </a:t>
            </a:r>
            <a:r>
              <a:rPr lang="ru-RU" sz="2400" b="1" i="1" dirty="0" err="1" smtClean="0">
                <a:solidFill>
                  <a:srgbClr val="FF0000"/>
                </a:solidFill>
              </a:rPr>
              <a:t>швейцарско-лихтенштейнского</a:t>
            </a:r>
            <a:r>
              <a:rPr lang="ru-RU" sz="2400" b="1" i="1" dirty="0" smtClean="0">
                <a:solidFill>
                  <a:srgbClr val="FF0000"/>
                </a:solidFill>
              </a:rPr>
              <a:t> фонда зарубежных археологических исследований, приступила к изучению  рисунков  и поселений культуры </a:t>
            </a:r>
            <a:r>
              <a:rPr lang="ru-RU" sz="2400" b="1" i="1" dirty="0" err="1" smtClean="0">
                <a:solidFill>
                  <a:srgbClr val="FF0000"/>
                </a:solidFill>
              </a:rPr>
              <a:t>Наска</a:t>
            </a:r>
            <a:r>
              <a:rPr lang="ru-RU" sz="2400" b="1" i="1" dirty="0" smtClean="0">
                <a:solidFill>
                  <a:srgbClr val="FF0000"/>
                </a:solidFill>
              </a:rPr>
              <a:t> в районе местечка </a:t>
            </a:r>
            <a:r>
              <a:rPr lang="ru-RU" sz="2400" b="1" i="1" dirty="0" err="1" smtClean="0">
                <a:solidFill>
                  <a:srgbClr val="FF0000"/>
                </a:solidFill>
              </a:rPr>
              <a:t>Пальпа</a:t>
            </a:r>
            <a:r>
              <a:rPr lang="ru-RU" sz="2400" b="1" i="1" dirty="0" smtClean="0">
                <a:solidFill>
                  <a:srgbClr val="FF0000"/>
                </a:solidFill>
              </a:rPr>
              <a:t>, в сорока километрах к северу от городка </a:t>
            </a:r>
            <a:r>
              <a:rPr lang="ru-RU" sz="2400" b="1" i="1" dirty="0" err="1" smtClean="0">
                <a:solidFill>
                  <a:srgbClr val="FF0000"/>
                </a:solidFill>
              </a:rPr>
              <a:t>Наска</a:t>
            </a:r>
            <a:r>
              <a:rPr lang="ru-RU" sz="2400" b="1" i="1" dirty="0" smtClean="0">
                <a:solidFill>
                  <a:srgbClr val="FF0000"/>
                </a:solidFill>
              </a:rPr>
              <a:t>. Место было выбрано не случайно, ведь здесь знаки, начертанные древними индейцами, находились в непосредственной близости от их поселений. </a:t>
            </a:r>
            <a:r>
              <a:rPr lang="ru-RU" sz="2400" b="1" i="1" u="sng" dirty="0" smtClean="0">
                <a:solidFill>
                  <a:srgbClr val="5502CE"/>
                </a:solidFill>
              </a:rPr>
              <a:t>Руководитель группы, немецкий историк </a:t>
            </a:r>
            <a:r>
              <a:rPr lang="ru-RU" sz="2400" b="1" i="1" u="sng" dirty="0" err="1" smtClean="0">
                <a:solidFill>
                  <a:srgbClr val="5502CE"/>
                </a:solidFill>
              </a:rPr>
              <a:t>Маркус</a:t>
            </a:r>
            <a:r>
              <a:rPr lang="ru-RU" sz="2400" b="1" i="1" u="sng" dirty="0" smtClean="0">
                <a:solidFill>
                  <a:srgbClr val="5502CE"/>
                </a:solidFill>
              </a:rPr>
              <a:t> </a:t>
            </a:r>
            <a:r>
              <a:rPr lang="ru-RU" sz="2400" b="1" i="1" u="sng" dirty="0" err="1" smtClean="0">
                <a:solidFill>
                  <a:srgbClr val="5502CE"/>
                </a:solidFill>
              </a:rPr>
              <a:t>Райндель</a:t>
            </a:r>
            <a:r>
              <a:rPr lang="ru-RU" sz="2400" b="1" i="1" dirty="0" smtClean="0">
                <a:solidFill>
                  <a:srgbClr val="5502CE"/>
                </a:solidFill>
              </a:rPr>
              <a:t>, был убежден: «</a:t>
            </a:r>
            <a:r>
              <a:rPr lang="ru-RU" sz="2400" b="1" i="1" u="sng" dirty="0" smtClean="0">
                <a:solidFill>
                  <a:srgbClr val="5502CE"/>
                </a:solidFill>
              </a:rPr>
              <a:t>Если мы хотим понять  рисунки, нужно всмотреться в людей, создававших их</a:t>
            </a:r>
            <a:r>
              <a:rPr lang="ru-RU" sz="2400" b="1" i="1" dirty="0" smtClean="0">
                <a:solidFill>
                  <a:srgbClr val="5502CE"/>
                </a:solidFill>
              </a:rPr>
              <a:t>».</a:t>
            </a:r>
            <a:endParaRPr lang="ru-RU" sz="2400" b="1" i="1" dirty="0">
              <a:solidFill>
                <a:srgbClr val="5502CE"/>
              </a:solidFill>
            </a:endParaRPr>
          </a:p>
        </p:txBody>
      </p:sp>
    </p:spTree>
  </p:cSld>
  <p:clrMapOvr>
    <a:masterClrMapping/>
  </p:clrMapOvr>
  <p:transition spd="med">
    <p:split orient="ver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7504" y="188640"/>
            <a:ext cx="8856984" cy="6555641"/>
          </a:xfrm>
          <a:prstGeom prst="rect">
            <a:avLst/>
          </a:prstGeom>
        </p:spPr>
        <p:txBody>
          <a:bodyPr wrap="square">
            <a:spAutoFit/>
          </a:bodyPr>
          <a:lstStyle/>
          <a:p>
            <a:r>
              <a:rPr lang="ru-RU" sz="2000" b="1" i="1" u="sng" dirty="0" smtClean="0">
                <a:solidFill>
                  <a:srgbClr val="5502CE"/>
                </a:solidFill>
              </a:rPr>
              <a:t>Несколько тысячелетий назад </a:t>
            </a:r>
            <a:r>
              <a:rPr lang="ru-RU" sz="2000" b="1" i="1" dirty="0" smtClean="0">
                <a:solidFill>
                  <a:srgbClr val="FF0000"/>
                </a:solidFill>
              </a:rPr>
              <a:t>у подножия Анд, </a:t>
            </a:r>
            <a:r>
              <a:rPr lang="ru-RU" sz="2000" b="1" i="1" u="sng" dirty="0" smtClean="0">
                <a:solidFill>
                  <a:srgbClr val="5502CE"/>
                </a:solidFill>
              </a:rPr>
              <a:t>на плато </a:t>
            </a:r>
            <a:r>
              <a:rPr lang="ru-RU" sz="2000" b="1" i="1" u="sng" dirty="0" err="1" smtClean="0">
                <a:solidFill>
                  <a:srgbClr val="5502CE"/>
                </a:solidFill>
              </a:rPr>
              <a:t>Наска</a:t>
            </a:r>
            <a:r>
              <a:rPr lang="ru-RU" sz="2000" b="1" i="1" u="sng" dirty="0" smtClean="0">
                <a:solidFill>
                  <a:srgbClr val="5502CE"/>
                </a:solidFill>
              </a:rPr>
              <a:t>, росла трава, паслись ламы. В этом климате люди жили, как «в райском саду» (М. </a:t>
            </a:r>
            <a:r>
              <a:rPr lang="ru-RU" sz="2000" b="1" i="1" u="sng" dirty="0" err="1" smtClean="0">
                <a:solidFill>
                  <a:srgbClr val="5502CE"/>
                </a:solidFill>
              </a:rPr>
              <a:t>Райндель</a:t>
            </a:r>
            <a:r>
              <a:rPr lang="ru-RU" sz="2000" b="1" i="1" u="sng" dirty="0" smtClean="0">
                <a:solidFill>
                  <a:srgbClr val="5502CE"/>
                </a:solidFill>
              </a:rPr>
              <a:t>). </a:t>
            </a:r>
            <a:r>
              <a:rPr lang="ru-RU" sz="2000" b="1" i="1" dirty="0" smtClean="0">
                <a:solidFill>
                  <a:srgbClr val="FF0000"/>
                </a:solidFill>
              </a:rPr>
              <a:t>Археологи  обнаружил даже следы потопа поблизости. </a:t>
            </a:r>
            <a:r>
              <a:rPr lang="ru-RU" sz="2000" b="1" i="1" u="sng" dirty="0" smtClean="0">
                <a:solidFill>
                  <a:srgbClr val="5502CE"/>
                </a:solidFill>
              </a:rPr>
              <a:t>Там, где сегодня простирается пустыня, когда-то, после сильных ливней, обрушивались грязевые лавины.</a:t>
            </a:r>
            <a:r>
              <a:rPr lang="ru-RU" sz="2000" b="1" i="1" dirty="0" smtClean="0">
                <a:solidFill>
                  <a:srgbClr val="FF0000"/>
                </a:solidFill>
              </a:rPr>
              <a:t/>
            </a:r>
            <a:br>
              <a:rPr lang="ru-RU" sz="2000" b="1" i="1" dirty="0" smtClean="0">
                <a:solidFill>
                  <a:srgbClr val="FF0000"/>
                </a:solidFill>
              </a:rPr>
            </a:br>
            <a:r>
              <a:rPr lang="ru-RU" sz="2000" b="1" i="1" dirty="0" smtClean="0">
                <a:solidFill>
                  <a:srgbClr val="FF0000"/>
                </a:solidFill>
              </a:rPr>
              <a:t/>
            </a:r>
            <a:br>
              <a:rPr lang="ru-RU" sz="2000" b="1" i="1" dirty="0" smtClean="0">
                <a:solidFill>
                  <a:srgbClr val="FF0000"/>
                </a:solidFill>
              </a:rPr>
            </a:br>
            <a:r>
              <a:rPr lang="ru-RU" sz="2000" b="1" i="1" u="sng" dirty="0" smtClean="0">
                <a:solidFill>
                  <a:srgbClr val="5502CE"/>
                </a:solidFill>
              </a:rPr>
              <a:t>Однако около 1800 года до новой эры </a:t>
            </a:r>
            <a:r>
              <a:rPr lang="ru-RU" sz="2000" b="1" i="1" dirty="0" smtClean="0">
                <a:solidFill>
                  <a:srgbClr val="FF0000"/>
                </a:solidFill>
              </a:rPr>
              <a:t>климат стал заметно суше. Начавшаяся засуха выжгла травяную степь, и люди были вынуждены расселиться в естественных оазисах - долинах рек. Кстати, почти в одно время с этим в пустыне </a:t>
            </a:r>
            <a:r>
              <a:rPr lang="ru-RU" sz="2000" b="1" i="1" dirty="0" err="1" smtClean="0">
                <a:solidFill>
                  <a:srgbClr val="FF0000"/>
                </a:solidFill>
              </a:rPr>
              <a:t>Наска</a:t>
            </a:r>
            <a:r>
              <a:rPr lang="ru-RU" sz="2000" b="1" i="1" dirty="0" smtClean="0">
                <a:solidFill>
                  <a:srgbClr val="FF0000"/>
                </a:solidFill>
              </a:rPr>
              <a:t> появляются первые образцы керамики.</a:t>
            </a:r>
            <a:br>
              <a:rPr lang="ru-RU" sz="2000" b="1" i="1" dirty="0" smtClean="0">
                <a:solidFill>
                  <a:srgbClr val="FF0000"/>
                </a:solidFill>
              </a:rPr>
            </a:br>
            <a:r>
              <a:rPr lang="ru-RU" sz="2000" b="1" i="1" dirty="0" smtClean="0">
                <a:solidFill>
                  <a:srgbClr val="FF0000"/>
                </a:solidFill>
              </a:rPr>
              <a:t/>
            </a:r>
            <a:br>
              <a:rPr lang="ru-RU" sz="2000" b="1" i="1" dirty="0" smtClean="0">
                <a:solidFill>
                  <a:srgbClr val="FF0000"/>
                </a:solidFill>
              </a:rPr>
            </a:br>
            <a:r>
              <a:rPr lang="ru-RU" sz="2000" b="1" i="1" dirty="0" smtClean="0">
                <a:solidFill>
                  <a:srgbClr val="FF0000"/>
                </a:solidFill>
              </a:rPr>
              <a:t>В дальнейшем пустыня продолжила свое наступление, подобравшись вплотную к горным хребтам. Ее восточный край сдвинулся на 20 километров в сторону Анд. </a:t>
            </a:r>
            <a:r>
              <a:rPr lang="ru-RU" sz="2000" b="1" i="1" u="sng" dirty="0" smtClean="0">
                <a:solidFill>
                  <a:srgbClr val="5502CE"/>
                </a:solidFill>
              </a:rPr>
              <a:t>Людям пришлось переселиться в горные долины, лежавшие на высоте от 400 до 800 метров над уровнем моря.</a:t>
            </a:r>
            <a:br>
              <a:rPr lang="ru-RU" sz="2000" b="1" i="1" u="sng" dirty="0" smtClean="0">
                <a:solidFill>
                  <a:srgbClr val="5502CE"/>
                </a:solidFill>
              </a:rPr>
            </a:br>
            <a:r>
              <a:rPr lang="ru-RU" sz="2000" b="1" i="1" dirty="0" smtClean="0">
                <a:solidFill>
                  <a:srgbClr val="FF0000"/>
                </a:solidFill>
              </a:rPr>
              <a:t/>
            </a:r>
            <a:br>
              <a:rPr lang="ru-RU" sz="2000" b="1" i="1" dirty="0" smtClean="0">
                <a:solidFill>
                  <a:srgbClr val="FF0000"/>
                </a:solidFill>
              </a:rPr>
            </a:br>
            <a:r>
              <a:rPr lang="ru-RU" sz="2000" b="1" i="1" u="sng" dirty="0" smtClean="0">
                <a:solidFill>
                  <a:srgbClr val="5502CE"/>
                </a:solidFill>
              </a:rPr>
              <a:t>Когда же около 600 года новой эры </a:t>
            </a:r>
            <a:r>
              <a:rPr lang="ru-RU" sz="2000" b="1" i="1" dirty="0" smtClean="0">
                <a:solidFill>
                  <a:srgbClr val="FF0000"/>
                </a:solidFill>
              </a:rPr>
              <a:t>климат вновь изменился и стал еще засушливее, культура </a:t>
            </a:r>
            <a:r>
              <a:rPr lang="ru-RU" sz="2000" b="1" i="1" dirty="0" err="1" smtClean="0">
                <a:solidFill>
                  <a:srgbClr val="FF0000"/>
                </a:solidFill>
              </a:rPr>
              <a:t>Наска</a:t>
            </a:r>
            <a:r>
              <a:rPr lang="ru-RU" sz="2000" b="1" i="1" dirty="0" smtClean="0">
                <a:solidFill>
                  <a:srgbClr val="FF0000"/>
                </a:solidFill>
              </a:rPr>
              <a:t> вообще исчезла. От нее остались лишь таинственные знаки, начертанные на земле, - знаки, которые уже некому было уничтожить. </a:t>
            </a:r>
            <a:r>
              <a:rPr lang="ru-RU" sz="2000" b="1" i="1" u="sng" dirty="0" smtClean="0">
                <a:solidFill>
                  <a:srgbClr val="5502CE"/>
                </a:solidFill>
              </a:rPr>
              <a:t>В чрезвычайно сухом климате они сохранялись тысячелетиями.</a:t>
            </a:r>
            <a:endParaRPr lang="ru-RU" sz="2000" b="1" i="1" u="sng" dirty="0">
              <a:solidFill>
                <a:srgbClr val="5502CE"/>
              </a:solidFill>
            </a:endParaRPr>
          </a:p>
        </p:txBody>
      </p:sp>
    </p:spTree>
  </p:cSld>
  <p:clrMapOvr>
    <a:masterClrMapping/>
  </p:clrMapOvr>
  <p:transition spd="med">
    <p:split orient="ver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7504" y="0"/>
            <a:ext cx="8784976" cy="6863417"/>
          </a:xfrm>
          <a:prstGeom prst="rect">
            <a:avLst/>
          </a:prstGeom>
        </p:spPr>
        <p:txBody>
          <a:bodyPr wrap="square">
            <a:spAutoFit/>
          </a:bodyPr>
          <a:lstStyle/>
          <a:p>
            <a:r>
              <a:rPr lang="ru-RU" sz="2000" b="1" i="1" dirty="0" smtClean="0">
                <a:solidFill>
                  <a:srgbClr val="FF0000"/>
                </a:solidFill>
              </a:rPr>
              <a:t>Теперь же, изучив саму среду, в которой жили творцы загадочных рисунков, </a:t>
            </a:r>
            <a:r>
              <a:rPr lang="ru-RU" sz="2000" b="1" i="1" u="sng" dirty="0" smtClean="0">
                <a:solidFill>
                  <a:srgbClr val="5502CE"/>
                </a:solidFill>
              </a:rPr>
              <a:t>исследователи могли приступить к их истолкованию</a:t>
            </a:r>
            <a:r>
              <a:rPr lang="ru-RU" sz="2000" b="1" i="1" dirty="0" smtClean="0">
                <a:solidFill>
                  <a:srgbClr val="FF0000"/>
                </a:solidFill>
              </a:rPr>
              <a:t>.</a:t>
            </a:r>
            <a:br>
              <a:rPr lang="ru-RU" sz="2000" b="1" i="1" dirty="0" smtClean="0">
                <a:solidFill>
                  <a:srgbClr val="FF0000"/>
                </a:solidFill>
              </a:rPr>
            </a:br>
            <a:r>
              <a:rPr lang="ru-RU" sz="2000" b="1" i="1" dirty="0" smtClean="0">
                <a:solidFill>
                  <a:srgbClr val="FF0000"/>
                </a:solidFill>
              </a:rPr>
              <a:t/>
            </a:r>
            <a:br>
              <a:rPr lang="ru-RU" sz="2000" b="1" i="1" dirty="0" smtClean="0">
                <a:solidFill>
                  <a:srgbClr val="FF0000"/>
                </a:solidFill>
              </a:rPr>
            </a:br>
            <a:r>
              <a:rPr lang="ru-RU" sz="2000" b="1" i="1" dirty="0" smtClean="0">
                <a:solidFill>
                  <a:srgbClr val="FF0000"/>
                </a:solidFill>
              </a:rPr>
              <a:t>Самые ранние линии и рисунки появились около 3800 лет назад, когда в окрестности </a:t>
            </a:r>
            <a:r>
              <a:rPr lang="ru-RU" sz="2000" b="1" i="1" dirty="0" err="1" smtClean="0">
                <a:solidFill>
                  <a:srgbClr val="FF0000"/>
                </a:solidFill>
              </a:rPr>
              <a:t>Пальпы</a:t>
            </a:r>
            <a:r>
              <a:rPr lang="ru-RU" sz="2000" b="1" i="1" dirty="0" smtClean="0">
                <a:solidFill>
                  <a:srgbClr val="FF0000"/>
                </a:solidFill>
              </a:rPr>
              <a:t> возникли первые поселения. Эту галерею на открытом воздухе жители Южного Перу создали среди скал. На коричнево-красных камнях они процарапывали и высекали различные геометрические узоры, изображения людей и животных, химер и мифологических существ. Археологи отыскали в этом районе тысячи наскальных рисунков размером от нескольких сантиметров до нескольких метров. Эту грандиозную выставку петроглифов начали исследовать лишь в последние десять лет. Предположительно все они созданы во II тысячелетии до новой эры, «но с достоверной точностью утверждать этого нельзя» (М. </a:t>
            </a:r>
            <a:r>
              <a:rPr lang="ru-RU" sz="2000" b="1" i="1" dirty="0" err="1" smtClean="0">
                <a:solidFill>
                  <a:srgbClr val="FF0000"/>
                </a:solidFill>
              </a:rPr>
              <a:t>Райндель</a:t>
            </a:r>
            <a:r>
              <a:rPr lang="ru-RU" sz="2000" b="1" i="1" dirty="0" smtClean="0">
                <a:solidFill>
                  <a:srgbClr val="FF0000"/>
                </a:solidFill>
              </a:rPr>
              <a:t>).</a:t>
            </a:r>
            <a:br>
              <a:rPr lang="ru-RU" sz="2000" b="1" i="1" dirty="0" smtClean="0">
                <a:solidFill>
                  <a:srgbClr val="FF0000"/>
                </a:solidFill>
              </a:rPr>
            </a:br>
            <a:r>
              <a:rPr lang="ru-RU" sz="2000" b="1" i="1" u="sng" dirty="0" smtClean="0">
                <a:solidFill>
                  <a:srgbClr val="5502CE"/>
                </a:solidFill>
              </a:rPr>
              <a:t>Не позднее 700 года до новой эры совершается важное событие. На смену петроглифам приходят рисунки, нанесенные уже не на скалах, а на земле. </a:t>
            </a:r>
            <a:r>
              <a:rPr lang="ru-RU" sz="2000" b="1" i="1" dirty="0" smtClean="0">
                <a:solidFill>
                  <a:srgbClr val="FF0000"/>
                </a:solidFill>
              </a:rPr>
              <a:t>Счищая верхний слой галечника, неизвестные художники культуры </a:t>
            </a:r>
            <a:r>
              <a:rPr lang="ru-RU" sz="2000" b="1" i="1" dirty="0" err="1" smtClean="0">
                <a:solidFill>
                  <a:srgbClr val="FF0000"/>
                </a:solidFill>
              </a:rPr>
              <a:t>Паракас</a:t>
            </a:r>
            <a:r>
              <a:rPr lang="ru-RU" sz="2000" b="1" i="1" dirty="0" smtClean="0">
                <a:solidFill>
                  <a:srgbClr val="FF0000"/>
                </a:solidFill>
              </a:rPr>
              <a:t> создают на склонах речных долин  рисунки размером от 10 до 30 метров - главным образом, изображения людей и животных, иногда звезд. Для того времени эти картины были грандиозны. </a:t>
            </a:r>
            <a:r>
              <a:rPr lang="ru-RU" sz="2000" b="1" i="1" u="sng" dirty="0" smtClean="0">
                <a:solidFill>
                  <a:srgbClr val="5502CE"/>
                </a:solidFill>
              </a:rPr>
              <a:t>Но это только начало. Пройдет еще немало веков, прежде чем появятся знаменитые «взлетные полосы инопланетян».</a:t>
            </a:r>
            <a:endParaRPr lang="ru-RU" sz="2000" b="1" i="1" u="sng" dirty="0">
              <a:solidFill>
                <a:srgbClr val="5502CE"/>
              </a:solidFill>
            </a:endParaRPr>
          </a:p>
        </p:txBody>
      </p:sp>
    </p:spTree>
  </p:cSld>
  <p:clrMapOvr>
    <a:masterClrMapping/>
  </p:clrMapOvr>
  <p:transition spd="med">
    <p:split orient="ver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188640"/>
            <a:ext cx="8784976" cy="6001643"/>
          </a:xfrm>
          <a:prstGeom prst="rect">
            <a:avLst/>
          </a:prstGeom>
        </p:spPr>
        <p:txBody>
          <a:bodyPr wrap="square">
            <a:spAutoFit/>
          </a:bodyPr>
          <a:lstStyle/>
          <a:p>
            <a:r>
              <a:rPr lang="ru-RU" sz="2400" b="1" i="1" u="sng" dirty="0" smtClean="0">
                <a:solidFill>
                  <a:srgbClr val="FF0000"/>
                </a:solidFill>
              </a:rPr>
              <a:t>Предположительно около 200 года до новой эры </a:t>
            </a:r>
            <a:r>
              <a:rPr lang="ru-RU" sz="2400" b="1" i="1" dirty="0" smtClean="0">
                <a:solidFill>
                  <a:srgbClr val="FF0000"/>
                </a:solidFill>
              </a:rPr>
              <a:t>в пустыне </a:t>
            </a:r>
            <a:r>
              <a:rPr lang="ru-RU" sz="2400" b="1" i="1" dirty="0" err="1" smtClean="0">
                <a:solidFill>
                  <a:srgbClr val="FF0000"/>
                </a:solidFill>
              </a:rPr>
              <a:t>Наска</a:t>
            </a:r>
            <a:r>
              <a:rPr lang="ru-RU" sz="2400" b="1" i="1" dirty="0" smtClean="0">
                <a:solidFill>
                  <a:srgbClr val="FF0000"/>
                </a:solidFill>
              </a:rPr>
              <a:t> происходит настоящая «революция в искусстве». Художники, прежде покрывавшие картинами лишь скалы и склоны, берутся разукрашивать самое большое «полотно», дарованное им природой, - </a:t>
            </a:r>
            <a:r>
              <a:rPr lang="ru-RU" sz="2400" b="1" i="1" u="sng" dirty="0" smtClean="0">
                <a:solidFill>
                  <a:srgbClr val="5502CE"/>
                </a:solidFill>
              </a:rPr>
              <a:t>простертое перед ними плато.</a:t>
            </a:r>
            <a:r>
              <a:rPr lang="ru-RU" sz="2400" b="1" i="1" dirty="0" smtClean="0">
                <a:solidFill>
                  <a:srgbClr val="FF0000"/>
                </a:solidFill>
              </a:rPr>
              <a:t> «Некий творец вычерчивал контуры будущей фигуры, а его помощники удаляли камни с поверхности» - так представляет себе ход работ </a:t>
            </a:r>
            <a:r>
              <a:rPr lang="ru-RU" sz="2400" b="1" i="1" dirty="0" err="1" smtClean="0">
                <a:solidFill>
                  <a:srgbClr val="FF0000"/>
                </a:solidFill>
              </a:rPr>
              <a:t>Маркус</a:t>
            </a:r>
            <a:r>
              <a:rPr lang="ru-RU" sz="2400" b="1" i="1" dirty="0" smtClean="0">
                <a:solidFill>
                  <a:srgbClr val="FF0000"/>
                </a:solidFill>
              </a:rPr>
              <a:t> </a:t>
            </a:r>
            <a:r>
              <a:rPr lang="ru-RU" sz="2400" b="1" i="1" dirty="0" err="1" smtClean="0">
                <a:solidFill>
                  <a:srgbClr val="FF0000"/>
                </a:solidFill>
              </a:rPr>
              <a:t>Райндель</a:t>
            </a:r>
            <a:r>
              <a:rPr lang="ru-RU" sz="2400" b="1" i="1" dirty="0" smtClean="0">
                <a:solidFill>
                  <a:srgbClr val="FF0000"/>
                </a:solidFill>
              </a:rPr>
              <a:t>.</a:t>
            </a:r>
            <a:br>
              <a:rPr lang="ru-RU" sz="2400" b="1" i="1" dirty="0" smtClean="0">
                <a:solidFill>
                  <a:srgbClr val="FF0000"/>
                </a:solidFill>
              </a:rPr>
            </a:br>
            <a:r>
              <a:rPr lang="ru-RU" sz="2400" b="1" i="1" dirty="0" smtClean="0">
                <a:solidFill>
                  <a:srgbClr val="FF0000"/>
                </a:solidFill>
              </a:rPr>
              <a:t>Для мастеров монументальной графики, имевших за плечами тысячелетнюю традицию, тут было где развернуться. Правда</a:t>
            </a:r>
            <a:r>
              <a:rPr lang="ru-RU" sz="2400" b="1" i="1" u="sng" dirty="0" smtClean="0">
                <a:solidFill>
                  <a:srgbClr val="5502CE"/>
                </a:solidFill>
              </a:rPr>
              <a:t>, теперь вместо </a:t>
            </a:r>
            <a:r>
              <a:rPr lang="ru-RU" sz="2400" b="1" i="1" u="sng" dirty="0" err="1" smtClean="0">
                <a:solidFill>
                  <a:srgbClr val="5502CE"/>
                </a:solidFill>
              </a:rPr>
              <a:t>фигуративных</a:t>
            </a:r>
            <a:r>
              <a:rPr lang="ru-RU" sz="2400" b="1" i="1" u="sng" dirty="0" smtClean="0">
                <a:solidFill>
                  <a:srgbClr val="5502CE"/>
                </a:solidFill>
              </a:rPr>
              <a:t> композиций они отдают предпочтение  геометрическим фигурам и линиям</a:t>
            </a:r>
            <a:r>
              <a:rPr lang="ru-RU" sz="2400" b="1" i="1" dirty="0" smtClean="0">
                <a:solidFill>
                  <a:srgbClr val="FF0000"/>
                </a:solidFill>
              </a:rPr>
              <a:t>. Те достигают гигантских размеров, но, в сущности, в них нет ничего экстравагантного, «космического». </a:t>
            </a:r>
            <a:r>
              <a:rPr lang="ru-RU" sz="2400" b="1" i="1" u="sng" dirty="0" smtClean="0">
                <a:solidFill>
                  <a:srgbClr val="5502CE"/>
                </a:solidFill>
              </a:rPr>
              <a:t>Пара прямых линий, как ни продлевай их, останется лишь парой прямых линий</a:t>
            </a:r>
            <a:endParaRPr lang="ru-RU" sz="2400" b="1" i="1" u="sng" dirty="0">
              <a:solidFill>
                <a:srgbClr val="5502CE"/>
              </a:solidFill>
            </a:endParaRPr>
          </a:p>
        </p:txBody>
      </p:sp>
    </p:spTree>
  </p:cSld>
  <p:clrMapOvr>
    <a:masterClrMapping/>
  </p:clrMapOvr>
  <p:transition spd="med">
    <p:split orient="ver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0"/>
            <a:ext cx="8784976" cy="6894195"/>
          </a:xfrm>
          <a:prstGeom prst="rect">
            <a:avLst/>
          </a:prstGeom>
        </p:spPr>
        <p:txBody>
          <a:bodyPr wrap="square">
            <a:spAutoFit/>
          </a:bodyPr>
          <a:lstStyle/>
          <a:p>
            <a:r>
              <a:rPr lang="ru-RU" b="1" i="1" dirty="0" smtClean="0">
                <a:solidFill>
                  <a:srgbClr val="FF0000"/>
                </a:solidFill>
              </a:rPr>
              <a:t>Археологические исследования показали, </a:t>
            </a:r>
            <a:r>
              <a:rPr lang="ru-RU" sz="2000" b="1" i="1" u="sng" dirty="0" smtClean="0">
                <a:solidFill>
                  <a:srgbClr val="5502CE"/>
                </a:solidFill>
              </a:rPr>
              <a:t>что эти линии имеют сугубо практическое (точнее уж, мистическое) назначение.</a:t>
            </a:r>
            <a:br>
              <a:rPr lang="ru-RU" sz="2000" b="1" i="1" u="sng" dirty="0" smtClean="0">
                <a:solidFill>
                  <a:srgbClr val="5502CE"/>
                </a:solidFill>
              </a:rPr>
            </a:br>
            <a:r>
              <a:rPr lang="ru-RU" b="1" i="1" dirty="0" smtClean="0">
                <a:solidFill>
                  <a:srgbClr val="FF0000"/>
                </a:solidFill>
              </a:rPr>
              <a:t/>
            </a:r>
            <a:br>
              <a:rPr lang="ru-RU" b="1" i="1" dirty="0" smtClean="0">
                <a:solidFill>
                  <a:srgbClr val="FF0000"/>
                </a:solidFill>
              </a:rPr>
            </a:br>
            <a:r>
              <a:rPr lang="ru-RU" b="1" i="1" dirty="0" smtClean="0">
                <a:solidFill>
                  <a:srgbClr val="FF0000"/>
                </a:solidFill>
              </a:rPr>
              <a:t>По углам и оконечностям рисунков высились сооружения из камня, глины и кирпича-сырца (всего исследователи насчитали около сотни подобных руин). В них обнаружены остатки текстильных тканей, растений, раков, морских свинок и раковин </a:t>
            </a:r>
            <a:r>
              <a:rPr lang="ru-RU" b="1" i="1" dirty="0" err="1" smtClean="0">
                <a:solidFill>
                  <a:srgbClr val="FF0000"/>
                </a:solidFill>
              </a:rPr>
              <a:t>спондилуса</a:t>
            </a:r>
            <a:r>
              <a:rPr lang="ru-RU" b="1" i="1" dirty="0" smtClean="0">
                <a:solidFill>
                  <a:srgbClr val="FF0000"/>
                </a:solidFill>
              </a:rPr>
              <a:t> - предположительно </a:t>
            </a:r>
            <a:r>
              <a:rPr lang="en-US" b="1" i="1" dirty="0" smtClean="0">
                <a:solidFill>
                  <a:srgbClr val="FF0000"/>
                </a:solidFill>
              </a:rPr>
              <a:t> </a:t>
            </a:r>
            <a:r>
              <a:rPr lang="ru-RU" b="1" i="1" dirty="0" smtClean="0">
                <a:solidFill>
                  <a:srgbClr val="FF0000"/>
                </a:solidFill>
              </a:rPr>
              <a:t>жертвенные дары. </a:t>
            </a:r>
            <a:r>
              <a:rPr lang="ru-RU" sz="2000" b="1" i="1" u="sng" dirty="0" smtClean="0">
                <a:solidFill>
                  <a:srgbClr val="5502CE"/>
                </a:solidFill>
              </a:rPr>
              <a:t>Археологи интерпретировали эти находки как алтари или миниатюрные храмы, которые использовались в определенных ритуалах. </a:t>
            </a:r>
            <a:r>
              <a:rPr lang="ru-RU" b="1" i="1" dirty="0" smtClean="0">
                <a:solidFill>
                  <a:srgbClr val="FF0000"/>
                </a:solidFill>
              </a:rPr>
              <a:t/>
            </a:r>
            <a:br>
              <a:rPr lang="ru-RU" b="1" i="1" dirty="0" smtClean="0">
                <a:solidFill>
                  <a:srgbClr val="FF0000"/>
                </a:solidFill>
              </a:rPr>
            </a:br>
            <a:r>
              <a:rPr lang="ru-RU" b="1" i="1" dirty="0" smtClean="0">
                <a:solidFill>
                  <a:srgbClr val="FF0000"/>
                </a:solidFill>
              </a:rPr>
              <a:t/>
            </a:r>
            <a:br>
              <a:rPr lang="ru-RU" b="1" i="1" dirty="0" smtClean="0">
                <a:solidFill>
                  <a:srgbClr val="FF0000"/>
                </a:solidFill>
              </a:rPr>
            </a:br>
            <a:r>
              <a:rPr lang="ru-RU" b="1" i="1" dirty="0" smtClean="0">
                <a:solidFill>
                  <a:srgbClr val="FF0000"/>
                </a:solidFill>
              </a:rPr>
              <a:t>Особое внимание привлекли раковины</a:t>
            </a:r>
            <a:r>
              <a:rPr lang="ru-RU" sz="2000" b="1" i="1" u="sng" dirty="0" smtClean="0">
                <a:solidFill>
                  <a:srgbClr val="5502CE"/>
                </a:solidFill>
              </a:rPr>
              <a:t> </a:t>
            </a:r>
            <a:r>
              <a:rPr lang="ru-RU" sz="2000" b="1" i="1" u="sng" dirty="0" err="1" smtClean="0">
                <a:solidFill>
                  <a:srgbClr val="5502CE"/>
                </a:solidFill>
              </a:rPr>
              <a:t>спондилуса</a:t>
            </a:r>
            <a:r>
              <a:rPr lang="ru-RU" b="1" i="1" dirty="0" smtClean="0">
                <a:solidFill>
                  <a:srgbClr val="FF0000"/>
                </a:solidFill>
              </a:rPr>
              <a:t>. Во всем Андском регионе эти красивые раковины считались символами воды и плодородия. Очевидно, с древнейших времен люди связывали появление </a:t>
            </a:r>
            <a:r>
              <a:rPr lang="ru-RU" b="1" i="1" dirty="0" err="1" smtClean="0">
                <a:solidFill>
                  <a:srgbClr val="FF0000"/>
                </a:solidFill>
              </a:rPr>
              <a:t>спондилуса</a:t>
            </a:r>
            <a:r>
              <a:rPr lang="ru-RU" b="1" i="1" dirty="0" smtClean="0">
                <a:solidFill>
                  <a:srgbClr val="FF0000"/>
                </a:solidFill>
              </a:rPr>
              <a:t> с приближающимися ливнями. Необычная раковина приносила воду на поля и счастье в семьи. Жертвуя ее на алтарь, жители пустыни надеялись вымолить у неба дождь.</a:t>
            </a:r>
            <a:br>
              <a:rPr lang="ru-RU" b="1" i="1" dirty="0" smtClean="0">
                <a:solidFill>
                  <a:srgbClr val="FF0000"/>
                </a:solidFill>
              </a:rPr>
            </a:br>
            <a:r>
              <a:rPr lang="ru-RU" b="1" i="1" dirty="0" smtClean="0">
                <a:solidFill>
                  <a:srgbClr val="FF0000"/>
                </a:solidFill>
              </a:rPr>
              <a:t>По данным геофизических исследований, почва вдоль линий </a:t>
            </a:r>
            <a:r>
              <a:rPr lang="en-US" b="1" i="1" dirty="0" smtClean="0">
                <a:solidFill>
                  <a:srgbClr val="FF0000"/>
                </a:solidFill>
              </a:rPr>
              <a:t> </a:t>
            </a:r>
            <a:r>
              <a:rPr lang="ru-RU" b="1" i="1" dirty="0" smtClean="0">
                <a:solidFill>
                  <a:srgbClr val="FF0000"/>
                </a:solidFill>
              </a:rPr>
              <a:t>очень сильно уплотнена. Похоже, здесь веками шествовали толпы людей! Вся эта территория была местом проведения различных празднеств, связанных с культами воды и плодородия. «Здесь устраивались какие-то процессии, возможно, с музыкой и танцами, как свидетельствуют рисунки, оставленные на керамических сосудах», - полагает </a:t>
            </a:r>
            <a:r>
              <a:rPr lang="ru-RU" b="1" i="1" dirty="0" err="1" smtClean="0">
                <a:solidFill>
                  <a:srgbClr val="FF0000"/>
                </a:solidFill>
              </a:rPr>
              <a:t>Райндель</a:t>
            </a:r>
            <a:r>
              <a:rPr lang="ru-RU" b="1" i="1" dirty="0" smtClean="0">
                <a:solidFill>
                  <a:srgbClr val="FF0000"/>
                </a:solidFill>
              </a:rPr>
              <a:t>. Эти изображения напоминают о том, как проводились те празднества . Мы видим на них людей, которые пьют маисовое пиво или играют на дудочке, маршируют или танцуют, приносят жертвы и молят богов о том, чтобы те даровали им дождь. </a:t>
            </a:r>
            <a:endParaRPr lang="ru-RU" b="1" i="1" dirty="0">
              <a:solidFill>
                <a:srgbClr val="FF0000"/>
              </a:solidFill>
            </a:endParaRPr>
          </a:p>
        </p:txBody>
      </p:sp>
    </p:spTree>
  </p:cSld>
  <p:clrMapOvr>
    <a:masterClrMapping/>
  </p:clrMapOvr>
  <p:transition spd="med">
    <p:split orient="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9552" y="620688"/>
            <a:ext cx="7920880" cy="4524315"/>
          </a:xfrm>
          <a:prstGeom prst="rect">
            <a:avLst/>
          </a:prstGeom>
          <a:noFill/>
        </p:spPr>
        <p:txBody>
          <a:bodyPr wrap="square" rtlCol="0">
            <a:spAutoFit/>
          </a:bodyPr>
          <a:lstStyle/>
          <a:p>
            <a:pPr algn="ctr"/>
            <a:r>
              <a:rPr lang="en-US" dirty="0" smtClean="0"/>
              <a:t> </a:t>
            </a:r>
            <a:r>
              <a:rPr lang="ru-RU" sz="9600" b="1" i="1" u="sng" dirty="0" smtClean="0">
                <a:solidFill>
                  <a:srgbClr val="FF0000"/>
                </a:solidFill>
              </a:rPr>
              <a:t>Тайна  пустыни  </a:t>
            </a:r>
            <a:r>
              <a:rPr lang="ru-RU" sz="9600" b="1" i="1" u="sng" dirty="0" err="1" smtClean="0">
                <a:solidFill>
                  <a:srgbClr val="FF0000"/>
                </a:solidFill>
              </a:rPr>
              <a:t>Наска</a:t>
            </a:r>
            <a:endParaRPr lang="ru-RU" sz="9600" b="1" i="1" u="sng" dirty="0">
              <a:solidFill>
                <a:srgbClr val="FF0000"/>
              </a:solidFill>
            </a:endParaRPr>
          </a:p>
        </p:txBody>
      </p:sp>
    </p:spTree>
  </p:cSld>
  <p:clrMapOvr>
    <a:masterClrMapping/>
  </p:clrMapOvr>
  <p:transition spd="med">
    <p:split orient="ver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520" y="260648"/>
            <a:ext cx="8677472" cy="6247864"/>
          </a:xfrm>
          <a:prstGeom prst="rect">
            <a:avLst/>
          </a:prstGeom>
        </p:spPr>
        <p:txBody>
          <a:bodyPr wrap="square">
            <a:spAutoFit/>
          </a:bodyPr>
          <a:lstStyle/>
          <a:p>
            <a:r>
              <a:rPr lang="ru-RU" sz="2000" b="1" i="1" dirty="0" smtClean="0">
                <a:solidFill>
                  <a:srgbClr val="FF0000"/>
                </a:solidFill>
              </a:rPr>
              <a:t>Самые большие рисунки, появившиеся в пустыне </a:t>
            </a:r>
            <a:r>
              <a:rPr lang="ru-RU" sz="2000" b="1" i="1" dirty="0" err="1" smtClean="0">
                <a:solidFill>
                  <a:srgbClr val="FF0000"/>
                </a:solidFill>
              </a:rPr>
              <a:t>Наска</a:t>
            </a:r>
            <a:r>
              <a:rPr lang="ru-RU" sz="2000" b="1" i="1" dirty="0" smtClean="0">
                <a:solidFill>
                  <a:srgbClr val="FF0000"/>
                </a:solidFill>
              </a:rPr>
              <a:t>, </a:t>
            </a:r>
            <a:r>
              <a:rPr lang="ru-RU" sz="2400" b="1" i="1" u="sng" dirty="0" smtClean="0">
                <a:solidFill>
                  <a:srgbClr val="5502CE"/>
                </a:solidFill>
              </a:rPr>
              <a:t>относятся к тому времени, когда дожди здесь практически прекратились</a:t>
            </a:r>
            <a:r>
              <a:rPr lang="ru-RU" sz="2000" b="1" i="1" dirty="0" smtClean="0">
                <a:solidFill>
                  <a:srgbClr val="FF0000"/>
                </a:solidFill>
              </a:rPr>
              <a:t>. В воображении так и </a:t>
            </a:r>
            <a:r>
              <a:rPr lang="ru-RU" sz="2000" b="1" i="1" u="sng" dirty="0" smtClean="0">
                <a:solidFill>
                  <a:srgbClr val="5502CE"/>
                </a:solidFill>
              </a:rPr>
              <a:t>рисуется следующая картина</a:t>
            </a:r>
            <a:r>
              <a:rPr lang="ru-RU" sz="2000" b="1" i="1" dirty="0" smtClean="0">
                <a:solidFill>
                  <a:srgbClr val="FF0000"/>
                </a:solidFill>
              </a:rPr>
              <a:t>: Люди буквально умоляют сурового бога дождя внять их страданиям. Они надеются, что хоть эти сигналы, поданные ему, он заметит. Так, полярники, затерянные во льдах, выкрашивают палатку в красный цвет, чтобы кто-то, летящий по небу, увидел знак их беды. Но индейский бог оставался, как свидетельствуют современные географы, слеп и к этим мольбам, впечатанным в плоть земли. Дожди не шли. Вера была бессильна.</a:t>
            </a:r>
            <a:br>
              <a:rPr lang="ru-RU" sz="2000" b="1" i="1" dirty="0" smtClean="0">
                <a:solidFill>
                  <a:srgbClr val="FF0000"/>
                </a:solidFill>
              </a:rPr>
            </a:br>
            <a:r>
              <a:rPr lang="ru-RU" sz="2400" b="1" i="1" u="sng" dirty="0" smtClean="0">
                <a:solidFill>
                  <a:srgbClr val="5502CE"/>
                </a:solidFill>
              </a:rPr>
              <a:t>В конце концов индейцы покинули свой родной, но суровый край и отправились на поиски цветущей страны</a:t>
            </a:r>
            <a:r>
              <a:rPr lang="ru-RU" sz="2000" b="1" i="1" dirty="0" smtClean="0">
                <a:solidFill>
                  <a:srgbClr val="FF0000"/>
                </a:solidFill>
              </a:rPr>
              <a:t>. Когда же через несколько столетий климат стал более мягким и на плато </a:t>
            </a:r>
            <a:r>
              <a:rPr lang="ru-RU" sz="2000" b="1" i="1" dirty="0" err="1" smtClean="0">
                <a:solidFill>
                  <a:srgbClr val="FF0000"/>
                </a:solidFill>
              </a:rPr>
              <a:t>Наска</a:t>
            </a:r>
            <a:r>
              <a:rPr lang="ru-RU" sz="2000" b="1" i="1" dirty="0" smtClean="0">
                <a:solidFill>
                  <a:srgbClr val="FF0000"/>
                </a:solidFill>
              </a:rPr>
              <a:t> вновь поселились люди, они ничего не знали о тех, кто когда-то жил здесь. Лишь линии на земле, уходившие вдаль или пересекавшиеся, напоминали о том, что либо боги спускались здесь на землю, либо люди пытались говорить с богами. Но смысл рисунков был уже забыт. Лишь теперь ученые начинают понимать, почему появились эти письмена - эти громадные «иероглифы», кажется, готовые пережить вечность.</a:t>
            </a:r>
            <a:endParaRPr lang="ru-RU" sz="2000" b="1" i="1" dirty="0">
              <a:solidFill>
                <a:srgbClr val="FF0000"/>
              </a:solidFill>
            </a:endParaRPr>
          </a:p>
        </p:txBody>
      </p:sp>
    </p:spTree>
  </p:cSld>
  <p:clrMapOvr>
    <a:masterClrMapping/>
  </p:clrMapOvr>
  <p:transition spd="med">
    <p:split orient="ver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520" y="260648"/>
            <a:ext cx="8712968" cy="6124754"/>
          </a:xfrm>
          <a:prstGeom prst="rect">
            <a:avLst/>
          </a:prstGeom>
        </p:spPr>
        <p:txBody>
          <a:bodyPr wrap="square">
            <a:spAutoFit/>
          </a:bodyPr>
          <a:lstStyle/>
          <a:p>
            <a:r>
              <a:rPr lang="ru-RU" sz="2000" b="1" i="1" u="sng" dirty="0" smtClean="0">
                <a:solidFill>
                  <a:srgbClr val="5502CE"/>
                </a:solidFill>
              </a:rPr>
              <a:t>Осенью 2008 года </a:t>
            </a:r>
            <a:r>
              <a:rPr lang="ru-RU" sz="2000" b="1" i="1" dirty="0" smtClean="0">
                <a:solidFill>
                  <a:srgbClr val="FF0000"/>
                </a:solidFill>
              </a:rPr>
              <a:t>благодаря фотоснимкам, полученным из космоса, итальянские исследователи обнаружили в пустыне </a:t>
            </a:r>
            <a:r>
              <a:rPr lang="ru-RU" sz="2000" b="1" i="1" dirty="0" err="1" smtClean="0">
                <a:solidFill>
                  <a:srgbClr val="FF0000"/>
                </a:solidFill>
              </a:rPr>
              <a:t>Наска</a:t>
            </a:r>
            <a:r>
              <a:rPr lang="ru-RU" sz="2000" b="1" i="1" dirty="0" smtClean="0">
                <a:solidFill>
                  <a:srgbClr val="FF0000"/>
                </a:solidFill>
              </a:rPr>
              <a:t> пирамиду, засыпанную много столетий назад. </a:t>
            </a:r>
            <a:r>
              <a:rPr lang="ru-RU" sz="2000" b="1" i="1" u="sng" dirty="0" smtClean="0">
                <a:solidFill>
                  <a:srgbClr val="5502CE"/>
                </a:solidFill>
              </a:rPr>
              <a:t>Площадь ее основания составляла почти 10 тысяч квадратных метров</a:t>
            </a:r>
            <a:r>
              <a:rPr lang="ru-RU" sz="2000" b="1" i="1" dirty="0" smtClean="0">
                <a:solidFill>
                  <a:srgbClr val="FF0000"/>
                </a:solidFill>
              </a:rPr>
              <a:t>. Пирамида была возведена людьми, принадлежавшими к культуре </a:t>
            </a:r>
            <a:r>
              <a:rPr lang="ru-RU" sz="2000" b="1" i="1" dirty="0" err="1" smtClean="0">
                <a:solidFill>
                  <a:srgbClr val="FF0000"/>
                </a:solidFill>
              </a:rPr>
              <a:t>Наска</a:t>
            </a:r>
            <a:r>
              <a:rPr lang="ru-RU" sz="2000" b="1" i="1" dirty="0" smtClean="0">
                <a:solidFill>
                  <a:srgbClr val="FF0000"/>
                </a:solidFill>
              </a:rPr>
              <a:t>. Предположительно она состояла из четырех расположенных друг над другом террас. «На фотографиях, сделанных со спутника, особенно хорошо заметна структура местности, поскольку высушенные на солнце глиняные кирпичи весьма отличаются по своей плотности от соседних участков грунта», - поясняет руководитель исследований Никола </a:t>
            </a:r>
            <a:r>
              <a:rPr lang="ru-RU" sz="2000" b="1" i="1" dirty="0" err="1" smtClean="0">
                <a:solidFill>
                  <a:srgbClr val="FF0000"/>
                </a:solidFill>
              </a:rPr>
              <a:t>Мазини</a:t>
            </a:r>
            <a:r>
              <a:rPr lang="ru-RU" sz="2000" b="1" i="1" dirty="0" smtClean="0">
                <a:solidFill>
                  <a:srgbClr val="FF0000"/>
                </a:solidFill>
              </a:rPr>
              <a:t>.</a:t>
            </a:r>
            <a:br>
              <a:rPr lang="ru-RU" sz="2000" b="1" i="1" dirty="0" smtClean="0">
                <a:solidFill>
                  <a:srgbClr val="FF0000"/>
                </a:solidFill>
              </a:rPr>
            </a:br>
            <a:r>
              <a:rPr lang="ru-RU" sz="2000" b="1" i="1" dirty="0" smtClean="0">
                <a:solidFill>
                  <a:srgbClr val="FF0000"/>
                </a:solidFill>
              </a:rPr>
              <a:t/>
            </a:r>
            <a:br>
              <a:rPr lang="ru-RU" sz="2000" b="1" i="1" dirty="0" smtClean="0">
                <a:solidFill>
                  <a:srgbClr val="FF0000"/>
                </a:solidFill>
              </a:rPr>
            </a:br>
            <a:r>
              <a:rPr lang="ru-RU" sz="2000" b="1" i="1" dirty="0" smtClean="0">
                <a:solidFill>
                  <a:srgbClr val="FF0000"/>
                </a:solidFill>
              </a:rPr>
              <a:t>Жители  </a:t>
            </a:r>
            <a:r>
              <a:rPr lang="ru-RU" sz="2000" b="1" i="1" dirty="0" err="1" smtClean="0">
                <a:solidFill>
                  <a:srgbClr val="FF0000"/>
                </a:solidFill>
              </a:rPr>
              <a:t>Наска</a:t>
            </a:r>
            <a:r>
              <a:rPr lang="ru-RU" sz="2000" b="1" i="1" dirty="0" smtClean="0">
                <a:solidFill>
                  <a:srgbClr val="FF0000"/>
                </a:solidFill>
              </a:rPr>
              <a:t> погребли эти пирамиду, как и многие другие постройки, под толщей песка после того, как в окрестности одна за другой разразились две катастрофы: наводнение, а затем и сильное землетрясение. Очевидно, полагают археологи, после этих бедствий местные жрецы утратили веру в магическую силу пирамиды и... похоронили ее</a:t>
            </a:r>
            <a:r>
              <a:rPr lang="ru-RU" sz="2400" b="1" i="1" u="sng" dirty="0" smtClean="0">
                <a:solidFill>
                  <a:srgbClr val="5502CE"/>
                </a:solidFill>
              </a:rPr>
              <a:t>. Так поступили и с остальными сооружениями. Впрочем, эта догадка довольно спекулятивна. Никто не знает, что случилось тогда на самом деле.</a:t>
            </a:r>
            <a:endParaRPr lang="ru-RU" sz="2400" b="1" i="1" u="sng" dirty="0">
              <a:solidFill>
                <a:srgbClr val="5502CE"/>
              </a:solidFill>
            </a:endParaRPr>
          </a:p>
        </p:txBody>
      </p:sp>
    </p:spTree>
  </p:cSld>
  <p:clrMapOvr>
    <a:masterClrMapping/>
  </p:clrMapOvr>
  <p:transition spd="med">
    <p:split orient="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260648"/>
            <a:ext cx="8784976" cy="6001643"/>
          </a:xfrm>
          <a:prstGeom prst="rect">
            <a:avLst/>
          </a:prstGeom>
        </p:spPr>
        <p:txBody>
          <a:bodyPr wrap="square">
            <a:spAutoFit/>
          </a:bodyPr>
          <a:lstStyle/>
          <a:p>
            <a:r>
              <a:rPr lang="ru-RU" sz="4800" b="1" i="1" dirty="0" smtClean="0">
                <a:solidFill>
                  <a:srgbClr val="FF0000"/>
                </a:solidFill>
              </a:rPr>
              <a:t>Пустыня </a:t>
            </a:r>
            <a:r>
              <a:rPr lang="ru-RU" sz="4800" b="1" i="1" u="sng" dirty="0" err="1" smtClean="0">
                <a:solidFill>
                  <a:srgbClr val="7030A0"/>
                </a:solidFill>
              </a:rPr>
              <a:t>Наска</a:t>
            </a:r>
            <a:r>
              <a:rPr lang="ru-RU" sz="4800" b="1" i="1" dirty="0" smtClean="0">
                <a:solidFill>
                  <a:srgbClr val="FF0000"/>
                </a:solidFill>
              </a:rPr>
              <a:t> в Перу— одно из самых загадочных мест на Земле. Оно существует словно для того, чтобы показать нам: на свете есть вещи, которые мы не понимаем и пока не можем </a:t>
            </a:r>
            <a:r>
              <a:rPr lang="ru-RU" sz="4800" b="1" i="1" dirty="0" err="1" smtClean="0">
                <a:solidFill>
                  <a:srgbClr val="FF0000"/>
                </a:solidFill>
              </a:rPr>
              <a:t>объяснить.Для</a:t>
            </a:r>
            <a:r>
              <a:rPr lang="ru-RU" sz="4800" b="1" i="1" dirty="0" smtClean="0">
                <a:solidFill>
                  <a:srgbClr val="FF0000"/>
                </a:solidFill>
              </a:rPr>
              <a:t> начала несколько фактов.</a:t>
            </a:r>
            <a:endParaRPr lang="ru-RU" sz="4800" b="1" i="1" dirty="0">
              <a:solidFill>
                <a:srgbClr val="FF0000"/>
              </a:solidFill>
            </a:endParaRPr>
          </a:p>
        </p:txBody>
      </p:sp>
    </p:spTree>
  </p:cSld>
  <p:clrMapOvr>
    <a:masterClrMapping/>
  </p:clrMapOvr>
  <p:transition spd="med">
    <p:split orient="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117693"/>
            <a:ext cx="8784976" cy="6186309"/>
          </a:xfrm>
          <a:prstGeom prst="rect">
            <a:avLst/>
          </a:prstGeom>
        </p:spPr>
        <p:txBody>
          <a:bodyPr wrap="square">
            <a:spAutoFit/>
          </a:bodyPr>
          <a:lstStyle/>
          <a:p>
            <a:r>
              <a:rPr lang="ru-RU" sz="3600" b="1" i="1" dirty="0" smtClean="0">
                <a:solidFill>
                  <a:srgbClr val="FF0000"/>
                </a:solidFill>
              </a:rPr>
              <a:t> </a:t>
            </a:r>
            <a:r>
              <a:rPr lang="ru-RU" sz="3600" b="1" i="1" dirty="0" smtClean="0">
                <a:solidFill>
                  <a:srgbClr val="FF0000"/>
                </a:solidFill>
              </a:rPr>
              <a:t>В</a:t>
            </a:r>
            <a:r>
              <a:rPr lang="ru-RU" sz="3600" b="1" i="1" dirty="0" smtClean="0">
                <a:solidFill>
                  <a:srgbClr val="FF0000"/>
                </a:solidFill>
              </a:rPr>
              <a:t> </a:t>
            </a:r>
            <a:r>
              <a:rPr lang="ru-RU" sz="3600" b="1" i="1" dirty="0" smtClean="0">
                <a:solidFill>
                  <a:srgbClr val="FF0000"/>
                </a:solidFill>
              </a:rPr>
              <a:t>XX столетии </a:t>
            </a:r>
            <a:r>
              <a:rPr lang="ru-RU" sz="3600" b="1" i="1" dirty="0" smtClean="0">
                <a:solidFill>
                  <a:srgbClr val="FF0000"/>
                </a:solidFill>
              </a:rPr>
              <a:t>были в  пустыне  </a:t>
            </a:r>
            <a:r>
              <a:rPr lang="ru-RU" sz="3600" b="1" i="1" dirty="0" err="1" smtClean="0">
                <a:solidFill>
                  <a:srgbClr val="FF0000"/>
                </a:solidFill>
              </a:rPr>
              <a:t>Наска</a:t>
            </a:r>
            <a:r>
              <a:rPr lang="ru-RU" sz="3600" b="1" i="1" dirty="0" smtClean="0">
                <a:solidFill>
                  <a:srgbClr val="FF0000"/>
                </a:solidFill>
              </a:rPr>
              <a:t> </a:t>
            </a:r>
            <a:r>
              <a:rPr lang="ru-RU" sz="3600" b="1" i="1" dirty="0" smtClean="0">
                <a:solidFill>
                  <a:srgbClr val="FF0000"/>
                </a:solidFill>
              </a:rPr>
              <a:t>случайно обнаружены нанесенные на поверхность земли </a:t>
            </a:r>
            <a:r>
              <a:rPr lang="ru-RU" sz="3600" b="1" i="1" u="sng" dirty="0" smtClean="0">
                <a:solidFill>
                  <a:srgbClr val="5502CE"/>
                </a:solidFill>
              </a:rPr>
              <a:t>загадочные </a:t>
            </a:r>
            <a:r>
              <a:rPr lang="ru-RU" sz="3600" b="1" i="1" u="sng" dirty="0" smtClean="0">
                <a:solidFill>
                  <a:srgbClr val="5502CE"/>
                </a:solidFill>
              </a:rPr>
              <a:t> рисунки </a:t>
            </a:r>
            <a:r>
              <a:rPr lang="ru-RU" sz="3600" b="1" i="1" u="sng" dirty="0" smtClean="0">
                <a:solidFill>
                  <a:srgbClr val="5502CE"/>
                </a:solidFill>
              </a:rPr>
              <a:t>огромных </a:t>
            </a:r>
            <a:r>
              <a:rPr lang="ru-RU" sz="3600" b="1" i="1" u="sng" dirty="0" err="1" smtClean="0">
                <a:solidFill>
                  <a:srgbClr val="5502CE"/>
                </a:solidFill>
              </a:rPr>
              <a:t>размеров</a:t>
            </a:r>
            <a:r>
              <a:rPr lang="ru-RU" sz="3600" b="1" i="1" dirty="0" err="1" smtClean="0">
                <a:solidFill>
                  <a:srgbClr val="FF0000"/>
                </a:solidFill>
              </a:rPr>
              <a:t>.Загадочность</a:t>
            </a:r>
            <a:r>
              <a:rPr lang="ru-RU" sz="3600" b="1" i="1" dirty="0" smtClean="0">
                <a:solidFill>
                  <a:srgbClr val="FF0000"/>
                </a:solidFill>
              </a:rPr>
              <a:t> </a:t>
            </a:r>
            <a:r>
              <a:rPr lang="ru-RU" sz="3600" b="1" i="1" dirty="0" smtClean="0">
                <a:solidFill>
                  <a:srgbClr val="FF0000"/>
                </a:solidFill>
              </a:rPr>
              <a:t>этих рисунков заключается в непонятности их назначения, в неизвестности народа, который их создавал, а также способа нанесения на поверхность земли. Эти рисунки можно видеть только с самолета или с большой возвышенности. </a:t>
            </a:r>
            <a:endParaRPr lang="ru-RU" sz="3600" b="1" i="1" dirty="0">
              <a:solidFill>
                <a:srgbClr val="FF0000"/>
              </a:solidFill>
            </a:endParaRPr>
          </a:p>
        </p:txBody>
      </p:sp>
    </p:spTree>
  </p:cSld>
  <p:clrMapOvr>
    <a:masterClrMapping/>
  </p:clrMapOvr>
  <p:transition spd="med">
    <p:split orient="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107504" y="-243408"/>
            <a:ext cx="8820472" cy="406265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0"/>
              </a:spcBef>
              <a:spcAft>
                <a:spcPct val="0"/>
              </a:spcAft>
              <a:buClrTx/>
              <a:buSzTx/>
              <a:buFontTx/>
              <a:buChar char="•"/>
              <a:tabLst/>
            </a:pPr>
            <a:r>
              <a:rPr kumimoji="0" lang="ru-RU" sz="2400" b="1" i="1" u="none" strike="noStrike" cap="none" normalizeH="0" baseline="0" dirty="0" smtClean="0">
                <a:ln>
                  <a:noFill/>
                </a:ln>
                <a:solidFill>
                  <a:srgbClr val="FF0000"/>
                </a:solidFill>
                <a:effectLst/>
                <a:latin typeface="Arial" charset="0"/>
              </a:rPr>
              <a:t>Изображения в пустыне </a:t>
            </a:r>
            <a:r>
              <a:rPr kumimoji="0" lang="ru-RU" sz="2400" b="1" i="1" u="sng" strike="noStrike" cap="none" normalizeH="0" baseline="0" dirty="0" err="1" smtClean="0">
                <a:ln>
                  <a:noFill/>
                </a:ln>
                <a:solidFill>
                  <a:srgbClr val="7030A0"/>
                </a:solidFill>
                <a:effectLst/>
                <a:latin typeface="Arial" charset="0"/>
              </a:rPr>
              <a:t>Наска</a:t>
            </a:r>
            <a:r>
              <a:rPr kumimoji="0" lang="ru-RU" sz="2400" b="1" i="1" u="none" strike="noStrike" cap="none" normalizeH="0" baseline="0" dirty="0" smtClean="0">
                <a:ln>
                  <a:noFill/>
                </a:ln>
                <a:solidFill>
                  <a:srgbClr val="FF0000"/>
                </a:solidFill>
                <a:effectLst/>
                <a:latin typeface="Arial" charset="0"/>
              </a:rPr>
              <a:t> впервые обнаружил в 1920 году американский исследователь </a:t>
            </a:r>
            <a:r>
              <a:rPr kumimoji="0" lang="ru-RU" sz="2400" b="1" i="1" u="sng" strike="noStrike" cap="none" normalizeH="0" baseline="0" dirty="0" smtClean="0">
                <a:ln>
                  <a:noFill/>
                </a:ln>
                <a:solidFill>
                  <a:srgbClr val="7030A0"/>
                </a:solidFill>
                <a:effectLst/>
                <a:latin typeface="Arial" charset="0"/>
              </a:rPr>
              <a:t>Поль Косок</a:t>
            </a:r>
            <a:r>
              <a:rPr kumimoji="0" lang="ru-RU" sz="2400" b="1" i="1" u="none" strike="noStrike" cap="none" normalizeH="0" baseline="0" dirty="0" smtClean="0">
                <a:ln>
                  <a:noFill/>
                </a:ln>
                <a:solidFill>
                  <a:srgbClr val="FF0000"/>
                </a:solidFill>
                <a:effectLst/>
                <a:latin typeface="Arial" charset="0"/>
              </a:rPr>
              <a:t>. Рисунки были обнаружены случайно, благодаря появлению авиации, поскольку они видны только </a:t>
            </a:r>
            <a:r>
              <a:rPr lang="ru-RU" sz="2400" b="1" i="1" u="sng" dirty="0" smtClean="0">
                <a:solidFill>
                  <a:srgbClr val="7030A0"/>
                </a:solidFill>
                <a:latin typeface="Arial" charset="0"/>
              </a:rPr>
              <a:t>сверху</a:t>
            </a:r>
            <a:r>
              <a:rPr kumimoji="0" lang="ru-RU" sz="2400" b="1" i="1" u="sng" strike="noStrike" cap="none" normalizeH="0" baseline="0" dirty="0" smtClean="0">
                <a:ln>
                  <a:noFill/>
                </a:ln>
                <a:solidFill>
                  <a:srgbClr val="7030A0"/>
                </a:solidFill>
                <a:effectLst/>
                <a:latin typeface="Arial" charset="0"/>
                <a:hlinkClick r:id="rId2"/>
              </a:rPr>
              <a:t/>
            </a:r>
            <a:br>
              <a:rPr kumimoji="0" lang="ru-RU" sz="2400" b="1" i="1" u="sng" strike="noStrike" cap="none" normalizeH="0" baseline="0" dirty="0" smtClean="0">
                <a:ln>
                  <a:noFill/>
                </a:ln>
                <a:solidFill>
                  <a:srgbClr val="7030A0"/>
                </a:solidFill>
                <a:effectLst/>
                <a:latin typeface="Arial" charset="0"/>
                <a:hlinkClick r:id="rId2"/>
              </a:rPr>
            </a:br>
            <a:r>
              <a:rPr kumimoji="0" lang="ru-RU" sz="2400" b="1" i="1" u="sng" strike="noStrike" cap="none" normalizeH="0" baseline="0" dirty="0" smtClean="0">
                <a:ln>
                  <a:noFill/>
                </a:ln>
                <a:solidFill>
                  <a:srgbClr val="7030A0"/>
                </a:solidFill>
                <a:effectLst/>
                <a:latin typeface="Arial" charset="0"/>
                <a:hlinkClick r:id="rId2"/>
              </a:rPr>
              <a:t>  </a:t>
            </a:r>
            <a:r>
              <a:rPr kumimoji="0" lang="ru-RU" sz="2400" b="1" i="1" u="sng" strike="noStrike" cap="none" normalizeH="0" baseline="0" dirty="0" smtClean="0">
                <a:ln>
                  <a:noFill/>
                </a:ln>
                <a:solidFill>
                  <a:srgbClr val="7030A0"/>
                </a:solidFill>
                <a:effectLst/>
                <a:latin typeface="Arial" charset="0"/>
              </a:rPr>
              <a:t> </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ru-RU" sz="2400" b="1" i="1" u="none" strike="noStrike" cap="none" normalizeH="0" baseline="0" dirty="0" smtClean="0">
                <a:ln>
                  <a:noFill/>
                </a:ln>
                <a:solidFill>
                  <a:srgbClr val="FF0000"/>
                </a:solidFill>
                <a:effectLst/>
                <a:latin typeface="Arial" charset="0"/>
              </a:rPr>
              <a:t>Обнаружено свыше </a:t>
            </a:r>
            <a:r>
              <a:rPr kumimoji="0" lang="ru-RU" sz="2400" b="1" i="1" u="sng" strike="noStrike" cap="none" normalizeH="0" baseline="0" dirty="0" smtClean="0">
                <a:ln>
                  <a:noFill/>
                </a:ln>
                <a:solidFill>
                  <a:srgbClr val="7030A0"/>
                </a:solidFill>
                <a:effectLst/>
                <a:latin typeface="Arial" charset="0"/>
              </a:rPr>
              <a:t>100 изображений растений и животных</a:t>
            </a:r>
            <a:r>
              <a:rPr kumimoji="0" lang="ru-RU" sz="2400" b="1" i="1" u="none" strike="noStrike" cap="none" normalizeH="0" baseline="0" dirty="0" smtClean="0">
                <a:ln>
                  <a:noFill/>
                </a:ln>
                <a:solidFill>
                  <a:srgbClr val="FF0000"/>
                </a:solidFill>
                <a:effectLst/>
                <a:latin typeface="Arial" charset="0"/>
              </a:rPr>
              <a:t>, геометрических фигур, а также множество прямых линий, пересекающих другие фигуры </a:t>
            </a:r>
          </a:p>
        </p:txBody>
      </p:sp>
      <p:sp>
        <p:nvSpPr>
          <p:cNvPr id="1026" name="AutoShape 2" descr="C:\Documents and Settings\%D0%9F%D0%BE%D0%BB%D1%8C%D0%B7%D0%BE%D0%B2%D0%B0%D1%82%D0%B5%D0%BB%D1%8C\%D0%9C%D0%BE%D0%B8 %D0%B4%D0%BE%D0%BA%D1%83%D0%BC%D0%B5%D0%BD%D1%82%D1%8B\%D0%9D%D0%B0%D1%81%D0%BA%D0%B0 %E2%80%94 %D0%B2%D0%B0%D0%BC %D0%BF%D0%B8%D1%81%D1%8C%D0%BC%D0%BE %D0%BE%D1%82 %D0%BD%D0%B5%D0%B8%D0%B7%D0%B2%D0%B5%D1%81%D1%82%D0%BD%D0%BE%D0%B9 %D1%86%D0%B8%D0%B2%D0%B8%D0%BB%D0%B8%D0%B7%D0%B0%D1%86%D0%B8%D0%B8_files\nazca3.jpg">
            <a:hlinkClick r:id="rId2"/>
          </p:cNvPr>
          <p:cNvSpPr>
            <a:spLocks noChangeAspect="1" noChangeArrowheads="1"/>
          </p:cNvSpPr>
          <p:nvPr/>
        </p:nvSpPr>
        <p:spPr bwMode="auto">
          <a:xfrm>
            <a:off x="63500" y="13017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4" name="Прямоугольник 3"/>
          <p:cNvSpPr/>
          <p:nvPr/>
        </p:nvSpPr>
        <p:spPr>
          <a:xfrm>
            <a:off x="251520" y="3573016"/>
            <a:ext cx="8424936" cy="2954655"/>
          </a:xfrm>
          <a:prstGeom prst="rect">
            <a:avLst/>
          </a:prstGeom>
        </p:spPr>
        <p:txBody>
          <a:bodyPr wrap="square">
            <a:spAutoFit/>
          </a:bodyPr>
          <a:lstStyle/>
          <a:p>
            <a:pPr lvl="0" fontAlgn="base">
              <a:spcBef>
                <a:spcPct val="0"/>
              </a:spcBef>
              <a:spcAft>
                <a:spcPct val="0"/>
              </a:spcAft>
            </a:pPr>
            <a:endParaRPr lang="ru-RU" dirty="0" smtClean="0">
              <a:latin typeface="Arial" charset="0"/>
            </a:endParaRPr>
          </a:p>
          <a:p>
            <a:pPr lvl="0" fontAlgn="base">
              <a:spcBef>
                <a:spcPct val="0"/>
              </a:spcBef>
              <a:spcAft>
                <a:spcPct val="0"/>
              </a:spcAft>
              <a:buFontTx/>
              <a:buChar char="•"/>
            </a:pPr>
            <a:r>
              <a:rPr lang="ru-RU" sz="2400" b="1" i="1" dirty="0" smtClean="0">
                <a:solidFill>
                  <a:srgbClr val="FF0000"/>
                </a:solidFill>
                <a:latin typeface="Arial" charset="0"/>
              </a:rPr>
              <a:t>Все рисунки выполнены </a:t>
            </a:r>
            <a:r>
              <a:rPr lang="ru-RU" sz="2400" b="1" i="1" u="sng" dirty="0" smtClean="0">
                <a:solidFill>
                  <a:srgbClr val="7030A0"/>
                </a:solidFill>
                <a:latin typeface="Arial" charset="0"/>
              </a:rPr>
              <a:t>одной линией без разрыва</a:t>
            </a:r>
            <a:r>
              <a:rPr lang="ru-RU" sz="2400" b="1" i="1" dirty="0" smtClean="0">
                <a:solidFill>
                  <a:srgbClr val="FF0000"/>
                </a:solidFill>
                <a:latin typeface="Arial" charset="0"/>
              </a:rPr>
              <a:t>, которая нигде не пересекается.</a:t>
            </a:r>
            <a:endParaRPr lang="en-US" sz="2400" b="1" i="1" dirty="0" smtClean="0">
              <a:solidFill>
                <a:srgbClr val="FF0000"/>
              </a:solidFill>
              <a:latin typeface="Arial" charset="0"/>
            </a:endParaRPr>
          </a:p>
          <a:p>
            <a:pPr lvl="0" fontAlgn="base">
              <a:spcBef>
                <a:spcPct val="0"/>
              </a:spcBef>
              <a:spcAft>
                <a:spcPct val="0"/>
              </a:spcAft>
            </a:pPr>
            <a:r>
              <a:rPr lang="ru-RU" sz="2400" b="1" i="1" dirty="0" smtClean="0">
                <a:solidFill>
                  <a:srgbClr val="FF0000"/>
                </a:solidFill>
                <a:latin typeface="Arial" charset="0"/>
              </a:rPr>
              <a:t> </a:t>
            </a:r>
          </a:p>
          <a:p>
            <a:pPr lvl="0" fontAlgn="base">
              <a:spcBef>
                <a:spcPct val="0"/>
              </a:spcBef>
              <a:spcAft>
                <a:spcPct val="0"/>
              </a:spcAft>
              <a:buFontTx/>
              <a:buChar char="•"/>
            </a:pPr>
            <a:r>
              <a:rPr lang="ru-RU" sz="2400" b="1" i="1" dirty="0" smtClean="0">
                <a:solidFill>
                  <a:srgbClr val="FF0000"/>
                </a:solidFill>
                <a:latin typeface="Arial" charset="0"/>
              </a:rPr>
              <a:t>Роспись пустыни осуществлялась в два приема: сначала были созданы сложные зооморфные фигуры, которые затем сверху перечеркивались прямыми линиями </a:t>
            </a:r>
          </a:p>
        </p:txBody>
      </p:sp>
    </p:spTree>
  </p:cSld>
  <p:clrMapOvr>
    <a:masterClrMapping/>
  </p:clrMapOvr>
  <p:transition spd="med">
    <p:split orient="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107504" y="404664"/>
            <a:ext cx="8820472" cy="553997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0"/>
              </a:spcBef>
              <a:spcAft>
                <a:spcPct val="0"/>
              </a:spcAft>
              <a:buClrTx/>
              <a:buSzTx/>
              <a:buFontTx/>
              <a:buChar char="•"/>
              <a:tabLst/>
            </a:pPr>
            <a:r>
              <a:rPr kumimoji="0" lang="ru-RU" sz="2800" b="1" i="0" u="none" strike="noStrike" cap="none" normalizeH="0" baseline="0" dirty="0" smtClean="0">
                <a:ln>
                  <a:noFill/>
                </a:ln>
                <a:solidFill>
                  <a:srgbClr val="FF0000"/>
                </a:solidFill>
                <a:effectLst/>
                <a:latin typeface="Arial" charset="0"/>
              </a:rPr>
              <a:t>Размеры фигур: </a:t>
            </a:r>
            <a:r>
              <a:rPr kumimoji="0" lang="ru-RU" sz="2800" b="1" i="1" u="sng" strike="noStrike" cap="none" normalizeH="0" baseline="0" dirty="0" smtClean="0">
                <a:ln>
                  <a:noFill/>
                </a:ln>
                <a:solidFill>
                  <a:srgbClr val="7030A0"/>
                </a:solidFill>
                <a:effectLst/>
                <a:latin typeface="Arial" charset="0"/>
              </a:rPr>
              <a:t>колибри</a:t>
            </a:r>
            <a:r>
              <a:rPr kumimoji="0" lang="ru-RU" sz="2800" b="1" i="0" u="none" strike="noStrike" cap="none" normalizeH="0" baseline="0" dirty="0" smtClean="0">
                <a:ln>
                  <a:noFill/>
                </a:ln>
                <a:solidFill>
                  <a:srgbClr val="FF0000"/>
                </a:solidFill>
                <a:effectLst/>
                <a:latin typeface="Arial" charset="0"/>
              </a:rPr>
              <a:t> — 50 м в длину, </a:t>
            </a:r>
            <a:r>
              <a:rPr kumimoji="0" lang="ru-RU" sz="2800" b="1" i="1" u="sng" strike="noStrike" cap="none" normalizeH="0" baseline="0" dirty="0" smtClean="0">
                <a:ln>
                  <a:noFill/>
                </a:ln>
                <a:solidFill>
                  <a:srgbClr val="7030A0"/>
                </a:solidFill>
                <a:effectLst/>
                <a:latin typeface="Arial" charset="0"/>
              </a:rPr>
              <a:t>паук</a:t>
            </a:r>
            <a:r>
              <a:rPr kumimoji="0" lang="ru-RU" sz="2800" b="1" i="0" u="none" strike="noStrike" cap="none" normalizeH="0" baseline="0" dirty="0" smtClean="0">
                <a:ln>
                  <a:noFill/>
                </a:ln>
                <a:solidFill>
                  <a:srgbClr val="FF0000"/>
                </a:solidFill>
                <a:effectLst/>
                <a:latin typeface="Arial" charset="0"/>
              </a:rPr>
              <a:t> — 46 м, </a:t>
            </a:r>
            <a:r>
              <a:rPr kumimoji="0" lang="ru-RU" sz="2800" b="1" i="1" u="sng" strike="noStrike" cap="none" normalizeH="0" baseline="0" dirty="0" smtClean="0">
                <a:ln>
                  <a:noFill/>
                </a:ln>
                <a:solidFill>
                  <a:srgbClr val="7030A0"/>
                </a:solidFill>
                <a:effectLst/>
                <a:latin typeface="Arial" charset="0"/>
              </a:rPr>
              <a:t>кондор и пеликан </a:t>
            </a:r>
            <a:r>
              <a:rPr kumimoji="0" lang="ru-RU" sz="2800" b="1" i="0" u="none" strike="noStrike" cap="none" normalizeH="0" baseline="0" dirty="0" smtClean="0">
                <a:ln>
                  <a:noFill/>
                </a:ln>
                <a:solidFill>
                  <a:srgbClr val="FF0000"/>
                </a:solidFill>
                <a:effectLst/>
                <a:latin typeface="Arial" charset="0"/>
              </a:rPr>
              <a:t>— почти 120 м, </a:t>
            </a:r>
            <a:r>
              <a:rPr kumimoji="0" lang="ru-RU" sz="2800" b="1" i="1" u="sng" strike="noStrike" cap="none" normalizeH="0" baseline="0" dirty="0" smtClean="0">
                <a:ln>
                  <a:noFill/>
                </a:ln>
                <a:solidFill>
                  <a:srgbClr val="7030A0"/>
                </a:solidFill>
                <a:effectLst/>
                <a:latin typeface="Arial" charset="0"/>
              </a:rPr>
              <a:t>ящерица </a:t>
            </a:r>
            <a:r>
              <a:rPr kumimoji="0" lang="ru-RU" sz="2800" b="1" i="0" u="none" strike="noStrike" cap="none" normalizeH="0" baseline="0" dirty="0" smtClean="0">
                <a:ln>
                  <a:noFill/>
                </a:ln>
                <a:solidFill>
                  <a:srgbClr val="FF0000"/>
                </a:solidFill>
                <a:effectLst/>
                <a:latin typeface="Arial" charset="0"/>
              </a:rPr>
              <a:t>— 188 м. </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ru-RU" sz="2800" b="1" i="0" u="none" strike="noStrike" cap="none" normalizeH="0" baseline="0" dirty="0" smtClean="0">
                <a:ln>
                  <a:noFill/>
                </a:ln>
                <a:solidFill>
                  <a:srgbClr val="FF0000"/>
                </a:solidFill>
                <a:effectLst/>
                <a:latin typeface="Arial" charset="0"/>
              </a:rPr>
              <a:t>В </a:t>
            </a:r>
            <a:r>
              <a:rPr kumimoji="0" lang="ru-RU" sz="2800" b="1" i="0" u="none" strike="noStrike" cap="none" normalizeH="0" baseline="0" dirty="0" err="1" smtClean="0">
                <a:ln>
                  <a:noFill/>
                </a:ln>
                <a:solidFill>
                  <a:srgbClr val="FF0000"/>
                </a:solidFill>
                <a:effectLst/>
                <a:latin typeface="Arial" charset="0"/>
              </a:rPr>
              <a:t>Наска</a:t>
            </a:r>
            <a:r>
              <a:rPr kumimoji="0" lang="ru-RU" sz="2800" b="1" i="0" u="none" strike="noStrike" cap="none" normalizeH="0" baseline="0" dirty="0" smtClean="0">
                <a:ln>
                  <a:noFill/>
                </a:ln>
                <a:solidFill>
                  <a:srgbClr val="FF0000"/>
                </a:solidFill>
                <a:effectLst/>
                <a:latin typeface="Arial" charset="0"/>
              </a:rPr>
              <a:t> изображен представитель одного из редчайших видов пауков в мире, которые был обнаружен только в отдаленной и недоступной части влажных лесов </a:t>
            </a:r>
            <a:r>
              <a:rPr kumimoji="0" lang="ru-RU" sz="2800" b="1" i="0" u="none" strike="noStrike" cap="none" normalizeH="0" baseline="0" dirty="0" err="1" smtClean="0">
                <a:ln>
                  <a:noFill/>
                </a:ln>
                <a:solidFill>
                  <a:srgbClr val="FF0000"/>
                </a:solidFill>
                <a:effectLst/>
                <a:latin typeface="Arial" charset="0"/>
              </a:rPr>
              <a:t>Амазонии</a:t>
            </a:r>
            <a:r>
              <a:rPr kumimoji="0" lang="ru-RU" sz="2800" b="1" i="0" u="none" strike="noStrike" cap="none" normalizeH="0" baseline="0" dirty="0" smtClean="0">
                <a:ln>
                  <a:noFill/>
                </a:ln>
                <a:solidFill>
                  <a:srgbClr val="FF0000"/>
                </a:solidFill>
                <a:effectLst/>
                <a:latin typeface="Arial" charset="0"/>
              </a:rPr>
              <a:t>. Неизвестные художники сумели воспроизвести до мельчайших подробностей детали его анатомического строения, видимые только под микроскопом, в том числе репродуктивный орган на конце вытянутой правой ноги. </a:t>
            </a:r>
          </a:p>
        </p:txBody>
      </p:sp>
    </p:spTree>
  </p:cSld>
  <p:clrMapOvr>
    <a:masterClrMapping/>
  </p:clrMapOvr>
  <p:transition spd="med">
    <p:split orient="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539552" y="1124744"/>
            <a:ext cx="7917648" cy="5256584"/>
          </a:xfrm>
          <a:prstGeom prst="rect">
            <a:avLst/>
          </a:prstGeom>
          <a:noFill/>
          <a:ln w="9525">
            <a:noFill/>
            <a:miter lim="800000"/>
            <a:headEnd/>
            <a:tailEnd/>
          </a:ln>
        </p:spPr>
      </p:pic>
      <p:sp>
        <p:nvSpPr>
          <p:cNvPr id="3" name="TextBox 2"/>
          <p:cNvSpPr txBox="1"/>
          <p:nvPr/>
        </p:nvSpPr>
        <p:spPr>
          <a:xfrm>
            <a:off x="755576" y="188640"/>
            <a:ext cx="7200800" cy="707886"/>
          </a:xfrm>
          <a:prstGeom prst="rect">
            <a:avLst/>
          </a:prstGeom>
          <a:noFill/>
        </p:spPr>
        <p:txBody>
          <a:bodyPr wrap="square" rtlCol="0">
            <a:spAutoFit/>
          </a:bodyPr>
          <a:lstStyle/>
          <a:p>
            <a:r>
              <a:rPr lang="ru-RU" dirty="0" smtClean="0"/>
              <a:t> </a:t>
            </a:r>
            <a:r>
              <a:rPr lang="ru-RU" sz="4000" b="1" i="1" u="sng" dirty="0" smtClean="0">
                <a:solidFill>
                  <a:srgbClr val="C00000"/>
                </a:solidFill>
              </a:rPr>
              <a:t>Вид галереи в пустыне  </a:t>
            </a:r>
            <a:r>
              <a:rPr lang="ru-RU" sz="4000" b="1" i="1" u="sng" dirty="0" err="1" smtClean="0">
                <a:solidFill>
                  <a:srgbClr val="C00000"/>
                </a:solidFill>
              </a:rPr>
              <a:t>Наска</a:t>
            </a:r>
            <a:endParaRPr lang="ru-RU" sz="4000" b="1" i="1" u="sng" dirty="0">
              <a:solidFill>
                <a:srgbClr val="C00000"/>
              </a:solidFill>
            </a:endParaRPr>
          </a:p>
        </p:txBody>
      </p:sp>
    </p:spTree>
  </p:cSld>
  <p:clrMapOvr>
    <a:masterClrMapping/>
  </p:clrMapOvr>
  <p:transition spd="med">
    <p:split orient="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1115616" y="931223"/>
            <a:ext cx="6120680" cy="5738138"/>
          </a:xfrm>
          <a:prstGeom prst="rect">
            <a:avLst/>
          </a:prstGeom>
          <a:noFill/>
          <a:ln w="9525">
            <a:noFill/>
            <a:miter lim="800000"/>
            <a:headEnd/>
            <a:tailEnd/>
          </a:ln>
        </p:spPr>
      </p:pic>
      <p:sp>
        <p:nvSpPr>
          <p:cNvPr id="3" name="TextBox 2"/>
          <p:cNvSpPr txBox="1"/>
          <p:nvPr/>
        </p:nvSpPr>
        <p:spPr>
          <a:xfrm>
            <a:off x="467544" y="188640"/>
            <a:ext cx="8064896" cy="646331"/>
          </a:xfrm>
          <a:prstGeom prst="rect">
            <a:avLst/>
          </a:prstGeom>
          <a:noFill/>
        </p:spPr>
        <p:txBody>
          <a:bodyPr wrap="square" rtlCol="0">
            <a:spAutoFit/>
          </a:bodyPr>
          <a:lstStyle/>
          <a:p>
            <a:r>
              <a:rPr lang="en-US" dirty="0" smtClean="0"/>
              <a:t>    </a:t>
            </a:r>
            <a:r>
              <a:rPr lang="ru-RU" sz="3600" b="1" i="1" u="sng" dirty="0" smtClean="0">
                <a:solidFill>
                  <a:srgbClr val="FF0000"/>
                </a:solidFill>
              </a:rPr>
              <a:t>Рисунок»Колибри» в пустыне </a:t>
            </a:r>
            <a:r>
              <a:rPr lang="ru-RU" sz="3600" b="1" i="1" u="sng" dirty="0" err="1" smtClean="0">
                <a:solidFill>
                  <a:srgbClr val="FF0000"/>
                </a:solidFill>
              </a:rPr>
              <a:t>Наска</a:t>
            </a:r>
            <a:endParaRPr lang="ru-RU" sz="3600" b="1" i="1" u="sng" dirty="0">
              <a:solidFill>
                <a:srgbClr val="FF0000"/>
              </a:solidFill>
            </a:endParaRPr>
          </a:p>
        </p:txBody>
      </p:sp>
    </p:spTree>
  </p:cSld>
  <p:clrMapOvr>
    <a:masterClrMapping/>
  </p:clrMapOvr>
  <p:transition spd="med">
    <p:split orient="ver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1331640" y="1015293"/>
            <a:ext cx="5832648" cy="5430844"/>
          </a:xfrm>
          <a:prstGeom prst="rect">
            <a:avLst/>
          </a:prstGeom>
          <a:noFill/>
          <a:ln w="9525">
            <a:noFill/>
            <a:miter lim="800000"/>
            <a:headEnd/>
            <a:tailEnd/>
          </a:ln>
        </p:spPr>
      </p:pic>
      <p:sp>
        <p:nvSpPr>
          <p:cNvPr id="3" name="TextBox 2"/>
          <p:cNvSpPr txBox="1"/>
          <p:nvPr/>
        </p:nvSpPr>
        <p:spPr>
          <a:xfrm>
            <a:off x="467544" y="188640"/>
            <a:ext cx="7776864" cy="707886"/>
          </a:xfrm>
          <a:prstGeom prst="rect">
            <a:avLst/>
          </a:prstGeom>
          <a:noFill/>
        </p:spPr>
        <p:txBody>
          <a:bodyPr wrap="square" rtlCol="0">
            <a:spAutoFit/>
          </a:bodyPr>
          <a:lstStyle/>
          <a:p>
            <a:r>
              <a:rPr lang="en-US" dirty="0" smtClean="0"/>
              <a:t>   </a:t>
            </a:r>
            <a:r>
              <a:rPr lang="ru-RU" sz="4000" b="1" i="1" u="sng" dirty="0" smtClean="0">
                <a:solidFill>
                  <a:srgbClr val="FF0000"/>
                </a:solidFill>
              </a:rPr>
              <a:t>Рисунок «Паук» в пустыне </a:t>
            </a:r>
            <a:r>
              <a:rPr lang="ru-RU" sz="4000" b="1" i="1" u="sng" dirty="0" err="1" smtClean="0">
                <a:solidFill>
                  <a:srgbClr val="FF0000"/>
                </a:solidFill>
              </a:rPr>
              <a:t>Наска</a:t>
            </a:r>
            <a:endParaRPr lang="ru-RU" sz="4000" b="1" i="1" u="sng" dirty="0">
              <a:solidFill>
                <a:srgbClr val="FF0000"/>
              </a:solidFill>
            </a:endParaRPr>
          </a:p>
        </p:txBody>
      </p:sp>
    </p:spTree>
  </p:cSld>
  <p:clrMapOvr>
    <a:masterClrMapping/>
  </p:clrMapOvr>
  <p:transition spd="med">
    <p:split orient="vert"/>
  </p:transition>
  <p:timing>
    <p:tnLst>
      <p:par>
        <p:cTn id="1" dur="indefinite" restart="never" nodeType="tmRoot"/>
      </p:par>
    </p:tnLst>
  </p:timing>
</p:sld>
</file>

<file path=ppt/theme/theme1.xml><?xml version="1.0" encoding="utf-8"?>
<a:theme xmlns:a="http://schemas.openxmlformats.org/drawingml/2006/main" name="Тема Office">
  <a:themeElements>
    <a:clrScheme name="Эркер">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76</TotalTime>
  <Words>983</Words>
  <Application>Microsoft Office PowerPoint</Application>
  <PresentationFormat>Экран (4:3)</PresentationFormat>
  <Paragraphs>31</Paragraphs>
  <Slides>21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21</vt:i4>
      </vt:variant>
    </vt:vector>
  </HeadingPairs>
  <TitlesOfParts>
    <vt:vector size="22" baseType="lpstr">
      <vt:lpstr>Тема Office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vector>
  </TitlesOfParts>
  <Company>Reanimator Extreme Edition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Пользователь</dc:creator>
  <cp:lastModifiedBy>Пользователь</cp:lastModifiedBy>
  <cp:revision>35</cp:revision>
  <dcterms:created xsi:type="dcterms:W3CDTF">2002-01-07T01:27:38Z</dcterms:created>
  <dcterms:modified xsi:type="dcterms:W3CDTF">2002-01-08T07:02:15Z</dcterms:modified>
</cp:coreProperties>
</file>