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86" r:id="rId1"/>
  </p:sldMasterIdLst>
  <p:sldIdLst>
    <p:sldId id="333" r:id="rId2"/>
    <p:sldId id="302" r:id="rId3"/>
    <p:sldId id="327" r:id="rId4"/>
    <p:sldId id="304" r:id="rId5"/>
    <p:sldId id="305" r:id="rId6"/>
    <p:sldId id="335" r:id="rId7"/>
    <p:sldId id="339" r:id="rId8"/>
    <p:sldId id="334" r:id="rId9"/>
    <p:sldId id="287" r:id="rId10"/>
    <p:sldId id="289" r:id="rId11"/>
    <p:sldId id="291" r:id="rId12"/>
    <p:sldId id="292" r:id="rId13"/>
    <p:sldId id="294" r:id="rId14"/>
    <p:sldId id="296" r:id="rId15"/>
    <p:sldId id="297" r:id="rId16"/>
    <p:sldId id="284" r:id="rId17"/>
    <p:sldId id="281" r:id="rId18"/>
    <p:sldId id="330" r:id="rId19"/>
    <p:sldId id="313" r:id="rId20"/>
    <p:sldId id="314" r:id="rId21"/>
    <p:sldId id="283" r:id="rId22"/>
    <p:sldId id="298" r:id="rId23"/>
    <p:sldId id="279" r:id="rId24"/>
    <p:sldId id="332" r:id="rId25"/>
    <p:sldId id="336" r:id="rId26"/>
    <p:sldId id="331" r:id="rId27"/>
    <p:sldId id="299" r:id="rId28"/>
    <p:sldId id="263" r:id="rId29"/>
    <p:sldId id="338" r:id="rId30"/>
    <p:sldId id="33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805" autoAdjust="0"/>
  </p:normalViewPr>
  <p:slideViewPr>
    <p:cSldViewPr>
      <p:cViewPr varScale="1">
        <p:scale>
          <a:sx n="98" d="100"/>
          <a:sy n="98" d="100"/>
        </p:scale>
        <p:origin x="-9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B90B74-D2F8-43AF-AC5A-BB3BEF65D3E1}" type="datetimeFigureOut">
              <a:rPr lang="ru-RU" smtClean="0"/>
              <a:pPr/>
              <a:t>22.03.2011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1A4C37-9149-4554-BA63-ECB20B6FB28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90B74-D2F8-43AF-AC5A-BB3BEF65D3E1}" type="datetimeFigureOut">
              <a:rPr lang="ru-RU" smtClean="0"/>
              <a:pPr/>
              <a:t>22.03.2011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A4C37-9149-4554-BA63-ECB20B6FB28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857232"/>
            <a:ext cx="8001056" cy="2123658"/>
          </a:xfrm>
          <a:prstGeom prst="rect">
            <a:avLst/>
          </a:prstGeom>
          <a:noFill/>
        </p:spPr>
        <p:txBody>
          <a:bodyPr wrap="square" rtlCol="0">
            <a:spAutoFit/>
          </a:bodyPr>
          <a:lstStyle/>
          <a:p>
            <a:r>
              <a:rPr lang="en-US" dirty="0" smtClean="0"/>
              <a:t>  </a:t>
            </a:r>
            <a:r>
              <a:rPr lang="ru-RU" sz="6600" b="1" dirty="0" smtClean="0">
                <a:solidFill>
                  <a:srgbClr val="FF0000"/>
                </a:solidFill>
              </a:rPr>
              <a:t>Поляризация  света</a:t>
            </a:r>
          </a:p>
          <a:p>
            <a:r>
              <a:rPr lang="ru-RU" sz="6600" b="1" dirty="0" smtClean="0">
                <a:solidFill>
                  <a:srgbClr val="FF0000"/>
                </a:solidFill>
              </a:rPr>
              <a:t>   и ее  применение</a:t>
            </a:r>
            <a:endParaRPr lang="ru-RU" sz="6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357166"/>
            <a:ext cx="8072462" cy="707886"/>
          </a:xfrm>
          <a:prstGeom prst="rect">
            <a:avLst/>
          </a:prstGeom>
          <a:noFill/>
          <a:ln w="38100">
            <a:noFill/>
          </a:ln>
        </p:spPr>
        <p:txBody>
          <a:bodyPr wrap="square" rtlCol="0">
            <a:spAutoFit/>
          </a:bodyPr>
          <a:lstStyle/>
          <a:p>
            <a:r>
              <a:rPr lang="en-US" sz="2000" b="1" u="sng" dirty="0" smtClean="0">
                <a:solidFill>
                  <a:srgbClr val="FF0000"/>
                </a:solidFill>
              </a:rPr>
              <a:t>1</a:t>
            </a:r>
            <a:r>
              <a:rPr lang="ru-RU" sz="2000" b="1" u="sng" dirty="0" smtClean="0">
                <a:solidFill>
                  <a:srgbClr val="FF0000"/>
                </a:solidFill>
              </a:rPr>
              <a:t>.Поляризация  света  при  отражении  от  границы  двух  диэлектриков</a:t>
            </a:r>
            <a:endParaRPr lang="ru-RU" sz="2000" b="1" u="sng" dirty="0">
              <a:solidFill>
                <a:srgbClr val="FF0000"/>
              </a:solidFill>
            </a:endParaRPr>
          </a:p>
        </p:txBody>
      </p:sp>
      <p:sp>
        <p:nvSpPr>
          <p:cNvPr id="5" name="TextBox 4"/>
          <p:cNvSpPr txBox="1"/>
          <p:nvPr/>
        </p:nvSpPr>
        <p:spPr>
          <a:xfrm>
            <a:off x="500034" y="3571876"/>
            <a:ext cx="7643866" cy="2308324"/>
          </a:xfrm>
          <a:prstGeom prst="rect">
            <a:avLst/>
          </a:prstGeom>
          <a:noFill/>
        </p:spPr>
        <p:txBody>
          <a:bodyPr wrap="square" rtlCol="0">
            <a:spAutoFit/>
          </a:bodyPr>
          <a:lstStyle/>
          <a:p>
            <a:r>
              <a:rPr lang="ru-RU" sz="2400" b="1" dirty="0" smtClean="0">
                <a:solidFill>
                  <a:srgbClr val="002060"/>
                </a:solidFill>
              </a:rPr>
              <a:t>Степень  поляризации  зависит  от  угла  падения  световых  лучей , при  некотором  угле  падения (угол  </a:t>
            </a:r>
            <a:r>
              <a:rPr lang="ru-RU" sz="2400" b="1" dirty="0" err="1" smtClean="0">
                <a:solidFill>
                  <a:srgbClr val="002060"/>
                </a:solidFill>
              </a:rPr>
              <a:t>Брюстера</a:t>
            </a:r>
            <a:r>
              <a:rPr lang="ru-RU" sz="2400" b="1" dirty="0" smtClean="0">
                <a:solidFill>
                  <a:srgbClr val="002060"/>
                </a:solidFill>
              </a:rPr>
              <a:t> ) отраженный  луч  полностью  </a:t>
            </a:r>
            <a:r>
              <a:rPr lang="ru-RU" sz="2400" b="1" dirty="0" err="1" smtClean="0">
                <a:solidFill>
                  <a:srgbClr val="002060"/>
                </a:solidFill>
              </a:rPr>
              <a:t>поляризуется.Хорошо</a:t>
            </a:r>
            <a:r>
              <a:rPr lang="ru-RU" sz="2400" b="1" dirty="0" smtClean="0">
                <a:solidFill>
                  <a:srgbClr val="002060"/>
                </a:solidFill>
              </a:rPr>
              <a:t>  поляризуют  свет  стекла , поверхность  воды , асфальт.      </a:t>
            </a:r>
            <a:r>
              <a:rPr lang="ru-RU" sz="2400" b="1" u="sng" dirty="0" smtClean="0">
                <a:solidFill>
                  <a:srgbClr val="FF0000"/>
                </a:solidFill>
              </a:rPr>
              <a:t>Металлы  свет  не  поляризуют  </a:t>
            </a:r>
            <a:endParaRPr lang="ru-RU" sz="2400" b="1" u="sng" dirty="0">
              <a:solidFill>
                <a:srgbClr val="FF0000"/>
              </a:solidFill>
            </a:endParaRPr>
          </a:p>
        </p:txBody>
      </p:sp>
      <p:sp>
        <p:nvSpPr>
          <p:cNvPr id="6" name="TextBox 5"/>
          <p:cNvSpPr txBox="1"/>
          <p:nvPr/>
        </p:nvSpPr>
        <p:spPr>
          <a:xfrm>
            <a:off x="785786" y="6072206"/>
            <a:ext cx="7500990" cy="369332"/>
          </a:xfrm>
          <a:prstGeom prst="rect">
            <a:avLst/>
          </a:prstGeom>
          <a:solidFill>
            <a:srgbClr val="FFFF00"/>
          </a:solidFill>
          <a:ln w="28575">
            <a:solidFill>
              <a:schemeClr val="tx1"/>
            </a:solidFill>
          </a:ln>
        </p:spPr>
        <p:txBody>
          <a:bodyPr wrap="square" rtlCol="0">
            <a:spAutoFit/>
          </a:bodyPr>
          <a:lstStyle/>
          <a:p>
            <a:r>
              <a:rPr lang="ru-RU" b="1" dirty="0" smtClean="0">
                <a:solidFill>
                  <a:srgbClr val="0000FF"/>
                </a:solidFill>
              </a:rPr>
              <a:t>Домашнее  задание : Выяснить , почему  металлы  не поляризуют  свет?</a:t>
            </a:r>
            <a:endParaRPr lang="ru-RU" b="1" dirty="0">
              <a:solidFill>
                <a:srgbClr val="0000FF"/>
              </a:solidFill>
            </a:endParaRPr>
          </a:p>
        </p:txBody>
      </p:sp>
      <p:pic>
        <p:nvPicPr>
          <p:cNvPr id="7" name="Picture 2"/>
          <p:cNvPicPr>
            <a:picLocks noChangeAspect="1" noChangeArrowheads="1"/>
          </p:cNvPicPr>
          <p:nvPr/>
        </p:nvPicPr>
        <p:blipFill>
          <a:blip r:embed="rId2"/>
          <a:srcRect/>
          <a:stretch>
            <a:fillRect/>
          </a:stretch>
        </p:blipFill>
        <p:spPr bwMode="auto">
          <a:xfrm>
            <a:off x="1428728" y="1142984"/>
            <a:ext cx="5715000" cy="2181225"/>
          </a:xfrm>
          <a:prstGeom prst="rect">
            <a:avLst/>
          </a:prstGeom>
          <a:noFill/>
          <a:ln w="9525">
            <a:noFill/>
            <a:miter lim="800000"/>
            <a:headEnd/>
            <a:tailEnd/>
          </a:ln>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428604"/>
            <a:ext cx="8572560" cy="400110"/>
          </a:xfrm>
          <a:prstGeom prst="rect">
            <a:avLst/>
          </a:prstGeom>
          <a:noFill/>
        </p:spPr>
        <p:txBody>
          <a:bodyPr wrap="square" rtlCol="0">
            <a:spAutoFit/>
          </a:bodyPr>
          <a:lstStyle/>
          <a:p>
            <a:r>
              <a:rPr lang="ru-RU" sz="2000" b="1" u="sng" dirty="0" smtClean="0">
                <a:solidFill>
                  <a:srgbClr val="FF0000"/>
                </a:solidFill>
              </a:rPr>
              <a:t>2.Поляризация  света  при  преломлении  от  границы  двух</a:t>
            </a:r>
            <a:r>
              <a:rPr lang="en-US" sz="2000" b="1" u="sng" dirty="0" smtClean="0">
                <a:solidFill>
                  <a:srgbClr val="FF0000"/>
                </a:solidFill>
              </a:rPr>
              <a:t>  </a:t>
            </a:r>
            <a:r>
              <a:rPr lang="ru-RU" sz="2000" b="1" u="sng" dirty="0" smtClean="0">
                <a:solidFill>
                  <a:srgbClr val="FF0000"/>
                </a:solidFill>
              </a:rPr>
              <a:t>диэлектриков</a:t>
            </a:r>
            <a:endParaRPr lang="ru-RU" sz="2000" b="1" u="sng" dirty="0">
              <a:solidFill>
                <a:srgbClr val="FF0000"/>
              </a:solidFill>
            </a:endParaRPr>
          </a:p>
        </p:txBody>
      </p:sp>
      <p:cxnSp>
        <p:nvCxnSpPr>
          <p:cNvPr id="5" name="Прямая соединительная линия 4"/>
          <p:cNvCxnSpPr/>
          <p:nvPr/>
        </p:nvCxnSpPr>
        <p:spPr>
          <a:xfrm flipV="1">
            <a:off x="1785918" y="2285992"/>
            <a:ext cx="4857784" cy="7143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1500166" y="1285860"/>
            <a:ext cx="1643074" cy="10715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3143240" y="1214422"/>
            <a:ext cx="1643074" cy="1143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5400000">
            <a:off x="2071670" y="2428868"/>
            <a:ext cx="214314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6200000" flipH="1">
            <a:off x="2964645" y="2536025"/>
            <a:ext cx="1357322" cy="10001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Овал 15"/>
          <p:cNvSpPr/>
          <p:nvPr/>
        </p:nvSpPr>
        <p:spPr>
          <a:xfrm>
            <a:off x="1857356" y="1500174"/>
            <a:ext cx="428628" cy="3571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3643306" y="1643050"/>
            <a:ext cx="428628" cy="3571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428992" y="2786058"/>
            <a:ext cx="500066"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 стрелкой 19"/>
          <p:cNvCxnSpPr>
            <a:endCxn id="16" idx="6"/>
          </p:cNvCxnSpPr>
          <p:nvPr/>
        </p:nvCxnSpPr>
        <p:spPr>
          <a:xfrm>
            <a:off x="2071670" y="1643050"/>
            <a:ext cx="21431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16" idx="4"/>
          </p:cNvCxnSpPr>
          <p:nvPr/>
        </p:nvCxnSpPr>
        <p:spPr>
          <a:xfrm rot="5400000">
            <a:off x="1964513" y="1750207"/>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16" idx="3"/>
          </p:cNvCxnSpPr>
          <p:nvPr/>
        </p:nvCxnSpPr>
        <p:spPr>
          <a:xfrm rot="5400000">
            <a:off x="1914897" y="1648281"/>
            <a:ext cx="162005" cy="151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16" idx="2"/>
          </p:cNvCxnSpPr>
          <p:nvPr/>
        </p:nvCxnSpPr>
        <p:spPr>
          <a:xfrm rot="10800000" flipV="1">
            <a:off x="1857356" y="1643049"/>
            <a:ext cx="21431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16" idx="1"/>
          </p:cNvCxnSpPr>
          <p:nvPr/>
        </p:nvCxnSpPr>
        <p:spPr>
          <a:xfrm rot="10800000">
            <a:off x="1920128" y="1552484"/>
            <a:ext cx="151543" cy="90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16" idx="0"/>
          </p:cNvCxnSpPr>
          <p:nvPr/>
        </p:nvCxnSpPr>
        <p:spPr>
          <a:xfrm rot="5400000" flipH="1" flipV="1">
            <a:off x="2000232" y="1571612"/>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16" idx="7"/>
          </p:cNvCxnSpPr>
          <p:nvPr/>
        </p:nvCxnSpPr>
        <p:spPr>
          <a:xfrm flipV="1">
            <a:off x="2071670" y="1552483"/>
            <a:ext cx="151543" cy="90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endCxn id="16" idx="5"/>
          </p:cNvCxnSpPr>
          <p:nvPr/>
        </p:nvCxnSpPr>
        <p:spPr>
          <a:xfrm rot="16200000" flipH="1">
            <a:off x="2066439" y="1648280"/>
            <a:ext cx="162005" cy="151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17" idx="3"/>
          </p:cNvCxnSpPr>
          <p:nvPr/>
        </p:nvCxnSpPr>
        <p:spPr>
          <a:xfrm rot="5400000">
            <a:off x="3700847" y="1791157"/>
            <a:ext cx="162005" cy="151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7" idx="7"/>
          </p:cNvCxnSpPr>
          <p:nvPr/>
        </p:nvCxnSpPr>
        <p:spPr>
          <a:xfrm flipV="1">
            <a:off x="3857620" y="1695359"/>
            <a:ext cx="151543" cy="90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17" idx="6"/>
          </p:cNvCxnSpPr>
          <p:nvPr/>
        </p:nvCxnSpPr>
        <p:spPr>
          <a:xfrm>
            <a:off x="3857620" y="1785926"/>
            <a:ext cx="21431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endCxn id="17" idx="4"/>
          </p:cNvCxnSpPr>
          <p:nvPr/>
        </p:nvCxnSpPr>
        <p:spPr>
          <a:xfrm rot="5400000">
            <a:off x="3750463" y="1893083"/>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endCxn id="18" idx="1"/>
          </p:cNvCxnSpPr>
          <p:nvPr/>
        </p:nvCxnSpPr>
        <p:spPr>
          <a:xfrm rot="16200000" flipV="1">
            <a:off x="3496995" y="2854060"/>
            <a:ext cx="151543" cy="141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endCxn id="18" idx="4"/>
          </p:cNvCxnSpPr>
          <p:nvPr/>
        </p:nvCxnSpPr>
        <p:spPr>
          <a:xfrm rot="16200000" flipH="1">
            <a:off x="3554008" y="3089669"/>
            <a:ext cx="21431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a:endCxn id="18" idx="3"/>
          </p:cNvCxnSpPr>
          <p:nvPr/>
        </p:nvCxnSpPr>
        <p:spPr>
          <a:xfrm rot="10800000" flipV="1">
            <a:off x="3502226" y="3071809"/>
            <a:ext cx="141081" cy="80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rot="10800000">
            <a:off x="3428992" y="2928934"/>
            <a:ext cx="21431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85720" y="4214818"/>
            <a:ext cx="8501122" cy="2246769"/>
          </a:xfrm>
          <a:prstGeom prst="rect">
            <a:avLst/>
          </a:prstGeom>
          <a:noFill/>
          <a:ln w="57150">
            <a:noFill/>
          </a:ln>
        </p:spPr>
        <p:txBody>
          <a:bodyPr wrap="square" rtlCol="0">
            <a:spAutoFit/>
          </a:bodyPr>
          <a:lstStyle/>
          <a:p>
            <a:r>
              <a:rPr lang="ru-RU" sz="2000" b="1" dirty="0" smtClean="0">
                <a:solidFill>
                  <a:srgbClr val="0000FF"/>
                </a:solidFill>
              </a:rPr>
              <a:t>Преломленный  луч  поляризуется  только  частично , но  пропуская  свет</a:t>
            </a:r>
          </a:p>
          <a:p>
            <a:r>
              <a:rPr lang="ru-RU" sz="2000" b="1" dirty="0" smtClean="0">
                <a:solidFill>
                  <a:srgbClr val="0000FF"/>
                </a:solidFill>
              </a:rPr>
              <a:t>последовательно  через  несколько  прозрачных  плоскопараллельных  пластин  можно  достичь  значительной  поляризации  </a:t>
            </a:r>
            <a:r>
              <a:rPr lang="ru-RU" sz="2000" b="1" dirty="0" err="1" smtClean="0">
                <a:solidFill>
                  <a:srgbClr val="0000FF"/>
                </a:solidFill>
              </a:rPr>
              <a:t>света.Для</a:t>
            </a:r>
            <a:r>
              <a:rPr lang="ru-RU" sz="2000" b="1" dirty="0" smtClean="0">
                <a:solidFill>
                  <a:srgbClr val="0000FF"/>
                </a:solidFill>
              </a:rPr>
              <a:t>  видимой</a:t>
            </a:r>
          </a:p>
          <a:p>
            <a:r>
              <a:rPr lang="ru-RU" sz="2000" b="1" dirty="0" smtClean="0">
                <a:solidFill>
                  <a:srgbClr val="0000FF"/>
                </a:solidFill>
              </a:rPr>
              <a:t>области  спектра  пластины  делают  из  оптического  стекла  очень  малой  толщины, чтобы  уменьшить  потери  света  путем  поглощения. </a:t>
            </a:r>
            <a:r>
              <a:rPr lang="ru-RU" sz="2000" b="1" i="1" u="sng" dirty="0" smtClean="0">
                <a:solidFill>
                  <a:srgbClr val="C00000"/>
                </a:solidFill>
              </a:rPr>
              <a:t>Полную  поляризацию  света  дают  16  стеклянных  пластин  с  показателем  преломления </a:t>
            </a:r>
            <a:r>
              <a:rPr lang="en-US" sz="2000" b="1" i="1" u="sng" dirty="0" smtClean="0">
                <a:solidFill>
                  <a:srgbClr val="C00000"/>
                </a:solidFill>
              </a:rPr>
              <a:t>n = </a:t>
            </a:r>
            <a:r>
              <a:rPr lang="ru-RU" sz="2000" b="1" i="1" u="sng" dirty="0" smtClean="0">
                <a:solidFill>
                  <a:srgbClr val="C00000"/>
                </a:solidFill>
              </a:rPr>
              <a:t>1,5.</a:t>
            </a:r>
            <a:endParaRPr lang="ru-RU" sz="2000" b="1" i="1" u="sng" dirty="0">
              <a:solidFill>
                <a:srgbClr val="C00000"/>
              </a:solidFill>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85720" y="142852"/>
            <a:ext cx="7786742" cy="1143000"/>
          </a:xfrm>
        </p:spPr>
        <p:txBody>
          <a:bodyPr>
            <a:normAutofit fontScale="90000"/>
          </a:bodyPr>
          <a:lstStyle/>
          <a:p>
            <a:r>
              <a:rPr lang="ru-RU" sz="4800" b="1" u="sng" dirty="0" smtClean="0">
                <a:solidFill>
                  <a:srgbClr val="FF0000"/>
                </a:solidFill>
              </a:rPr>
              <a:t>3.Поляризация света</a:t>
            </a:r>
            <a:br>
              <a:rPr lang="ru-RU" sz="4800" b="1" u="sng" dirty="0" smtClean="0">
                <a:solidFill>
                  <a:srgbClr val="FF0000"/>
                </a:solidFill>
              </a:rPr>
            </a:br>
            <a:r>
              <a:rPr lang="ru-RU" sz="4800" b="1" u="sng" dirty="0" smtClean="0">
                <a:solidFill>
                  <a:srgbClr val="FF0000"/>
                </a:solidFill>
              </a:rPr>
              <a:t>с  помощью  поляроидов</a:t>
            </a:r>
            <a:endParaRPr lang="ru-RU" sz="4800" b="1" u="sng" dirty="0">
              <a:solidFill>
                <a:srgbClr val="FF0000"/>
              </a:solidFill>
            </a:endParaRPr>
          </a:p>
        </p:txBody>
      </p:sp>
      <p:sp>
        <p:nvSpPr>
          <p:cNvPr id="15" name="TextBox 14"/>
          <p:cNvSpPr txBox="1"/>
          <p:nvPr/>
        </p:nvSpPr>
        <p:spPr>
          <a:xfrm>
            <a:off x="285720" y="1500174"/>
            <a:ext cx="8501122" cy="5447645"/>
          </a:xfrm>
          <a:prstGeom prst="rect">
            <a:avLst/>
          </a:prstGeom>
          <a:noFill/>
          <a:ln w="28575">
            <a:noFill/>
          </a:ln>
        </p:spPr>
        <p:txBody>
          <a:bodyPr wrap="square" rtlCol="0">
            <a:spAutoFit/>
          </a:bodyPr>
          <a:lstStyle/>
          <a:p>
            <a:endParaRPr lang="ru-RU" sz="1200" dirty="0" smtClean="0"/>
          </a:p>
          <a:p>
            <a:r>
              <a:rPr lang="ru-RU" sz="2800" b="1" dirty="0" smtClean="0">
                <a:solidFill>
                  <a:srgbClr val="FF0000"/>
                </a:solidFill>
              </a:rPr>
              <a:t>Некоторые  кристаллы (исландский  </a:t>
            </a:r>
            <a:r>
              <a:rPr lang="ru-RU" sz="2800" b="1" dirty="0" err="1" smtClean="0">
                <a:solidFill>
                  <a:srgbClr val="FF0000"/>
                </a:solidFill>
              </a:rPr>
              <a:t>шпат,турмалин</a:t>
            </a:r>
            <a:r>
              <a:rPr lang="ru-RU" sz="2800" b="1" dirty="0" smtClean="0">
                <a:solidFill>
                  <a:srgbClr val="FF0000"/>
                </a:solidFill>
              </a:rPr>
              <a:t> ) пропускают  световые  колебания  </a:t>
            </a:r>
            <a:r>
              <a:rPr lang="ru-RU" sz="2800" b="1" dirty="0" err="1" smtClean="0">
                <a:solidFill>
                  <a:srgbClr val="FF0000"/>
                </a:solidFill>
              </a:rPr>
              <a:t>толко</a:t>
            </a:r>
            <a:r>
              <a:rPr lang="ru-RU" sz="2800" b="1" dirty="0" smtClean="0">
                <a:solidFill>
                  <a:srgbClr val="FF0000"/>
                </a:solidFill>
              </a:rPr>
              <a:t>  определенного  направления. Это  направление  внутри  кристалла  называется  оптической  осью  кристалла Световые  колебания , перпендикулярные  этой  оси  полностью  поглощаются .В  настоящее  время  для  поляризации  света  применяются  поляроиды . Поляроиды  представляют  собой  стеклянные  пластинки, в  которые  вкраплены  большое  количество  одинаково  ориентированных  кристалликов  турмалина.</a:t>
            </a:r>
          </a:p>
          <a:p>
            <a:endParaRPr lang="ru-RU" sz="2800" dirty="0"/>
          </a:p>
        </p:txBody>
      </p:sp>
      <p:sp>
        <p:nvSpPr>
          <p:cNvPr id="20" name="Выноска 3 19"/>
          <p:cNvSpPr/>
          <p:nvPr/>
        </p:nvSpPr>
        <p:spPr>
          <a:xfrm rot="5400000">
            <a:off x="1821637" y="1893083"/>
            <a:ext cx="2214578" cy="1571636"/>
          </a:xfrm>
          <a:prstGeom prst="borderCallout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0.70"/>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1428736"/>
            <a:ext cx="8072494" cy="3785652"/>
          </a:xfrm>
          <a:prstGeom prst="rect">
            <a:avLst/>
          </a:prstGeom>
          <a:noFill/>
          <a:ln w="76200">
            <a:noFill/>
          </a:ln>
          <a:effectLst>
            <a:glow rad="228600">
              <a:schemeClr val="accent3">
                <a:satMod val="175000"/>
                <a:alpha val="40000"/>
              </a:schemeClr>
            </a:glow>
          </a:effectLst>
        </p:spPr>
        <p:txBody>
          <a:bodyPr wrap="square" rtlCol="0">
            <a:spAutoFit/>
          </a:bodyPr>
          <a:lstStyle/>
          <a:p>
            <a:r>
              <a:rPr lang="ru-RU" sz="8000" b="1" dirty="0" smtClean="0">
                <a:solidFill>
                  <a:srgbClr val="FF0000"/>
                </a:solidFill>
              </a:rPr>
              <a:t>Как  узнать – свет  поляризован  или  нет ?</a:t>
            </a:r>
            <a:endParaRPr lang="ru-RU" sz="8000" b="1" dirty="0">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31290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6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1071538" y="285728"/>
            <a:ext cx="7000924" cy="523220"/>
          </a:xfrm>
          <a:prstGeom prst="rect">
            <a:avLst/>
          </a:prstGeom>
          <a:noFill/>
          <a:ln w="28575">
            <a:noFill/>
          </a:ln>
          <a:effectLst>
            <a:glow rad="228600">
              <a:schemeClr val="accent2">
                <a:satMod val="175000"/>
                <a:alpha val="40000"/>
              </a:schemeClr>
            </a:glow>
          </a:effectLst>
        </p:spPr>
        <p:txBody>
          <a:bodyPr wrap="square" rtlCol="0">
            <a:spAutoFit/>
          </a:bodyPr>
          <a:lstStyle/>
          <a:p>
            <a:r>
              <a:rPr lang="ru-RU" sz="2800" b="1" dirty="0" smtClean="0">
                <a:solidFill>
                  <a:srgbClr val="FF0000"/>
                </a:solidFill>
              </a:rPr>
              <a:t>Исследование  поляризованного  света</a:t>
            </a:r>
            <a:endParaRPr lang="ru-RU" sz="2800" b="1" dirty="0">
              <a:solidFill>
                <a:srgbClr val="FF0000"/>
              </a:solidFill>
            </a:endParaRPr>
          </a:p>
        </p:txBody>
      </p:sp>
      <p:pic>
        <p:nvPicPr>
          <p:cNvPr id="12" name="Picture 21" descr="pol2"/>
          <p:cNvPicPr>
            <a:picLocks noChangeAspect="1" noChangeArrowheads="1" noCrop="1"/>
          </p:cNvPicPr>
          <p:nvPr/>
        </p:nvPicPr>
        <p:blipFill>
          <a:blip r:embed="rId2"/>
          <a:srcRect/>
          <a:stretch>
            <a:fillRect/>
          </a:stretch>
        </p:blipFill>
        <p:spPr bwMode="auto">
          <a:xfrm>
            <a:off x="1571604" y="1285860"/>
            <a:ext cx="5274758" cy="3945435"/>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0.70"/>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ыноска со стрелкой вниз 1"/>
          <p:cNvSpPr/>
          <p:nvPr/>
        </p:nvSpPr>
        <p:spPr>
          <a:xfrm>
            <a:off x="214282" y="428604"/>
            <a:ext cx="8501122" cy="5786478"/>
          </a:xfrm>
          <a:prstGeom prst="downArrowCallou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571736" y="1785926"/>
            <a:ext cx="3571900" cy="1077218"/>
          </a:xfrm>
          <a:prstGeom prst="rect">
            <a:avLst/>
          </a:prstGeom>
          <a:solidFill>
            <a:schemeClr val="bg1"/>
          </a:solidFill>
          <a:ln w="38100">
            <a:solidFill>
              <a:srgbClr val="FFFF00"/>
            </a:solidFill>
          </a:ln>
          <a:effectLst>
            <a:glow rad="228600">
              <a:schemeClr val="accent2">
                <a:satMod val="175000"/>
                <a:alpha val="40000"/>
              </a:schemeClr>
            </a:glow>
            <a:innerShdw blurRad="63500" dist="50800" dir="16200000">
              <a:prstClr val="black">
                <a:alpha val="50000"/>
              </a:prstClr>
            </a:innerShdw>
          </a:effectLst>
          <a:scene3d>
            <a:camera prst="orthographicFront"/>
            <a:lightRig rig="threePt" dir="t"/>
          </a:scene3d>
          <a:sp3d>
            <a:bevelT prst="angle"/>
          </a:sp3d>
        </p:spPr>
        <p:txBody>
          <a:bodyPr wrap="square" rtlCol="0">
            <a:spAutoFit/>
          </a:bodyPr>
          <a:lstStyle/>
          <a:p>
            <a:r>
              <a:rPr lang="ru-RU" sz="3200" dirty="0" smtClean="0"/>
              <a:t>   Применение  поляризации  света</a:t>
            </a:r>
            <a:endParaRPr lang="ru-RU" sz="32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600" decel="100000"/>
                                        <p:tgtEl>
                                          <p:spTgt spid="3"/>
                                        </p:tgtEl>
                                      </p:cBhvr>
                                    </p:animEffect>
                                    <p:anim calcmode="lin" valueType="num">
                                      <p:cBhvr>
                                        <p:cTn id="14" dur="1600" decel="100000" fill="hold"/>
                                        <p:tgtEl>
                                          <p:spTgt spid="3"/>
                                        </p:tgtEl>
                                        <p:attrNameLst>
                                          <p:attrName>style.rotation</p:attrName>
                                        </p:attrNameLst>
                                      </p:cBhvr>
                                      <p:tavLst>
                                        <p:tav tm="0">
                                          <p:val>
                                            <p:fltVal val="-90"/>
                                          </p:val>
                                        </p:tav>
                                        <p:tav tm="100000">
                                          <p:val>
                                            <p:fltVal val="0"/>
                                          </p:val>
                                        </p:tav>
                                      </p:tavLst>
                                    </p:anim>
                                    <p:anim calcmode="lin" valueType="num">
                                      <p:cBhvr>
                                        <p:cTn id="15" dur="1600" decel="100000" fill="hold"/>
                                        <p:tgtEl>
                                          <p:spTgt spid="3"/>
                                        </p:tgtEl>
                                        <p:attrNameLst>
                                          <p:attrName>ppt_x</p:attrName>
                                        </p:attrNameLst>
                                      </p:cBhvr>
                                      <p:tavLst>
                                        <p:tav tm="0">
                                          <p:val>
                                            <p:strVal val="#ppt_x+0.4"/>
                                          </p:val>
                                        </p:tav>
                                        <p:tav tm="100000">
                                          <p:val>
                                            <p:strVal val="#ppt_x-0.05"/>
                                          </p:val>
                                        </p:tav>
                                      </p:tavLst>
                                    </p:anim>
                                    <p:anim calcmode="lin" valueType="num">
                                      <p:cBhvr>
                                        <p:cTn id="16" dur="1600" decel="100000" fill="hold"/>
                                        <p:tgtEl>
                                          <p:spTgt spid="3"/>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714752"/>
            <a:ext cx="8358246" cy="2677656"/>
          </a:xfrm>
          <a:prstGeom prst="rect">
            <a:avLst/>
          </a:prstGeom>
          <a:ln w="28575">
            <a:solidFill>
              <a:schemeClr val="tx2"/>
            </a:solidFill>
          </a:ln>
          <a:scene3d>
            <a:camera prst="orthographicFront"/>
            <a:lightRig rig="threePt" dir="t"/>
          </a:scene3d>
          <a:sp3d>
            <a:bevelT w="139700" prst="cross"/>
          </a:sp3d>
        </p:spPr>
        <p:txBody>
          <a:bodyPr wrap="square">
            <a:spAutoFit/>
          </a:bodyPr>
          <a:lstStyle/>
          <a:p>
            <a:r>
              <a:rPr lang="en-US" sz="2400" b="1" i="1" dirty="0" smtClean="0">
                <a:solidFill>
                  <a:srgbClr val="FF0000"/>
                </a:solidFill>
              </a:rPr>
              <a:t>                </a:t>
            </a:r>
            <a:r>
              <a:rPr lang="ru-RU" sz="2400" b="1" i="1" u="sng" dirty="0" smtClean="0">
                <a:solidFill>
                  <a:srgbClr val="0000FF"/>
                </a:solidFill>
              </a:rPr>
              <a:t>Поляризационные микроскопы</a:t>
            </a:r>
          </a:p>
          <a:p>
            <a:r>
              <a:rPr lang="ru-RU" sz="2400" b="1" i="1" dirty="0" smtClean="0">
                <a:solidFill>
                  <a:srgbClr val="FF0000"/>
                </a:solidFill>
              </a:rPr>
              <a:t>В основе принципа действия поляризационных микроскопов лежит получение изображения исследуемого объекта при его облучении поляризационными лучами, которые в свою очередь должны быть сгенерированы из обычного света с помощью специального прибора — поляризатора.</a:t>
            </a:r>
          </a:p>
        </p:txBody>
      </p:sp>
      <p:pic>
        <p:nvPicPr>
          <p:cNvPr id="26625" name="Picture 1" descr="Лабораторный поляризационный микроскоп ПОЛАМ Л-213М"/>
          <p:cNvPicPr>
            <a:picLocks noChangeAspect="1" noChangeArrowheads="1"/>
          </p:cNvPicPr>
          <p:nvPr/>
        </p:nvPicPr>
        <p:blipFill>
          <a:blip r:embed="rId2"/>
          <a:srcRect/>
          <a:stretch>
            <a:fillRect/>
          </a:stretch>
        </p:blipFill>
        <p:spPr bwMode="auto">
          <a:xfrm>
            <a:off x="1785918" y="357166"/>
            <a:ext cx="5286412" cy="3143272"/>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1000" fill="hold"/>
                                        <p:tgtEl>
                                          <p:spTgt spid="26625"/>
                                        </p:tgtEl>
                                        <p:attrNameLst>
                                          <p:attrName>ppt_w</p:attrName>
                                        </p:attrNameLst>
                                      </p:cBhvr>
                                      <p:tavLst>
                                        <p:tav tm="0">
                                          <p:val>
                                            <p:strVal val="#ppt_w*0.70"/>
                                          </p:val>
                                        </p:tav>
                                        <p:tav tm="100000">
                                          <p:val>
                                            <p:strVal val="#ppt_w"/>
                                          </p:val>
                                        </p:tav>
                                      </p:tavLst>
                                    </p:anim>
                                    <p:anim calcmode="lin" valueType="num">
                                      <p:cBhvr>
                                        <p:cTn id="8" dur="1000" fill="hold"/>
                                        <p:tgtEl>
                                          <p:spTgt spid="26625"/>
                                        </p:tgtEl>
                                        <p:attrNameLst>
                                          <p:attrName>ppt_h</p:attrName>
                                        </p:attrNameLst>
                                      </p:cBhvr>
                                      <p:tavLst>
                                        <p:tav tm="0">
                                          <p:val>
                                            <p:strVal val="#ppt_h"/>
                                          </p:val>
                                        </p:tav>
                                        <p:tav tm="100000">
                                          <p:val>
                                            <p:strVal val="#ppt_h"/>
                                          </p:val>
                                        </p:tav>
                                      </p:tavLst>
                                    </p:anim>
                                    <p:animEffect transition="in" filter="fade">
                                      <p:cBhvr>
                                        <p:cTn id="9" dur="1000"/>
                                        <p:tgtEl>
                                          <p:spTgt spid="2662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4" y="214290"/>
            <a:ext cx="8858312" cy="1754326"/>
          </a:xfrm>
          <a:prstGeom prst="rect">
            <a:avLst/>
          </a:prstGeom>
          <a:noFill/>
          <a:ln w="28575">
            <a:noFill/>
          </a:ln>
          <a:effectLst>
            <a:glow rad="139700">
              <a:schemeClr val="accent6">
                <a:satMod val="175000"/>
                <a:alpha val="40000"/>
              </a:schemeClr>
            </a:glow>
            <a:innerShdw blurRad="63500" dist="50800" dir="13500000">
              <a:prstClr val="black">
                <a:alpha val="50000"/>
              </a:prstClr>
            </a:innerShdw>
          </a:effectLst>
        </p:spPr>
        <p:txBody>
          <a:bodyPr wrap="square" rtlCol="0">
            <a:spAutoFit/>
          </a:bodyPr>
          <a:lstStyle/>
          <a:p>
            <a:r>
              <a:rPr lang="ru-RU" b="1" dirty="0" smtClean="0">
                <a:solidFill>
                  <a:srgbClr val="FF0000"/>
                </a:solidFill>
              </a:rPr>
              <a:t>Очень  часто  при  отражении  от  снежного  покрова , поверхности  воды ,</a:t>
            </a:r>
          </a:p>
          <a:p>
            <a:r>
              <a:rPr lang="ru-RU" b="1" dirty="0" smtClean="0">
                <a:solidFill>
                  <a:srgbClr val="FF0000"/>
                </a:solidFill>
              </a:rPr>
              <a:t>мокрого  снега, стекла  образуется  режущий  глаза  яркий  свет ,они  называются « бликами «. Эти  « блики « понижают  качество  фотографий,</a:t>
            </a:r>
          </a:p>
          <a:p>
            <a:r>
              <a:rPr lang="ru-RU" b="1" dirty="0" smtClean="0">
                <a:solidFill>
                  <a:srgbClr val="FF0000"/>
                </a:solidFill>
              </a:rPr>
              <a:t>мешают  рыбакам  при  рыбной  ловле , ухудшают  видимость водителям</a:t>
            </a:r>
          </a:p>
          <a:p>
            <a:r>
              <a:rPr lang="ru-RU" b="1" dirty="0" smtClean="0">
                <a:solidFill>
                  <a:srgbClr val="FF0000"/>
                </a:solidFill>
              </a:rPr>
              <a:t> автомашин.</a:t>
            </a:r>
            <a:r>
              <a:rPr lang="en-US" b="1" dirty="0" smtClean="0">
                <a:solidFill>
                  <a:srgbClr val="FF0000"/>
                </a:solidFill>
              </a:rPr>
              <a:t> </a:t>
            </a:r>
            <a:r>
              <a:rPr lang="ru-RU" b="1" i="1" u="sng" dirty="0" smtClean="0">
                <a:solidFill>
                  <a:srgbClr val="0000FF"/>
                </a:solidFill>
              </a:rPr>
              <a:t>Для  подавления  отраженного  света  применяется  поляризационные</a:t>
            </a:r>
          </a:p>
          <a:p>
            <a:r>
              <a:rPr lang="ru-RU" b="1" i="1" dirty="0" smtClean="0">
                <a:solidFill>
                  <a:srgbClr val="0000FF"/>
                </a:solidFill>
              </a:rPr>
              <a:t>                                                   </a:t>
            </a:r>
            <a:r>
              <a:rPr lang="ru-RU" b="1" i="1" u="sng" dirty="0" smtClean="0">
                <a:solidFill>
                  <a:srgbClr val="0000FF"/>
                </a:solidFill>
              </a:rPr>
              <a:t>линзы  в  очках</a:t>
            </a:r>
            <a:r>
              <a:rPr lang="en-US" b="1" i="1" u="sng" dirty="0" smtClean="0">
                <a:solidFill>
                  <a:srgbClr val="0000FF"/>
                </a:solidFill>
              </a:rPr>
              <a:t> </a:t>
            </a:r>
            <a:r>
              <a:rPr lang="ru-RU" b="1" i="1" u="sng" dirty="0" smtClean="0">
                <a:solidFill>
                  <a:srgbClr val="0000FF"/>
                </a:solidFill>
              </a:rPr>
              <a:t>, светофильтры  в  фотоаппаратах.</a:t>
            </a:r>
            <a:endParaRPr lang="ru-RU" b="1" i="1" u="sng" dirty="0">
              <a:solidFill>
                <a:srgbClr val="0000FF"/>
              </a:solidFill>
            </a:endParaRPr>
          </a:p>
        </p:txBody>
      </p:sp>
      <p:pic>
        <p:nvPicPr>
          <p:cNvPr id="5" name="Picture 2"/>
          <p:cNvPicPr>
            <a:picLocks noChangeAspect="1" noChangeArrowheads="1"/>
          </p:cNvPicPr>
          <p:nvPr/>
        </p:nvPicPr>
        <p:blipFill>
          <a:blip r:embed="rId2"/>
          <a:srcRect/>
          <a:stretch>
            <a:fillRect/>
          </a:stretch>
        </p:blipFill>
        <p:spPr bwMode="auto">
          <a:xfrm>
            <a:off x="2214546" y="2214554"/>
            <a:ext cx="4762500" cy="4362450"/>
          </a:xfrm>
          <a:prstGeom prst="rect">
            <a:avLst/>
          </a:prstGeom>
          <a:noFill/>
          <a:ln w="9525">
            <a:noFill/>
            <a:miter lim="800000"/>
            <a:headEnd/>
            <a:tailEnd/>
          </a:ln>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42852"/>
            <a:ext cx="4929222"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smtClean="0">
                <a:ln>
                  <a:noFill/>
                </a:ln>
                <a:solidFill>
                  <a:schemeClr val="tx1"/>
                </a:solidFill>
                <a:effectLst/>
                <a:latin typeface="Arial" charset="0"/>
              </a:rPr>
              <a:t>             </a:t>
            </a:r>
            <a:r>
              <a:rPr kumimoji="0" lang="ru-RU" sz="1400" b="1" i="1" u="sng" strike="noStrike" cap="none" normalizeH="0" baseline="0" dirty="0" smtClean="0">
                <a:ln>
                  <a:noFill/>
                </a:ln>
                <a:solidFill>
                  <a:srgbClr val="0000FF"/>
                </a:solidFill>
                <a:effectLst/>
                <a:latin typeface="Arial" charset="0"/>
              </a:rPr>
              <a:t>Солнцезащитные поляризационные очки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1" u="none" strike="noStrike" cap="none" normalizeH="0" baseline="0" dirty="0" smtClean="0">
                <a:ln>
                  <a:noFill/>
                </a:ln>
                <a:solidFill>
                  <a:schemeClr val="tx1"/>
                </a:solidFill>
                <a:effectLst/>
                <a:latin typeface="Arial" charset="0"/>
              </a:rPr>
              <a:t>Поляризационные очки защищают глаза от ослепляющих бликов, которые представляют собой отраженный от различных поверхностей свет. Световые лучи отражаются от дорожного полотна, лежащего на земле снега, от водной поверхности, от стен и крыш домов. Эти отраженные световые лучи образуют блики. Блики ухудшают качество зрения, мешают видеть детали, яркие блики ослепляют. </a:t>
            </a:r>
            <a:br>
              <a:rPr kumimoji="0" lang="ru-RU" sz="1100" b="1" i="1" u="none" strike="noStrike" cap="none" normalizeH="0" baseline="0" dirty="0" smtClean="0">
                <a:ln>
                  <a:noFill/>
                </a:ln>
                <a:solidFill>
                  <a:schemeClr val="tx1"/>
                </a:solidFill>
                <a:effectLst/>
                <a:latin typeface="Arial" charset="0"/>
              </a:rPr>
            </a:br>
            <a:r>
              <a:rPr kumimoji="0" lang="ru-RU" sz="1100" b="1" i="1" u="none" strike="noStrike" cap="none" normalizeH="0" baseline="0" dirty="0" smtClean="0">
                <a:ln>
                  <a:noFill/>
                </a:ln>
                <a:solidFill>
                  <a:schemeClr val="tx1"/>
                </a:solidFill>
                <a:effectLst/>
                <a:latin typeface="Arial" charset="0"/>
              </a:rPr>
              <a:t>Отражение тем сильнее, чем выше отражающая способность поверхности. Например, сильно отражаются солнечные лучи от мокрого дорожного полотна, особенно когда солнце стоит низко над горизонтом. Ослепление водителя в этих ситуациях увеличивает риск возникновения аварийной ситуации на дороге.</a:t>
            </a:r>
            <a:br>
              <a:rPr kumimoji="0" lang="ru-RU" sz="1100" b="1" i="1" u="none" strike="noStrike" cap="none" normalizeH="0" baseline="0" dirty="0" smtClean="0">
                <a:ln>
                  <a:noFill/>
                </a:ln>
                <a:solidFill>
                  <a:schemeClr val="tx1"/>
                </a:solidFill>
                <a:effectLst/>
                <a:latin typeface="Arial" charset="0"/>
              </a:rPr>
            </a:br>
            <a:r>
              <a:rPr kumimoji="0" lang="ru-RU" sz="1100" b="1" i="1" u="none" strike="noStrike" cap="none" normalizeH="0" baseline="0" dirty="0" smtClean="0">
                <a:ln>
                  <a:noFill/>
                </a:ln>
                <a:solidFill>
                  <a:schemeClr val="tx1"/>
                </a:solidFill>
                <a:effectLst/>
                <a:latin typeface="Arial" charset="0"/>
              </a:rPr>
              <a:t>    Солнцезащитные поляризационные очки обладают способностью блокировать отраженные световые лучи и таким образом улучшают качество зрение, повышают контраст изображения, увеличивают зрительный комфорт в целом.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sng" strike="noStrike" cap="none" normalizeH="0" baseline="0" dirty="0" smtClean="0">
                <a:ln>
                  <a:noFill/>
                </a:ln>
                <a:solidFill>
                  <a:srgbClr val="0000FF"/>
                </a:solidFill>
                <a:effectLst/>
                <a:latin typeface="Arial" charset="0"/>
              </a:rPr>
              <a:t>Устройство поляризационных очков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1" u="none" strike="noStrike" cap="none" normalizeH="0" baseline="0" dirty="0" smtClean="0">
                <a:ln>
                  <a:noFill/>
                </a:ln>
                <a:solidFill>
                  <a:schemeClr val="tx1"/>
                </a:solidFill>
                <a:effectLst/>
                <a:latin typeface="Arial" charset="0"/>
              </a:rPr>
              <a:t>В поляризационных очках установлены специальные поляризационные очковые линзы, обладающие способностью блокировать отраженный от горизонтальных поверхностей солнечный свет. </a:t>
            </a:r>
            <a:br>
              <a:rPr kumimoji="0" lang="ru-RU" sz="1100" b="1" i="1" u="none" strike="noStrike" cap="none" normalizeH="0" baseline="0" dirty="0" smtClean="0">
                <a:ln>
                  <a:noFill/>
                </a:ln>
                <a:solidFill>
                  <a:schemeClr val="tx1"/>
                </a:solidFill>
                <a:effectLst/>
                <a:latin typeface="Arial" charset="0"/>
              </a:rPr>
            </a:br>
            <a:r>
              <a:rPr kumimoji="0" lang="ru-RU" sz="1100" b="1" i="1" u="none" strike="noStrike" cap="none" normalizeH="0" baseline="0" dirty="0" smtClean="0">
                <a:ln>
                  <a:noFill/>
                </a:ln>
                <a:solidFill>
                  <a:schemeClr val="tx1"/>
                </a:solidFill>
                <a:effectLst/>
                <a:latin typeface="Arial" charset="0"/>
              </a:rPr>
              <a:t>Поляризационные линзы обычно представляют собой многослойную конструкцию, внутри которой находится прозрачная поляризационная пленка. Поляризационная пленка установлена в линзы так, что она пропускает свет, имеющий только вертикальную поляризацию . Световые лучи, отраженные от горизонтальных поверхностей (заснеженного поля, водной поверхности и др.), имеют, наоборот, горизонтальную поляризацию и поэтому не проходят через поляризационные линзы. </a:t>
            </a:r>
            <a:br>
              <a:rPr kumimoji="0" lang="ru-RU" sz="1100" b="1" i="1" u="none" strike="noStrike" cap="none" normalizeH="0" baseline="0" dirty="0" smtClean="0">
                <a:ln>
                  <a:noFill/>
                </a:ln>
                <a:solidFill>
                  <a:schemeClr val="tx1"/>
                </a:solidFill>
                <a:effectLst/>
                <a:latin typeface="Arial" charset="0"/>
              </a:rPr>
            </a:br>
            <a:r>
              <a:rPr kumimoji="0" lang="ru-RU" sz="1100" b="1" i="1" u="none" strike="noStrike" cap="none" normalizeH="0" baseline="0" dirty="0" smtClean="0">
                <a:ln>
                  <a:noFill/>
                </a:ln>
                <a:solidFill>
                  <a:schemeClr val="tx1"/>
                </a:solidFill>
                <a:effectLst/>
                <a:latin typeface="Arial" charset="0"/>
              </a:rPr>
              <a:t>В то же время лучи, исходящие от других объектов, неполяризованные и поэтому проходят через поляризационные линзы и формируют четкое изображение на сетчатке глаза.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1" u="none" strike="noStrike" cap="none" normalizeH="0" baseline="0" dirty="0" smtClean="0">
                <a:ln>
                  <a:noFill/>
                </a:ln>
                <a:solidFill>
                  <a:schemeClr val="tx1"/>
                </a:solidFill>
                <a:effectLst/>
                <a:latin typeface="Arial" charset="0"/>
              </a:rPr>
              <a:t> </a:t>
            </a:r>
          </a:p>
        </p:txBody>
      </p:sp>
      <p:pic>
        <p:nvPicPr>
          <p:cNvPr id="1026" name="Picture 2" descr="Вид в поляризационных очках"/>
          <p:cNvPicPr>
            <a:picLocks noChangeAspect="1" noChangeArrowheads="1"/>
          </p:cNvPicPr>
          <p:nvPr/>
        </p:nvPicPr>
        <p:blipFill>
          <a:blip r:embed="rId2"/>
          <a:srcRect/>
          <a:stretch>
            <a:fillRect/>
          </a:stretch>
        </p:blipFill>
        <p:spPr bwMode="auto">
          <a:xfrm>
            <a:off x="155575" y="-968375"/>
            <a:ext cx="1295400" cy="866775"/>
          </a:xfrm>
          <a:prstGeom prst="rect">
            <a:avLst/>
          </a:prstGeom>
          <a:noFill/>
        </p:spPr>
      </p:pic>
      <p:pic>
        <p:nvPicPr>
          <p:cNvPr id="1027" name="Picture 3" descr="Вид без поляризационных очков"/>
          <p:cNvPicPr>
            <a:picLocks noChangeAspect="1" noChangeArrowheads="1"/>
          </p:cNvPicPr>
          <p:nvPr/>
        </p:nvPicPr>
        <p:blipFill>
          <a:blip r:embed="rId3"/>
          <a:srcRect/>
          <a:stretch>
            <a:fillRect/>
          </a:stretch>
        </p:blipFill>
        <p:spPr bwMode="auto">
          <a:xfrm>
            <a:off x="409575" y="-968375"/>
            <a:ext cx="1295400" cy="866775"/>
          </a:xfrm>
          <a:prstGeom prst="rect">
            <a:avLst/>
          </a:prstGeom>
          <a:noFill/>
        </p:spPr>
      </p:pic>
      <p:pic>
        <p:nvPicPr>
          <p:cNvPr id="2" name="Picture 2"/>
          <p:cNvPicPr>
            <a:picLocks noChangeAspect="1" noChangeArrowheads="1"/>
          </p:cNvPicPr>
          <p:nvPr/>
        </p:nvPicPr>
        <p:blipFill>
          <a:blip r:embed="rId4"/>
          <a:srcRect/>
          <a:stretch>
            <a:fillRect/>
          </a:stretch>
        </p:blipFill>
        <p:spPr bwMode="auto">
          <a:xfrm>
            <a:off x="5429256" y="1857364"/>
            <a:ext cx="3566581" cy="23896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1000" fill="hold"/>
                                        <p:tgtEl>
                                          <p:spTgt spid="10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 calcmode="lin" valueType="num">
                                      <p:cBhvr>
                                        <p:cTn id="12" dur="1000" fill="hold"/>
                                        <p:tgtEl>
                                          <p:spTgt spid="102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02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02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p:cTn id="19" dur="1000" fill="hold"/>
                                        <p:tgtEl>
                                          <p:spTgt spid="102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02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025">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025">
                                            <p:txEl>
                                              <p:pRg st="3" end="3"/>
                                            </p:txEl>
                                          </p:spTgt>
                                        </p:tgtEl>
                                        <p:attrNameLst>
                                          <p:attrName>style.visibility</p:attrName>
                                        </p:attrNameLst>
                                      </p:cBhvr>
                                      <p:to>
                                        <p:strVal val="visible"/>
                                      </p:to>
                                    </p:set>
                                    <p:anim calcmode="lin" valueType="num">
                                      <p:cBhvr>
                                        <p:cTn id="24" dur="1000" fill="hold"/>
                                        <p:tgtEl>
                                          <p:spTgt spid="1025">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02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025">
                                            <p:txEl>
                                              <p:pRg st="3" end="3"/>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1025">
                                            <p:txEl>
                                              <p:pRg st="4" end="4"/>
                                            </p:txEl>
                                          </p:spTgt>
                                        </p:tgtEl>
                                        <p:attrNameLst>
                                          <p:attrName>style.visibility</p:attrName>
                                        </p:attrNameLst>
                                      </p:cBhvr>
                                      <p:to>
                                        <p:strVal val="visible"/>
                                      </p:to>
                                    </p:set>
                                    <p:anim calcmode="lin" valueType="num">
                                      <p:cBhvr>
                                        <p:cTn id="29" dur="1000" fill="hold"/>
                                        <p:tgtEl>
                                          <p:spTgt spid="1025">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102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1025">
                                            <p:txEl>
                                              <p:pRg st="4" end="4"/>
                                            </p:txEl>
                                          </p:spTgt>
                                        </p:tgtEl>
                                      </p:cBhvr>
                                    </p:animEffect>
                                  </p:childTnLst>
                                </p:cTn>
                              </p:par>
                            </p:childTnLst>
                          </p:cTn>
                        </p:par>
                        <p:par>
                          <p:cTn id="32" fill="hold">
                            <p:stCondLst>
                              <p:cond delay="1000"/>
                            </p:stCondLst>
                            <p:childTnLst>
                              <p:par>
                                <p:cTn id="33" presetID="55"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642918"/>
            <a:ext cx="8715404" cy="5632311"/>
          </a:xfrm>
          <a:prstGeom prst="rect">
            <a:avLst/>
          </a:prstGeom>
        </p:spPr>
        <p:txBody>
          <a:bodyPr wrap="square">
            <a:spAutoFit/>
          </a:bodyPr>
          <a:lstStyle/>
          <a:p>
            <a:r>
              <a:rPr lang="ru-RU" sz="2400" b="1" dirty="0" smtClean="0">
                <a:solidFill>
                  <a:srgbClr val="C00000"/>
                </a:solidFill>
              </a:rPr>
              <a:t>Технологии производства очков можно свести к двум. В первом случае кристаллы поляризующего вещества наносят на пленку, которую вклеивают между двух пластиковых пластин, образующих линзу очков. Эта технология наиболее дешевая.</a:t>
            </a:r>
          </a:p>
          <a:p>
            <a:r>
              <a:rPr lang="ru-RU" sz="2400" b="1" dirty="0" smtClean="0">
                <a:solidFill>
                  <a:srgbClr val="C00000"/>
                </a:solidFill>
              </a:rPr>
              <a:t>Вторая технология состоит в размещении </a:t>
            </a:r>
            <a:r>
              <a:rPr lang="ru-RU" sz="2400" b="1" dirty="0" err="1" smtClean="0">
                <a:solidFill>
                  <a:srgbClr val="C00000"/>
                </a:solidFill>
              </a:rPr>
              <a:t>кристалов</a:t>
            </a:r>
            <a:r>
              <a:rPr lang="ru-RU" sz="2400" b="1" dirty="0" smtClean="0">
                <a:solidFill>
                  <a:srgbClr val="C00000"/>
                </a:solidFill>
              </a:rPr>
              <a:t> поляризующего вещества непосредственно в стекле линзы очков. Эта технология значительно дороже по стоимости, но и качество изготовления таких очков существенно выше.</a:t>
            </a:r>
          </a:p>
          <a:p>
            <a:r>
              <a:rPr lang="ru-RU" sz="2400" b="1" dirty="0" smtClean="0">
                <a:solidFill>
                  <a:srgbClr val="C00000"/>
                </a:solidFill>
              </a:rPr>
              <a:t>Чем дешевле очки, тем тоньше в них  линзы и тоньше слой поляризующего вещества. Прямое следствие этого - плохой уровень поляризации.</a:t>
            </a:r>
          </a:p>
          <a:p>
            <a:r>
              <a:rPr lang="ru-RU" sz="2400" b="1" dirty="0" smtClean="0">
                <a:solidFill>
                  <a:srgbClr val="C00000"/>
                </a:solidFill>
              </a:rPr>
              <a:t>Хорошие очки стоят довольно дорого, но всегда оправдывают потраченные на них средства. </a:t>
            </a:r>
          </a:p>
          <a:p>
            <a:r>
              <a:rPr lang="ru-RU" sz="2400" b="1" i="1" u="sng" dirty="0" smtClean="0">
                <a:solidFill>
                  <a:srgbClr val="0000FF"/>
                </a:solidFill>
              </a:rPr>
              <a:t>Если говорить о ценах, то вполне приличные очки стоят от 50 до 100 американских долларов. </a:t>
            </a:r>
            <a:endParaRPr lang="ru-RU" sz="2400" b="1" i="1" u="sng"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smtClean="0">
                <a:ln>
                  <a:noFill/>
                </a:ln>
                <a:solidFill>
                  <a:schemeClr val="tx1"/>
                </a:solidFill>
                <a:effectLst/>
                <a:latin typeface="Arial" charset="0"/>
              </a:rPr>
              <a:t>основное свойство электромагнитных волн – </a:t>
            </a:r>
            <a:r>
              <a:rPr kumimoji="0" lang="ru-RU" sz="1800" b="1" i="1" u="none" strike="noStrike" cap="none" normalizeH="0" baseline="0" smtClean="0">
                <a:ln>
                  <a:noFill/>
                </a:ln>
                <a:solidFill>
                  <a:schemeClr val="tx1"/>
                </a:solidFill>
                <a:effectLst/>
                <a:latin typeface="Arial" charset="0"/>
              </a:rPr>
              <a:t>поперечность</a:t>
            </a:r>
            <a:r>
              <a:rPr kumimoji="0" lang="ru-RU" sz="1800" b="0" i="1" u="none" strike="noStrike" cap="none" normalizeH="0" baseline="0" smtClean="0">
                <a:ln>
                  <a:noFill/>
                </a:ln>
                <a:solidFill>
                  <a:schemeClr val="tx1"/>
                </a:solidFill>
                <a:effectLst/>
                <a:latin typeface="Arial" charset="0"/>
              </a:rPr>
              <a:t> колебаний векторов напряжённости электрического и магнитного полей  по отношению к направлению распространения волны</a:t>
            </a:r>
            <a:r>
              <a:rPr kumimoji="0" lang="ru-RU" sz="1800" b="0" i="0" u="none" strike="noStrike" cap="none" normalizeH="0" baseline="0" smtClean="0">
                <a:ln>
                  <a:noFill/>
                </a:ln>
                <a:solidFill>
                  <a:schemeClr val="tx1"/>
                </a:solidFill>
                <a:effectLst/>
                <a:latin typeface="Arial" charset="0"/>
              </a:rPr>
              <a:t> (рис. 11.1).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  </a:t>
            </a:r>
            <a:r>
              <a:rPr kumimoji="0" lang="ru-RU" sz="12700" b="0" i="0" u="none" strike="noStrike" cap="none" normalizeH="0" baseline="0" smtClean="0">
                <a:ln>
                  <a:noFill/>
                </a:ln>
                <a:solidFill>
                  <a:schemeClr val="tx1"/>
                </a:solidFill>
                <a:effectLst/>
                <a:latin typeface="Arial" charset="0"/>
              </a:rPr>
              <a:t> </a:t>
            </a:r>
            <a:endParaRPr kumimoji="0" lang="ru-RU" sz="1800" b="0" i="0" u="none" strike="noStrike" cap="none" normalizeH="0" baseline="0" smtClean="0">
              <a:ln>
                <a:noFill/>
              </a:ln>
              <a:solidFill>
                <a:schemeClr val="tx1"/>
              </a:solidFill>
              <a:effectLst/>
              <a:latin typeface="Arial" charset="0"/>
            </a:endParaRPr>
          </a:p>
        </p:txBody>
      </p:sp>
      <p:pic>
        <p:nvPicPr>
          <p:cNvPr id="37890" name="Picture 2" descr="http://ens.tpu.ru/POSOBIE_FIS_KUSN/%CA%EE%EB%E5%E1%E0%ED%E8%FF%20%E8%20%E2%EE%EB%ED%FB.%20%C3%E5%EE%EC%E5%F2%F0%E8%F7%E5%F1%EA%E0%FF%20%E8%20%E2%EE%EB%ED%EE%E2%E0%FF%20%EE%EF%F2%E8%EA%E0/ima/image2064.jpg"/>
          <p:cNvPicPr>
            <a:picLocks noChangeAspect="1" noChangeArrowheads="1"/>
          </p:cNvPicPr>
          <p:nvPr/>
        </p:nvPicPr>
        <p:blipFill>
          <a:blip r:embed="rId2"/>
          <a:srcRect/>
          <a:stretch>
            <a:fillRect/>
          </a:stretch>
        </p:blipFill>
        <p:spPr bwMode="auto">
          <a:xfrm>
            <a:off x="1785918" y="357166"/>
            <a:ext cx="5000660" cy="3020342"/>
          </a:xfrm>
          <a:prstGeom prst="rect">
            <a:avLst/>
          </a:prstGeom>
          <a:noFill/>
        </p:spPr>
      </p:pic>
      <p:sp>
        <p:nvSpPr>
          <p:cNvPr id="4" name="TextBox 3"/>
          <p:cNvSpPr txBox="1"/>
          <p:nvPr/>
        </p:nvSpPr>
        <p:spPr>
          <a:xfrm>
            <a:off x="0" y="3786190"/>
            <a:ext cx="9144000" cy="2554545"/>
          </a:xfrm>
          <a:prstGeom prst="rect">
            <a:avLst/>
          </a:prstGeom>
          <a:noFill/>
        </p:spPr>
        <p:txBody>
          <a:bodyPr wrap="square" rtlCol="0">
            <a:spAutoFit/>
          </a:bodyPr>
          <a:lstStyle/>
          <a:p>
            <a:r>
              <a:rPr lang="ru-RU" sz="3200" dirty="0" smtClean="0"/>
              <a:t>  </a:t>
            </a:r>
            <a:r>
              <a:rPr lang="ru-RU" sz="3200" b="1" i="1" u="sng" dirty="0" smtClean="0">
                <a:solidFill>
                  <a:srgbClr val="FF0000"/>
                </a:solidFill>
              </a:rPr>
              <a:t>Свет  является  электромагнитной  волной. </a:t>
            </a:r>
            <a:r>
              <a:rPr lang="ru-RU" sz="3200" b="1" dirty="0" smtClean="0">
                <a:solidFill>
                  <a:srgbClr val="FF0000"/>
                </a:solidFill>
              </a:rPr>
              <a:t>Но интерференция и  дифракция не  доказывают  </a:t>
            </a:r>
            <a:r>
              <a:rPr lang="ru-RU" sz="3200" b="1" dirty="0" err="1" smtClean="0">
                <a:solidFill>
                  <a:srgbClr val="FF0000"/>
                </a:solidFill>
              </a:rPr>
              <a:t>поперечность</a:t>
            </a:r>
            <a:r>
              <a:rPr lang="ru-RU" sz="3200" b="1" dirty="0" smtClean="0">
                <a:solidFill>
                  <a:srgbClr val="FF0000"/>
                </a:solidFill>
              </a:rPr>
              <a:t>  световых  волн</a:t>
            </a:r>
            <a:r>
              <a:rPr lang="ru-RU" sz="3200" b="1" i="1" u="sng" dirty="0" smtClean="0">
                <a:solidFill>
                  <a:srgbClr val="0000FF"/>
                </a:solidFill>
              </a:rPr>
              <a:t>. Как  же  опытным  путем  можно доказать, что  свет  является  поперечной     волной?   </a:t>
            </a:r>
            <a:endParaRPr lang="ru-RU" sz="3200" b="1" i="1" u="sng" dirty="0">
              <a:solidFill>
                <a:srgbClr val="0000FF"/>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2000" fill="hold"/>
                                        <p:tgtEl>
                                          <p:spTgt spid="37890"/>
                                        </p:tgtEl>
                                        <p:attrNameLst>
                                          <p:attrName>ppt_w</p:attrName>
                                        </p:attrNameLst>
                                      </p:cBhvr>
                                      <p:tavLst>
                                        <p:tav tm="0">
                                          <p:val>
                                            <p:strVal val="#ppt_w*0.70"/>
                                          </p:val>
                                        </p:tav>
                                        <p:tav tm="100000">
                                          <p:val>
                                            <p:strVal val="#ppt_w"/>
                                          </p:val>
                                        </p:tav>
                                      </p:tavLst>
                                    </p:anim>
                                    <p:anim calcmode="lin" valueType="num">
                                      <p:cBhvr>
                                        <p:cTn id="8" dur="2000" fill="hold"/>
                                        <p:tgtEl>
                                          <p:spTgt spid="37890"/>
                                        </p:tgtEl>
                                        <p:attrNameLst>
                                          <p:attrName>ppt_h</p:attrName>
                                        </p:attrNameLst>
                                      </p:cBhvr>
                                      <p:tavLst>
                                        <p:tav tm="0">
                                          <p:val>
                                            <p:strVal val="#ppt_h"/>
                                          </p:val>
                                        </p:tav>
                                        <p:tav tm="100000">
                                          <p:val>
                                            <p:strVal val="#ppt_h"/>
                                          </p:val>
                                        </p:tav>
                                      </p:tavLst>
                                    </p:anim>
                                    <p:animEffect transition="in" filter="fade">
                                      <p:cBhvr>
                                        <p:cTn id="9" dur="20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28596" y="142852"/>
            <a:ext cx="778671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0" i="0" u="sng" strike="noStrike" cap="none" normalizeH="0" baseline="0" dirty="0" smtClean="0">
                <a:ln>
                  <a:noFill/>
                </a:ln>
                <a:solidFill>
                  <a:srgbClr val="0000FF"/>
                </a:solidFill>
                <a:effectLst/>
                <a:latin typeface="Arial" pitchFamily="34" charset="0"/>
                <a:ea typeface="Times New Roman" pitchFamily="18" charset="0"/>
              </a:rPr>
              <a:t>Выбор </a:t>
            </a:r>
            <a:r>
              <a:rPr kumimoji="0" lang="ru-RU" sz="6000" i="1" u="sng" strike="noStrike" cap="none" normalizeH="0" baseline="0" dirty="0" smtClean="0">
                <a:ln>
                  <a:noFill/>
                </a:ln>
                <a:solidFill>
                  <a:srgbClr val="0000FF"/>
                </a:solidFill>
                <a:effectLst/>
                <a:latin typeface="Arial" pitchFamily="34" charset="0"/>
                <a:ea typeface="Times New Roman" pitchFamily="18" charset="0"/>
              </a:rPr>
              <a:t>цвета</a:t>
            </a:r>
            <a:r>
              <a:rPr kumimoji="0" lang="ru-RU" sz="6000" i="0" u="sng" strike="noStrike" cap="none" normalizeH="0" baseline="0" dirty="0" smtClean="0">
                <a:ln>
                  <a:noFill/>
                </a:ln>
                <a:solidFill>
                  <a:srgbClr val="0000FF"/>
                </a:solidFill>
                <a:effectLst/>
                <a:latin typeface="Arial" pitchFamily="34" charset="0"/>
                <a:ea typeface="Times New Roman" pitchFamily="18" charset="0"/>
              </a:rPr>
              <a:t> очков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i="0" u="none" strike="noStrike" cap="none" normalizeH="0" baseline="0" dirty="0" smtClean="0">
              <a:ln>
                <a:noFill/>
              </a:ln>
              <a:solidFill>
                <a:schemeClr val="tx1"/>
              </a:solidFill>
              <a:effectLst/>
              <a:latin typeface="Arial" pitchFamily="34" charset="0"/>
            </a:endParaRPr>
          </a:p>
        </p:txBody>
      </p:sp>
      <p:pic>
        <p:nvPicPr>
          <p:cNvPr id="2049" name="Рисунок 2" descr="Серый цвет"/>
          <p:cNvPicPr>
            <a:picLocks noChangeAspect="1" noChangeArrowheads="1"/>
          </p:cNvPicPr>
          <p:nvPr/>
        </p:nvPicPr>
        <p:blipFill>
          <a:blip r:embed="rId2"/>
          <a:srcRect/>
          <a:stretch>
            <a:fillRect/>
          </a:stretch>
        </p:blipFill>
        <p:spPr bwMode="auto">
          <a:xfrm flipV="1">
            <a:off x="357158" y="1142984"/>
            <a:ext cx="1000132" cy="1000132"/>
          </a:xfrm>
          <a:prstGeom prst="rect">
            <a:avLst/>
          </a:prstGeom>
          <a:noFill/>
        </p:spPr>
      </p:pic>
      <p:sp>
        <p:nvSpPr>
          <p:cNvPr id="2051" name="Rectangle 3"/>
          <p:cNvSpPr>
            <a:spLocks noChangeArrowheads="1"/>
          </p:cNvSpPr>
          <p:nvPr/>
        </p:nvSpPr>
        <p:spPr bwMode="auto">
          <a:xfrm>
            <a:off x="1857356" y="1000108"/>
            <a:ext cx="500066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FF"/>
                </a:solidFill>
                <a:effectLst/>
                <a:latin typeface="Arial" pitchFamily="34" charset="0"/>
                <a:ea typeface="Times New Roman" pitchFamily="18" charset="0"/>
              </a:rPr>
              <a:t>Серый хорошо подходит для яркого солнечного дня. Цвета передаются практически без искажений, позволяя видеть вещи с их натуральными оттенками.</a:t>
            </a:r>
            <a:endParaRPr kumimoji="0" lang="ru-RU" sz="1600" b="1" i="0" u="none" strike="noStrike" cap="none" normalizeH="0" baseline="0" dirty="0" smtClean="0">
              <a:ln>
                <a:noFill/>
              </a:ln>
              <a:solidFill>
                <a:srgbClr val="0000FF"/>
              </a:solidFill>
              <a:effectLst/>
              <a:latin typeface="Arial" pitchFamily="34" charset="0"/>
            </a:endParaRPr>
          </a:p>
        </p:txBody>
      </p:sp>
      <p:pic>
        <p:nvPicPr>
          <p:cNvPr id="5" name="Рисунок 4" descr="Коричневый цвет"/>
          <p:cNvPicPr/>
          <p:nvPr/>
        </p:nvPicPr>
        <p:blipFill>
          <a:blip r:embed="rId3"/>
          <a:srcRect/>
          <a:stretch>
            <a:fillRect/>
          </a:stretch>
        </p:blipFill>
        <p:spPr bwMode="auto">
          <a:xfrm>
            <a:off x="428596" y="2428868"/>
            <a:ext cx="952500" cy="952500"/>
          </a:xfrm>
          <a:prstGeom prst="rect">
            <a:avLst/>
          </a:prstGeom>
          <a:noFill/>
          <a:ln w="9525">
            <a:noFill/>
            <a:miter lim="800000"/>
            <a:headEnd/>
            <a:tailEnd/>
          </a:ln>
        </p:spPr>
      </p:pic>
      <p:sp>
        <p:nvSpPr>
          <p:cNvPr id="6" name="Прямоугольник 5"/>
          <p:cNvSpPr/>
          <p:nvPr/>
        </p:nvSpPr>
        <p:spPr>
          <a:xfrm>
            <a:off x="1785918" y="2357430"/>
            <a:ext cx="6929486" cy="646331"/>
          </a:xfrm>
          <a:prstGeom prst="rect">
            <a:avLst/>
          </a:prstGeom>
        </p:spPr>
        <p:txBody>
          <a:bodyPr wrap="square">
            <a:spAutoFit/>
          </a:bodyPr>
          <a:lstStyle/>
          <a:p>
            <a:r>
              <a:rPr lang="ru-RU" b="1" dirty="0" smtClean="0"/>
              <a:t>Если вы хотите найти компромисс между хорошим контрастом и натуральными оттенкам, выбирайте коричневый. </a:t>
            </a:r>
            <a:endParaRPr lang="ru-RU" b="1" dirty="0"/>
          </a:p>
        </p:txBody>
      </p:sp>
      <p:pic>
        <p:nvPicPr>
          <p:cNvPr id="7" name="Рисунок 6" descr="Оранжевый цвет"/>
          <p:cNvPicPr/>
          <p:nvPr/>
        </p:nvPicPr>
        <p:blipFill>
          <a:blip r:embed="rId4"/>
          <a:srcRect/>
          <a:stretch>
            <a:fillRect/>
          </a:stretch>
        </p:blipFill>
        <p:spPr bwMode="auto">
          <a:xfrm>
            <a:off x="500034" y="3786190"/>
            <a:ext cx="952500" cy="952500"/>
          </a:xfrm>
          <a:prstGeom prst="rect">
            <a:avLst/>
          </a:prstGeom>
          <a:noFill/>
          <a:ln w="9525">
            <a:noFill/>
            <a:miter lim="800000"/>
            <a:headEnd/>
            <a:tailEnd/>
          </a:ln>
        </p:spPr>
      </p:pic>
      <p:sp>
        <p:nvSpPr>
          <p:cNvPr id="8" name="Прямоугольник 7"/>
          <p:cNvSpPr/>
          <p:nvPr/>
        </p:nvSpPr>
        <p:spPr>
          <a:xfrm>
            <a:off x="1785918" y="3429000"/>
            <a:ext cx="6572296" cy="1477328"/>
          </a:xfrm>
          <a:prstGeom prst="rect">
            <a:avLst/>
          </a:prstGeom>
        </p:spPr>
        <p:txBody>
          <a:bodyPr wrap="square">
            <a:spAutoFit/>
          </a:bodyPr>
          <a:lstStyle/>
          <a:p>
            <a:r>
              <a:rPr lang="ru-RU" b="1" dirty="0" smtClean="0">
                <a:solidFill>
                  <a:srgbClr val="0000FF"/>
                </a:solidFill>
              </a:rPr>
              <a:t>Оранжевый (медный) цвет практически универсален, но наиболее хорош в облачную погоду. Наибольшее количество известных рыбаков</a:t>
            </a:r>
            <a:r>
              <a:rPr lang="en-US" b="1" dirty="0" smtClean="0">
                <a:solidFill>
                  <a:srgbClr val="0000FF"/>
                </a:solidFill>
              </a:rPr>
              <a:t> </a:t>
            </a:r>
            <a:r>
              <a:rPr lang="ru-RU" b="1" dirty="0" smtClean="0">
                <a:solidFill>
                  <a:srgbClr val="0000FF"/>
                </a:solidFill>
              </a:rPr>
              <a:t>, для которых успех рыбалки во многом состоит в способности увидеть рыбу, пользуются именно такими линзами</a:t>
            </a:r>
            <a:endParaRPr lang="ru-RU" b="1" dirty="0">
              <a:solidFill>
                <a:srgbClr val="0000FF"/>
              </a:solidFill>
            </a:endParaRPr>
          </a:p>
        </p:txBody>
      </p:sp>
      <p:pic>
        <p:nvPicPr>
          <p:cNvPr id="9" name="Рисунок 8" descr="Желтый цвет"/>
          <p:cNvPicPr/>
          <p:nvPr/>
        </p:nvPicPr>
        <p:blipFill>
          <a:blip r:embed="rId5"/>
          <a:srcRect/>
          <a:stretch>
            <a:fillRect/>
          </a:stretch>
        </p:blipFill>
        <p:spPr bwMode="auto">
          <a:xfrm>
            <a:off x="500034" y="5214950"/>
            <a:ext cx="952500" cy="952500"/>
          </a:xfrm>
          <a:prstGeom prst="rect">
            <a:avLst/>
          </a:prstGeom>
          <a:noFill/>
          <a:ln w="9525">
            <a:noFill/>
            <a:miter lim="800000"/>
            <a:headEnd/>
            <a:tailEnd/>
          </a:ln>
        </p:spPr>
      </p:pic>
      <p:sp>
        <p:nvSpPr>
          <p:cNvPr id="10" name="Прямоугольник 9"/>
          <p:cNvSpPr/>
          <p:nvPr/>
        </p:nvSpPr>
        <p:spPr>
          <a:xfrm>
            <a:off x="1785918" y="5000636"/>
            <a:ext cx="6643734" cy="2031325"/>
          </a:xfrm>
          <a:prstGeom prst="rect">
            <a:avLst/>
          </a:prstGeom>
        </p:spPr>
        <p:txBody>
          <a:bodyPr wrap="square">
            <a:spAutoFit/>
          </a:bodyPr>
          <a:lstStyle/>
          <a:p>
            <a:r>
              <a:rPr lang="ru-RU" b="1" dirty="0" smtClean="0">
                <a:solidFill>
                  <a:srgbClr val="C00000"/>
                </a:solidFill>
              </a:rPr>
              <a:t>Если вы ловите рыбу ранним утром и ближе к вечеру, то желтый цвет линз наиболее предпочтителен так как позволяет пользоваться ими в условиях исключительно низкой освещенности. Только не стоит надевать такие очки в солнечную погоду потому, так как глазам требуется более серьезная защита.</a:t>
            </a:r>
          </a:p>
          <a:p>
            <a:r>
              <a:rPr lang="ru-RU" b="1" dirty="0" smtClean="0">
                <a:solidFill>
                  <a:srgbClr val="C00000"/>
                </a:solidFill>
              </a:rPr>
              <a:t> </a:t>
            </a:r>
            <a:endParaRPr lang="ru-RU"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9"/>
                                        </p:tgtEl>
                                        <p:attrNameLst>
                                          <p:attrName>style.visibility</p:attrName>
                                        </p:attrNameLst>
                                      </p:cBhvr>
                                      <p:to>
                                        <p:strVal val="visible"/>
                                      </p:to>
                                    </p:set>
                                    <p:anim calcmode="lin" valueType="num">
                                      <p:cBhvr>
                                        <p:cTn id="14" dur="1000" fill="hold"/>
                                        <p:tgtEl>
                                          <p:spTgt spid="2049"/>
                                        </p:tgtEl>
                                        <p:attrNameLst>
                                          <p:attrName>ppt_w</p:attrName>
                                        </p:attrNameLst>
                                      </p:cBhvr>
                                      <p:tavLst>
                                        <p:tav tm="0">
                                          <p:val>
                                            <p:strVal val="#ppt_w*0.70"/>
                                          </p:val>
                                        </p:tav>
                                        <p:tav tm="100000">
                                          <p:val>
                                            <p:strVal val="#ppt_w"/>
                                          </p:val>
                                        </p:tav>
                                      </p:tavLst>
                                    </p:anim>
                                    <p:anim calcmode="lin" valueType="num">
                                      <p:cBhvr>
                                        <p:cTn id="15" dur="1000" fill="hold"/>
                                        <p:tgtEl>
                                          <p:spTgt spid="2049"/>
                                        </p:tgtEl>
                                        <p:attrNameLst>
                                          <p:attrName>ppt_h</p:attrName>
                                        </p:attrNameLst>
                                      </p:cBhvr>
                                      <p:tavLst>
                                        <p:tav tm="0">
                                          <p:val>
                                            <p:strVal val="#ppt_h"/>
                                          </p:val>
                                        </p:tav>
                                        <p:tav tm="100000">
                                          <p:val>
                                            <p:strVal val="#ppt_h"/>
                                          </p:val>
                                        </p:tav>
                                      </p:tavLst>
                                    </p:anim>
                                    <p:animEffect transition="in" filter="fade">
                                      <p:cBhvr>
                                        <p:cTn id="16" dur="1000"/>
                                        <p:tgtEl>
                                          <p:spTgt spid="204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ppt_w</p:attrName>
                                        </p:attrNameLst>
                                      </p:cBhvr>
                                      <p:tavLst>
                                        <p:tav tm="0">
                                          <p:val>
                                            <p:strVal val="#ppt_w*0.70"/>
                                          </p:val>
                                        </p:tav>
                                        <p:tav tm="100000">
                                          <p:val>
                                            <p:strVal val="#ppt_w"/>
                                          </p:val>
                                        </p:tav>
                                      </p:tavLst>
                                    </p:anim>
                                    <p:anim calcmode="lin" valueType="num">
                                      <p:cBhvr>
                                        <p:cTn id="22" dur="1000" fill="hold"/>
                                        <p:tgtEl>
                                          <p:spTgt spid="2051"/>
                                        </p:tgtEl>
                                        <p:attrNameLst>
                                          <p:attrName>ppt_h</p:attrName>
                                        </p:attrNameLst>
                                      </p:cBhvr>
                                      <p:tavLst>
                                        <p:tav tm="0">
                                          <p:val>
                                            <p:strVal val="#ppt_h"/>
                                          </p:val>
                                        </p:tav>
                                        <p:tav tm="100000">
                                          <p:val>
                                            <p:strVal val="#ppt_h"/>
                                          </p:val>
                                        </p:tav>
                                      </p:tavLst>
                                    </p:anim>
                                    <p:animEffect transition="in" filter="fade">
                                      <p:cBhvr>
                                        <p:cTn id="23" dur="10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0.7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strVal val="#ppt_w*0.70"/>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Effect transition="in" filter="fade">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strVal val="#ppt_w*0.70"/>
                                          </p:val>
                                        </p:tav>
                                        <p:tav tm="100000">
                                          <p:val>
                                            <p:strVal val="#ppt_w"/>
                                          </p:val>
                                        </p:tav>
                                      </p:tavLst>
                                    </p:anim>
                                    <p:anim calcmode="lin" valueType="num">
                                      <p:cBhvr>
                                        <p:cTn id="57" dur="1000" fill="hold"/>
                                        <p:tgtEl>
                                          <p:spTgt spid="9"/>
                                        </p:tgtEl>
                                        <p:attrNameLst>
                                          <p:attrName>ppt_h</p:attrName>
                                        </p:attrNameLst>
                                      </p:cBhvr>
                                      <p:tavLst>
                                        <p:tav tm="0">
                                          <p:val>
                                            <p:strVal val="#ppt_h"/>
                                          </p:val>
                                        </p:tav>
                                        <p:tav tm="100000">
                                          <p:val>
                                            <p:strVal val="#ppt_h"/>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strVal val="#ppt_w*0.70"/>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Effect transition="in" filter="fade">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forum.onliner.by/files/200912/fari.jpg"/>
          <p:cNvPicPr>
            <a:picLocks noChangeAspect="1" noChangeArrowheads="1"/>
          </p:cNvPicPr>
          <p:nvPr/>
        </p:nvPicPr>
        <p:blipFill>
          <a:blip r:embed="rId2"/>
          <a:srcRect/>
          <a:stretch>
            <a:fillRect/>
          </a:stretch>
        </p:blipFill>
        <p:spPr bwMode="auto">
          <a:xfrm>
            <a:off x="428596" y="214290"/>
            <a:ext cx="8215370" cy="3543300"/>
          </a:xfrm>
          <a:prstGeom prst="rect">
            <a:avLst/>
          </a:prstGeom>
          <a:noFill/>
        </p:spPr>
      </p:pic>
      <p:sp>
        <p:nvSpPr>
          <p:cNvPr id="3" name="TextBox 2"/>
          <p:cNvSpPr txBox="1"/>
          <p:nvPr/>
        </p:nvSpPr>
        <p:spPr>
          <a:xfrm>
            <a:off x="642910" y="4143380"/>
            <a:ext cx="7929618" cy="2308324"/>
          </a:xfrm>
          <a:prstGeom prst="rect">
            <a:avLst/>
          </a:prstGeom>
          <a:solidFill>
            <a:schemeClr val="bg2">
              <a:lumMod val="75000"/>
            </a:schemeClr>
          </a:solidFill>
          <a:ln w="28575">
            <a:solidFill>
              <a:schemeClr val="bg2">
                <a:lumMod val="50000"/>
              </a:schemeClr>
            </a:solidFill>
          </a:ln>
          <a:effectLst>
            <a:glow rad="228600">
              <a:schemeClr val="accent3">
                <a:satMod val="175000"/>
                <a:alpha val="40000"/>
              </a:schemeClr>
            </a:glow>
            <a:innerShdw blurRad="63500" dist="50800" dir="13500000">
              <a:prstClr val="black">
                <a:alpha val="50000"/>
              </a:prstClr>
            </a:innerShdw>
            <a:softEdge rad="317500"/>
          </a:effectLst>
        </p:spPr>
        <p:txBody>
          <a:bodyPr wrap="square" rtlCol="0">
            <a:spAutoFit/>
          </a:bodyPr>
          <a:lstStyle/>
          <a:p>
            <a:r>
              <a:rPr lang="ru-RU" sz="2400" b="1" i="1" dirty="0" smtClean="0"/>
              <a:t>Обычные  солнцезащитные  очки  просто  затемняют  видимую  среду , не защищают  от  бликов . Очки  с  поляризационными  линзами  препятствуют</a:t>
            </a:r>
          </a:p>
          <a:p>
            <a:r>
              <a:rPr lang="ru-RU" sz="2400" b="1" i="1" dirty="0" smtClean="0"/>
              <a:t> проникновению  отраженного  от  различных  предметов  света , пропускают  только  свет , полезный  для  глаза  человека.</a:t>
            </a:r>
            <a:endParaRPr lang="ru-RU" sz="2400" b="1" i="1"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28604"/>
            <a:ext cx="8215370" cy="707886"/>
          </a:xfrm>
          <a:prstGeom prst="rect">
            <a:avLst/>
          </a:prstGeom>
          <a:noFill/>
        </p:spPr>
        <p:txBody>
          <a:bodyPr wrap="square" rtlCol="0">
            <a:spAutoFit/>
          </a:bodyPr>
          <a:lstStyle/>
          <a:p>
            <a:r>
              <a:rPr lang="ru-RU" sz="4000" dirty="0" smtClean="0"/>
              <a:t> </a:t>
            </a:r>
            <a:r>
              <a:rPr lang="ru-RU" sz="4000" b="1" i="1" u="sng" dirty="0" smtClean="0">
                <a:solidFill>
                  <a:srgbClr val="FF0000"/>
                </a:solidFill>
              </a:rPr>
              <a:t>Поляризационные  светофильтры</a:t>
            </a:r>
            <a:endParaRPr lang="ru-RU" sz="4000" b="1" i="1" u="sng" dirty="0">
              <a:solidFill>
                <a:srgbClr val="FF0000"/>
              </a:solidFill>
            </a:endParaRPr>
          </a:p>
        </p:txBody>
      </p:sp>
      <p:sp>
        <p:nvSpPr>
          <p:cNvPr id="3" name="TextBox 2"/>
          <p:cNvSpPr txBox="1"/>
          <p:nvPr/>
        </p:nvSpPr>
        <p:spPr>
          <a:xfrm>
            <a:off x="142844" y="1285860"/>
            <a:ext cx="8715436" cy="4801314"/>
          </a:xfrm>
          <a:prstGeom prst="rect">
            <a:avLst/>
          </a:prstGeom>
          <a:noFill/>
          <a:ln w="38100">
            <a:noFill/>
          </a:ln>
        </p:spPr>
        <p:txBody>
          <a:bodyPr wrap="square" rtlCol="0">
            <a:spAutoFit/>
          </a:bodyPr>
          <a:lstStyle/>
          <a:p>
            <a:r>
              <a:rPr lang="ru-RU" sz="2400" b="1" dirty="0" smtClean="0">
                <a:solidFill>
                  <a:srgbClr val="0000FF"/>
                </a:solidFill>
              </a:rPr>
              <a:t>Невозможно  представить  современную  фотографию  без  поляризационных</a:t>
            </a:r>
          </a:p>
          <a:p>
            <a:r>
              <a:rPr lang="ru-RU" sz="2400" b="1" dirty="0" smtClean="0">
                <a:solidFill>
                  <a:srgbClr val="0000FF"/>
                </a:solidFill>
              </a:rPr>
              <a:t>светофильтров. Он представляет  собой  пластинку  из  специального материала, укрепленную  между  двумя  плоскими  стеклами  и  поляризующую  свет. Вся  это  система  монтируется  в  специальной  вращающейся  оправе,</a:t>
            </a:r>
          </a:p>
          <a:p>
            <a:r>
              <a:rPr lang="ru-RU" sz="2400" b="1" dirty="0" smtClean="0">
                <a:solidFill>
                  <a:srgbClr val="0000FF"/>
                </a:solidFill>
              </a:rPr>
              <a:t>на  которой  наносится  метка, показывающая  положение  плоскости  поляризации. Поляризационный  светофильтр  увеличивает  на  фотографии резкость  и чистоту  цвета , помогает  устранить  блики. За  счет  этого  на  фотографии</a:t>
            </a:r>
          </a:p>
          <a:p>
            <a:r>
              <a:rPr lang="ru-RU" sz="2400" b="1" dirty="0" smtClean="0">
                <a:solidFill>
                  <a:srgbClr val="0000FF"/>
                </a:solidFill>
              </a:rPr>
              <a:t>лучше  проявляется  собственный  цвет  предметов ,    увеличивается  насыщенность  цвета </a:t>
            </a:r>
          </a:p>
          <a:p>
            <a:endParaRPr lang="ru-RU" dirty="0" smtClean="0"/>
          </a:p>
        </p:txBody>
      </p:sp>
      <p:pic>
        <p:nvPicPr>
          <p:cNvPr id="4" name="Picture 1" descr="B+W MRC Circular Pol"/>
          <p:cNvPicPr>
            <a:picLocks noChangeAspect="1" noChangeArrowheads="1"/>
          </p:cNvPicPr>
          <p:nvPr/>
        </p:nvPicPr>
        <p:blipFill>
          <a:blip r:embed="rId2"/>
          <a:srcRect/>
          <a:stretch>
            <a:fillRect/>
          </a:stretch>
        </p:blipFill>
        <p:spPr bwMode="auto">
          <a:xfrm>
            <a:off x="1142976" y="1714487"/>
            <a:ext cx="5715040" cy="3886227"/>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оляризационный светофильтр"/>
          <p:cNvPicPr>
            <a:picLocks noChangeAspect="1" noChangeArrowheads="1"/>
          </p:cNvPicPr>
          <p:nvPr/>
        </p:nvPicPr>
        <p:blipFill>
          <a:blip r:embed="rId2"/>
          <a:srcRect/>
          <a:stretch>
            <a:fillRect/>
          </a:stretch>
        </p:blipFill>
        <p:spPr bwMode="auto">
          <a:xfrm>
            <a:off x="857224" y="1000108"/>
            <a:ext cx="7000924" cy="5253042"/>
          </a:xfrm>
          <a:prstGeom prst="rect">
            <a:avLst/>
          </a:prstGeom>
          <a:noFill/>
        </p:spPr>
      </p:pic>
      <p:sp>
        <p:nvSpPr>
          <p:cNvPr id="4" name="TextBox 3"/>
          <p:cNvSpPr txBox="1"/>
          <p:nvPr/>
        </p:nvSpPr>
        <p:spPr>
          <a:xfrm>
            <a:off x="714348" y="214290"/>
            <a:ext cx="7715304" cy="707886"/>
          </a:xfrm>
          <a:prstGeom prst="rect">
            <a:avLst/>
          </a:prstGeom>
          <a:noFill/>
          <a:ln w="57150">
            <a:noFill/>
          </a:ln>
        </p:spPr>
        <p:txBody>
          <a:bodyPr wrap="square" rtlCol="0">
            <a:spAutoFit/>
          </a:bodyPr>
          <a:lstStyle/>
          <a:p>
            <a:r>
              <a:rPr lang="ru-RU" dirty="0" smtClean="0"/>
              <a:t>     </a:t>
            </a:r>
            <a:r>
              <a:rPr lang="ru-RU" sz="4000" b="1" i="1" u="sng" dirty="0" smtClean="0">
                <a:solidFill>
                  <a:srgbClr val="0000FF"/>
                </a:solidFill>
              </a:rPr>
              <a:t>Фотографии  через  стекло</a:t>
            </a:r>
            <a:endParaRPr lang="ru-RU" sz="4000" b="1" i="1" u="sng" dirty="0">
              <a:solidFill>
                <a:srgbClr val="0000FF"/>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стройство ЖК-монитора"/>
          <p:cNvPicPr/>
          <p:nvPr/>
        </p:nvPicPr>
        <p:blipFill>
          <a:blip r:embed="rId2"/>
          <a:srcRect/>
          <a:stretch>
            <a:fillRect/>
          </a:stretch>
        </p:blipFill>
        <p:spPr bwMode="auto">
          <a:xfrm>
            <a:off x="1500166" y="142852"/>
            <a:ext cx="5286412" cy="3214710"/>
          </a:xfrm>
          <a:prstGeom prst="rect">
            <a:avLst/>
          </a:prstGeom>
          <a:noFill/>
          <a:ln w="9525">
            <a:noFill/>
            <a:miter lim="800000"/>
            <a:headEnd/>
            <a:tailEnd/>
          </a:ln>
        </p:spPr>
      </p:pic>
      <p:sp>
        <p:nvSpPr>
          <p:cNvPr id="3" name="Прямоугольник 2"/>
          <p:cNvSpPr/>
          <p:nvPr/>
        </p:nvSpPr>
        <p:spPr>
          <a:xfrm>
            <a:off x="142844" y="3500438"/>
            <a:ext cx="9001156" cy="3262432"/>
          </a:xfrm>
          <a:prstGeom prst="rect">
            <a:avLst/>
          </a:prstGeom>
        </p:spPr>
        <p:txBody>
          <a:bodyPr wrap="square">
            <a:spAutoFit/>
          </a:bodyPr>
          <a:lstStyle/>
          <a:p>
            <a:r>
              <a:rPr lang="en-US" sz="1400" b="1" dirty="0" smtClean="0"/>
              <a:t>                                                           </a:t>
            </a:r>
            <a:r>
              <a:rPr lang="ru-RU" sz="1400" b="1" u="sng" dirty="0" smtClean="0">
                <a:solidFill>
                  <a:srgbClr val="0000FF"/>
                </a:solidFill>
              </a:rPr>
              <a:t>Устройство </a:t>
            </a:r>
            <a:r>
              <a:rPr lang="ru-RU" sz="1400" b="1" u="sng" dirty="0" err="1" smtClean="0">
                <a:solidFill>
                  <a:srgbClr val="0000FF"/>
                </a:solidFill>
              </a:rPr>
              <a:t>ЖК-монитора</a:t>
            </a:r>
            <a:r>
              <a:rPr lang="ru-RU" sz="1400" b="1" u="sng" dirty="0" smtClean="0">
                <a:solidFill>
                  <a:srgbClr val="0000FF"/>
                </a:solidFill>
              </a:rPr>
              <a:t>. </a:t>
            </a:r>
            <a:endParaRPr lang="en-US" sz="1400" b="1" u="sng" dirty="0" smtClean="0">
              <a:solidFill>
                <a:srgbClr val="0000FF"/>
              </a:solidFill>
            </a:endParaRPr>
          </a:p>
          <a:p>
            <a:r>
              <a:rPr lang="en-US" sz="1400" b="1" i="1" dirty="0" smtClean="0">
                <a:solidFill>
                  <a:srgbClr val="C00000"/>
                </a:solidFill>
              </a:rPr>
              <a:t>C</a:t>
            </a:r>
            <a:r>
              <a:rPr lang="ru-RU" sz="1600" b="1" i="1" dirty="0" err="1" smtClean="0">
                <a:solidFill>
                  <a:srgbClr val="C00000"/>
                </a:solidFill>
              </a:rPr>
              <a:t>остоит</a:t>
            </a:r>
            <a:r>
              <a:rPr lang="ru-RU" sz="1600" b="1" i="1" dirty="0" smtClean="0">
                <a:solidFill>
                  <a:srgbClr val="C00000"/>
                </a:solidFill>
              </a:rPr>
              <a:t> из слоя молекул между двумя прозрачными электродами  и двух поляризационных фильтров, плоскости поляризации которых перпендикулярны. В отсутствие жидких кристаллов свет, пропускаемый первым фильтром, практически полностью блокируется  </a:t>
            </a:r>
            <a:r>
              <a:rPr lang="ru-RU" sz="1600" b="1" i="1" dirty="0" err="1" smtClean="0">
                <a:solidFill>
                  <a:srgbClr val="C00000"/>
                </a:solidFill>
              </a:rPr>
              <a:t>вторым.Молекулы</a:t>
            </a:r>
            <a:r>
              <a:rPr lang="ru-RU" sz="1600" b="1" i="1" dirty="0" smtClean="0">
                <a:solidFill>
                  <a:srgbClr val="C00000"/>
                </a:solidFill>
              </a:rPr>
              <a:t> в отсутствие электрического  напряжения   между  электродами выстраиваются в винтовую структуру  ,  при  этом  до  второго фильтра плоскость  поляризации поворачивается  на  90 </a:t>
            </a:r>
            <a:r>
              <a:rPr lang="en-US" sz="1600" b="1" i="1" dirty="0" smtClean="0">
                <a:solidFill>
                  <a:srgbClr val="C00000"/>
                </a:solidFill>
                <a:latin typeface="Bookman Old Style"/>
              </a:rPr>
              <a:t>º</a:t>
            </a:r>
            <a:r>
              <a:rPr lang="ru-RU" sz="1600" b="1" i="1" dirty="0" smtClean="0">
                <a:solidFill>
                  <a:srgbClr val="0000FF"/>
                </a:solidFill>
                <a:latin typeface="Bookman Old Style"/>
              </a:rPr>
              <a:t>и свет  через  вертикальный  фильтр  </a:t>
            </a:r>
            <a:r>
              <a:rPr lang="ru-RU" sz="1600" b="1" i="1" dirty="0" smtClean="0">
                <a:solidFill>
                  <a:srgbClr val="0000FF"/>
                </a:solidFill>
              </a:rPr>
              <a:t>проходит уже без потерь</a:t>
            </a:r>
            <a:r>
              <a:rPr lang="ru-RU" sz="1600" b="1" i="1" dirty="0" smtClean="0">
                <a:solidFill>
                  <a:srgbClr val="C00000"/>
                </a:solidFill>
              </a:rPr>
              <a:t>. Если же к электродам приложено напряжение ,  молекулы стремятся выстроиться в направлении поля, что искажает винтовую структуру. При достаточной величине поля практически все молекулы становятся параллельны, что приводит к непрозрачности структуры. Изменяя напряжение  между  электродами , можно управлять  световым  потоком ,  проходящим  через  монитор. При  этом  светятся  не  экраны  телевизоров  , а  тонкий  слой  жидкого  кристалла.</a:t>
            </a:r>
            <a:endParaRPr lang="ru-RU" sz="1600" b="1" i="1" dirty="0">
              <a:solidFill>
                <a:srgbClr val="C00000"/>
              </a:solidFill>
            </a:endParaRPr>
          </a:p>
        </p:txBody>
      </p:sp>
      <p:pic>
        <p:nvPicPr>
          <p:cNvPr id="1026" name="Picture 2"/>
          <p:cNvPicPr>
            <a:picLocks noChangeAspect="1" noChangeArrowheads="1"/>
          </p:cNvPicPr>
          <p:nvPr/>
        </p:nvPicPr>
        <p:blipFill>
          <a:blip r:embed="rId3"/>
          <a:srcRect/>
          <a:stretch>
            <a:fillRect/>
          </a:stretch>
        </p:blipFill>
        <p:spPr bwMode="auto">
          <a:xfrm>
            <a:off x="1357290" y="428604"/>
            <a:ext cx="6286544" cy="6114647"/>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357158" y="583982"/>
            <a:ext cx="8429684" cy="5690037"/>
          </a:xfrm>
          <a:prstGeom prst="rect">
            <a:avLst/>
          </a:prstGeom>
          <a:noFill/>
          <a:ln w="9525">
            <a:noFill/>
            <a:miter lim="800000"/>
            <a:headEnd/>
            <a:tailEnd/>
          </a:ln>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5" presetClass="exit" presetSubtype="10" fill="hold" grpId="1" nodeType="afterEffect">
                                  <p:stCondLst>
                                    <p:cond delay="0"/>
                                  </p:stCondLst>
                                  <p:childTnLst>
                                    <p:animEffect transition="out" filter="checkerboard(across)">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1000"/>
                            </p:stCondLst>
                            <p:childTnLst>
                              <p:par>
                                <p:cTn id="26" presetID="55"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strVal val="#ppt_w*0.70"/>
                                          </p:val>
                                        </p:tav>
                                        <p:tav tm="100000">
                                          <p:val>
                                            <p:strVal val="#ppt_w"/>
                                          </p:val>
                                        </p:tav>
                                      </p:tavLst>
                                    </p:anim>
                                    <p:anim calcmode="lin" valueType="num">
                                      <p:cBhvr>
                                        <p:cTn id="29" dur="1000" fill="hold"/>
                                        <p:tgtEl>
                                          <p:spTgt spid="1026"/>
                                        </p:tgtEl>
                                        <p:attrNameLst>
                                          <p:attrName>ppt_h</p:attrName>
                                        </p:attrNameLst>
                                      </p:cBhvr>
                                      <p:tavLst>
                                        <p:tav tm="0">
                                          <p:val>
                                            <p:strVal val="#ppt_h"/>
                                          </p:val>
                                        </p:tav>
                                        <p:tav tm="100000">
                                          <p:val>
                                            <p:strVal val="#ppt_h"/>
                                          </p:val>
                                        </p:tav>
                                      </p:tavLst>
                                    </p:anim>
                                    <p:animEffect transition="in" filter="fade">
                                      <p:cBhvr>
                                        <p:cTn id="30" dur="10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strVal val="#ppt_w*0.70"/>
                                          </p:val>
                                        </p:tav>
                                        <p:tav tm="100000">
                                          <p:val>
                                            <p:strVal val="#ppt_w"/>
                                          </p:val>
                                        </p:tav>
                                      </p:tavLst>
                                    </p:anim>
                                    <p:anim calcmode="lin" valueType="num">
                                      <p:cBhvr>
                                        <p:cTn id="41" dur="1000" fill="hold"/>
                                        <p:tgtEl>
                                          <p:spTgt spid="4"/>
                                        </p:tgtEl>
                                        <p:attrNameLst>
                                          <p:attrName>ppt_h</p:attrName>
                                        </p:attrNameLst>
                                      </p:cBhvr>
                                      <p:tavLst>
                                        <p:tav tm="0">
                                          <p:val>
                                            <p:strVal val="#ppt_h"/>
                                          </p:val>
                                        </p:tav>
                                        <p:tav tm="100000">
                                          <p:val>
                                            <p:strVal val="#ppt_h"/>
                                          </p:val>
                                        </p:tav>
                                      </p:tavLst>
                                    </p:anim>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Конструкция ЖК-матрицы"/>
          <p:cNvPicPr>
            <a:picLocks noChangeAspect="1" noChangeArrowheads="1" noCrop="1"/>
          </p:cNvPicPr>
          <p:nvPr/>
        </p:nvPicPr>
        <p:blipFill>
          <a:blip r:embed="rId2"/>
          <a:srcRect/>
          <a:stretch>
            <a:fillRect/>
          </a:stretch>
        </p:blipFill>
        <p:spPr bwMode="auto">
          <a:xfrm>
            <a:off x="571472" y="1357298"/>
            <a:ext cx="3286148" cy="3564892"/>
          </a:xfrm>
          <a:prstGeom prst="rect">
            <a:avLst/>
          </a:prstGeom>
          <a:noFill/>
        </p:spPr>
      </p:pic>
      <p:pic>
        <p:nvPicPr>
          <p:cNvPr id="3" name="Picture 11" descr="Конструкция ЖК-матрицы"/>
          <p:cNvPicPr>
            <a:picLocks noChangeAspect="1" noChangeArrowheads="1" noCrop="1"/>
          </p:cNvPicPr>
          <p:nvPr/>
        </p:nvPicPr>
        <p:blipFill>
          <a:blip r:embed="rId3"/>
          <a:srcRect/>
          <a:stretch>
            <a:fillRect/>
          </a:stretch>
        </p:blipFill>
        <p:spPr bwMode="auto">
          <a:xfrm>
            <a:off x="4929190" y="1428736"/>
            <a:ext cx="3286148" cy="346347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642918"/>
            <a:ext cx="8358246" cy="4524315"/>
          </a:xfrm>
          <a:prstGeom prst="rect">
            <a:avLst/>
          </a:prstGeom>
        </p:spPr>
        <p:txBody>
          <a:bodyPr wrap="square">
            <a:spAutoFit/>
          </a:bodyPr>
          <a:lstStyle/>
          <a:p>
            <a:r>
              <a:rPr lang="en-US" sz="3200" b="1" dirty="0" smtClean="0"/>
              <a:t>           </a:t>
            </a:r>
            <a:r>
              <a:rPr lang="ru-RU" sz="3200" b="1" u="sng" dirty="0" smtClean="0">
                <a:solidFill>
                  <a:srgbClr val="0000FF"/>
                </a:solidFill>
              </a:rPr>
              <a:t>Преимущества ЖК мониторов</a:t>
            </a:r>
            <a:endParaRPr lang="en-US" sz="3200" b="1" u="sng" dirty="0" smtClean="0">
              <a:solidFill>
                <a:srgbClr val="0000FF"/>
              </a:solidFill>
            </a:endParaRPr>
          </a:p>
          <a:p>
            <a:endParaRPr lang="en-US" sz="3200" b="1" u="sng" dirty="0" smtClean="0">
              <a:solidFill>
                <a:srgbClr val="0000FF"/>
              </a:solidFill>
            </a:endParaRPr>
          </a:p>
          <a:p>
            <a:endParaRPr lang="ru-RU" sz="3200" b="1" u="sng" dirty="0" smtClean="0">
              <a:solidFill>
                <a:srgbClr val="0000FF"/>
              </a:solidFill>
            </a:endParaRPr>
          </a:p>
          <a:p>
            <a:r>
              <a:rPr lang="ru-RU" sz="3200" b="1" i="1" dirty="0" smtClean="0">
                <a:solidFill>
                  <a:srgbClr val="C00000"/>
                </a:solidFill>
              </a:rPr>
              <a:t>ЖК мониторы более экономичные; </a:t>
            </a:r>
          </a:p>
          <a:p>
            <a:r>
              <a:rPr lang="ru-RU" sz="3200" b="1" i="1" dirty="0" smtClean="0">
                <a:solidFill>
                  <a:srgbClr val="C00000"/>
                </a:solidFill>
              </a:rPr>
              <a:t>У них нет электромагнитного излучения в сравнении </a:t>
            </a:r>
            <a:r>
              <a:rPr lang="ru-RU" sz="3200" b="1" i="1" dirty="0" err="1" smtClean="0">
                <a:solidFill>
                  <a:srgbClr val="C00000"/>
                </a:solidFill>
              </a:rPr>
              <a:t>c</a:t>
            </a:r>
            <a:r>
              <a:rPr lang="ru-RU" sz="3200" b="1" i="1" dirty="0" smtClean="0">
                <a:solidFill>
                  <a:srgbClr val="C00000"/>
                </a:solidFill>
              </a:rPr>
              <a:t> </a:t>
            </a:r>
            <a:r>
              <a:rPr lang="ru-RU" sz="3200" b="1" i="1" dirty="0" err="1" smtClean="0">
                <a:solidFill>
                  <a:srgbClr val="C00000"/>
                </a:solidFill>
              </a:rPr>
              <a:t>ЭЛТ-мониторами</a:t>
            </a:r>
            <a:r>
              <a:rPr lang="ru-RU" sz="3200" b="1" i="1" dirty="0" smtClean="0">
                <a:solidFill>
                  <a:srgbClr val="C00000"/>
                </a:solidFill>
              </a:rPr>
              <a:t>; </a:t>
            </a:r>
          </a:p>
          <a:p>
            <a:r>
              <a:rPr lang="ru-RU" sz="3200" b="1" i="1" dirty="0" smtClean="0">
                <a:solidFill>
                  <a:srgbClr val="C00000"/>
                </a:solidFill>
              </a:rPr>
              <a:t>Они не мерцают, как </a:t>
            </a:r>
            <a:r>
              <a:rPr lang="ru-RU" sz="3200" b="1" i="1" dirty="0" err="1" smtClean="0">
                <a:solidFill>
                  <a:srgbClr val="C00000"/>
                </a:solidFill>
              </a:rPr>
              <a:t>ЭЛТ-мониторы</a:t>
            </a:r>
            <a:r>
              <a:rPr lang="ru-RU" sz="3200" b="1" i="1" dirty="0" smtClean="0">
                <a:solidFill>
                  <a:srgbClr val="C00000"/>
                </a:solidFill>
              </a:rPr>
              <a:t>; </a:t>
            </a:r>
          </a:p>
          <a:p>
            <a:r>
              <a:rPr lang="ru-RU" sz="3200" b="1" i="1" dirty="0" smtClean="0">
                <a:solidFill>
                  <a:srgbClr val="C00000"/>
                </a:solidFill>
              </a:rPr>
              <a:t>Они легкие и не такие объемные; </a:t>
            </a:r>
          </a:p>
          <a:p>
            <a:r>
              <a:rPr lang="ru-RU" sz="3200" b="1" i="1" dirty="0" smtClean="0">
                <a:solidFill>
                  <a:srgbClr val="C00000"/>
                </a:solidFill>
              </a:rPr>
              <a:t>У них большая видимая область экрана. </a:t>
            </a:r>
            <a:endParaRPr lang="ru-RU" sz="3200"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357166"/>
            <a:ext cx="7429552" cy="461665"/>
          </a:xfrm>
          <a:prstGeom prst="rect">
            <a:avLst/>
          </a:prstGeom>
          <a:solidFill>
            <a:srgbClr val="FFC000"/>
          </a:solidFill>
          <a:ln w="38100">
            <a:solidFill>
              <a:srgbClr val="FFFF00"/>
            </a:solidFill>
          </a:ln>
          <a:effectLst>
            <a:glow rad="228600">
              <a:schemeClr val="accent2">
                <a:satMod val="175000"/>
                <a:alpha val="40000"/>
              </a:schemeClr>
            </a:glow>
          </a:effectLst>
        </p:spPr>
        <p:txBody>
          <a:bodyPr wrap="square" rtlCol="0">
            <a:spAutoFit/>
          </a:bodyPr>
          <a:lstStyle/>
          <a:p>
            <a:r>
              <a:rPr lang="ru-RU" sz="2400" dirty="0" smtClean="0"/>
              <a:t>Интересные  факты , связанные  с  поляризацией  света</a:t>
            </a:r>
            <a:endParaRPr lang="ru-RU" sz="2400" dirty="0"/>
          </a:p>
        </p:txBody>
      </p:sp>
      <p:sp>
        <p:nvSpPr>
          <p:cNvPr id="4" name="Овальная выноска 3"/>
          <p:cNvSpPr/>
          <p:nvPr/>
        </p:nvSpPr>
        <p:spPr>
          <a:xfrm>
            <a:off x="428596" y="1071546"/>
            <a:ext cx="4357718" cy="45720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642910" y="2357430"/>
            <a:ext cx="3929090"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400" b="1" dirty="0" smtClean="0">
                <a:solidFill>
                  <a:srgbClr val="0000FF"/>
                </a:solidFill>
              </a:rPr>
              <a:t>Солнечный  свет  в  определенном направлении  от Солнца</a:t>
            </a:r>
            <a:r>
              <a:rPr lang="en-US" sz="1400" b="1" dirty="0" smtClean="0">
                <a:solidFill>
                  <a:srgbClr val="0000FF"/>
                </a:solidFill>
              </a:rPr>
              <a:t> </a:t>
            </a:r>
            <a:r>
              <a:rPr lang="ru-RU" sz="1400" b="1" dirty="0" smtClean="0">
                <a:solidFill>
                  <a:srgbClr val="0000FF"/>
                </a:solidFill>
              </a:rPr>
              <a:t>является поляризованным. Поляризация солнечных</a:t>
            </a:r>
            <a:r>
              <a:rPr lang="en-US" sz="1400" b="1" dirty="0" smtClean="0">
                <a:solidFill>
                  <a:srgbClr val="0000FF"/>
                </a:solidFill>
              </a:rPr>
              <a:t>   </a:t>
            </a:r>
            <a:r>
              <a:rPr lang="ru-RU" sz="1400" b="1" dirty="0" smtClean="0">
                <a:solidFill>
                  <a:srgbClr val="0000FF"/>
                </a:solidFill>
              </a:rPr>
              <a:t>лучей  происходит в результате  отражения от</a:t>
            </a:r>
            <a:r>
              <a:rPr lang="en-US" sz="1400" b="1" dirty="0" smtClean="0">
                <a:solidFill>
                  <a:srgbClr val="0000FF"/>
                </a:solidFill>
              </a:rPr>
              <a:t>  </a:t>
            </a:r>
            <a:r>
              <a:rPr lang="ru-RU" sz="1400" b="1" dirty="0" smtClean="0">
                <a:solidFill>
                  <a:srgbClr val="0000FF"/>
                </a:solidFill>
              </a:rPr>
              <a:t>молекул  воздуха и преломления на капельках</a:t>
            </a:r>
            <a:r>
              <a:rPr lang="en-US" sz="1400" b="1" dirty="0" smtClean="0">
                <a:solidFill>
                  <a:srgbClr val="0000FF"/>
                </a:solidFill>
              </a:rPr>
              <a:t>  </a:t>
            </a:r>
            <a:r>
              <a:rPr lang="ru-RU" sz="1400" b="1" dirty="0" smtClean="0">
                <a:solidFill>
                  <a:srgbClr val="0000FF"/>
                </a:solidFill>
              </a:rPr>
              <a:t>воды Поэтому с помощью поляроида</a:t>
            </a:r>
            <a:r>
              <a:rPr lang="en-US" sz="1400" b="1" dirty="0" smtClean="0">
                <a:solidFill>
                  <a:srgbClr val="0000FF"/>
                </a:solidFill>
              </a:rPr>
              <a:t>  </a:t>
            </a:r>
            <a:r>
              <a:rPr lang="ru-RU" sz="1400" b="1" dirty="0" smtClean="0">
                <a:solidFill>
                  <a:srgbClr val="0000FF"/>
                </a:solidFill>
              </a:rPr>
              <a:t>можно полностью</a:t>
            </a:r>
            <a:r>
              <a:rPr lang="en-US" sz="1400" b="1" dirty="0" smtClean="0">
                <a:solidFill>
                  <a:srgbClr val="0000FF"/>
                </a:solidFill>
              </a:rPr>
              <a:t>  </a:t>
            </a:r>
            <a:r>
              <a:rPr lang="ru-RU" sz="1200" b="1" dirty="0" smtClean="0">
                <a:solidFill>
                  <a:srgbClr val="0000FF"/>
                </a:solidFill>
              </a:rPr>
              <a:t>закрыть  радугу</a:t>
            </a:r>
            <a:endParaRPr lang="ru-RU" sz="1200" b="1" dirty="0">
              <a:solidFill>
                <a:srgbClr val="0000FF"/>
              </a:solidFill>
            </a:endParaRPr>
          </a:p>
        </p:txBody>
      </p:sp>
      <p:sp>
        <p:nvSpPr>
          <p:cNvPr id="6" name="Блок-схема: типовой процесс 5"/>
          <p:cNvSpPr/>
          <p:nvPr/>
        </p:nvSpPr>
        <p:spPr>
          <a:xfrm>
            <a:off x="5000628" y="1000108"/>
            <a:ext cx="3571900" cy="5214974"/>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357818" y="1000108"/>
            <a:ext cx="3000396" cy="56323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1600" b="1" dirty="0" smtClean="0"/>
              <a:t>Многие  насекомые  в  </a:t>
            </a:r>
            <a:r>
              <a:rPr lang="ru-RU" sz="1600" b="1" dirty="0" err="1" smtClean="0"/>
              <a:t>отли</a:t>
            </a:r>
            <a:r>
              <a:rPr lang="ru-RU" sz="1600" b="1" dirty="0" smtClean="0"/>
              <a:t>-</a:t>
            </a:r>
          </a:p>
          <a:p>
            <a:r>
              <a:rPr lang="ru-RU" sz="1600" b="1" dirty="0" err="1" smtClean="0"/>
              <a:t>чие</a:t>
            </a:r>
            <a:r>
              <a:rPr lang="ru-RU" sz="1600" b="1" dirty="0" smtClean="0"/>
              <a:t>  от  человека  видят</a:t>
            </a:r>
          </a:p>
          <a:p>
            <a:r>
              <a:rPr lang="ru-RU" sz="1600" b="1" dirty="0" smtClean="0"/>
              <a:t>поляризованный  свет.</a:t>
            </a:r>
          </a:p>
          <a:p>
            <a:r>
              <a:rPr lang="ru-RU" sz="1600" b="1" dirty="0" smtClean="0"/>
              <a:t>Пчелы  и  муравьи хорошо</a:t>
            </a:r>
          </a:p>
          <a:p>
            <a:r>
              <a:rPr lang="ru-RU" sz="1600" b="1" dirty="0" smtClean="0"/>
              <a:t>ориентируются  даже  тогда,</a:t>
            </a:r>
          </a:p>
          <a:p>
            <a:r>
              <a:rPr lang="ru-RU" sz="1600" b="1" dirty="0" smtClean="0"/>
              <a:t>когда  Солнце  скрыто  за  </a:t>
            </a:r>
          </a:p>
          <a:p>
            <a:r>
              <a:rPr lang="ru-RU" sz="1600" b="1" dirty="0" smtClean="0"/>
              <a:t>облаками. В  глазе  человека</a:t>
            </a:r>
          </a:p>
          <a:p>
            <a:r>
              <a:rPr lang="ru-RU" sz="1600" b="1" dirty="0" smtClean="0"/>
              <a:t>молекулы  </a:t>
            </a:r>
            <a:r>
              <a:rPr lang="ru-RU" sz="1600" b="1" dirty="0" err="1" smtClean="0"/>
              <a:t>светочувстви</a:t>
            </a:r>
            <a:r>
              <a:rPr lang="ru-RU" sz="1600" b="1" dirty="0" smtClean="0"/>
              <a:t>-</a:t>
            </a:r>
          </a:p>
          <a:p>
            <a:r>
              <a:rPr lang="ru-RU" sz="1600" b="1" dirty="0" smtClean="0"/>
              <a:t>тельного  пигмента</a:t>
            </a:r>
            <a:r>
              <a:rPr lang="en-US" sz="1600" b="1" dirty="0" smtClean="0"/>
              <a:t> </a:t>
            </a:r>
            <a:r>
              <a:rPr lang="ru-RU" sz="1600" b="1" dirty="0" smtClean="0"/>
              <a:t> </a:t>
            </a:r>
            <a:r>
              <a:rPr lang="ru-RU" sz="1600" b="1" dirty="0" err="1" smtClean="0"/>
              <a:t>родоп</a:t>
            </a:r>
            <a:r>
              <a:rPr lang="ru-RU" sz="1600" b="1" dirty="0" smtClean="0"/>
              <a:t>-</a:t>
            </a:r>
          </a:p>
          <a:p>
            <a:r>
              <a:rPr lang="ru-RU" sz="1600" b="1" dirty="0" err="1" smtClean="0"/>
              <a:t>сина</a:t>
            </a:r>
            <a:r>
              <a:rPr lang="ru-RU" sz="1600" b="1" dirty="0" smtClean="0"/>
              <a:t>  расположены  </a:t>
            </a:r>
            <a:r>
              <a:rPr lang="ru-RU" sz="1600" b="1" dirty="0" err="1" smtClean="0"/>
              <a:t>беспо</a:t>
            </a:r>
            <a:r>
              <a:rPr lang="ru-RU" sz="1600" b="1" dirty="0" smtClean="0"/>
              <a:t>-</a:t>
            </a:r>
          </a:p>
          <a:p>
            <a:r>
              <a:rPr lang="ru-RU" sz="1600" b="1" dirty="0" err="1" smtClean="0"/>
              <a:t>рядочно</a:t>
            </a:r>
            <a:r>
              <a:rPr lang="ru-RU" sz="1600" b="1" dirty="0" smtClean="0"/>
              <a:t> , а  в  глазе  </a:t>
            </a:r>
            <a:r>
              <a:rPr lang="ru-RU" sz="1600" b="1" dirty="0" err="1" smtClean="0"/>
              <a:t>насеко</a:t>
            </a:r>
            <a:r>
              <a:rPr lang="ru-RU" sz="1600" b="1" dirty="0" smtClean="0"/>
              <a:t>-</a:t>
            </a:r>
          </a:p>
          <a:p>
            <a:r>
              <a:rPr lang="ru-RU" sz="1600" b="1" dirty="0" smtClean="0"/>
              <a:t>те  же  молекулы уложены  </a:t>
            </a:r>
          </a:p>
          <a:p>
            <a:r>
              <a:rPr lang="ru-RU" sz="1600" b="1" dirty="0" smtClean="0"/>
              <a:t>аккуратными  рядами, ориентированы  в  одном</a:t>
            </a:r>
          </a:p>
          <a:p>
            <a:r>
              <a:rPr lang="ru-RU" sz="1600" b="1" dirty="0" smtClean="0"/>
              <a:t>направлении, что и </a:t>
            </a:r>
            <a:r>
              <a:rPr lang="ru-RU" sz="1600" b="1" dirty="0" err="1" smtClean="0"/>
              <a:t>позво</a:t>
            </a:r>
            <a:r>
              <a:rPr lang="ru-RU" sz="1600" b="1" dirty="0" smtClean="0"/>
              <a:t> –</a:t>
            </a:r>
          </a:p>
          <a:p>
            <a:r>
              <a:rPr lang="ru-RU" sz="1600" b="1" dirty="0" err="1" smtClean="0"/>
              <a:t>ляет</a:t>
            </a:r>
            <a:r>
              <a:rPr lang="ru-RU" sz="1600" b="1" dirty="0" smtClean="0"/>
              <a:t> им  сильнее </a:t>
            </a:r>
            <a:r>
              <a:rPr lang="ru-RU" sz="1600" b="1" dirty="0" err="1" smtClean="0"/>
              <a:t>реагиро</a:t>
            </a:r>
            <a:r>
              <a:rPr lang="ru-RU" sz="1600" b="1" dirty="0" smtClean="0"/>
              <a:t>-</a:t>
            </a:r>
          </a:p>
          <a:p>
            <a:r>
              <a:rPr lang="ru-RU" sz="1600" b="1" dirty="0" err="1" smtClean="0"/>
              <a:t>вать</a:t>
            </a:r>
            <a:r>
              <a:rPr lang="ru-RU" sz="1600" b="1" dirty="0" smtClean="0"/>
              <a:t> на тот свет, колебания </a:t>
            </a:r>
          </a:p>
          <a:p>
            <a:r>
              <a:rPr lang="ru-RU" sz="1600" b="1" dirty="0" smtClean="0"/>
              <a:t>которого соответствуют </a:t>
            </a:r>
          </a:p>
          <a:p>
            <a:r>
              <a:rPr lang="ru-RU" sz="1600" b="1" dirty="0" smtClean="0"/>
              <a:t>плоскости размещения </a:t>
            </a:r>
          </a:p>
          <a:p>
            <a:r>
              <a:rPr lang="ru-RU" sz="1600" b="1" dirty="0" smtClean="0"/>
              <a:t>молекул .</a:t>
            </a:r>
          </a:p>
          <a:p>
            <a:r>
              <a:rPr lang="ru-RU" sz="1600" b="1" dirty="0" smtClean="0"/>
              <a:t> </a:t>
            </a:r>
          </a:p>
          <a:p>
            <a:endParaRPr lang="ru-RU" sz="1200" dirty="0" smtClean="0"/>
          </a:p>
          <a:p>
            <a:endParaRPr lang="ru-RU" sz="12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par>
                          <p:cTn id="30" fill="hold">
                            <p:stCondLst>
                              <p:cond delay="1000"/>
                            </p:stCondLst>
                            <p:childTnLst>
                              <p:par>
                                <p:cTn id="31" presetID="55"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art_1_20_019"/>
          <p:cNvPicPr>
            <a:picLocks noChangeAspect="1" noChangeArrowheads="1"/>
          </p:cNvPicPr>
          <p:nvPr/>
        </p:nvPicPr>
        <p:blipFill>
          <a:blip r:embed="rId2"/>
          <a:srcRect/>
          <a:stretch>
            <a:fillRect/>
          </a:stretch>
        </p:blipFill>
        <p:spPr bwMode="auto">
          <a:xfrm>
            <a:off x="4857752" y="2000240"/>
            <a:ext cx="1714512" cy="2324100"/>
          </a:xfrm>
          <a:prstGeom prst="rect">
            <a:avLst/>
          </a:prstGeom>
          <a:noFill/>
          <a:ln w="76200">
            <a:solidFill>
              <a:srgbClr val="FFFF00"/>
            </a:solidFill>
          </a:ln>
          <a:effectLst>
            <a:glow rad="228600">
              <a:schemeClr val="accent2">
                <a:satMod val="175000"/>
                <a:alpha val="40000"/>
              </a:schemeClr>
            </a:glow>
          </a:effectLst>
        </p:spPr>
      </p:pic>
      <p:sp>
        <p:nvSpPr>
          <p:cNvPr id="16392" name="Rectangle 8"/>
          <p:cNvSpPr>
            <a:spLocks noChangeArrowheads="1"/>
          </p:cNvSpPr>
          <p:nvPr/>
        </p:nvSpPr>
        <p:spPr bwMode="auto">
          <a:xfrm>
            <a:off x="357158" y="5072074"/>
            <a:ext cx="8215370" cy="1200329"/>
          </a:xfrm>
          <a:prstGeom prst="rect">
            <a:avLst/>
          </a:prstGeom>
          <a:noFill/>
          <a:ln w="28575">
            <a:noFill/>
            <a:miter lim="800000"/>
            <a:headEnd/>
            <a:tailEnd/>
          </a:ln>
          <a:effectLst/>
        </p:spPr>
        <p:txBody>
          <a:bodyPr wrap="square" anchor="ctr">
            <a:spAutoFit/>
          </a:bodyPr>
          <a:lstStyle/>
          <a:p>
            <a:r>
              <a:rPr lang="ru-RU" b="1" dirty="0"/>
              <a:t>Поворачивая кристалл и следя за изменением проходящего через него рассеянного атмосферой солнечного света, </a:t>
            </a:r>
            <a:r>
              <a:rPr lang="ru-RU" b="1" i="1" dirty="0"/>
              <a:t>викинги могли на основании таких наблюдений определить направление на Солнце, даже если оно находится ниже линии </a:t>
            </a:r>
            <a:r>
              <a:rPr lang="ru-RU" b="1" i="1" dirty="0" smtClean="0"/>
              <a:t>горизонта</a:t>
            </a:r>
            <a:r>
              <a:rPr lang="en-US" b="1" i="1" dirty="0" smtClean="0"/>
              <a:t>  </a:t>
            </a:r>
            <a:r>
              <a:rPr lang="ru-RU" b="1" i="1" dirty="0" smtClean="0"/>
              <a:t>или  скрыто  облаками.</a:t>
            </a:r>
            <a:endParaRPr lang="ru-RU" b="1" dirty="0"/>
          </a:p>
        </p:txBody>
      </p:sp>
      <p:sp>
        <p:nvSpPr>
          <p:cNvPr id="18" name="Пятно 2 17"/>
          <p:cNvSpPr/>
          <p:nvPr/>
        </p:nvSpPr>
        <p:spPr>
          <a:xfrm>
            <a:off x="428596" y="285728"/>
            <a:ext cx="714380" cy="71438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единительная линия 19"/>
          <p:cNvCxnSpPr/>
          <p:nvPr/>
        </p:nvCxnSpPr>
        <p:spPr>
          <a:xfrm>
            <a:off x="928662" y="928670"/>
            <a:ext cx="1928826" cy="500066"/>
          </a:xfrm>
          <a:prstGeom prst="line">
            <a:avLst/>
          </a:prstGeom>
        </p:spPr>
        <p:style>
          <a:lnRef idx="1">
            <a:schemeClr val="accent1"/>
          </a:lnRef>
          <a:fillRef idx="0">
            <a:schemeClr val="accent1"/>
          </a:fillRef>
          <a:effectRef idx="0">
            <a:schemeClr val="accent1"/>
          </a:effectRef>
          <a:fontRef idx="minor">
            <a:schemeClr val="tx1"/>
          </a:fontRef>
        </p:style>
      </p:cxnSp>
      <p:sp>
        <p:nvSpPr>
          <p:cNvPr id="21" name="Выноска-облако 20"/>
          <p:cNvSpPr/>
          <p:nvPr/>
        </p:nvSpPr>
        <p:spPr>
          <a:xfrm>
            <a:off x="2214546" y="785794"/>
            <a:ext cx="1214446" cy="15001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1071538" y="714356"/>
            <a:ext cx="714380" cy="85725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 стрелкой 23"/>
          <p:cNvCxnSpPr>
            <a:endCxn id="22" idx="4"/>
          </p:cNvCxnSpPr>
          <p:nvPr/>
        </p:nvCxnSpPr>
        <p:spPr>
          <a:xfrm rot="5400000">
            <a:off x="1214414" y="1357298"/>
            <a:ext cx="428628"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endCxn id="22" idx="5"/>
          </p:cNvCxnSpPr>
          <p:nvPr/>
        </p:nvCxnSpPr>
        <p:spPr>
          <a:xfrm rot="16200000" flipH="1">
            <a:off x="1403470" y="1168241"/>
            <a:ext cx="303086" cy="25257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22" idx="3"/>
          </p:cNvCxnSpPr>
          <p:nvPr/>
        </p:nvCxnSpPr>
        <p:spPr>
          <a:xfrm rot="5400000">
            <a:off x="1150900" y="1168242"/>
            <a:ext cx="303086" cy="25257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endCxn id="22" idx="2"/>
          </p:cNvCxnSpPr>
          <p:nvPr/>
        </p:nvCxnSpPr>
        <p:spPr>
          <a:xfrm rot="10800000">
            <a:off x="1071538" y="1142984"/>
            <a:ext cx="35719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22" idx="1"/>
          </p:cNvCxnSpPr>
          <p:nvPr/>
        </p:nvCxnSpPr>
        <p:spPr>
          <a:xfrm rot="16200000" flipV="1">
            <a:off x="1150900" y="865155"/>
            <a:ext cx="303086" cy="25257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endCxn id="22" idx="0"/>
          </p:cNvCxnSpPr>
          <p:nvPr/>
        </p:nvCxnSpPr>
        <p:spPr>
          <a:xfrm rot="5400000" flipH="1" flipV="1">
            <a:off x="1214414" y="928670"/>
            <a:ext cx="428628"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22" idx="7"/>
          </p:cNvCxnSpPr>
          <p:nvPr/>
        </p:nvCxnSpPr>
        <p:spPr>
          <a:xfrm rot="5400000" flipH="1" flipV="1">
            <a:off x="1403470" y="865156"/>
            <a:ext cx="303086" cy="25257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22" idx="6"/>
          </p:cNvCxnSpPr>
          <p:nvPr/>
        </p:nvCxnSpPr>
        <p:spPr>
          <a:xfrm>
            <a:off x="1428728" y="1142984"/>
            <a:ext cx="35719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a:stCxn id="22" idx="6"/>
          </p:cNvCxnSpPr>
          <p:nvPr/>
        </p:nvCxnSpPr>
        <p:spPr>
          <a:xfrm flipV="1">
            <a:off x="1785918" y="1071546"/>
            <a:ext cx="57150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1714480" y="1142984"/>
            <a:ext cx="571504"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3286116" y="714356"/>
            <a:ext cx="785818" cy="214314"/>
          </a:xfrm>
          <a:prstGeom prst="line">
            <a:avLst/>
          </a:prstGeom>
        </p:spPr>
        <p:style>
          <a:lnRef idx="1">
            <a:schemeClr val="accent1"/>
          </a:lnRef>
          <a:fillRef idx="0">
            <a:schemeClr val="accent1"/>
          </a:fillRef>
          <a:effectRef idx="0">
            <a:schemeClr val="accent1"/>
          </a:effectRef>
          <a:fontRef idx="minor">
            <a:schemeClr val="tx1"/>
          </a:fontRef>
        </p:style>
      </p:cxnSp>
      <p:sp>
        <p:nvSpPr>
          <p:cNvPr id="61" name="Овал 60"/>
          <p:cNvSpPr/>
          <p:nvPr/>
        </p:nvSpPr>
        <p:spPr>
          <a:xfrm>
            <a:off x="4071934" y="214290"/>
            <a:ext cx="928694" cy="928694"/>
          </a:xfrm>
          <a:prstGeom prst="ellipse">
            <a:avLst/>
          </a:prstGeom>
          <a:solidFill>
            <a:schemeClr val="bg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0" name="Прямая со стрелкой 69"/>
          <p:cNvCxnSpPr/>
          <p:nvPr/>
        </p:nvCxnSpPr>
        <p:spPr>
          <a:xfrm rot="5400000" flipH="1" flipV="1">
            <a:off x="4464843" y="321447"/>
            <a:ext cx="357190" cy="28575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a:endCxn id="61" idx="3"/>
          </p:cNvCxnSpPr>
          <p:nvPr/>
        </p:nvCxnSpPr>
        <p:spPr>
          <a:xfrm rot="5400000">
            <a:off x="4172219" y="678637"/>
            <a:ext cx="364062" cy="29262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1" name="Овал 90"/>
          <p:cNvSpPr/>
          <p:nvPr/>
        </p:nvSpPr>
        <p:spPr>
          <a:xfrm>
            <a:off x="4643438" y="1214422"/>
            <a:ext cx="428628" cy="3571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p:nvPr/>
        </p:nvSpPr>
        <p:spPr>
          <a:xfrm>
            <a:off x="4000496" y="1785926"/>
            <a:ext cx="428628" cy="357190"/>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p:nvPr/>
        </p:nvSpPr>
        <p:spPr>
          <a:xfrm>
            <a:off x="3714744" y="2500306"/>
            <a:ext cx="428628" cy="4286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TextBox 95"/>
          <p:cNvSpPr txBox="1"/>
          <p:nvPr/>
        </p:nvSpPr>
        <p:spPr>
          <a:xfrm>
            <a:off x="6858016" y="2071678"/>
            <a:ext cx="2285984" cy="2308324"/>
          </a:xfrm>
          <a:prstGeom prst="rect">
            <a:avLst/>
          </a:prstGeom>
          <a:solidFill>
            <a:schemeClr val="bg1"/>
          </a:solidFill>
          <a:ln>
            <a:solidFill>
              <a:schemeClr val="tx2">
                <a:lumMod val="60000"/>
                <a:lumOff val="40000"/>
              </a:schemeClr>
            </a:solidFill>
          </a:ln>
        </p:spPr>
        <p:txBody>
          <a:bodyPr wrap="square" rtlCol="0">
            <a:spAutoFit/>
          </a:bodyPr>
          <a:lstStyle/>
          <a:p>
            <a:r>
              <a:rPr lang="ru-RU" sz="1600" b="1" dirty="0" smtClean="0">
                <a:solidFill>
                  <a:srgbClr val="0000FF"/>
                </a:solidFill>
              </a:rPr>
              <a:t>Корабль викингов</a:t>
            </a:r>
            <a:endParaRPr lang="en-US" sz="1600" b="1" dirty="0" smtClean="0">
              <a:solidFill>
                <a:srgbClr val="0000FF"/>
              </a:solidFill>
            </a:endParaRPr>
          </a:p>
          <a:p>
            <a:r>
              <a:rPr lang="ru-RU" sz="1600" b="1" dirty="0" smtClean="0">
                <a:solidFill>
                  <a:srgbClr val="0000FF"/>
                </a:solidFill>
              </a:rPr>
              <a:t>На  Руси  их называли  варягами</a:t>
            </a:r>
            <a:r>
              <a:rPr lang="en-US" sz="1600" b="1" dirty="0" smtClean="0">
                <a:solidFill>
                  <a:srgbClr val="0000FF"/>
                </a:solidFill>
              </a:rPr>
              <a:t> </a:t>
            </a:r>
            <a:r>
              <a:rPr lang="ru-RU" sz="1600" b="1" dirty="0" smtClean="0">
                <a:solidFill>
                  <a:srgbClr val="0000FF"/>
                </a:solidFill>
              </a:rPr>
              <a:t>,они считались безжалостными  воинами</a:t>
            </a:r>
            <a:r>
              <a:rPr lang="en-US" sz="1600" b="1" dirty="0" smtClean="0">
                <a:solidFill>
                  <a:srgbClr val="0000FF"/>
                </a:solidFill>
              </a:rPr>
              <a:t> </a:t>
            </a:r>
            <a:r>
              <a:rPr lang="ru-RU" sz="1600" b="1" dirty="0" smtClean="0">
                <a:solidFill>
                  <a:srgbClr val="0000FF"/>
                </a:solidFill>
              </a:rPr>
              <a:t>,</a:t>
            </a:r>
            <a:r>
              <a:rPr lang="en-US" sz="1600" b="1" dirty="0" smtClean="0">
                <a:solidFill>
                  <a:srgbClr val="0000FF"/>
                </a:solidFill>
              </a:rPr>
              <a:t> </a:t>
            </a:r>
            <a:r>
              <a:rPr lang="ru-RU" sz="1600" b="1" dirty="0" smtClean="0">
                <a:solidFill>
                  <a:srgbClr val="0000FF"/>
                </a:solidFill>
              </a:rPr>
              <a:t>они  без компаса   прекрасно ориентировались  по  Солнцу и звездам.</a:t>
            </a:r>
            <a:endParaRPr lang="ru-RU" sz="1600" b="1" dirty="0">
              <a:solidFill>
                <a:srgbClr val="0000FF"/>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1000" fill="hold"/>
                                        <p:tgtEl>
                                          <p:spTgt spid="16391"/>
                                        </p:tgtEl>
                                        <p:attrNameLst>
                                          <p:attrName>ppt_w</p:attrName>
                                        </p:attrNameLst>
                                      </p:cBhvr>
                                      <p:tavLst>
                                        <p:tav tm="0">
                                          <p:val>
                                            <p:strVal val="#ppt_w*0.70"/>
                                          </p:val>
                                        </p:tav>
                                        <p:tav tm="100000">
                                          <p:val>
                                            <p:strVal val="#ppt_w"/>
                                          </p:val>
                                        </p:tav>
                                      </p:tavLst>
                                    </p:anim>
                                    <p:anim calcmode="lin" valueType="num">
                                      <p:cBhvr>
                                        <p:cTn id="8" dur="1000" fill="hold"/>
                                        <p:tgtEl>
                                          <p:spTgt spid="16391"/>
                                        </p:tgtEl>
                                        <p:attrNameLst>
                                          <p:attrName>ppt_h</p:attrName>
                                        </p:attrNameLst>
                                      </p:cBhvr>
                                      <p:tavLst>
                                        <p:tav tm="0">
                                          <p:val>
                                            <p:strVal val="#ppt_h"/>
                                          </p:val>
                                        </p:tav>
                                        <p:tav tm="100000">
                                          <p:val>
                                            <p:strVal val="#ppt_h"/>
                                          </p:val>
                                        </p:tav>
                                      </p:tavLst>
                                    </p:anim>
                                    <p:animEffect transition="in" filter="fade">
                                      <p:cBhvr>
                                        <p:cTn id="9" dur="1000"/>
                                        <p:tgtEl>
                                          <p:spTgt spid="16391"/>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1000" fill="hold"/>
                                        <p:tgtEl>
                                          <p:spTgt spid="96"/>
                                        </p:tgtEl>
                                        <p:attrNameLst>
                                          <p:attrName>ppt_w</p:attrName>
                                        </p:attrNameLst>
                                      </p:cBhvr>
                                      <p:tavLst>
                                        <p:tav tm="0">
                                          <p:val>
                                            <p:strVal val="#ppt_w*0.70"/>
                                          </p:val>
                                        </p:tav>
                                        <p:tav tm="100000">
                                          <p:val>
                                            <p:strVal val="#ppt_w"/>
                                          </p:val>
                                        </p:tav>
                                      </p:tavLst>
                                    </p:anim>
                                    <p:anim calcmode="lin" valueType="num">
                                      <p:cBhvr>
                                        <p:cTn id="14" dur="1000" fill="hold"/>
                                        <p:tgtEl>
                                          <p:spTgt spid="96"/>
                                        </p:tgtEl>
                                        <p:attrNameLst>
                                          <p:attrName>ppt_h</p:attrName>
                                        </p:attrNameLst>
                                      </p:cBhvr>
                                      <p:tavLst>
                                        <p:tav tm="0">
                                          <p:val>
                                            <p:strVal val="#ppt_h"/>
                                          </p:val>
                                        </p:tav>
                                        <p:tav tm="100000">
                                          <p:val>
                                            <p:strVal val="#ppt_h"/>
                                          </p:val>
                                        </p:tav>
                                      </p:tavLst>
                                    </p:anim>
                                    <p:animEffect transition="in" filter="fade">
                                      <p:cBhvr>
                                        <p:cTn id="15" dur="10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6392"/>
                                        </p:tgtEl>
                                        <p:attrNameLst>
                                          <p:attrName>style.visibility</p:attrName>
                                        </p:attrNameLst>
                                      </p:cBhvr>
                                      <p:to>
                                        <p:strVal val="visible"/>
                                      </p:to>
                                    </p:set>
                                    <p:anim calcmode="lin" valueType="num">
                                      <p:cBhvr>
                                        <p:cTn id="20" dur="1000" fill="hold"/>
                                        <p:tgtEl>
                                          <p:spTgt spid="16392"/>
                                        </p:tgtEl>
                                        <p:attrNameLst>
                                          <p:attrName>ppt_w</p:attrName>
                                        </p:attrNameLst>
                                      </p:cBhvr>
                                      <p:tavLst>
                                        <p:tav tm="0">
                                          <p:val>
                                            <p:strVal val="#ppt_w*0.70"/>
                                          </p:val>
                                        </p:tav>
                                        <p:tav tm="100000">
                                          <p:val>
                                            <p:strVal val="#ppt_w"/>
                                          </p:val>
                                        </p:tav>
                                      </p:tavLst>
                                    </p:anim>
                                    <p:anim calcmode="lin" valueType="num">
                                      <p:cBhvr>
                                        <p:cTn id="21" dur="1000" fill="hold"/>
                                        <p:tgtEl>
                                          <p:spTgt spid="16392"/>
                                        </p:tgtEl>
                                        <p:attrNameLst>
                                          <p:attrName>ppt_h</p:attrName>
                                        </p:attrNameLst>
                                      </p:cBhvr>
                                      <p:tavLst>
                                        <p:tav tm="0">
                                          <p:val>
                                            <p:strVal val="#ppt_h"/>
                                          </p:val>
                                        </p:tav>
                                        <p:tav tm="100000">
                                          <p:val>
                                            <p:strVal val="#ppt_h"/>
                                          </p:val>
                                        </p:tav>
                                      </p:tavLst>
                                    </p:anim>
                                    <p:animEffect transition="in" filter="fade">
                                      <p:cBhvr>
                                        <p:cTn id="22" dur="1000"/>
                                        <p:tgtEl>
                                          <p:spTgt spid="16392"/>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strVal val="#ppt_w*0.70"/>
                                          </p:val>
                                        </p:tav>
                                        <p:tav tm="100000">
                                          <p:val>
                                            <p:strVal val="#ppt_w"/>
                                          </p:val>
                                        </p:tav>
                                      </p:tavLst>
                                    </p:anim>
                                    <p:anim calcmode="lin" valueType="num">
                                      <p:cBhvr>
                                        <p:cTn id="28" dur="1000" fill="hold"/>
                                        <p:tgtEl>
                                          <p:spTgt spid="18"/>
                                        </p:tgtEl>
                                        <p:attrNameLst>
                                          <p:attrName>ppt_h</p:attrName>
                                        </p:attrNameLst>
                                      </p:cBhvr>
                                      <p:tavLst>
                                        <p:tav tm="0">
                                          <p:val>
                                            <p:strVal val="#ppt_h"/>
                                          </p:val>
                                        </p:tav>
                                        <p:tav tm="100000">
                                          <p:val>
                                            <p:strVal val="#ppt_h"/>
                                          </p:val>
                                        </p:tav>
                                      </p:tavLst>
                                    </p:anim>
                                    <p:animEffect transition="in" filter="fade">
                                      <p:cBhvr>
                                        <p:cTn id="29" dur="1000"/>
                                        <p:tgtEl>
                                          <p:spTgt spid="1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1000" fill="hold"/>
                                        <p:tgtEl>
                                          <p:spTgt spid="22"/>
                                        </p:tgtEl>
                                        <p:attrNameLst>
                                          <p:attrName>ppt_w</p:attrName>
                                        </p:attrNameLst>
                                      </p:cBhvr>
                                      <p:tavLst>
                                        <p:tav tm="0">
                                          <p:val>
                                            <p:strVal val="#ppt_w*0.70"/>
                                          </p:val>
                                        </p:tav>
                                        <p:tav tm="100000">
                                          <p:val>
                                            <p:strVal val="#ppt_w"/>
                                          </p:val>
                                        </p:tav>
                                      </p:tavLst>
                                    </p:anim>
                                    <p:anim calcmode="lin" valueType="num">
                                      <p:cBhvr>
                                        <p:cTn id="33" dur="1000" fill="hold"/>
                                        <p:tgtEl>
                                          <p:spTgt spid="22"/>
                                        </p:tgtEl>
                                        <p:attrNameLst>
                                          <p:attrName>ppt_h</p:attrName>
                                        </p:attrNameLst>
                                      </p:cBhvr>
                                      <p:tavLst>
                                        <p:tav tm="0">
                                          <p:val>
                                            <p:strVal val="#ppt_h"/>
                                          </p:val>
                                        </p:tav>
                                        <p:tav tm="100000">
                                          <p:val>
                                            <p:strVal val="#ppt_h"/>
                                          </p:val>
                                        </p:tav>
                                      </p:tavLst>
                                    </p:anim>
                                    <p:animEffect transition="in" filter="fade">
                                      <p:cBhvr>
                                        <p:cTn id="34" dur="1000"/>
                                        <p:tgtEl>
                                          <p:spTgt spid="22"/>
                                        </p:tgtEl>
                                      </p:cBhvr>
                                    </p:animEffect>
                                  </p:childTnLst>
                                </p:cTn>
                              </p:par>
                            </p:childTnLst>
                          </p:cTn>
                        </p:par>
                        <p:par>
                          <p:cTn id="35" fill="hold">
                            <p:stCondLst>
                              <p:cond delay="1000"/>
                            </p:stCondLst>
                            <p:childTnLst>
                              <p:par>
                                <p:cTn id="36" presetID="55"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strVal val="#ppt_w*0.70"/>
                                          </p:val>
                                        </p:tav>
                                        <p:tav tm="100000">
                                          <p:val>
                                            <p:strVal val="#ppt_w"/>
                                          </p:val>
                                        </p:tav>
                                      </p:tavLst>
                                    </p:anim>
                                    <p:anim calcmode="lin" valueType="num">
                                      <p:cBhvr>
                                        <p:cTn id="39" dur="1000" fill="hold"/>
                                        <p:tgtEl>
                                          <p:spTgt spid="32"/>
                                        </p:tgtEl>
                                        <p:attrNameLst>
                                          <p:attrName>ppt_h</p:attrName>
                                        </p:attrNameLst>
                                      </p:cBhvr>
                                      <p:tavLst>
                                        <p:tav tm="0">
                                          <p:val>
                                            <p:strVal val="#ppt_h"/>
                                          </p:val>
                                        </p:tav>
                                        <p:tav tm="100000">
                                          <p:val>
                                            <p:strVal val="#ppt_h"/>
                                          </p:val>
                                        </p:tav>
                                      </p:tavLst>
                                    </p:anim>
                                    <p:animEffect transition="in" filter="fade">
                                      <p:cBhvr>
                                        <p:cTn id="40" dur="1000"/>
                                        <p:tgtEl>
                                          <p:spTgt spid="32"/>
                                        </p:tgtEl>
                                      </p:cBhvr>
                                    </p:animEffect>
                                  </p:childTnLst>
                                </p:cTn>
                              </p:par>
                              <p:par>
                                <p:cTn id="41" presetID="55"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ppt_w</p:attrName>
                                        </p:attrNameLst>
                                      </p:cBhvr>
                                      <p:tavLst>
                                        <p:tav tm="0">
                                          <p:val>
                                            <p:strVal val="#ppt_w*0.70"/>
                                          </p:val>
                                        </p:tav>
                                        <p:tav tm="100000">
                                          <p:val>
                                            <p:strVal val="#ppt_w"/>
                                          </p:val>
                                        </p:tav>
                                      </p:tavLst>
                                    </p:anim>
                                    <p:anim calcmode="lin" valueType="num">
                                      <p:cBhvr>
                                        <p:cTn id="44" dur="1000" fill="hold"/>
                                        <p:tgtEl>
                                          <p:spTgt spid="34"/>
                                        </p:tgtEl>
                                        <p:attrNameLst>
                                          <p:attrName>ppt_h</p:attrName>
                                        </p:attrNameLst>
                                      </p:cBhvr>
                                      <p:tavLst>
                                        <p:tav tm="0">
                                          <p:val>
                                            <p:strVal val="#ppt_h"/>
                                          </p:val>
                                        </p:tav>
                                        <p:tav tm="100000">
                                          <p:val>
                                            <p:strVal val="#ppt_h"/>
                                          </p:val>
                                        </p:tav>
                                      </p:tavLst>
                                    </p:anim>
                                    <p:animEffect transition="in" filter="fade">
                                      <p:cBhvr>
                                        <p:cTn id="45" dur="1000"/>
                                        <p:tgtEl>
                                          <p:spTgt spid="34"/>
                                        </p:tgtEl>
                                      </p:cBhvr>
                                    </p:animEffect>
                                  </p:childTnLst>
                                </p:cTn>
                              </p:par>
                              <p:par>
                                <p:cTn id="46" presetID="55"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1000" fill="hold"/>
                                        <p:tgtEl>
                                          <p:spTgt spid="36"/>
                                        </p:tgtEl>
                                        <p:attrNameLst>
                                          <p:attrName>ppt_w</p:attrName>
                                        </p:attrNameLst>
                                      </p:cBhvr>
                                      <p:tavLst>
                                        <p:tav tm="0">
                                          <p:val>
                                            <p:strVal val="#ppt_w*0.70"/>
                                          </p:val>
                                        </p:tav>
                                        <p:tav tm="100000">
                                          <p:val>
                                            <p:strVal val="#ppt_w"/>
                                          </p:val>
                                        </p:tav>
                                      </p:tavLst>
                                    </p:anim>
                                    <p:anim calcmode="lin" valueType="num">
                                      <p:cBhvr>
                                        <p:cTn id="49" dur="1000" fill="hold"/>
                                        <p:tgtEl>
                                          <p:spTgt spid="36"/>
                                        </p:tgtEl>
                                        <p:attrNameLst>
                                          <p:attrName>ppt_h</p:attrName>
                                        </p:attrNameLst>
                                      </p:cBhvr>
                                      <p:tavLst>
                                        <p:tav tm="0">
                                          <p:val>
                                            <p:strVal val="#ppt_h"/>
                                          </p:val>
                                        </p:tav>
                                        <p:tav tm="100000">
                                          <p:val>
                                            <p:strVal val="#ppt_h"/>
                                          </p:val>
                                        </p:tav>
                                      </p:tavLst>
                                    </p:anim>
                                    <p:animEffect transition="in" filter="fade">
                                      <p:cBhvr>
                                        <p:cTn id="50" dur="1000"/>
                                        <p:tgtEl>
                                          <p:spTgt spid="36"/>
                                        </p:tgtEl>
                                      </p:cBhvr>
                                    </p:animEffect>
                                  </p:childTnLst>
                                </p:cTn>
                              </p:par>
                              <p:par>
                                <p:cTn id="51" presetID="55"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1000" fill="hold"/>
                                        <p:tgtEl>
                                          <p:spTgt spid="38"/>
                                        </p:tgtEl>
                                        <p:attrNameLst>
                                          <p:attrName>ppt_w</p:attrName>
                                        </p:attrNameLst>
                                      </p:cBhvr>
                                      <p:tavLst>
                                        <p:tav tm="0">
                                          <p:val>
                                            <p:strVal val="#ppt_w*0.70"/>
                                          </p:val>
                                        </p:tav>
                                        <p:tav tm="100000">
                                          <p:val>
                                            <p:strVal val="#ppt_w"/>
                                          </p:val>
                                        </p:tav>
                                      </p:tavLst>
                                    </p:anim>
                                    <p:anim calcmode="lin" valueType="num">
                                      <p:cBhvr>
                                        <p:cTn id="54" dur="1000" fill="hold"/>
                                        <p:tgtEl>
                                          <p:spTgt spid="38"/>
                                        </p:tgtEl>
                                        <p:attrNameLst>
                                          <p:attrName>ppt_h</p:attrName>
                                        </p:attrNameLst>
                                      </p:cBhvr>
                                      <p:tavLst>
                                        <p:tav tm="0">
                                          <p:val>
                                            <p:strVal val="#ppt_h"/>
                                          </p:val>
                                        </p:tav>
                                        <p:tav tm="100000">
                                          <p:val>
                                            <p:strVal val="#ppt_h"/>
                                          </p:val>
                                        </p:tav>
                                      </p:tavLst>
                                    </p:anim>
                                    <p:animEffect transition="in" filter="fade">
                                      <p:cBhvr>
                                        <p:cTn id="55" dur="1000"/>
                                        <p:tgtEl>
                                          <p:spTgt spid="38"/>
                                        </p:tgtEl>
                                      </p:cBhvr>
                                    </p:animEffect>
                                  </p:childTnLst>
                                </p:cTn>
                              </p:par>
                              <p:par>
                                <p:cTn id="56" presetID="55"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1000" fill="hold"/>
                                        <p:tgtEl>
                                          <p:spTgt spid="26"/>
                                        </p:tgtEl>
                                        <p:attrNameLst>
                                          <p:attrName>ppt_w</p:attrName>
                                        </p:attrNameLst>
                                      </p:cBhvr>
                                      <p:tavLst>
                                        <p:tav tm="0">
                                          <p:val>
                                            <p:strVal val="#ppt_w*0.70"/>
                                          </p:val>
                                        </p:tav>
                                        <p:tav tm="100000">
                                          <p:val>
                                            <p:strVal val="#ppt_w"/>
                                          </p:val>
                                        </p:tav>
                                      </p:tavLst>
                                    </p:anim>
                                    <p:anim calcmode="lin" valueType="num">
                                      <p:cBhvr>
                                        <p:cTn id="59" dur="1000" fill="hold"/>
                                        <p:tgtEl>
                                          <p:spTgt spid="26"/>
                                        </p:tgtEl>
                                        <p:attrNameLst>
                                          <p:attrName>ppt_h</p:attrName>
                                        </p:attrNameLst>
                                      </p:cBhvr>
                                      <p:tavLst>
                                        <p:tav tm="0">
                                          <p:val>
                                            <p:strVal val="#ppt_h"/>
                                          </p:val>
                                        </p:tav>
                                        <p:tav tm="100000">
                                          <p:val>
                                            <p:strVal val="#ppt_h"/>
                                          </p:val>
                                        </p:tav>
                                      </p:tavLst>
                                    </p:anim>
                                    <p:animEffect transition="in" filter="fade">
                                      <p:cBhvr>
                                        <p:cTn id="60" dur="1000"/>
                                        <p:tgtEl>
                                          <p:spTgt spid="26"/>
                                        </p:tgtEl>
                                      </p:cBhvr>
                                    </p:animEffect>
                                  </p:childTnLst>
                                </p:cTn>
                              </p:par>
                              <p:par>
                                <p:cTn id="61" presetID="55"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strVal val="#ppt_w*0.70"/>
                                          </p:val>
                                        </p:tav>
                                        <p:tav tm="100000">
                                          <p:val>
                                            <p:strVal val="#ppt_w"/>
                                          </p:val>
                                        </p:tav>
                                      </p:tavLst>
                                    </p:anim>
                                    <p:anim calcmode="lin" valueType="num">
                                      <p:cBhvr>
                                        <p:cTn id="64" dur="1000" fill="hold"/>
                                        <p:tgtEl>
                                          <p:spTgt spid="24"/>
                                        </p:tgtEl>
                                        <p:attrNameLst>
                                          <p:attrName>ppt_h</p:attrName>
                                        </p:attrNameLst>
                                      </p:cBhvr>
                                      <p:tavLst>
                                        <p:tav tm="0">
                                          <p:val>
                                            <p:strVal val="#ppt_h"/>
                                          </p:val>
                                        </p:tav>
                                        <p:tav tm="100000">
                                          <p:val>
                                            <p:strVal val="#ppt_h"/>
                                          </p:val>
                                        </p:tav>
                                      </p:tavLst>
                                    </p:anim>
                                    <p:animEffect transition="in" filter="fade">
                                      <p:cBhvr>
                                        <p:cTn id="65" dur="1000"/>
                                        <p:tgtEl>
                                          <p:spTgt spid="24"/>
                                        </p:tgtEl>
                                      </p:cBhvr>
                                    </p:animEffect>
                                  </p:childTnLst>
                                </p:cTn>
                              </p:par>
                              <p:par>
                                <p:cTn id="66" presetID="55"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ppt_w</p:attrName>
                                        </p:attrNameLst>
                                      </p:cBhvr>
                                      <p:tavLst>
                                        <p:tav tm="0">
                                          <p:val>
                                            <p:strVal val="#ppt_w*0.70"/>
                                          </p:val>
                                        </p:tav>
                                        <p:tav tm="100000">
                                          <p:val>
                                            <p:strVal val="#ppt_w"/>
                                          </p:val>
                                        </p:tav>
                                      </p:tavLst>
                                    </p:anim>
                                    <p:anim calcmode="lin" valueType="num">
                                      <p:cBhvr>
                                        <p:cTn id="69" dur="1000" fill="hold"/>
                                        <p:tgtEl>
                                          <p:spTgt spid="28"/>
                                        </p:tgtEl>
                                        <p:attrNameLst>
                                          <p:attrName>ppt_h</p:attrName>
                                        </p:attrNameLst>
                                      </p:cBhvr>
                                      <p:tavLst>
                                        <p:tav tm="0">
                                          <p:val>
                                            <p:strVal val="#ppt_h"/>
                                          </p:val>
                                        </p:tav>
                                        <p:tav tm="100000">
                                          <p:val>
                                            <p:strVal val="#ppt_h"/>
                                          </p:val>
                                        </p:tav>
                                      </p:tavLst>
                                    </p:anim>
                                    <p:animEffect transition="in" filter="fade">
                                      <p:cBhvr>
                                        <p:cTn id="70" dur="1000"/>
                                        <p:tgtEl>
                                          <p:spTgt spid="28"/>
                                        </p:tgtEl>
                                      </p:cBhvr>
                                    </p:animEffect>
                                  </p:childTnLst>
                                </p:cTn>
                              </p:par>
                              <p:par>
                                <p:cTn id="71" presetID="55"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1000" fill="hold"/>
                                        <p:tgtEl>
                                          <p:spTgt spid="30"/>
                                        </p:tgtEl>
                                        <p:attrNameLst>
                                          <p:attrName>ppt_w</p:attrName>
                                        </p:attrNameLst>
                                      </p:cBhvr>
                                      <p:tavLst>
                                        <p:tav tm="0">
                                          <p:val>
                                            <p:strVal val="#ppt_w*0.70"/>
                                          </p:val>
                                        </p:tav>
                                        <p:tav tm="100000">
                                          <p:val>
                                            <p:strVal val="#ppt_w"/>
                                          </p:val>
                                        </p:tav>
                                      </p:tavLst>
                                    </p:anim>
                                    <p:anim calcmode="lin" valueType="num">
                                      <p:cBhvr>
                                        <p:cTn id="74" dur="1000" fill="hold"/>
                                        <p:tgtEl>
                                          <p:spTgt spid="30"/>
                                        </p:tgtEl>
                                        <p:attrNameLst>
                                          <p:attrName>ppt_h</p:attrName>
                                        </p:attrNameLst>
                                      </p:cBhvr>
                                      <p:tavLst>
                                        <p:tav tm="0">
                                          <p:val>
                                            <p:strVal val="#ppt_h"/>
                                          </p:val>
                                        </p:tav>
                                        <p:tav tm="100000">
                                          <p:val>
                                            <p:strVal val="#ppt_h"/>
                                          </p:val>
                                        </p:tav>
                                      </p:tavLst>
                                    </p:anim>
                                    <p:animEffect transition="in" filter="fade">
                                      <p:cBhvr>
                                        <p:cTn id="75" dur="1000"/>
                                        <p:tgtEl>
                                          <p:spTgt spid="30"/>
                                        </p:tgtEl>
                                      </p:cBhvr>
                                    </p:animEffect>
                                  </p:childTnLst>
                                </p:cTn>
                              </p:par>
                            </p:childTnLst>
                          </p:cTn>
                        </p:par>
                        <p:par>
                          <p:cTn id="76" fill="hold">
                            <p:stCondLst>
                              <p:cond delay="2000"/>
                            </p:stCondLst>
                            <p:childTnLst>
                              <p:par>
                                <p:cTn id="77" presetID="55"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strVal val="#ppt_w*0.70"/>
                                          </p:val>
                                        </p:tav>
                                        <p:tav tm="100000">
                                          <p:val>
                                            <p:strVal val="#ppt_w"/>
                                          </p:val>
                                        </p:tav>
                                      </p:tavLst>
                                    </p:anim>
                                    <p:anim calcmode="lin" valueType="num">
                                      <p:cBhvr>
                                        <p:cTn id="80" dur="1000" fill="hold"/>
                                        <p:tgtEl>
                                          <p:spTgt spid="21"/>
                                        </p:tgtEl>
                                        <p:attrNameLst>
                                          <p:attrName>ppt_h</p:attrName>
                                        </p:attrNameLst>
                                      </p:cBhvr>
                                      <p:tavLst>
                                        <p:tav tm="0">
                                          <p:val>
                                            <p:strVal val="#ppt_h"/>
                                          </p:val>
                                        </p:tav>
                                        <p:tav tm="100000">
                                          <p:val>
                                            <p:strVal val="#ppt_h"/>
                                          </p:val>
                                        </p:tav>
                                      </p:tavLst>
                                    </p:anim>
                                    <p:animEffect transition="in" filter="fade">
                                      <p:cBhvr>
                                        <p:cTn id="81" dur="10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1"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strVal val="#ppt_w*0.70"/>
                                          </p:val>
                                        </p:tav>
                                        <p:tav tm="100000">
                                          <p:val>
                                            <p:strVal val="#ppt_w"/>
                                          </p:val>
                                        </p:tav>
                                      </p:tavLst>
                                    </p:anim>
                                    <p:anim calcmode="lin" valueType="num">
                                      <p:cBhvr>
                                        <p:cTn id="87" dur="1000" fill="hold"/>
                                        <p:tgtEl>
                                          <p:spTgt spid="21"/>
                                        </p:tgtEl>
                                        <p:attrNameLst>
                                          <p:attrName>ppt_h</p:attrName>
                                        </p:attrNameLst>
                                      </p:cBhvr>
                                      <p:tavLst>
                                        <p:tav tm="0">
                                          <p:val>
                                            <p:strVal val="#ppt_h"/>
                                          </p:val>
                                        </p:tav>
                                        <p:tav tm="100000">
                                          <p:val>
                                            <p:strVal val="#ppt_h"/>
                                          </p:val>
                                        </p:tav>
                                      </p:tavLst>
                                    </p:anim>
                                    <p:animEffect transition="in" filter="fade">
                                      <p:cBhvr>
                                        <p:cTn id="88" dur="1000"/>
                                        <p:tgtEl>
                                          <p:spTgt spid="21"/>
                                        </p:tgtEl>
                                      </p:cBhvr>
                                    </p:animEffect>
                                  </p:childTnLst>
                                </p:cTn>
                              </p:par>
                              <p:par>
                                <p:cTn id="89" presetID="55" presetClass="entr" presetSubtype="0" fill="hold" nodeType="with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p:cTn id="91" dur="1000" fill="hold"/>
                                        <p:tgtEl>
                                          <p:spTgt spid="55"/>
                                        </p:tgtEl>
                                        <p:attrNameLst>
                                          <p:attrName>ppt_w</p:attrName>
                                        </p:attrNameLst>
                                      </p:cBhvr>
                                      <p:tavLst>
                                        <p:tav tm="0">
                                          <p:val>
                                            <p:strVal val="#ppt_w*0.70"/>
                                          </p:val>
                                        </p:tav>
                                        <p:tav tm="100000">
                                          <p:val>
                                            <p:strVal val="#ppt_w"/>
                                          </p:val>
                                        </p:tav>
                                      </p:tavLst>
                                    </p:anim>
                                    <p:anim calcmode="lin" valueType="num">
                                      <p:cBhvr>
                                        <p:cTn id="92" dur="1000" fill="hold"/>
                                        <p:tgtEl>
                                          <p:spTgt spid="55"/>
                                        </p:tgtEl>
                                        <p:attrNameLst>
                                          <p:attrName>ppt_h</p:attrName>
                                        </p:attrNameLst>
                                      </p:cBhvr>
                                      <p:tavLst>
                                        <p:tav tm="0">
                                          <p:val>
                                            <p:strVal val="#ppt_h"/>
                                          </p:val>
                                        </p:tav>
                                        <p:tav tm="100000">
                                          <p:val>
                                            <p:strVal val="#ppt_h"/>
                                          </p:val>
                                        </p:tav>
                                      </p:tavLst>
                                    </p:anim>
                                    <p:animEffect transition="in" filter="fade">
                                      <p:cBhvr>
                                        <p:cTn id="93" dur="1000"/>
                                        <p:tgtEl>
                                          <p:spTgt spid="55"/>
                                        </p:tgtEl>
                                      </p:cBhvr>
                                    </p:animEffect>
                                  </p:childTnLst>
                                </p:cTn>
                              </p:par>
                              <p:par>
                                <p:cTn id="94" presetID="55" presetClass="entr" presetSubtype="0" fill="hold"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1000" fill="hold"/>
                                        <p:tgtEl>
                                          <p:spTgt spid="20"/>
                                        </p:tgtEl>
                                        <p:attrNameLst>
                                          <p:attrName>ppt_w</p:attrName>
                                        </p:attrNameLst>
                                      </p:cBhvr>
                                      <p:tavLst>
                                        <p:tav tm="0">
                                          <p:val>
                                            <p:strVal val="#ppt_w*0.70"/>
                                          </p:val>
                                        </p:tav>
                                        <p:tav tm="100000">
                                          <p:val>
                                            <p:strVal val="#ppt_w"/>
                                          </p:val>
                                        </p:tav>
                                      </p:tavLst>
                                    </p:anim>
                                    <p:anim calcmode="lin" valueType="num">
                                      <p:cBhvr>
                                        <p:cTn id="97" dur="1000" fill="hold"/>
                                        <p:tgtEl>
                                          <p:spTgt spid="20"/>
                                        </p:tgtEl>
                                        <p:attrNameLst>
                                          <p:attrName>ppt_h</p:attrName>
                                        </p:attrNameLst>
                                      </p:cBhvr>
                                      <p:tavLst>
                                        <p:tav tm="0">
                                          <p:val>
                                            <p:strVal val="#ppt_h"/>
                                          </p:val>
                                        </p:tav>
                                        <p:tav tm="100000">
                                          <p:val>
                                            <p:strVal val="#ppt_h"/>
                                          </p:val>
                                        </p:tav>
                                      </p:tavLst>
                                    </p:anim>
                                    <p:animEffect transition="in" filter="fade">
                                      <p:cBhvr>
                                        <p:cTn id="98" dur="1000"/>
                                        <p:tgtEl>
                                          <p:spTgt spid="20"/>
                                        </p:tgtEl>
                                      </p:cBhvr>
                                    </p:animEffect>
                                  </p:childTnLst>
                                </p:cTn>
                              </p:par>
                              <p:par>
                                <p:cTn id="99" presetID="55" presetClass="entr" presetSubtype="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1000" fill="hold"/>
                                        <p:tgtEl>
                                          <p:spTgt spid="58"/>
                                        </p:tgtEl>
                                        <p:attrNameLst>
                                          <p:attrName>ppt_w</p:attrName>
                                        </p:attrNameLst>
                                      </p:cBhvr>
                                      <p:tavLst>
                                        <p:tav tm="0">
                                          <p:val>
                                            <p:strVal val="#ppt_w*0.70"/>
                                          </p:val>
                                        </p:tav>
                                        <p:tav tm="100000">
                                          <p:val>
                                            <p:strVal val="#ppt_w"/>
                                          </p:val>
                                        </p:tav>
                                      </p:tavLst>
                                    </p:anim>
                                    <p:anim calcmode="lin" valueType="num">
                                      <p:cBhvr>
                                        <p:cTn id="102" dur="1000" fill="hold"/>
                                        <p:tgtEl>
                                          <p:spTgt spid="58"/>
                                        </p:tgtEl>
                                        <p:attrNameLst>
                                          <p:attrName>ppt_h</p:attrName>
                                        </p:attrNameLst>
                                      </p:cBhvr>
                                      <p:tavLst>
                                        <p:tav tm="0">
                                          <p:val>
                                            <p:strVal val="#ppt_h"/>
                                          </p:val>
                                        </p:tav>
                                        <p:tav tm="100000">
                                          <p:val>
                                            <p:strVal val="#ppt_h"/>
                                          </p:val>
                                        </p:tav>
                                      </p:tavLst>
                                    </p:anim>
                                    <p:animEffect transition="in" filter="fade">
                                      <p:cBhvr>
                                        <p:cTn id="103" dur="1000"/>
                                        <p:tgtEl>
                                          <p:spTgt spid="58"/>
                                        </p:tgtEl>
                                      </p:cBhvr>
                                    </p:animEffect>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nodeType="clickEffect">
                                  <p:stCondLst>
                                    <p:cond delay="0"/>
                                  </p:stCondLst>
                                  <p:childTnLst>
                                    <p:set>
                                      <p:cBhvr>
                                        <p:cTn id="107" dur="1" fill="hold">
                                          <p:stCondLst>
                                            <p:cond delay="0"/>
                                          </p:stCondLst>
                                        </p:cTn>
                                        <p:tgtEl>
                                          <p:spTgt spid="60"/>
                                        </p:tgtEl>
                                        <p:attrNameLst>
                                          <p:attrName>style.visibility</p:attrName>
                                        </p:attrNameLst>
                                      </p:cBhvr>
                                      <p:to>
                                        <p:strVal val="visible"/>
                                      </p:to>
                                    </p:set>
                                    <p:anim calcmode="lin" valueType="num">
                                      <p:cBhvr>
                                        <p:cTn id="108" dur="1000" fill="hold"/>
                                        <p:tgtEl>
                                          <p:spTgt spid="60"/>
                                        </p:tgtEl>
                                        <p:attrNameLst>
                                          <p:attrName>ppt_w</p:attrName>
                                        </p:attrNameLst>
                                      </p:cBhvr>
                                      <p:tavLst>
                                        <p:tav tm="0">
                                          <p:val>
                                            <p:strVal val="#ppt_w*0.70"/>
                                          </p:val>
                                        </p:tav>
                                        <p:tav tm="100000">
                                          <p:val>
                                            <p:strVal val="#ppt_w"/>
                                          </p:val>
                                        </p:tav>
                                      </p:tavLst>
                                    </p:anim>
                                    <p:anim calcmode="lin" valueType="num">
                                      <p:cBhvr>
                                        <p:cTn id="109" dur="1000" fill="hold"/>
                                        <p:tgtEl>
                                          <p:spTgt spid="60"/>
                                        </p:tgtEl>
                                        <p:attrNameLst>
                                          <p:attrName>ppt_h</p:attrName>
                                        </p:attrNameLst>
                                      </p:cBhvr>
                                      <p:tavLst>
                                        <p:tav tm="0">
                                          <p:val>
                                            <p:strVal val="#ppt_h"/>
                                          </p:val>
                                        </p:tav>
                                        <p:tav tm="100000">
                                          <p:val>
                                            <p:strVal val="#ppt_h"/>
                                          </p:val>
                                        </p:tav>
                                      </p:tavLst>
                                    </p:anim>
                                    <p:animEffect transition="in" filter="fade">
                                      <p:cBhvr>
                                        <p:cTn id="110" dur="1000"/>
                                        <p:tgtEl>
                                          <p:spTgt spid="60"/>
                                        </p:tgtEl>
                                      </p:cBhvr>
                                    </p:animEffect>
                                  </p:childTnLst>
                                </p:cTn>
                              </p:par>
                              <p:par>
                                <p:cTn id="111" presetID="55"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anim calcmode="lin" valueType="num">
                                      <p:cBhvr>
                                        <p:cTn id="113" dur="1000" fill="hold"/>
                                        <p:tgtEl>
                                          <p:spTgt spid="61"/>
                                        </p:tgtEl>
                                        <p:attrNameLst>
                                          <p:attrName>ppt_w</p:attrName>
                                        </p:attrNameLst>
                                      </p:cBhvr>
                                      <p:tavLst>
                                        <p:tav tm="0">
                                          <p:val>
                                            <p:strVal val="#ppt_w*0.70"/>
                                          </p:val>
                                        </p:tav>
                                        <p:tav tm="100000">
                                          <p:val>
                                            <p:strVal val="#ppt_w"/>
                                          </p:val>
                                        </p:tav>
                                      </p:tavLst>
                                    </p:anim>
                                    <p:anim calcmode="lin" valueType="num">
                                      <p:cBhvr>
                                        <p:cTn id="114" dur="1000" fill="hold"/>
                                        <p:tgtEl>
                                          <p:spTgt spid="61"/>
                                        </p:tgtEl>
                                        <p:attrNameLst>
                                          <p:attrName>ppt_h</p:attrName>
                                        </p:attrNameLst>
                                      </p:cBhvr>
                                      <p:tavLst>
                                        <p:tav tm="0">
                                          <p:val>
                                            <p:strVal val="#ppt_h"/>
                                          </p:val>
                                        </p:tav>
                                        <p:tav tm="100000">
                                          <p:val>
                                            <p:strVal val="#ppt_h"/>
                                          </p:val>
                                        </p:tav>
                                      </p:tavLst>
                                    </p:anim>
                                    <p:animEffect transition="in" filter="fade">
                                      <p:cBhvr>
                                        <p:cTn id="115" dur="1000"/>
                                        <p:tgtEl>
                                          <p:spTgt spid="61"/>
                                        </p:tgtEl>
                                      </p:cBhvr>
                                    </p:animEffect>
                                  </p:childTnLst>
                                </p:cTn>
                              </p:par>
                              <p:par>
                                <p:cTn id="116" presetID="55" presetClass="entr" presetSubtype="0" fill="hold" nodeType="withEffect">
                                  <p:stCondLst>
                                    <p:cond delay="0"/>
                                  </p:stCondLst>
                                  <p:childTnLst>
                                    <p:set>
                                      <p:cBhvr>
                                        <p:cTn id="117" dur="1" fill="hold">
                                          <p:stCondLst>
                                            <p:cond delay="0"/>
                                          </p:stCondLst>
                                        </p:cTn>
                                        <p:tgtEl>
                                          <p:spTgt spid="90"/>
                                        </p:tgtEl>
                                        <p:attrNameLst>
                                          <p:attrName>style.visibility</p:attrName>
                                        </p:attrNameLst>
                                      </p:cBhvr>
                                      <p:to>
                                        <p:strVal val="visible"/>
                                      </p:to>
                                    </p:set>
                                    <p:anim calcmode="lin" valueType="num">
                                      <p:cBhvr>
                                        <p:cTn id="118" dur="1000" fill="hold"/>
                                        <p:tgtEl>
                                          <p:spTgt spid="90"/>
                                        </p:tgtEl>
                                        <p:attrNameLst>
                                          <p:attrName>ppt_w</p:attrName>
                                        </p:attrNameLst>
                                      </p:cBhvr>
                                      <p:tavLst>
                                        <p:tav tm="0">
                                          <p:val>
                                            <p:strVal val="#ppt_w*0.70"/>
                                          </p:val>
                                        </p:tav>
                                        <p:tav tm="100000">
                                          <p:val>
                                            <p:strVal val="#ppt_w"/>
                                          </p:val>
                                        </p:tav>
                                      </p:tavLst>
                                    </p:anim>
                                    <p:anim calcmode="lin" valueType="num">
                                      <p:cBhvr>
                                        <p:cTn id="119" dur="1000" fill="hold"/>
                                        <p:tgtEl>
                                          <p:spTgt spid="90"/>
                                        </p:tgtEl>
                                        <p:attrNameLst>
                                          <p:attrName>ppt_h</p:attrName>
                                        </p:attrNameLst>
                                      </p:cBhvr>
                                      <p:tavLst>
                                        <p:tav tm="0">
                                          <p:val>
                                            <p:strVal val="#ppt_h"/>
                                          </p:val>
                                        </p:tav>
                                        <p:tav tm="100000">
                                          <p:val>
                                            <p:strVal val="#ppt_h"/>
                                          </p:val>
                                        </p:tav>
                                      </p:tavLst>
                                    </p:anim>
                                    <p:animEffect transition="in" filter="fade">
                                      <p:cBhvr>
                                        <p:cTn id="120" dur="1000"/>
                                        <p:tgtEl>
                                          <p:spTgt spid="90"/>
                                        </p:tgtEl>
                                      </p:cBhvr>
                                    </p:animEffect>
                                  </p:childTnLst>
                                </p:cTn>
                              </p:par>
                              <p:par>
                                <p:cTn id="121" presetID="55" presetClass="entr" presetSubtype="0" fill="hold" nodeType="with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1000" fill="hold"/>
                                        <p:tgtEl>
                                          <p:spTgt spid="70"/>
                                        </p:tgtEl>
                                        <p:attrNameLst>
                                          <p:attrName>ppt_w</p:attrName>
                                        </p:attrNameLst>
                                      </p:cBhvr>
                                      <p:tavLst>
                                        <p:tav tm="0">
                                          <p:val>
                                            <p:strVal val="#ppt_w*0.70"/>
                                          </p:val>
                                        </p:tav>
                                        <p:tav tm="100000">
                                          <p:val>
                                            <p:strVal val="#ppt_w"/>
                                          </p:val>
                                        </p:tav>
                                      </p:tavLst>
                                    </p:anim>
                                    <p:anim calcmode="lin" valueType="num">
                                      <p:cBhvr>
                                        <p:cTn id="124" dur="1000" fill="hold"/>
                                        <p:tgtEl>
                                          <p:spTgt spid="70"/>
                                        </p:tgtEl>
                                        <p:attrNameLst>
                                          <p:attrName>ppt_h</p:attrName>
                                        </p:attrNameLst>
                                      </p:cBhvr>
                                      <p:tavLst>
                                        <p:tav tm="0">
                                          <p:val>
                                            <p:strVal val="#ppt_h"/>
                                          </p:val>
                                        </p:tav>
                                        <p:tav tm="100000">
                                          <p:val>
                                            <p:strVal val="#ppt_h"/>
                                          </p:val>
                                        </p:tav>
                                      </p:tavLst>
                                    </p:anim>
                                    <p:animEffect transition="in" filter="fade">
                                      <p:cBhvr>
                                        <p:cTn id="125" dur="1000"/>
                                        <p:tgtEl>
                                          <p:spTgt spid="70"/>
                                        </p:tgtEl>
                                      </p:cBhvr>
                                    </p:animEffect>
                                  </p:childTnLst>
                                </p:cTn>
                              </p:par>
                            </p:childTnLst>
                          </p:cTn>
                        </p:par>
                      </p:childTnLst>
                    </p:cTn>
                  </p:par>
                  <p:par>
                    <p:cTn id="126" fill="hold">
                      <p:stCondLst>
                        <p:cond delay="indefinite"/>
                      </p:stCondLst>
                      <p:childTnLst>
                        <p:par>
                          <p:cTn id="127" fill="hold">
                            <p:stCondLst>
                              <p:cond delay="0"/>
                            </p:stCondLst>
                            <p:childTnLst>
                              <p:par>
                                <p:cTn id="128" presetID="55" presetClass="entr" presetSubtype="0" fill="hold" grpId="0" nodeType="clickEffect">
                                  <p:stCondLst>
                                    <p:cond delay="0"/>
                                  </p:stCondLst>
                                  <p:childTnLst>
                                    <p:set>
                                      <p:cBhvr>
                                        <p:cTn id="129" dur="1" fill="hold">
                                          <p:stCondLst>
                                            <p:cond delay="0"/>
                                          </p:stCondLst>
                                        </p:cTn>
                                        <p:tgtEl>
                                          <p:spTgt spid="91"/>
                                        </p:tgtEl>
                                        <p:attrNameLst>
                                          <p:attrName>style.visibility</p:attrName>
                                        </p:attrNameLst>
                                      </p:cBhvr>
                                      <p:to>
                                        <p:strVal val="visible"/>
                                      </p:to>
                                    </p:set>
                                    <p:anim calcmode="lin" valueType="num">
                                      <p:cBhvr>
                                        <p:cTn id="130" dur="1000" fill="hold"/>
                                        <p:tgtEl>
                                          <p:spTgt spid="91"/>
                                        </p:tgtEl>
                                        <p:attrNameLst>
                                          <p:attrName>ppt_w</p:attrName>
                                        </p:attrNameLst>
                                      </p:cBhvr>
                                      <p:tavLst>
                                        <p:tav tm="0">
                                          <p:val>
                                            <p:strVal val="#ppt_w*0.70"/>
                                          </p:val>
                                        </p:tav>
                                        <p:tav tm="100000">
                                          <p:val>
                                            <p:strVal val="#ppt_w"/>
                                          </p:val>
                                        </p:tav>
                                      </p:tavLst>
                                    </p:anim>
                                    <p:anim calcmode="lin" valueType="num">
                                      <p:cBhvr>
                                        <p:cTn id="131" dur="1000" fill="hold"/>
                                        <p:tgtEl>
                                          <p:spTgt spid="91"/>
                                        </p:tgtEl>
                                        <p:attrNameLst>
                                          <p:attrName>ppt_h</p:attrName>
                                        </p:attrNameLst>
                                      </p:cBhvr>
                                      <p:tavLst>
                                        <p:tav tm="0">
                                          <p:val>
                                            <p:strVal val="#ppt_h"/>
                                          </p:val>
                                        </p:tav>
                                        <p:tav tm="100000">
                                          <p:val>
                                            <p:strVal val="#ppt_h"/>
                                          </p:val>
                                        </p:tav>
                                      </p:tavLst>
                                    </p:anim>
                                    <p:animEffect transition="in" filter="fade">
                                      <p:cBhvr>
                                        <p:cTn id="132" dur="1000"/>
                                        <p:tgtEl>
                                          <p:spTgt spid="91"/>
                                        </p:tgtEl>
                                      </p:cBhvr>
                                    </p:animEffect>
                                  </p:childTnLst>
                                </p:cTn>
                              </p:par>
                            </p:childTnLst>
                          </p:cTn>
                        </p:par>
                      </p:childTnLst>
                    </p:cTn>
                  </p:par>
                  <p:par>
                    <p:cTn id="133" fill="hold">
                      <p:stCondLst>
                        <p:cond delay="indefinite"/>
                      </p:stCondLst>
                      <p:childTnLst>
                        <p:par>
                          <p:cTn id="134" fill="hold">
                            <p:stCondLst>
                              <p:cond delay="0"/>
                            </p:stCondLst>
                            <p:childTnLst>
                              <p:par>
                                <p:cTn id="135" presetID="55" presetClass="entr" presetSubtype="0" fill="hold" grpId="0" nodeType="clickEffect">
                                  <p:stCondLst>
                                    <p:cond delay="0"/>
                                  </p:stCondLst>
                                  <p:childTnLst>
                                    <p:set>
                                      <p:cBhvr>
                                        <p:cTn id="136" dur="1" fill="hold">
                                          <p:stCondLst>
                                            <p:cond delay="0"/>
                                          </p:stCondLst>
                                        </p:cTn>
                                        <p:tgtEl>
                                          <p:spTgt spid="92"/>
                                        </p:tgtEl>
                                        <p:attrNameLst>
                                          <p:attrName>style.visibility</p:attrName>
                                        </p:attrNameLst>
                                      </p:cBhvr>
                                      <p:to>
                                        <p:strVal val="visible"/>
                                      </p:to>
                                    </p:set>
                                    <p:anim calcmode="lin" valueType="num">
                                      <p:cBhvr>
                                        <p:cTn id="137" dur="1000" fill="hold"/>
                                        <p:tgtEl>
                                          <p:spTgt spid="92"/>
                                        </p:tgtEl>
                                        <p:attrNameLst>
                                          <p:attrName>ppt_w</p:attrName>
                                        </p:attrNameLst>
                                      </p:cBhvr>
                                      <p:tavLst>
                                        <p:tav tm="0">
                                          <p:val>
                                            <p:strVal val="#ppt_w*0.70"/>
                                          </p:val>
                                        </p:tav>
                                        <p:tav tm="100000">
                                          <p:val>
                                            <p:strVal val="#ppt_w"/>
                                          </p:val>
                                        </p:tav>
                                      </p:tavLst>
                                    </p:anim>
                                    <p:anim calcmode="lin" valueType="num">
                                      <p:cBhvr>
                                        <p:cTn id="138" dur="1000" fill="hold"/>
                                        <p:tgtEl>
                                          <p:spTgt spid="92"/>
                                        </p:tgtEl>
                                        <p:attrNameLst>
                                          <p:attrName>ppt_h</p:attrName>
                                        </p:attrNameLst>
                                      </p:cBhvr>
                                      <p:tavLst>
                                        <p:tav tm="0">
                                          <p:val>
                                            <p:strVal val="#ppt_h"/>
                                          </p:val>
                                        </p:tav>
                                        <p:tav tm="100000">
                                          <p:val>
                                            <p:strVal val="#ppt_h"/>
                                          </p:val>
                                        </p:tav>
                                      </p:tavLst>
                                    </p:anim>
                                    <p:animEffect transition="in" filter="fade">
                                      <p:cBhvr>
                                        <p:cTn id="139" dur="1000"/>
                                        <p:tgtEl>
                                          <p:spTgt spid="92"/>
                                        </p:tgtEl>
                                      </p:cBhvr>
                                    </p:animEffect>
                                  </p:childTnLst>
                                </p:cTn>
                              </p:par>
                            </p:childTnLst>
                          </p:cTn>
                        </p:par>
                      </p:childTnLst>
                    </p:cTn>
                  </p:par>
                  <p:par>
                    <p:cTn id="140" fill="hold">
                      <p:stCondLst>
                        <p:cond delay="indefinite"/>
                      </p:stCondLst>
                      <p:childTnLst>
                        <p:par>
                          <p:cTn id="141" fill="hold">
                            <p:stCondLst>
                              <p:cond delay="0"/>
                            </p:stCondLst>
                            <p:childTnLst>
                              <p:par>
                                <p:cTn id="142" presetID="55" presetClass="entr" presetSubtype="0" fill="hold" grpId="0" nodeType="click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1000" fill="hold"/>
                                        <p:tgtEl>
                                          <p:spTgt spid="93"/>
                                        </p:tgtEl>
                                        <p:attrNameLst>
                                          <p:attrName>ppt_w</p:attrName>
                                        </p:attrNameLst>
                                      </p:cBhvr>
                                      <p:tavLst>
                                        <p:tav tm="0">
                                          <p:val>
                                            <p:strVal val="#ppt_w*0.70"/>
                                          </p:val>
                                        </p:tav>
                                        <p:tav tm="100000">
                                          <p:val>
                                            <p:strVal val="#ppt_w"/>
                                          </p:val>
                                        </p:tav>
                                      </p:tavLst>
                                    </p:anim>
                                    <p:anim calcmode="lin" valueType="num">
                                      <p:cBhvr>
                                        <p:cTn id="145" dur="1000" fill="hold"/>
                                        <p:tgtEl>
                                          <p:spTgt spid="93"/>
                                        </p:tgtEl>
                                        <p:attrNameLst>
                                          <p:attrName>ppt_h</p:attrName>
                                        </p:attrNameLst>
                                      </p:cBhvr>
                                      <p:tavLst>
                                        <p:tav tm="0">
                                          <p:val>
                                            <p:strVal val="#ppt_h"/>
                                          </p:val>
                                        </p:tav>
                                        <p:tav tm="100000">
                                          <p:val>
                                            <p:strVal val="#ppt_h"/>
                                          </p:val>
                                        </p:tav>
                                      </p:tavLst>
                                    </p:anim>
                                    <p:animEffect transition="in" filter="fade">
                                      <p:cBhvr>
                                        <p:cTn id="146"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8" grpId="0" animBg="1"/>
      <p:bldP spid="21" grpId="0" animBg="1"/>
      <p:bldP spid="21" grpId="1" animBg="1"/>
      <p:bldP spid="22" grpId="0" animBg="1"/>
      <p:bldP spid="61" grpId="0" animBg="1"/>
      <p:bldP spid="91" grpId="0" animBg="1"/>
      <p:bldP spid="92" grpId="0" animBg="1"/>
      <p:bldP spid="93" grpId="0" animBg="1"/>
      <p:bldP spid="9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art_1_20_027"/>
          <p:cNvPicPr>
            <a:picLocks noChangeAspect="1" noChangeArrowheads="1"/>
          </p:cNvPicPr>
          <p:nvPr/>
        </p:nvPicPr>
        <p:blipFill>
          <a:blip r:embed="rId2"/>
          <a:srcRect/>
          <a:stretch>
            <a:fillRect/>
          </a:stretch>
        </p:blipFill>
        <p:spPr bwMode="auto">
          <a:xfrm>
            <a:off x="2303463" y="441325"/>
            <a:ext cx="6527800" cy="3851275"/>
          </a:xfrm>
          <a:prstGeom prst="rect">
            <a:avLst/>
          </a:prstGeom>
          <a:noFill/>
        </p:spPr>
      </p:pic>
      <p:pic>
        <p:nvPicPr>
          <p:cNvPr id="16391" name="Picture 7" descr="art_1_20_019"/>
          <p:cNvPicPr>
            <a:picLocks noChangeAspect="1" noChangeArrowheads="1"/>
          </p:cNvPicPr>
          <p:nvPr/>
        </p:nvPicPr>
        <p:blipFill>
          <a:blip r:embed="rId3"/>
          <a:srcRect/>
          <a:stretch>
            <a:fillRect/>
          </a:stretch>
        </p:blipFill>
        <p:spPr bwMode="auto">
          <a:xfrm>
            <a:off x="431800" y="4149725"/>
            <a:ext cx="2857500" cy="2324100"/>
          </a:xfrm>
          <a:prstGeom prst="rect">
            <a:avLst/>
          </a:prstGeom>
          <a:noFill/>
        </p:spPr>
      </p:pic>
      <p:sp>
        <p:nvSpPr>
          <p:cNvPr id="16392" name="Rectangle 8"/>
          <p:cNvSpPr>
            <a:spLocks noChangeArrowheads="1"/>
          </p:cNvSpPr>
          <p:nvPr/>
        </p:nvSpPr>
        <p:spPr bwMode="auto">
          <a:xfrm>
            <a:off x="3527425" y="4330700"/>
            <a:ext cx="5437188" cy="2014538"/>
          </a:xfrm>
          <a:prstGeom prst="rect">
            <a:avLst/>
          </a:prstGeom>
          <a:noFill/>
          <a:ln w="9525">
            <a:noFill/>
            <a:miter lim="800000"/>
            <a:headEnd/>
            <a:tailEnd/>
          </a:ln>
          <a:effectLst/>
        </p:spPr>
        <p:txBody>
          <a:bodyPr anchor="ctr">
            <a:spAutoFit/>
          </a:bodyPr>
          <a:lstStyle/>
          <a:p>
            <a:r>
              <a:rPr lang="ru-RU" b="1"/>
              <a:t>Поворачивая кристалл и следя за изменением проходящего через него рассеянного атмосферой солнечного света, </a:t>
            </a:r>
            <a:r>
              <a:rPr lang="ru-RU" b="1" i="1"/>
              <a:t>викинги могли на основании таких наблюдений определить направление на Солнце, даже если оно находится ниже линии горизонта</a:t>
            </a:r>
            <a:r>
              <a:rPr lang="ru-RU" b="1"/>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357166"/>
            <a:ext cx="8715436" cy="954107"/>
          </a:xfrm>
          <a:prstGeom prst="rect">
            <a:avLst/>
          </a:prstGeom>
          <a:noFill/>
        </p:spPr>
        <p:txBody>
          <a:bodyPr wrap="square" rtlCol="0">
            <a:spAutoFit/>
          </a:bodyPr>
          <a:lstStyle/>
          <a:p>
            <a:r>
              <a:rPr lang="en-US" sz="2800" dirty="0" smtClean="0"/>
              <a:t> </a:t>
            </a:r>
            <a:r>
              <a:rPr lang="ru-RU" sz="2800" b="1" dirty="0" smtClean="0">
                <a:solidFill>
                  <a:srgbClr val="FF0000"/>
                </a:solidFill>
              </a:rPr>
              <a:t>Прохождение  механической  волны  через  взаимно</a:t>
            </a:r>
          </a:p>
          <a:p>
            <a:r>
              <a:rPr lang="ru-RU" sz="2800" b="1" dirty="0" smtClean="0">
                <a:solidFill>
                  <a:srgbClr val="FF0000"/>
                </a:solidFill>
              </a:rPr>
              <a:t>                   перпендикулярные  щели   </a:t>
            </a:r>
            <a:endParaRPr lang="ru-RU" sz="2800" b="1" dirty="0">
              <a:solidFill>
                <a:srgbClr val="FF0000"/>
              </a:solidFill>
            </a:endParaRPr>
          </a:p>
        </p:txBody>
      </p:sp>
      <p:pic>
        <p:nvPicPr>
          <p:cNvPr id="4" name="Picture 2"/>
          <p:cNvPicPr>
            <a:picLocks noChangeAspect="1" noChangeArrowheads="1"/>
          </p:cNvPicPr>
          <p:nvPr/>
        </p:nvPicPr>
        <p:blipFill>
          <a:blip r:embed="rId2"/>
          <a:srcRect/>
          <a:stretch>
            <a:fillRect/>
          </a:stretch>
        </p:blipFill>
        <p:spPr bwMode="auto">
          <a:xfrm>
            <a:off x="2285984" y="1285860"/>
            <a:ext cx="4643470" cy="49489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214282" y="2571744"/>
            <a:ext cx="8643998" cy="3754874"/>
          </a:xfrm>
          <a:prstGeom prst="rect">
            <a:avLst/>
          </a:prstGeom>
          <a:noFill/>
          <a:ln w="9525">
            <a:noFill/>
            <a:miter lim="800000"/>
            <a:headEnd/>
            <a:tailEnd/>
          </a:ln>
        </p:spPr>
        <p:txBody>
          <a:bodyPr wrap="square">
            <a:spAutoFit/>
          </a:bodyPr>
          <a:lstStyle/>
          <a:p>
            <a:r>
              <a:rPr lang="ru-RU" sz="2000" dirty="0" smtClean="0">
                <a:solidFill>
                  <a:srgbClr val="FF0000"/>
                </a:solidFill>
                <a:latin typeface="Comic Sans MS" pitchFamily="66" charset="0"/>
              </a:rPr>
              <a:t>                           </a:t>
            </a:r>
            <a:r>
              <a:rPr lang="ru-RU" sz="2000" u="sng" dirty="0" smtClean="0">
                <a:solidFill>
                  <a:srgbClr val="0000FF"/>
                </a:solidFill>
                <a:latin typeface="Comic Sans MS" pitchFamily="66" charset="0"/>
              </a:rPr>
              <a:t>Опыты </a:t>
            </a:r>
            <a:r>
              <a:rPr lang="ru-RU" sz="2000" u="sng" dirty="0">
                <a:solidFill>
                  <a:srgbClr val="0000FF"/>
                </a:solidFill>
                <a:latin typeface="Comic Sans MS" pitchFamily="66" charset="0"/>
              </a:rPr>
              <a:t>с турмалином</a:t>
            </a:r>
          </a:p>
          <a:p>
            <a:r>
              <a:rPr lang="ru-RU" sz="2000" dirty="0">
                <a:solidFill>
                  <a:srgbClr val="FF0000"/>
                </a:solidFill>
                <a:latin typeface="Comic Sans MS" pitchFamily="66" charset="0"/>
              </a:rPr>
              <a:t>     </a:t>
            </a:r>
            <a:r>
              <a:rPr lang="ru-RU" dirty="0">
                <a:solidFill>
                  <a:srgbClr val="FF0000"/>
                </a:solidFill>
                <a:latin typeface="Comic Sans MS" pitchFamily="66" charset="0"/>
              </a:rPr>
              <a:t>Рассмотрим подробно только один из экспериментов, очень простой и исключительно эффектный. Это опыт с кристаллами турмалина </a:t>
            </a:r>
            <a:r>
              <a:rPr lang="ru-RU" b="1" dirty="0">
                <a:solidFill>
                  <a:srgbClr val="0000FF"/>
                </a:solidFill>
                <a:latin typeface="Comic Sans MS" pitchFamily="66" charset="0"/>
              </a:rPr>
              <a:t>(прозрачными кристаллами зеленой окраски).</a:t>
            </a:r>
          </a:p>
          <a:p>
            <a:r>
              <a:rPr lang="ru-RU" dirty="0">
                <a:solidFill>
                  <a:srgbClr val="FF0000"/>
                </a:solidFill>
                <a:latin typeface="Comic Sans MS" pitchFamily="66" charset="0"/>
              </a:rPr>
              <a:t>     Кристалл турмалина имеет ось симметрии и </a:t>
            </a:r>
            <a:r>
              <a:rPr lang="en-US" dirty="0" smtClean="0">
                <a:solidFill>
                  <a:srgbClr val="FF0000"/>
                </a:solidFill>
                <a:latin typeface="Comic Sans MS" pitchFamily="66" charset="0"/>
              </a:rPr>
              <a:t> </a:t>
            </a:r>
            <a:r>
              <a:rPr lang="ru-RU" dirty="0" smtClean="0">
                <a:solidFill>
                  <a:srgbClr val="FF0000"/>
                </a:solidFill>
                <a:latin typeface="Comic Sans MS" pitchFamily="66" charset="0"/>
              </a:rPr>
              <a:t>называется  </a:t>
            </a:r>
            <a:r>
              <a:rPr lang="ru-RU" smtClean="0">
                <a:solidFill>
                  <a:srgbClr val="FF0000"/>
                </a:solidFill>
                <a:latin typeface="Comic Sans MS" pitchFamily="66" charset="0"/>
              </a:rPr>
              <a:t>одноосным кристаллом. </a:t>
            </a:r>
            <a:r>
              <a:rPr lang="ru-RU" dirty="0">
                <a:solidFill>
                  <a:srgbClr val="FF0000"/>
                </a:solidFill>
                <a:latin typeface="Comic Sans MS" pitchFamily="66" charset="0"/>
              </a:rPr>
              <a:t>Возьмем прямоугольную пластину турмалина, вырезанную таким образом, чтобы одна из ее граней была параллельна оси кристалла. Если направить нормально на такую пластину пучок света от электрической лампы или солнца, то вращение пластины вокруг пучка никакого изменения интенсивности света, прошедшего через нее, не вызовет </a:t>
            </a:r>
            <a:r>
              <a:rPr lang="ru-RU" dirty="0" smtClean="0">
                <a:solidFill>
                  <a:srgbClr val="FF0000"/>
                </a:solidFill>
                <a:latin typeface="Comic Sans MS" pitchFamily="66" charset="0"/>
              </a:rPr>
              <a:t>. </a:t>
            </a:r>
            <a:r>
              <a:rPr lang="en-US" dirty="0" smtClean="0">
                <a:solidFill>
                  <a:srgbClr val="FF0000"/>
                </a:solidFill>
                <a:latin typeface="Comic Sans MS" pitchFamily="66" charset="0"/>
              </a:rPr>
              <a:t>C</a:t>
            </a:r>
            <a:r>
              <a:rPr lang="ru-RU" dirty="0" err="1" smtClean="0">
                <a:solidFill>
                  <a:srgbClr val="FF0000"/>
                </a:solidFill>
                <a:latin typeface="Comic Sans MS" pitchFamily="66" charset="0"/>
              </a:rPr>
              <a:t>вет</a:t>
            </a:r>
            <a:r>
              <a:rPr lang="ru-RU" dirty="0" smtClean="0">
                <a:solidFill>
                  <a:srgbClr val="FF0000"/>
                </a:solidFill>
                <a:latin typeface="Comic Sans MS" pitchFamily="66" charset="0"/>
              </a:rPr>
              <a:t> </a:t>
            </a:r>
            <a:r>
              <a:rPr lang="ru-RU" dirty="0">
                <a:solidFill>
                  <a:srgbClr val="FF0000"/>
                </a:solidFill>
                <a:latin typeface="Comic Sans MS" pitchFamily="66" charset="0"/>
              </a:rPr>
              <a:t>только частично поглотился в турмалине и приобрел зеленоватую окраску. Больше ничего не произошло. </a:t>
            </a:r>
            <a:r>
              <a:rPr lang="ru-RU" b="1" dirty="0">
                <a:solidFill>
                  <a:srgbClr val="0000FF"/>
                </a:solidFill>
                <a:latin typeface="Comic Sans MS" pitchFamily="66" charset="0"/>
              </a:rPr>
              <a:t>Но это не так. Световая волна приобрела новые свойства.</a:t>
            </a:r>
          </a:p>
        </p:txBody>
      </p:sp>
      <p:pic>
        <p:nvPicPr>
          <p:cNvPr id="15362" name="Picture 2"/>
          <p:cNvPicPr>
            <a:picLocks noChangeAspect="1" noChangeArrowheads="1"/>
          </p:cNvPicPr>
          <p:nvPr/>
        </p:nvPicPr>
        <p:blipFill>
          <a:blip r:embed="rId2"/>
          <a:srcRect/>
          <a:stretch>
            <a:fillRect/>
          </a:stretch>
        </p:blipFill>
        <p:spPr bwMode="auto">
          <a:xfrm>
            <a:off x="2143108" y="428604"/>
            <a:ext cx="3452970" cy="2000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1000" fill="hold"/>
                                        <p:tgtEl>
                                          <p:spTgt spid="15361"/>
                                        </p:tgtEl>
                                        <p:attrNameLst>
                                          <p:attrName>ppt_w</p:attrName>
                                        </p:attrNameLst>
                                      </p:cBhvr>
                                      <p:tavLst>
                                        <p:tav tm="0">
                                          <p:val>
                                            <p:strVal val="#ppt_w*0.70"/>
                                          </p:val>
                                        </p:tav>
                                        <p:tav tm="100000">
                                          <p:val>
                                            <p:strVal val="#ppt_w"/>
                                          </p:val>
                                        </p:tav>
                                      </p:tavLst>
                                    </p:anim>
                                    <p:anim calcmode="lin" valueType="num">
                                      <p:cBhvr>
                                        <p:cTn id="8" dur="1000" fill="hold"/>
                                        <p:tgtEl>
                                          <p:spTgt spid="15361"/>
                                        </p:tgtEl>
                                        <p:attrNameLst>
                                          <p:attrName>ppt_h</p:attrName>
                                        </p:attrNameLst>
                                      </p:cBhvr>
                                      <p:tavLst>
                                        <p:tav tm="0">
                                          <p:val>
                                            <p:strVal val="#ppt_h"/>
                                          </p:val>
                                        </p:tav>
                                        <p:tav tm="100000">
                                          <p:val>
                                            <p:strVal val="#ppt_h"/>
                                          </p:val>
                                        </p:tav>
                                      </p:tavLst>
                                    </p:anim>
                                    <p:animEffect transition="in" filter="fade">
                                      <p:cBhvr>
                                        <p:cTn id="9" dur="1000"/>
                                        <p:tgtEl>
                                          <p:spTgt spid="1536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 calcmode="lin" valueType="num">
                                      <p:cBhvr>
                                        <p:cTn id="14" dur="1000" fill="hold"/>
                                        <p:tgtEl>
                                          <p:spTgt spid="15362"/>
                                        </p:tgtEl>
                                        <p:attrNameLst>
                                          <p:attrName>ppt_w</p:attrName>
                                        </p:attrNameLst>
                                      </p:cBhvr>
                                      <p:tavLst>
                                        <p:tav tm="0">
                                          <p:val>
                                            <p:strVal val="#ppt_w*0.70"/>
                                          </p:val>
                                        </p:tav>
                                        <p:tav tm="100000">
                                          <p:val>
                                            <p:strVal val="#ppt_w"/>
                                          </p:val>
                                        </p:tav>
                                      </p:tavLst>
                                    </p:anim>
                                    <p:anim calcmode="lin" valueType="num">
                                      <p:cBhvr>
                                        <p:cTn id="15" dur="1000" fill="hold"/>
                                        <p:tgtEl>
                                          <p:spTgt spid="15362"/>
                                        </p:tgtEl>
                                        <p:attrNameLst>
                                          <p:attrName>ppt_h</p:attrName>
                                        </p:attrNameLst>
                                      </p:cBhvr>
                                      <p:tavLst>
                                        <p:tav tm="0">
                                          <p:val>
                                            <p:strVal val="#ppt_h"/>
                                          </p:val>
                                        </p:tav>
                                        <p:tav tm="100000">
                                          <p:val>
                                            <p:strVal val="#ppt_h"/>
                                          </p:val>
                                        </p:tav>
                                      </p:tavLst>
                                    </p:anim>
                                    <p:animEffect transition="in" filter="fade">
                                      <p:cBhvr>
                                        <p:cTn id="16"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285720" y="0"/>
            <a:ext cx="4857750" cy="6863417"/>
          </a:xfrm>
          <a:prstGeom prst="rect">
            <a:avLst/>
          </a:prstGeom>
          <a:noFill/>
          <a:ln w="9525">
            <a:noFill/>
            <a:miter lim="800000"/>
            <a:headEnd/>
            <a:tailEnd/>
          </a:ln>
        </p:spPr>
        <p:txBody>
          <a:bodyPr>
            <a:spAutoFit/>
          </a:bodyPr>
          <a:lstStyle/>
          <a:p>
            <a:r>
              <a:rPr lang="ru-RU" sz="2000" dirty="0">
                <a:solidFill>
                  <a:srgbClr val="FF0000"/>
                </a:solidFill>
                <a:latin typeface="Comic Sans MS" pitchFamily="66" charset="0"/>
              </a:rPr>
              <a:t> </a:t>
            </a:r>
            <a:r>
              <a:rPr lang="ru-RU" sz="2000" dirty="0" smtClean="0">
                <a:solidFill>
                  <a:srgbClr val="FF0000"/>
                </a:solidFill>
                <a:latin typeface="Comic Sans MS" pitchFamily="66" charset="0"/>
              </a:rPr>
              <a:t> Новые свойства света , прошедшего </a:t>
            </a:r>
          </a:p>
          <a:p>
            <a:r>
              <a:rPr lang="ru-RU" sz="2000" dirty="0" smtClean="0">
                <a:solidFill>
                  <a:srgbClr val="FF0000"/>
                </a:solidFill>
                <a:latin typeface="Comic Sans MS" pitchFamily="66" charset="0"/>
              </a:rPr>
              <a:t>через  кристалл  турмалина, </a:t>
            </a:r>
            <a:r>
              <a:rPr lang="ru-RU" sz="2000" dirty="0">
                <a:solidFill>
                  <a:srgbClr val="FF0000"/>
                </a:solidFill>
                <a:latin typeface="Comic Sans MS" pitchFamily="66" charset="0"/>
              </a:rPr>
              <a:t>обнаруживаются, если пучок заставить пройти через второй точно такой же кристалл </a:t>
            </a:r>
            <a:r>
              <a:rPr lang="ru-RU" sz="2000" dirty="0" smtClean="0">
                <a:solidFill>
                  <a:srgbClr val="FF0000"/>
                </a:solidFill>
                <a:latin typeface="Comic Sans MS" pitchFamily="66" charset="0"/>
              </a:rPr>
              <a:t>турмалина, параллельный </a:t>
            </a:r>
            <a:r>
              <a:rPr lang="ru-RU" sz="2000" dirty="0">
                <a:solidFill>
                  <a:srgbClr val="FF0000"/>
                </a:solidFill>
                <a:latin typeface="Comic Sans MS" pitchFamily="66" charset="0"/>
              </a:rPr>
              <a:t>первому. При одинаково направленных осях кристаллов опять ничего интересного не происходит: просто световой пучок еще более ослабляется за счет поглощения во втором кристалле. </a:t>
            </a:r>
            <a:r>
              <a:rPr lang="ru-RU" sz="2000" b="1" dirty="0">
                <a:solidFill>
                  <a:srgbClr val="0000FF"/>
                </a:solidFill>
                <a:latin typeface="Comic Sans MS" pitchFamily="66" charset="0"/>
              </a:rPr>
              <a:t>Но если второй кристалл вращать, оставляя первый неподвижным , то обнаружится удивительное явление - гашение света. </a:t>
            </a:r>
            <a:r>
              <a:rPr lang="ru-RU" sz="2000" dirty="0">
                <a:solidFill>
                  <a:srgbClr val="FF0000"/>
                </a:solidFill>
                <a:latin typeface="Comic Sans MS" pitchFamily="66" charset="0"/>
              </a:rPr>
              <a:t>По мере увеличения угла между осями интенсивность света уменьшается. </a:t>
            </a:r>
            <a:r>
              <a:rPr lang="ru-RU" sz="2000" b="1" dirty="0">
                <a:solidFill>
                  <a:srgbClr val="0000FF"/>
                </a:solidFill>
                <a:latin typeface="Comic Sans MS" pitchFamily="66" charset="0"/>
              </a:rPr>
              <a:t>И когда оси перпендикулярны друг другу, свет не проходит совсем . Он целиком поглощается вторым кристаллом. Как это можно объяснить?</a:t>
            </a:r>
          </a:p>
        </p:txBody>
      </p:sp>
      <p:pic>
        <p:nvPicPr>
          <p:cNvPr id="16386" name="Picture 2"/>
          <p:cNvPicPr>
            <a:picLocks noChangeAspect="1" noChangeArrowheads="1"/>
          </p:cNvPicPr>
          <p:nvPr/>
        </p:nvPicPr>
        <p:blipFill>
          <a:blip r:embed="rId2"/>
          <a:srcRect/>
          <a:stretch>
            <a:fillRect/>
          </a:stretch>
        </p:blipFill>
        <p:spPr bwMode="auto">
          <a:xfrm>
            <a:off x="5357813" y="642938"/>
            <a:ext cx="2943225" cy="539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1000" fill="hold"/>
                                        <p:tgtEl>
                                          <p:spTgt spid="16385"/>
                                        </p:tgtEl>
                                        <p:attrNameLst>
                                          <p:attrName>ppt_w</p:attrName>
                                        </p:attrNameLst>
                                      </p:cBhvr>
                                      <p:tavLst>
                                        <p:tav tm="0">
                                          <p:val>
                                            <p:strVal val="#ppt_w*0.70"/>
                                          </p:val>
                                        </p:tav>
                                        <p:tav tm="100000">
                                          <p:val>
                                            <p:strVal val="#ppt_w"/>
                                          </p:val>
                                        </p:tav>
                                      </p:tavLst>
                                    </p:anim>
                                    <p:anim calcmode="lin" valueType="num">
                                      <p:cBhvr>
                                        <p:cTn id="8" dur="1000" fill="hold"/>
                                        <p:tgtEl>
                                          <p:spTgt spid="16385"/>
                                        </p:tgtEl>
                                        <p:attrNameLst>
                                          <p:attrName>ppt_h</p:attrName>
                                        </p:attrNameLst>
                                      </p:cBhvr>
                                      <p:tavLst>
                                        <p:tav tm="0">
                                          <p:val>
                                            <p:strVal val="#ppt_h"/>
                                          </p:val>
                                        </p:tav>
                                        <p:tav tm="100000">
                                          <p:val>
                                            <p:strVal val="#ppt_h"/>
                                          </p:val>
                                        </p:tav>
                                      </p:tavLst>
                                    </p:anim>
                                    <p:animEffect transition="in" filter="fade">
                                      <p:cBhvr>
                                        <p:cTn id="9" dur="1000"/>
                                        <p:tgtEl>
                                          <p:spTgt spid="1638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p:cTn id="14" dur="1000" fill="hold"/>
                                        <p:tgtEl>
                                          <p:spTgt spid="16386"/>
                                        </p:tgtEl>
                                        <p:attrNameLst>
                                          <p:attrName>ppt_w</p:attrName>
                                        </p:attrNameLst>
                                      </p:cBhvr>
                                      <p:tavLst>
                                        <p:tav tm="0">
                                          <p:val>
                                            <p:strVal val="#ppt_w*0.70"/>
                                          </p:val>
                                        </p:tav>
                                        <p:tav tm="100000">
                                          <p:val>
                                            <p:strVal val="#ppt_w"/>
                                          </p:val>
                                        </p:tav>
                                      </p:tavLst>
                                    </p:anim>
                                    <p:anim calcmode="lin" valueType="num">
                                      <p:cBhvr>
                                        <p:cTn id="15" dur="1000" fill="hold"/>
                                        <p:tgtEl>
                                          <p:spTgt spid="16386"/>
                                        </p:tgtEl>
                                        <p:attrNameLst>
                                          <p:attrName>ppt_h</p:attrName>
                                        </p:attrNameLst>
                                      </p:cBhvr>
                                      <p:tavLst>
                                        <p:tav tm="0">
                                          <p:val>
                                            <p:strVal val="#ppt_h"/>
                                          </p:val>
                                        </p:tav>
                                        <p:tav tm="100000">
                                          <p:val>
                                            <p:strVal val="#ppt_h"/>
                                          </p:val>
                                        </p:tav>
                                      </p:tavLst>
                                    </p:anim>
                                    <p:animEffect transition="in" filter="fade">
                                      <p:cBhvr>
                                        <p:cTn id="16"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8358246" cy="1384995"/>
          </a:xfrm>
          <a:prstGeom prst="rect">
            <a:avLst/>
          </a:prstGeom>
          <a:noFill/>
        </p:spPr>
        <p:txBody>
          <a:bodyPr wrap="square" rtlCol="0">
            <a:spAutoFit/>
          </a:bodyPr>
          <a:lstStyle/>
          <a:p>
            <a:r>
              <a:rPr lang="en-US" dirty="0" smtClean="0">
                <a:solidFill>
                  <a:srgbClr val="0000FF"/>
                </a:solidFill>
              </a:rPr>
              <a:t> </a:t>
            </a:r>
            <a:r>
              <a:rPr lang="ru-RU" sz="2800" b="1" i="1" u="sng" dirty="0" smtClean="0">
                <a:solidFill>
                  <a:srgbClr val="0000FF"/>
                </a:solidFill>
              </a:rPr>
              <a:t>Вывод1</a:t>
            </a:r>
            <a:r>
              <a:rPr lang="ru-RU" sz="2800" b="1" i="1" dirty="0" smtClean="0">
                <a:solidFill>
                  <a:srgbClr val="0000FF"/>
                </a:solidFill>
              </a:rPr>
              <a:t>  </a:t>
            </a:r>
            <a:r>
              <a:rPr lang="ru-RU" sz="2800" b="1" dirty="0" smtClean="0">
                <a:solidFill>
                  <a:srgbClr val="C00000"/>
                </a:solidFill>
              </a:rPr>
              <a:t>Источники света(Солнце , фонари) </a:t>
            </a:r>
            <a:r>
              <a:rPr lang="ru-RU" sz="2800" b="1" dirty="0" err="1" smtClean="0">
                <a:solidFill>
                  <a:srgbClr val="C00000"/>
                </a:solidFill>
              </a:rPr>
              <a:t>испус</a:t>
            </a:r>
            <a:r>
              <a:rPr lang="ru-RU" sz="2800" b="1" dirty="0" smtClean="0">
                <a:solidFill>
                  <a:srgbClr val="C00000"/>
                </a:solidFill>
              </a:rPr>
              <a:t>-</a:t>
            </a:r>
          </a:p>
          <a:p>
            <a:r>
              <a:rPr lang="ru-RU" sz="2800" b="1" dirty="0" smtClean="0">
                <a:solidFill>
                  <a:srgbClr val="C00000"/>
                </a:solidFill>
              </a:rPr>
              <a:t>ют  свет, в  котором  световые  колебания  происходят  симметрично  по  всем  направлениям.    </a:t>
            </a:r>
            <a:r>
              <a:rPr lang="ru-RU" sz="2800" b="1" i="1" dirty="0" smtClean="0">
                <a:solidFill>
                  <a:srgbClr val="0000FF"/>
                </a:solidFill>
              </a:rPr>
              <a:t> </a:t>
            </a:r>
            <a:endParaRPr lang="ru-RU" sz="2800" b="1" i="1" dirty="0">
              <a:solidFill>
                <a:srgbClr val="0000FF"/>
              </a:solidFill>
            </a:endParaRPr>
          </a:p>
        </p:txBody>
      </p:sp>
      <p:pic>
        <p:nvPicPr>
          <p:cNvPr id="3" name="Picture 2"/>
          <p:cNvPicPr>
            <a:picLocks noChangeAspect="1" noChangeArrowheads="1"/>
          </p:cNvPicPr>
          <p:nvPr/>
        </p:nvPicPr>
        <p:blipFill>
          <a:blip r:embed="rId2"/>
          <a:srcRect/>
          <a:stretch>
            <a:fillRect/>
          </a:stretch>
        </p:blipFill>
        <p:spPr bwMode="auto">
          <a:xfrm>
            <a:off x="3571868" y="1785926"/>
            <a:ext cx="4429125" cy="1485900"/>
          </a:xfrm>
          <a:prstGeom prst="rect">
            <a:avLst/>
          </a:prstGeom>
          <a:noFill/>
          <a:ln w="9525">
            <a:noFill/>
            <a:miter lim="800000"/>
            <a:headEnd/>
            <a:tailEnd/>
          </a:ln>
          <a:effectLst/>
        </p:spPr>
      </p:pic>
      <p:sp>
        <p:nvSpPr>
          <p:cNvPr id="4" name="Прямоугольник 3"/>
          <p:cNvSpPr/>
          <p:nvPr/>
        </p:nvSpPr>
        <p:spPr>
          <a:xfrm>
            <a:off x="5214942" y="1785926"/>
            <a:ext cx="2928958"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42910" y="1785926"/>
            <a:ext cx="3000396"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85720" y="4143380"/>
            <a:ext cx="8572560" cy="1754326"/>
          </a:xfrm>
          <a:prstGeom prst="rect">
            <a:avLst/>
          </a:prstGeom>
          <a:noFill/>
        </p:spPr>
        <p:txBody>
          <a:bodyPr wrap="square" rtlCol="0">
            <a:spAutoFit/>
          </a:bodyPr>
          <a:lstStyle/>
          <a:p>
            <a:r>
              <a:rPr lang="ru-RU" sz="3600" b="1" i="1" u="sng" dirty="0" smtClean="0">
                <a:solidFill>
                  <a:srgbClr val="0000FF"/>
                </a:solidFill>
              </a:rPr>
              <a:t>Свет, в  котором  световые  колебания  происходят  по  всем направлениям,</a:t>
            </a:r>
          </a:p>
          <a:p>
            <a:r>
              <a:rPr lang="ru-RU" sz="3600" b="1" i="1" u="sng" dirty="0" smtClean="0">
                <a:solidFill>
                  <a:srgbClr val="0000FF"/>
                </a:solidFill>
              </a:rPr>
              <a:t>  называется  естественным  светом.</a:t>
            </a:r>
            <a:endParaRPr lang="ru-RU" sz="3600" b="1" i="1" u="sng"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уб 2"/>
          <p:cNvSpPr/>
          <p:nvPr/>
        </p:nvSpPr>
        <p:spPr>
          <a:xfrm>
            <a:off x="3428992" y="1357298"/>
            <a:ext cx="2286016" cy="4143404"/>
          </a:xfrm>
          <a:prstGeom prst="cube">
            <a:avLst>
              <a:gd name="adj" fmla="val 1596"/>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p:nvCxnSpPr>
        <p:spPr>
          <a:xfrm>
            <a:off x="714348" y="3143248"/>
            <a:ext cx="3714776" cy="7143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5357818" y="3214686"/>
            <a:ext cx="3357586" cy="158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flipH="1" flipV="1">
            <a:off x="2286778" y="3214686"/>
            <a:ext cx="4285486" cy="794"/>
          </a:xfrm>
          <a:prstGeom prst="straightConnector1">
            <a:avLst/>
          </a:prstGeom>
          <a:ln w="28575">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536547" y="3178173"/>
            <a:ext cx="235745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857224" y="2357430"/>
            <a:ext cx="1785950" cy="1643074"/>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5400000" flipH="1" flipV="1">
            <a:off x="964381" y="2464587"/>
            <a:ext cx="1571636" cy="135732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2">
            <a:clrChange>
              <a:clrFrom>
                <a:srgbClr val="FFFFFF"/>
              </a:clrFrom>
              <a:clrTo>
                <a:srgbClr val="FFFFFF">
                  <a:alpha val="0"/>
                </a:srgbClr>
              </a:clrTo>
            </a:clrChange>
            <a:lum bright="-40000"/>
          </a:blip>
          <a:srcRect/>
          <a:stretch>
            <a:fillRect/>
          </a:stretch>
        </p:blipFill>
        <p:spPr bwMode="auto">
          <a:xfrm>
            <a:off x="1500166" y="1214422"/>
            <a:ext cx="295275" cy="695325"/>
          </a:xfrm>
          <a:prstGeom prst="rect">
            <a:avLst/>
          </a:prstGeom>
          <a:noFill/>
        </p:spPr>
      </p:pic>
      <p:pic>
        <p:nvPicPr>
          <p:cNvPr id="23" name="Picture 4"/>
          <p:cNvPicPr>
            <a:picLocks noChangeAspect="1" noChangeArrowheads="1"/>
          </p:cNvPicPr>
          <p:nvPr/>
        </p:nvPicPr>
        <p:blipFill>
          <a:blip r:embed="rId2">
            <a:clrChange>
              <a:clrFrom>
                <a:srgbClr val="FFFFFF"/>
              </a:clrFrom>
              <a:clrTo>
                <a:srgbClr val="FFFFFF">
                  <a:alpha val="0"/>
                </a:srgbClr>
              </a:clrTo>
            </a:clrChange>
            <a:lum bright="-40000"/>
          </a:blip>
          <a:srcRect/>
          <a:stretch>
            <a:fillRect/>
          </a:stretch>
        </p:blipFill>
        <p:spPr bwMode="auto">
          <a:xfrm>
            <a:off x="7500958" y="1357298"/>
            <a:ext cx="295275" cy="695325"/>
          </a:xfrm>
          <a:prstGeom prst="rect">
            <a:avLst/>
          </a:prstGeom>
          <a:noFill/>
        </p:spPr>
      </p:pic>
      <p:cxnSp>
        <p:nvCxnSpPr>
          <p:cNvPr id="26" name="Прямая со стрелкой 25"/>
          <p:cNvCxnSpPr/>
          <p:nvPr/>
        </p:nvCxnSpPr>
        <p:spPr>
          <a:xfrm rot="5400000">
            <a:off x="536547" y="3178173"/>
            <a:ext cx="235745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5400000">
            <a:off x="5608645" y="3249611"/>
            <a:ext cx="235745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5400000">
            <a:off x="6037273" y="3249611"/>
            <a:ext cx="235745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5400000">
            <a:off x="6465901" y="3249611"/>
            <a:ext cx="235745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6965967" y="3249611"/>
            <a:ext cx="235745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5720" y="0"/>
            <a:ext cx="8215370" cy="1261884"/>
          </a:xfrm>
          <a:prstGeom prst="rect">
            <a:avLst/>
          </a:prstGeom>
          <a:noFill/>
        </p:spPr>
        <p:txBody>
          <a:bodyPr wrap="square" rtlCol="0">
            <a:spAutoFit/>
          </a:bodyPr>
          <a:lstStyle/>
          <a:p>
            <a:r>
              <a:rPr lang="ru-RU" dirty="0" smtClean="0"/>
              <a:t> </a:t>
            </a:r>
            <a:r>
              <a:rPr lang="ru-RU" sz="2800" b="1" u="sng" dirty="0" smtClean="0">
                <a:solidFill>
                  <a:srgbClr val="0000FF"/>
                </a:solidFill>
              </a:rPr>
              <a:t>Вывод2  </a:t>
            </a:r>
            <a:r>
              <a:rPr lang="ru-RU" sz="2400" b="1" dirty="0" smtClean="0">
                <a:solidFill>
                  <a:srgbClr val="FF0000"/>
                </a:solidFill>
              </a:rPr>
              <a:t>Кристалл  турмалина  пропускает  только  те  световые  колебания, которые  происходят параллельно оси  симметрии  кристалла</a:t>
            </a:r>
            <a:endParaRPr lang="ru-RU" sz="2400" b="1" dirty="0">
              <a:solidFill>
                <a:srgbClr val="FF0000"/>
              </a:solidFill>
            </a:endParaRPr>
          </a:p>
        </p:txBody>
      </p:sp>
      <p:sp>
        <p:nvSpPr>
          <p:cNvPr id="17" name="TextBox 16"/>
          <p:cNvSpPr txBox="1"/>
          <p:nvPr/>
        </p:nvSpPr>
        <p:spPr>
          <a:xfrm>
            <a:off x="214282" y="5572140"/>
            <a:ext cx="8715436" cy="1200329"/>
          </a:xfrm>
          <a:prstGeom prst="rect">
            <a:avLst/>
          </a:prstGeom>
          <a:noFill/>
        </p:spPr>
        <p:txBody>
          <a:bodyPr wrap="square" rtlCol="0">
            <a:spAutoFit/>
          </a:bodyPr>
          <a:lstStyle/>
          <a:p>
            <a:r>
              <a:rPr lang="en-US" dirty="0" smtClean="0"/>
              <a:t> </a:t>
            </a:r>
            <a:r>
              <a:rPr lang="ru-RU" sz="2400" b="1" i="1" u="sng" dirty="0" smtClean="0">
                <a:solidFill>
                  <a:srgbClr val="FF0000"/>
                </a:solidFill>
              </a:rPr>
              <a:t>Свет , в  котором  световые  колебания  происходят  только  в одном  направлении   , называется  поляризованным  светом</a:t>
            </a:r>
            <a:endParaRPr lang="ru-RU" sz="2400" b="1" i="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par>
                                <p:cTn id="31" presetID="55"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par>
                                <p:cTn id="43" presetID="55"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strVal val="#ppt_w*0.70"/>
                                          </p:val>
                                        </p:tav>
                                        <p:tav tm="100000">
                                          <p:val>
                                            <p:strVal val="#ppt_w"/>
                                          </p:val>
                                        </p:tav>
                                      </p:tavLst>
                                    </p:anim>
                                    <p:anim calcmode="lin" valueType="num">
                                      <p:cBhvr>
                                        <p:cTn id="46" dur="1000" fill="hold"/>
                                        <p:tgtEl>
                                          <p:spTgt spid="14"/>
                                        </p:tgtEl>
                                        <p:attrNameLst>
                                          <p:attrName>ppt_h</p:attrName>
                                        </p:attrNameLst>
                                      </p:cBhvr>
                                      <p:tavLst>
                                        <p:tav tm="0">
                                          <p:val>
                                            <p:strVal val="#ppt_h"/>
                                          </p:val>
                                        </p:tav>
                                        <p:tav tm="100000">
                                          <p:val>
                                            <p:strVal val="#ppt_h"/>
                                          </p:val>
                                        </p:tav>
                                      </p:tavLst>
                                    </p:anim>
                                    <p:animEffect transition="in" filter="fade">
                                      <p:cBhvr>
                                        <p:cTn id="47" dur="1000"/>
                                        <p:tgtEl>
                                          <p:spTgt spid="14"/>
                                        </p:tgtEl>
                                      </p:cBhvr>
                                    </p:animEffect>
                                  </p:childTnLst>
                                </p:cTn>
                              </p:par>
                              <p:par>
                                <p:cTn id="48" presetID="55"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1000" fill="hold"/>
                                        <p:tgtEl>
                                          <p:spTgt spid="18"/>
                                        </p:tgtEl>
                                        <p:attrNameLst>
                                          <p:attrName>ppt_w</p:attrName>
                                        </p:attrNameLst>
                                      </p:cBhvr>
                                      <p:tavLst>
                                        <p:tav tm="0">
                                          <p:val>
                                            <p:strVal val="#ppt_w*0.70"/>
                                          </p:val>
                                        </p:tav>
                                        <p:tav tm="100000">
                                          <p:val>
                                            <p:strVal val="#ppt_w"/>
                                          </p:val>
                                        </p:tav>
                                      </p:tavLst>
                                    </p:anim>
                                    <p:anim calcmode="lin" valueType="num">
                                      <p:cBhvr>
                                        <p:cTn id="51" dur="1000" fill="hold"/>
                                        <p:tgtEl>
                                          <p:spTgt spid="18"/>
                                        </p:tgtEl>
                                        <p:attrNameLst>
                                          <p:attrName>ppt_h</p:attrName>
                                        </p:attrNameLst>
                                      </p:cBhvr>
                                      <p:tavLst>
                                        <p:tav tm="0">
                                          <p:val>
                                            <p:strVal val="#ppt_h"/>
                                          </p:val>
                                        </p:tav>
                                        <p:tav tm="100000">
                                          <p:val>
                                            <p:strVal val="#ppt_h"/>
                                          </p:val>
                                        </p:tav>
                                      </p:tavLst>
                                    </p:anim>
                                    <p:animEffect transition="in" filter="fade">
                                      <p:cBhvr>
                                        <p:cTn id="52" dur="1000"/>
                                        <p:tgtEl>
                                          <p:spTgt spid="18"/>
                                        </p:tgtEl>
                                      </p:cBhvr>
                                    </p:animEffect>
                                  </p:childTnLst>
                                </p:cTn>
                              </p:par>
                              <p:par>
                                <p:cTn id="53" presetID="55"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strVal val="#ppt_w*0.70"/>
                                          </p:val>
                                        </p:tav>
                                        <p:tav tm="100000">
                                          <p:val>
                                            <p:strVal val="#ppt_w"/>
                                          </p:val>
                                        </p:tav>
                                      </p:tavLst>
                                    </p:anim>
                                    <p:anim calcmode="lin" valueType="num">
                                      <p:cBhvr>
                                        <p:cTn id="56" dur="1000" fill="hold"/>
                                        <p:tgtEl>
                                          <p:spTgt spid="26"/>
                                        </p:tgtEl>
                                        <p:attrNameLst>
                                          <p:attrName>ppt_h</p:attrName>
                                        </p:attrNameLst>
                                      </p:cBhvr>
                                      <p:tavLst>
                                        <p:tav tm="0">
                                          <p:val>
                                            <p:strVal val="#ppt_h"/>
                                          </p:val>
                                        </p:tav>
                                        <p:tav tm="100000">
                                          <p:val>
                                            <p:strVal val="#ppt_h"/>
                                          </p:val>
                                        </p:tav>
                                      </p:tavLst>
                                    </p:anim>
                                    <p:animEffect transition="in" filter="fade">
                                      <p:cBhvr>
                                        <p:cTn id="57" dur="1000"/>
                                        <p:tgtEl>
                                          <p:spTgt spid="26"/>
                                        </p:tgtEl>
                                      </p:cBhvr>
                                    </p:animEffect>
                                  </p:childTnLst>
                                </p:cTn>
                              </p:par>
                            </p:childTnLst>
                          </p:cTn>
                        </p:par>
                        <p:par>
                          <p:cTn id="58" fill="hold">
                            <p:stCondLst>
                              <p:cond delay="1000"/>
                            </p:stCondLst>
                            <p:childTnLst>
                              <p:par>
                                <p:cTn id="59" presetID="5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1000" fill="hold"/>
                                        <p:tgtEl>
                                          <p:spTgt spid="22"/>
                                        </p:tgtEl>
                                        <p:attrNameLst>
                                          <p:attrName>ppt_w</p:attrName>
                                        </p:attrNameLst>
                                      </p:cBhvr>
                                      <p:tavLst>
                                        <p:tav tm="0">
                                          <p:val>
                                            <p:strVal val="#ppt_w*0.70"/>
                                          </p:val>
                                        </p:tav>
                                        <p:tav tm="100000">
                                          <p:val>
                                            <p:strVal val="#ppt_w"/>
                                          </p:val>
                                        </p:tav>
                                      </p:tavLst>
                                    </p:anim>
                                    <p:anim calcmode="lin" valueType="num">
                                      <p:cBhvr>
                                        <p:cTn id="62" dur="1000" fill="hold"/>
                                        <p:tgtEl>
                                          <p:spTgt spid="22"/>
                                        </p:tgtEl>
                                        <p:attrNameLst>
                                          <p:attrName>ppt_h</p:attrName>
                                        </p:attrNameLst>
                                      </p:cBhvr>
                                      <p:tavLst>
                                        <p:tav tm="0">
                                          <p:val>
                                            <p:strVal val="#ppt_h"/>
                                          </p:val>
                                        </p:tav>
                                        <p:tav tm="100000">
                                          <p:val>
                                            <p:strVal val="#ppt_h"/>
                                          </p:val>
                                        </p:tav>
                                      </p:tavLst>
                                    </p:anim>
                                    <p:animEffect transition="in" filter="fade">
                                      <p:cBhvr>
                                        <p:cTn id="63" dur="10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2.77556E-17 4.07407E-6 L 0.50156 0.00509 " pathEditMode="relative" rAng="0" ptsTypes="AA">
                                      <p:cBhvr>
                                        <p:cTn id="67" dur="2000" fill="hold"/>
                                        <p:tgtEl>
                                          <p:spTgt spid="26"/>
                                        </p:tgtEl>
                                        <p:attrNameLst>
                                          <p:attrName>ppt_x</p:attrName>
                                          <p:attrName>ppt_y</p:attrName>
                                        </p:attrNameLst>
                                      </p:cBhvr>
                                      <p:rCtr x="251" y="3"/>
                                    </p:animMotion>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1000" fill="hold"/>
                                        <p:tgtEl>
                                          <p:spTgt spid="27"/>
                                        </p:tgtEl>
                                        <p:attrNameLst>
                                          <p:attrName>ppt_w</p:attrName>
                                        </p:attrNameLst>
                                      </p:cBhvr>
                                      <p:tavLst>
                                        <p:tav tm="0">
                                          <p:val>
                                            <p:strVal val="#ppt_w*0.70"/>
                                          </p:val>
                                        </p:tav>
                                        <p:tav tm="100000">
                                          <p:val>
                                            <p:strVal val="#ppt_w"/>
                                          </p:val>
                                        </p:tav>
                                      </p:tavLst>
                                    </p:anim>
                                    <p:anim calcmode="lin" valueType="num">
                                      <p:cBhvr>
                                        <p:cTn id="73" dur="1000" fill="hold"/>
                                        <p:tgtEl>
                                          <p:spTgt spid="27"/>
                                        </p:tgtEl>
                                        <p:attrNameLst>
                                          <p:attrName>ppt_h</p:attrName>
                                        </p:attrNameLst>
                                      </p:cBhvr>
                                      <p:tavLst>
                                        <p:tav tm="0">
                                          <p:val>
                                            <p:strVal val="#ppt_h"/>
                                          </p:val>
                                        </p:tav>
                                        <p:tav tm="100000">
                                          <p:val>
                                            <p:strVal val="#ppt_h"/>
                                          </p:val>
                                        </p:tav>
                                      </p:tavLst>
                                    </p:anim>
                                    <p:animEffect transition="in" filter="fade">
                                      <p:cBhvr>
                                        <p:cTn id="74" dur="1000"/>
                                        <p:tgtEl>
                                          <p:spTgt spid="27"/>
                                        </p:tgtEl>
                                      </p:cBhvr>
                                    </p:animEffect>
                                  </p:childTnLst>
                                </p:cTn>
                              </p:par>
                            </p:childTnLst>
                          </p:cTn>
                        </p:par>
                        <p:par>
                          <p:cTn id="75" fill="hold">
                            <p:stCondLst>
                              <p:cond delay="1000"/>
                            </p:stCondLst>
                            <p:childTnLst>
                              <p:par>
                                <p:cTn id="76" presetID="55" presetClass="entr" presetSubtype="0"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1000" fill="hold"/>
                                        <p:tgtEl>
                                          <p:spTgt spid="28"/>
                                        </p:tgtEl>
                                        <p:attrNameLst>
                                          <p:attrName>ppt_w</p:attrName>
                                        </p:attrNameLst>
                                      </p:cBhvr>
                                      <p:tavLst>
                                        <p:tav tm="0">
                                          <p:val>
                                            <p:strVal val="#ppt_w*0.70"/>
                                          </p:val>
                                        </p:tav>
                                        <p:tav tm="100000">
                                          <p:val>
                                            <p:strVal val="#ppt_w"/>
                                          </p:val>
                                        </p:tav>
                                      </p:tavLst>
                                    </p:anim>
                                    <p:anim calcmode="lin" valueType="num">
                                      <p:cBhvr>
                                        <p:cTn id="79" dur="1000" fill="hold"/>
                                        <p:tgtEl>
                                          <p:spTgt spid="28"/>
                                        </p:tgtEl>
                                        <p:attrNameLst>
                                          <p:attrName>ppt_h</p:attrName>
                                        </p:attrNameLst>
                                      </p:cBhvr>
                                      <p:tavLst>
                                        <p:tav tm="0">
                                          <p:val>
                                            <p:strVal val="#ppt_h"/>
                                          </p:val>
                                        </p:tav>
                                        <p:tav tm="100000">
                                          <p:val>
                                            <p:strVal val="#ppt_h"/>
                                          </p:val>
                                        </p:tav>
                                      </p:tavLst>
                                    </p:anim>
                                    <p:animEffect transition="in" filter="fade">
                                      <p:cBhvr>
                                        <p:cTn id="80" dur="1000"/>
                                        <p:tgtEl>
                                          <p:spTgt spid="28"/>
                                        </p:tgtEl>
                                      </p:cBhvr>
                                    </p:animEffect>
                                  </p:childTnLst>
                                </p:cTn>
                              </p:par>
                            </p:childTnLst>
                          </p:cTn>
                        </p:par>
                        <p:par>
                          <p:cTn id="81" fill="hold">
                            <p:stCondLst>
                              <p:cond delay="2000"/>
                            </p:stCondLst>
                            <p:childTnLst>
                              <p:par>
                                <p:cTn id="82" presetID="55" presetClass="entr" presetSubtype="0"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1000" fill="hold"/>
                                        <p:tgtEl>
                                          <p:spTgt spid="29"/>
                                        </p:tgtEl>
                                        <p:attrNameLst>
                                          <p:attrName>ppt_w</p:attrName>
                                        </p:attrNameLst>
                                      </p:cBhvr>
                                      <p:tavLst>
                                        <p:tav tm="0">
                                          <p:val>
                                            <p:strVal val="#ppt_w*0.70"/>
                                          </p:val>
                                        </p:tav>
                                        <p:tav tm="100000">
                                          <p:val>
                                            <p:strVal val="#ppt_w"/>
                                          </p:val>
                                        </p:tav>
                                      </p:tavLst>
                                    </p:anim>
                                    <p:anim calcmode="lin" valueType="num">
                                      <p:cBhvr>
                                        <p:cTn id="85" dur="1000" fill="hold"/>
                                        <p:tgtEl>
                                          <p:spTgt spid="29"/>
                                        </p:tgtEl>
                                        <p:attrNameLst>
                                          <p:attrName>ppt_h</p:attrName>
                                        </p:attrNameLst>
                                      </p:cBhvr>
                                      <p:tavLst>
                                        <p:tav tm="0">
                                          <p:val>
                                            <p:strVal val="#ppt_h"/>
                                          </p:val>
                                        </p:tav>
                                        <p:tav tm="100000">
                                          <p:val>
                                            <p:strVal val="#ppt_h"/>
                                          </p:val>
                                        </p:tav>
                                      </p:tavLst>
                                    </p:anim>
                                    <p:animEffect transition="in" filter="fade">
                                      <p:cBhvr>
                                        <p:cTn id="86" dur="1000"/>
                                        <p:tgtEl>
                                          <p:spTgt spid="29"/>
                                        </p:tgtEl>
                                      </p:cBhvr>
                                    </p:animEffect>
                                  </p:childTnLst>
                                </p:cTn>
                              </p:par>
                            </p:childTnLst>
                          </p:cTn>
                        </p:par>
                        <p:par>
                          <p:cTn id="87" fill="hold">
                            <p:stCondLst>
                              <p:cond delay="3000"/>
                            </p:stCondLst>
                            <p:childTnLst>
                              <p:par>
                                <p:cTn id="88" presetID="55" presetClass="entr" presetSubtype="0" fill="hold" nodeType="after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1000" fill="hold"/>
                                        <p:tgtEl>
                                          <p:spTgt spid="30"/>
                                        </p:tgtEl>
                                        <p:attrNameLst>
                                          <p:attrName>ppt_w</p:attrName>
                                        </p:attrNameLst>
                                      </p:cBhvr>
                                      <p:tavLst>
                                        <p:tav tm="0">
                                          <p:val>
                                            <p:strVal val="#ppt_w*0.70"/>
                                          </p:val>
                                        </p:tav>
                                        <p:tav tm="100000">
                                          <p:val>
                                            <p:strVal val="#ppt_w"/>
                                          </p:val>
                                        </p:tav>
                                      </p:tavLst>
                                    </p:anim>
                                    <p:anim calcmode="lin" valueType="num">
                                      <p:cBhvr>
                                        <p:cTn id="91" dur="1000" fill="hold"/>
                                        <p:tgtEl>
                                          <p:spTgt spid="30"/>
                                        </p:tgtEl>
                                        <p:attrNameLst>
                                          <p:attrName>ppt_h</p:attrName>
                                        </p:attrNameLst>
                                      </p:cBhvr>
                                      <p:tavLst>
                                        <p:tav tm="0">
                                          <p:val>
                                            <p:strVal val="#ppt_h"/>
                                          </p:val>
                                        </p:tav>
                                        <p:tav tm="100000">
                                          <p:val>
                                            <p:strVal val="#ppt_h"/>
                                          </p:val>
                                        </p:tav>
                                      </p:tavLst>
                                    </p:anim>
                                    <p:animEffect transition="in" filter="fade">
                                      <p:cBhvr>
                                        <p:cTn id="92" dur="1000"/>
                                        <p:tgtEl>
                                          <p:spTgt spid="30"/>
                                        </p:tgtEl>
                                      </p:cBhvr>
                                    </p:animEffect>
                                  </p:childTnLst>
                                </p:cTn>
                              </p:par>
                            </p:childTnLst>
                          </p:cTn>
                        </p:par>
                        <p:par>
                          <p:cTn id="93" fill="hold">
                            <p:stCondLst>
                              <p:cond delay="4000"/>
                            </p:stCondLst>
                            <p:childTnLst>
                              <p:par>
                                <p:cTn id="94" presetID="55" presetClass="entr" presetSubtype="0" fill="hold"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1000" fill="hold"/>
                                        <p:tgtEl>
                                          <p:spTgt spid="23"/>
                                        </p:tgtEl>
                                        <p:attrNameLst>
                                          <p:attrName>ppt_w</p:attrName>
                                        </p:attrNameLst>
                                      </p:cBhvr>
                                      <p:tavLst>
                                        <p:tav tm="0">
                                          <p:val>
                                            <p:strVal val="#ppt_w*0.70"/>
                                          </p:val>
                                        </p:tav>
                                        <p:tav tm="100000">
                                          <p:val>
                                            <p:strVal val="#ppt_w"/>
                                          </p:val>
                                        </p:tav>
                                      </p:tavLst>
                                    </p:anim>
                                    <p:anim calcmode="lin" valueType="num">
                                      <p:cBhvr>
                                        <p:cTn id="97" dur="1000" fill="hold"/>
                                        <p:tgtEl>
                                          <p:spTgt spid="23"/>
                                        </p:tgtEl>
                                        <p:attrNameLst>
                                          <p:attrName>ppt_h</p:attrName>
                                        </p:attrNameLst>
                                      </p:cBhvr>
                                      <p:tavLst>
                                        <p:tav tm="0">
                                          <p:val>
                                            <p:strVal val="#ppt_h"/>
                                          </p:val>
                                        </p:tav>
                                        <p:tav tm="100000">
                                          <p:val>
                                            <p:strVal val="#ppt_h"/>
                                          </p:val>
                                        </p:tav>
                                      </p:tavLst>
                                    </p:anim>
                                    <p:animEffect transition="in" filter="fade">
                                      <p:cBhvr>
                                        <p:cTn id="98" dur="10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p:cTn id="103" dur="1000" fill="hold"/>
                                        <p:tgtEl>
                                          <p:spTgt spid="17"/>
                                        </p:tgtEl>
                                        <p:attrNameLst>
                                          <p:attrName>ppt_w</p:attrName>
                                        </p:attrNameLst>
                                      </p:cBhvr>
                                      <p:tavLst>
                                        <p:tav tm="0">
                                          <p:val>
                                            <p:strVal val="#ppt_w*0.70"/>
                                          </p:val>
                                        </p:tav>
                                        <p:tav tm="100000">
                                          <p:val>
                                            <p:strVal val="#ppt_w"/>
                                          </p:val>
                                        </p:tav>
                                      </p:tavLst>
                                    </p:anim>
                                    <p:anim calcmode="lin" valueType="num">
                                      <p:cBhvr>
                                        <p:cTn id="104" dur="1000" fill="hold"/>
                                        <p:tgtEl>
                                          <p:spTgt spid="17"/>
                                        </p:tgtEl>
                                        <p:attrNameLst>
                                          <p:attrName>ppt_h</p:attrName>
                                        </p:attrNameLst>
                                      </p:cBhvr>
                                      <p:tavLst>
                                        <p:tav tm="0">
                                          <p:val>
                                            <p:strVal val="#ppt_h"/>
                                          </p:val>
                                        </p:tav>
                                        <p:tav tm="100000">
                                          <p:val>
                                            <p:strVal val="#ppt_h"/>
                                          </p:val>
                                        </p:tav>
                                      </p:tavLst>
                                    </p:anim>
                                    <p:animEffect transition="in" filter="fade">
                                      <p:cBhvr>
                                        <p:cTn id="10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000240"/>
            <a:ext cx="7643866" cy="3046988"/>
          </a:xfrm>
          <a:prstGeom prst="rect">
            <a:avLst/>
          </a:prstGeom>
          <a:noFill/>
        </p:spPr>
        <p:txBody>
          <a:bodyPr wrap="square" rtlCol="0">
            <a:spAutoFit/>
          </a:bodyPr>
          <a:lstStyle/>
          <a:p>
            <a:r>
              <a:rPr lang="en-US" dirty="0" smtClean="0"/>
              <a:t> </a:t>
            </a:r>
            <a:r>
              <a:rPr lang="ru-RU" sz="3200" b="1" i="1" u="sng" dirty="0" smtClean="0">
                <a:solidFill>
                  <a:srgbClr val="0000FF"/>
                </a:solidFill>
              </a:rPr>
              <a:t>Вывод3</a:t>
            </a:r>
            <a:r>
              <a:rPr lang="ru-RU" sz="3200" b="1" i="1" dirty="0" smtClean="0">
                <a:solidFill>
                  <a:srgbClr val="0000FF"/>
                </a:solidFill>
              </a:rPr>
              <a:t>. </a:t>
            </a:r>
            <a:r>
              <a:rPr lang="ru-RU" sz="3200" b="1" i="1" dirty="0" smtClean="0">
                <a:solidFill>
                  <a:srgbClr val="C00000"/>
                </a:solidFill>
              </a:rPr>
              <a:t>Свет  является  поперечной  волной. Если  бы  свет  не  являлся  поперечной  волной , не  происходило  бы </a:t>
            </a:r>
          </a:p>
          <a:p>
            <a:r>
              <a:rPr lang="ru-RU" sz="3200" b="1" i="1" dirty="0" smtClean="0">
                <a:solidFill>
                  <a:srgbClr val="C00000"/>
                </a:solidFill>
              </a:rPr>
              <a:t>полное  гашение  света  при  прохождении  через  второй  кристалл</a:t>
            </a:r>
          </a:p>
          <a:p>
            <a:r>
              <a:rPr lang="ru-RU" sz="3200" b="1" i="1" dirty="0" smtClean="0">
                <a:solidFill>
                  <a:srgbClr val="C00000"/>
                </a:solidFill>
              </a:rPr>
              <a:t>                       турмалина.</a:t>
            </a:r>
            <a:endParaRPr lang="ru-RU" sz="3200" b="1" i="1" dirty="0">
              <a:solidFill>
                <a:srgbClr val="C00000"/>
              </a:solidFill>
            </a:endParaRPr>
          </a:p>
        </p:txBody>
      </p:sp>
      <p:sp>
        <p:nvSpPr>
          <p:cNvPr id="3" name="Прямоугольник 2"/>
          <p:cNvSpPr/>
          <p:nvPr/>
        </p:nvSpPr>
        <p:spPr>
          <a:xfrm>
            <a:off x="285720" y="571480"/>
            <a:ext cx="8643998" cy="6001643"/>
          </a:xfrm>
          <a:prstGeom prst="rect">
            <a:avLst/>
          </a:prstGeom>
        </p:spPr>
        <p:txBody>
          <a:bodyPr wrap="square">
            <a:spAutoFit/>
          </a:bodyPr>
          <a:lstStyle/>
          <a:p>
            <a:pPr lvl="0" fontAlgn="base">
              <a:spcBef>
                <a:spcPct val="0"/>
              </a:spcBef>
              <a:spcAft>
                <a:spcPct val="0"/>
              </a:spcAft>
            </a:pPr>
            <a:r>
              <a:rPr lang="ru-RU" sz="2400" b="1" dirty="0" smtClean="0">
                <a:solidFill>
                  <a:srgbClr val="C00000"/>
                </a:solidFill>
                <a:latin typeface="Calibri" pitchFamily="34" charset="0"/>
                <a:ea typeface="Times New Roman" pitchFamily="18" charset="0"/>
                <a:cs typeface="Times New Roman" pitchFamily="18" charset="0"/>
              </a:rPr>
              <a:t>Теперь становится понятным опыт с прохождением света через две последовательно поставленные пластинки турмалина. Первая пластинка поляризует проходящий через нее пучок света, оставляя в нем колебания только одного направления. Эти колебания могут пройти через второй турмалин полностью только в том случае, когда направление их совпадает с направлением колебаний, пропускаемых вторым турмалином, т. е. когда его ось параллельна оси первого. Если же направление колебаний в поляризованном свете перпендикулярно к направлению колебаний, пропускаемых вторым турмалином, то свет будет полностью задержан. Это имеет место, когда пластинки турмалина, как говорят, скрещены, т. е. их оси составляют угол 90°. Наконец, если направление колебаний в поляризованном свете составляет острый угол с направлением, пропускаемым турмалином, то колебания будут пропущены лишь частично.</a:t>
            </a:r>
            <a:endParaRPr lang="ru-RU" sz="2400" b="1" dirty="0" smtClean="0">
              <a:solidFill>
                <a:srgbClr val="C00000"/>
              </a:solidFill>
              <a:latin typeface="Arial"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grpId="1" nodeType="clickEffect">
                                  <p:stCondLst>
                                    <p:cond delay="0"/>
                                  </p:stCondLst>
                                  <p:childTnLst>
                                    <p:animEffect transition="out" filter="checkerboard(across)">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55"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85728"/>
            <a:ext cx="7858180" cy="461665"/>
          </a:xfrm>
          <a:prstGeom prst="rect">
            <a:avLst/>
          </a:prstGeom>
          <a:solidFill>
            <a:srgbClr val="00B0F0"/>
          </a:solidFill>
          <a:ln w="19050">
            <a:solidFill>
              <a:schemeClr val="accent2">
                <a:lumMod val="75000"/>
              </a:schemeClr>
            </a:solidFill>
          </a:ln>
          <a:scene3d>
            <a:camera prst="orthographicFront"/>
            <a:lightRig rig="threePt" dir="t"/>
          </a:scene3d>
          <a:sp3d>
            <a:bevelT prst="angle"/>
          </a:sp3d>
        </p:spPr>
        <p:txBody>
          <a:bodyPr wrap="square" rtlCol="0">
            <a:spAutoFit/>
          </a:bodyPr>
          <a:lstStyle/>
          <a:p>
            <a:r>
              <a:rPr lang="ru-RU" sz="2400" dirty="0" smtClean="0"/>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Способы  поляризации  света</a:t>
            </a:r>
            <a:endParaRPr lang="ru-RU" sz="2400" dirty="0"/>
          </a:p>
        </p:txBody>
      </p:sp>
      <p:sp>
        <p:nvSpPr>
          <p:cNvPr id="3" name="Блок-схема: несколько документов 2"/>
          <p:cNvSpPr/>
          <p:nvPr/>
        </p:nvSpPr>
        <p:spPr>
          <a:xfrm>
            <a:off x="142844" y="1428736"/>
            <a:ext cx="2857520" cy="442915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несколько документов 3"/>
          <p:cNvSpPr/>
          <p:nvPr/>
        </p:nvSpPr>
        <p:spPr>
          <a:xfrm>
            <a:off x="3214678" y="1428736"/>
            <a:ext cx="2786082" cy="442915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5" name="Блок-схема: несколько документов 4"/>
          <p:cNvSpPr/>
          <p:nvPr/>
        </p:nvSpPr>
        <p:spPr>
          <a:xfrm>
            <a:off x="6215074" y="1428736"/>
            <a:ext cx="2714644" cy="428628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642910" y="1500174"/>
            <a:ext cx="2214578" cy="253916"/>
          </a:xfrm>
          <a:prstGeom prst="rect">
            <a:avLst/>
          </a:prstGeom>
          <a:noFill/>
        </p:spPr>
        <p:txBody>
          <a:bodyPr wrap="square" rtlCol="0">
            <a:spAutoFit/>
          </a:bodyPr>
          <a:lstStyle/>
          <a:p>
            <a:r>
              <a:rPr lang="ru-RU" sz="1050" b="1" dirty="0" smtClean="0">
                <a:solidFill>
                  <a:srgbClr val="0000FF"/>
                </a:solidFill>
              </a:rPr>
              <a:t>Поляризационные  линзы</a:t>
            </a:r>
            <a:endParaRPr lang="ru-RU" sz="1050" b="1" dirty="0">
              <a:solidFill>
                <a:srgbClr val="0000FF"/>
              </a:solidFill>
            </a:endParaRPr>
          </a:p>
        </p:txBody>
      </p:sp>
      <p:sp>
        <p:nvSpPr>
          <p:cNvPr id="7" name="TextBox 6"/>
          <p:cNvSpPr txBox="1"/>
          <p:nvPr/>
        </p:nvSpPr>
        <p:spPr>
          <a:xfrm>
            <a:off x="571472" y="1928802"/>
            <a:ext cx="2000264" cy="261610"/>
          </a:xfrm>
          <a:prstGeom prst="rect">
            <a:avLst/>
          </a:prstGeom>
          <a:noFill/>
        </p:spPr>
        <p:txBody>
          <a:bodyPr wrap="square" rtlCol="0">
            <a:spAutoFit/>
          </a:bodyPr>
          <a:lstStyle/>
          <a:p>
            <a:r>
              <a:rPr lang="ru-RU" sz="1000" dirty="0" smtClean="0"/>
              <a:t>     </a:t>
            </a:r>
            <a:r>
              <a:rPr lang="ru-RU" sz="1100" dirty="0" smtClean="0"/>
              <a:t> </a:t>
            </a:r>
            <a:r>
              <a:rPr lang="ru-RU" sz="1100" b="1" dirty="0" smtClean="0">
                <a:solidFill>
                  <a:srgbClr val="FFFF00"/>
                </a:solidFill>
              </a:rPr>
              <a:t>Поляроиды</a:t>
            </a:r>
            <a:endParaRPr lang="ru-RU" sz="1100" b="1" dirty="0">
              <a:solidFill>
                <a:srgbClr val="FFFF00"/>
              </a:solidFill>
            </a:endParaRPr>
          </a:p>
        </p:txBody>
      </p:sp>
      <p:sp>
        <p:nvSpPr>
          <p:cNvPr id="8" name="TextBox 7"/>
          <p:cNvSpPr txBox="1"/>
          <p:nvPr/>
        </p:nvSpPr>
        <p:spPr>
          <a:xfrm>
            <a:off x="3714744" y="1500174"/>
            <a:ext cx="2071702" cy="261610"/>
          </a:xfrm>
          <a:prstGeom prst="rect">
            <a:avLst/>
          </a:prstGeom>
          <a:noFill/>
        </p:spPr>
        <p:txBody>
          <a:bodyPr wrap="square" rtlCol="0">
            <a:spAutoFit/>
          </a:bodyPr>
          <a:lstStyle/>
          <a:p>
            <a:r>
              <a:rPr lang="ru-RU" sz="1100" b="1" dirty="0" smtClean="0"/>
              <a:t>Поляризационный  микроскоп</a:t>
            </a:r>
            <a:endParaRPr lang="ru-RU" sz="1100" b="1" dirty="0"/>
          </a:p>
        </p:txBody>
      </p:sp>
      <p:sp>
        <p:nvSpPr>
          <p:cNvPr id="9" name="TextBox 8"/>
          <p:cNvSpPr txBox="1"/>
          <p:nvPr/>
        </p:nvSpPr>
        <p:spPr>
          <a:xfrm>
            <a:off x="3643306" y="1857364"/>
            <a:ext cx="2000264" cy="261610"/>
          </a:xfrm>
          <a:prstGeom prst="rect">
            <a:avLst/>
          </a:prstGeom>
          <a:noFill/>
        </p:spPr>
        <p:txBody>
          <a:bodyPr wrap="square" rtlCol="0">
            <a:spAutoFit/>
          </a:bodyPr>
          <a:lstStyle/>
          <a:p>
            <a:r>
              <a:rPr lang="ru-RU" sz="1100" b="1" dirty="0" smtClean="0">
                <a:solidFill>
                  <a:schemeClr val="bg1"/>
                </a:solidFill>
              </a:rPr>
              <a:t>Поляризационные  очки</a:t>
            </a:r>
            <a:endParaRPr lang="ru-RU" sz="1100" b="1" dirty="0">
              <a:solidFill>
                <a:schemeClr val="bg1"/>
              </a:solidFill>
            </a:endParaRPr>
          </a:p>
        </p:txBody>
      </p:sp>
      <p:sp>
        <p:nvSpPr>
          <p:cNvPr id="10" name="TextBox 9"/>
          <p:cNvSpPr txBox="1"/>
          <p:nvPr/>
        </p:nvSpPr>
        <p:spPr>
          <a:xfrm>
            <a:off x="6715140" y="1500174"/>
            <a:ext cx="2071702" cy="261610"/>
          </a:xfrm>
          <a:prstGeom prst="rect">
            <a:avLst/>
          </a:prstGeom>
          <a:noFill/>
        </p:spPr>
        <p:txBody>
          <a:bodyPr wrap="square" rtlCol="0">
            <a:spAutoFit/>
          </a:bodyPr>
          <a:lstStyle/>
          <a:p>
            <a:r>
              <a:rPr lang="ru-RU" sz="1100" b="1" dirty="0" smtClean="0">
                <a:solidFill>
                  <a:srgbClr val="002060"/>
                </a:solidFill>
              </a:rPr>
              <a:t>Поляризующие  светофильтры</a:t>
            </a:r>
            <a:endParaRPr lang="ru-RU" sz="1100" b="1" dirty="0">
              <a:solidFill>
                <a:srgbClr val="002060"/>
              </a:solidFill>
            </a:endParaRPr>
          </a:p>
        </p:txBody>
      </p:sp>
      <p:sp>
        <p:nvSpPr>
          <p:cNvPr id="11" name="TextBox 10"/>
          <p:cNvSpPr txBox="1"/>
          <p:nvPr/>
        </p:nvSpPr>
        <p:spPr>
          <a:xfrm>
            <a:off x="6572264" y="1857364"/>
            <a:ext cx="2000264" cy="261610"/>
          </a:xfrm>
          <a:prstGeom prst="rect">
            <a:avLst/>
          </a:prstGeom>
          <a:noFill/>
        </p:spPr>
        <p:txBody>
          <a:bodyPr wrap="square" rtlCol="0">
            <a:spAutoFit/>
          </a:bodyPr>
          <a:lstStyle/>
          <a:p>
            <a:r>
              <a:rPr lang="ru-RU" sz="1100" b="1" dirty="0" smtClean="0"/>
              <a:t>Поляризующие  очки</a:t>
            </a:r>
            <a:endParaRPr lang="ru-RU" sz="1100" b="1" dirty="0"/>
          </a:p>
        </p:txBody>
      </p:sp>
      <p:sp>
        <p:nvSpPr>
          <p:cNvPr id="12" name="TextBox 11"/>
          <p:cNvSpPr txBox="1"/>
          <p:nvPr/>
        </p:nvSpPr>
        <p:spPr>
          <a:xfrm>
            <a:off x="500034" y="2500306"/>
            <a:ext cx="1785950" cy="1323439"/>
          </a:xfrm>
          <a:prstGeom prst="rect">
            <a:avLst/>
          </a:prstGeom>
          <a:noFill/>
          <a:ln w="28575">
            <a:solidFill>
              <a:srgbClr val="0070C0"/>
            </a:solidFill>
          </a:ln>
          <a:effectLst>
            <a:glow rad="228600">
              <a:schemeClr val="accent5">
                <a:satMod val="175000"/>
                <a:alpha val="40000"/>
              </a:schemeClr>
            </a:glow>
            <a:innerShdw blurRad="63500" dist="50800" dir="13500000">
              <a:prstClr val="black">
                <a:alpha val="50000"/>
              </a:prstClr>
            </a:innerShdw>
          </a:effectLst>
        </p:spPr>
        <p:txBody>
          <a:bodyPr wrap="square" rtlCol="0">
            <a:spAutoFit/>
          </a:bodyPr>
          <a:lstStyle/>
          <a:p>
            <a:r>
              <a:rPr lang="ru-RU" sz="2000" b="1" dirty="0" smtClean="0">
                <a:solidFill>
                  <a:srgbClr val="002060"/>
                </a:solidFill>
              </a:rPr>
              <a:t>Отражение  света  от  границы  двух  диэлектриков</a:t>
            </a:r>
            <a:endParaRPr lang="ru-RU" sz="2000" b="1" dirty="0">
              <a:solidFill>
                <a:srgbClr val="002060"/>
              </a:solidFill>
            </a:endParaRPr>
          </a:p>
        </p:txBody>
      </p:sp>
      <p:sp>
        <p:nvSpPr>
          <p:cNvPr id="13" name="TextBox 12"/>
          <p:cNvSpPr txBox="1"/>
          <p:nvPr/>
        </p:nvSpPr>
        <p:spPr>
          <a:xfrm>
            <a:off x="3500430" y="2571744"/>
            <a:ext cx="1785950" cy="1200329"/>
          </a:xfrm>
          <a:prstGeom prst="rect">
            <a:avLst/>
          </a:prstGeom>
          <a:noFill/>
          <a:ln w="28575">
            <a:solidFill>
              <a:srgbClr val="FFFF00"/>
            </a:solidFill>
          </a:ln>
          <a:effectLst>
            <a:glow rad="228600">
              <a:schemeClr val="accent5">
                <a:satMod val="175000"/>
                <a:alpha val="40000"/>
              </a:schemeClr>
            </a:glow>
          </a:effectLst>
        </p:spPr>
        <p:txBody>
          <a:bodyPr wrap="square" rtlCol="0">
            <a:spAutoFit/>
          </a:bodyPr>
          <a:lstStyle/>
          <a:p>
            <a:r>
              <a:rPr lang="ru-RU" b="1" dirty="0" smtClean="0"/>
              <a:t>Преломление  света  на  границе  двух  диэлектриков</a:t>
            </a:r>
            <a:endParaRPr lang="ru-RU" b="1" dirty="0"/>
          </a:p>
        </p:txBody>
      </p:sp>
      <p:sp>
        <p:nvSpPr>
          <p:cNvPr id="14" name="TextBox 13"/>
          <p:cNvSpPr txBox="1"/>
          <p:nvPr/>
        </p:nvSpPr>
        <p:spPr>
          <a:xfrm>
            <a:off x="6429388" y="2500306"/>
            <a:ext cx="2071702" cy="923330"/>
          </a:xfrm>
          <a:prstGeom prst="rect">
            <a:avLst/>
          </a:prstGeom>
          <a:noFill/>
          <a:ln w="28575">
            <a:solidFill>
              <a:schemeClr val="tx1"/>
            </a:solidFill>
          </a:ln>
          <a:effectLst>
            <a:glow rad="228600">
              <a:schemeClr val="accent4">
                <a:satMod val="175000"/>
                <a:alpha val="40000"/>
              </a:schemeClr>
            </a:glow>
          </a:effectLst>
        </p:spPr>
        <p:txBody>
          <a:bodyPr wrap="square" rtlCol="0">
            <a:spAutoFit/>
          </a:bodyPr>
          <a:lstStyle/>
          <a:p>
            <a:r>
              <a:rPr lang="ru-RU" b="1" dirty="0" smtClean="0">
                <a:solidFill>
                  <a:schemeClr val="bg1"/>
                </a:solidFill>
              </a:rPr>
              <a:t>Прохождение  света  через  поляроиды</a:t>
            </a:r>
            <a:endParaRPr lang="ru-RU" b="1" dirty="0">
              <a:solidFill>
                <a:schemeClr val="bg1"/>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1010</TotalTime>
  <Words>1466</Words>
  <Application>Microsoft Office PowerPoint</Application>
  <PresentationFormat>Экран (4:3)</PresentationFormat>
  <Paragraphs>114</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3.Поляризация света с  помощью  поляроидов</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205</cp:revision>
  <dcterms:created xsi:type="dcterms:W3CDTF">2002-01-01T16:55:53Z</dcterms:created>
  <dcterms:modified xsi:type="dcterms:W3CDTF">2011-03-22T14:23:54Z</dcterms:modified>
</cp:coreProperties>
</file>