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1" r:id="rId1"/>
  </p:sldMasterIdLst>
  <p:notesMasterIdLst>
    <p:notesMasterId r:id="rId40"/>
  </p:notesMasterIdLst>
  <p:sldIdLst>
    <p:sldId id="267" r:id="rId2"/>
    <p:sldId id="324" r:id="rId3"/>
    <p:sldId id="332" r:id="rId4"/>
    <p:sldId id="326" r:id="rId5"/>
    <p:sldId id="322" r:id="rId6"/>
    <p:sldId id="328" r:id="rId7"/>
    <p:sldId id="323" r:id="rId8"/>
    <p:sldId id="317" r:id="rId9"/>
    <p:sldId id="329" r:id="rId10"/>
    <p:sldId id="330" r:id="rId11"/>
    <p:sldId id="325" r:id="rId12"/>
    <p:sldId id="282" r:id="rId13"/>
    <p:sldId id="259" r:id="rId14"/>
    <p:sldId id="311" r:id="rId15"/>
    <p:sldId id="260" r:id="rId16"/>
    <p:sldId id="314" r:id="rId17"/>
    <p:sldId id="310" r:id="rId18"/>
    <p:sldId id="257" r:id="rId19"/>
    <p:sldId id="312" r:id="rId20"/>
    <p:sldId id="258" r:id="rId21"/>
    <p:sldId id="294" r:id="rId22"/>
    <p:sldId id="295" r:id="rId23"/>
    <p:sldId id="265" r:id="rId24"/>
    <p:sldId id="299" r:id="rId25"/>
    <p:sldId id="291" r:id="rId26"/>
    <p:sldId id="286" r:id="rId27"/>
    <p:sldId id="288" r:id="rId28"/>
    <p:sldId id="289" r:id="rId29"/>
    <p:sldId id="287" r:id="rId30"/>
    <p:sldId id="284" r:id="rId31"/>
    <p:sldId id="298" r:id="rId32"/>
    <p:sldId id="273" r:id="rId33"/>
    <p:sldId id="276" r:id="rId34"/>
    <p:sldId id="315" r:id="rId35"/>
    <p:sldId id="274" r:id="rId36"/>
    <p:sldId id="279" r:id="rId37"/>
    <p:sldId id="277" r:id="rId38"/>
    <p:sldId id="27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245907"/>
    <a:srgbClr val="5C2604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311" autoAdjust="0"/>
  </p:normalViewPr>
  <p:slideViewPr>
    <p:cSldViewPr>
      <p:cViewPr>
        <p:scale>
          <a:sx n="100" d="100"/>
          <a:sy n="100" d="100"/>
        </p:scale>
        <p:origin x="-1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29D71-0644-4726-A2BE-0DDF7A0764A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C82466C-B074-4EAE-AD43-C449A388F27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dirty="0" smtClean="0"/>
            <a:t>                               </a:t>
          </a:r>
          <a:r>
            <a:rPr lang="ru-RU" sz="3600" b="1" dirty="0" smtClean="0">
              <a:solidFill>
                <a:srgbClr val="002060"/>
              </a:solidFill>
            </a:rPr>
            <a:t>Прозрачные</a:t>
          </a:r>
          <a:r>
            <a:rPr lang="ru-RU" sz="2000" b="1" dirty="0" smtClean="0">
              <a:solidFill>
                <a:srgbClr val="002060"/>
              </a:solidFill>
            </a:rPr>
            <a:t>  </a:t>
          </a:r>
          <a:endParaRPr lang="ru-RU" sz="2000" b="1" dirty="0">
            <a:solidFill>
              <a:srgbClr val="002060"/>
            </a:solidFill>
          </a:endParaRPr>
        </a:p>
      </dgm:t>
    </dgm:pt>
    <dgm:pt modelId="{4ED8A414-07C1-4085-BB31-579B92FF9369}" type="parTrans" cxnId="{504CF7AD-BB61-40D8-A488-7AF2E108F994}">
      <dgm:prSet/>
      <dgm:spPr/>
      <dgm:t>
        <a:bodyPr/>
        <a:lstStyle/>
        <a:p>
          <a:endParaRPr lang="ru-RU"/>
        </a:p>
      </dgm:t>
    </dgm:pt>
    <dgm:pt modelId="{7F2EBCAB-9BC7-4A0C-BC31-5C6344A61CCE}" type="sibTrans" cxnId="{504CF7AD-BB61-40D8-A488-7AF2E108F994}">
      <dgm:prSet/>
      <dgm:spPr/>
      <dgm:t>
        <a:bodyPr/>
        <a:lstStyle/>
        <a:p>
          <a:endParaRPr lang="ru-RU"/>
        </a:p>
      </dgm:t>
    </dgm:pt>
    <dgm:pt modelId="{A7661C7F-95E3-4B50-BEFF-B6030675323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 На  прозрачную  поверхность наносятся штрихи ,которые  не  пропускают  свет</a:t>
          </a:r>
          <a:r>
            <a:rPr lang="en-US" sz="1600" b="1" dirty="0" smtClean="0">
              <a:solidFill>
                <a:srgbClr val="FF0000"/>
              </a:solidFill>
            </a:rPr>
            <a:t> </a:t>
          </a:r>
          <a:r>
            <a:rPr lang="ru-RU" sz="1600" b="1" dirty="0" smtClean="0">
              <a:solidFill>
                <a:srgbClr val="FF0000"/>
              </a:solidFill>
            </a:rPr>
            <a:t>,</a:t>
          </a:r>
          <a:r>
            <a:rPr lang="en-US" sz="1600" b="1" dirty="0" smtClean="0">
              <a:solidFill>
                <a:srgbClr val="FF0000"/>
              </a:solidFill>
            </a:rPr>
            <a:t> </a:t>
          </a:r>
          <a:r>
            <a:rPr lang="ru-RU" sz="1600" b="1" dirty="0" smtClean="0">
              <a:solidFill>
                <a:srgbClr val="FF0000"/>
              </a:solidFill>
            </a:rPr>
            <a:t>между  ними  образуются  прозрачные  щели</a:t>
          </a:r>
          <a:endParaRPr lang="ru-RU" sz="1600" b="1" dirty="0">
            <a:solidFill>
              <a:srgbClr val="FF0000"/>
            </a:solidFill>
          </a:endParaRPr>
        </a:p>
      </dgm:t>
    </dgm:pt>
    <dgm:pt modelId="{0A32685D-BC9C-44D2-8172-C8F8B56664DD}" type="parTrans" cxnId="{93AB0ACD-B9CE-4ABB-AA6C-5628B7959995}">
      <dgm:prSet/>
      <dgm:spPr/>
      <dgm:t>
        <a:bodyPr/>
        <a:lstStyle/>
        <a:p>
          <a:endParaRPr lang="ru-RU"/>
        </a:p>
      </dgm:t>
    </dgm:pt>
    <dgm:pt modelId="{EC325DB1-2131-4837-B942-6FE2FE15ACBF}" type="sibTrans" cxnId="{93AB0ACD-B9CE-4ABB-AA6C-5628B7959995}">
      <dgm:prSet/>
      <dgm:spPr/>
      <dgm:t>
        <a:bodyPr/>
        <a:lstStyle/>
        <a:p>
          <a:endParaRPr lang="ru-RU"/>
        </a:p>
      </dgm:t>
    </dgm:pt>
    <dgm:pt modelId="{2BB2C3CC-C324-4B9F-B9FB-27853D31789E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5000" dirty="0" smtClean="0"/>
            <a:t>         </a:t>
          </a:r>
          <a:r>
            <a:rPr lang="ru-RU" sz="3600" b="1" dirty="0" smtClean="0">
              <a:solidFill>
                <a:srgbClr val="FF0000"/>
              </a:solidFill>
            </a:rPr>
            <a:t>Отражательные</a:t>
          </a:r>
          <a:endParaRPr lang="ru-RU" sz="3600" b="1" dirty="0">
            <a:solidFill>
              <a:srgbClr val="FF0000"/>
            </a:solidFill>
          </a:endParaRPr>
        </a:p>
      </dgm:t>
    </dgm:pt>
    <dgm:pt modelId="{4DC53C53-B00C-454B-AF33-CB03F54136F4}" type="parTrans" cxnId="{8E007891-B128-4420-A5E3-A2F80F0CC572}">
      <dgm:prSet/>
      <dgm:spPr/>
      <dgm:t>
        <a:bodyPr/>
        <a:lstStyle/>
        <a:p>
          <a:endParaRPr lang="ru-RU"/>
        </a:p>
      </dgm:t>
    </dgm:pt>
    <dgm:pt modelId="{51CE269B-8FDC-414A-8388-77D8F3569178}" type="sibTrans" cxnId="{8E007891-B128-4420-A5E3-A2F80F0CC572}">
      <dgm:prSet/>
      <dgm:spPr/>
      <dgm:t>
        <a:bodyPr/>
        <a:lstStyle/>
        <a:p>
          <a:endParaRPr lang="ru-RU"/>
        </a:p>
      </dgm:t>
    </dgm:pt>
    <dgm:pt modelId="{165888EE-F80A-4A7C-8293-48ECC811C38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Штрихи  наносятся  на  непрозрачную(металлическую) поверхность</a:t>
          </a:r>
          <a:endParaRPr lang="ru-RU" sz="1800" b="1" dirty="0">
            <a:solidFill>
              <a:srgbClr val="FF0000"/>
            </a:solidFill>
          </a:endParaRPr>
        </a:p>
      </dgm:t>
    </dgm:pt>
    <dgm:pt modelId="{A33B6416-C884-40E3-9C0C-9CF34C9A5EB1}" type="parTrans" cxnId="{80424079-C8D1-4C87-94AB-5EBC4F2A7EA9}">
      <dgm:prSet/>
      <dgm:spPr/>
      <dgm:t>
        <a:bodyPr/>
        <a:lstStyle/>
        <a:p>
          <a:endParaRPr lang="ru-RU"/>
        </a:p>
      </dgm:t>
    </dgm:pt>
    <dgm:pt modelId="{B354BB22-BACD-4146-ADA1-94E83A15B375}" type="sibTrans" cxnId="{80424079-C8D1-4C87-94AB-5EBC4F2A7EA9}">
      <dgm:prSet/>
      <dgm:spPr/>
      <dgm:t>
        <a:bodyPr/>
        <a:lstStyle/>
        <a:p>
          <a:endParaRPr lang="ru-RU"/>
        </a:p>
      </dgm:t>
    </dgm:pt>
    <dgm:pt modelId="{E4F75676-3683-47D9-8FDE-6F572B3D7D7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Наблюдение  ведется  в  проходящем  свете</a:t>
          </a:r>
          <a:endParaRPr lang="ru-RU" sz="1600" b="1" dirty="0">
            <a:solidFill>
              <a:srgbClr val="FF0000"/>
            </a:solidFill>
          </a:endParaRPr>
        </a:p>
      </dgm:t>
    </dgm:pt>
    <dgm:pt modelId="{BADB5F91-ED3F-44F1-B209-7F18F2FF6046}" type="parTrans" cxnId="{AC39181A-EF84-4659-AB39-990B74E2730D}">
      <dgm:prSet/>
      <dgm:spPr/>
      <dgm:t>
        <a:bodyPr/>
        <a:lstStyle/>
        <a:p>
          <a:endParaRPr lang="ru-RU"/>
        </a:p>
      </dgm:t>
    </dgm:pt>
    <dgm:pt modelId="{5DB8BA35-B6D9-4CAB-89D6-23ABFA12E1F5}" type="sibTrans" cxnId="{AC39181A-EF84-4659-AB39-990B74E2730D}">
      <dgm:prSet/>
      <dgm:spPr/>
      <dgm:t>
        <a:bodyPr/>
        <a:lstStyle/>
        <a:p>
          <a:endParaRPr lang="ru-RU"/>
        </a:p>
      </dgm:t>
    </dgm:pt>
    <dgm:pt modelId="{94FB3282-7D4E-4087-A50B-966497885A3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Наблюдение  ведется в  отраженном  свете</a:t>
          </a:r>
          <a:endParaRPr lang="ru-RU" sz="1800" b="1" dirty="0">
            <a:solidFill>
              <a:srgbClr val="FF0000"/>
            </a:solidFill>
          </a:endParaRPr>
        </a:p>
      </dgm:t>
    </dgm:pt>
    <dgm:pt modelId="{6C0C6841-08B0-458B-A87F-F6EC5808EF23}" type="parTrans" cxnId="{DEDB65FF-F993-4F3B-A0AB-E610540FA62F}">
      <dgm:prSet/>
      <dgm:spPr/>
      <dgm:t>
        <a:bodyPr/>
        <a:lstStyle/>
        <a:p>
          <a:endParaRPr lang="ru-RU"/>
        </a:p>
      </dgm:t>
    </dgm:pt>
    <dgm:pt modelId="{0ABDCB4A-16F4-4EB1-BC12-CFFC84A6F0A7}" type="sibTrans" cxnId="{DEDB65FF-F993-4F3B-A0AB-E610540FA62F}">
      <dgm:prSet/>
      <dgm:spPr/>
      <dgm:t>
        <a:bodyPr/>
        <a:lstStyle/>
        <a:p>
          <a:endParaRPr lang="ru-RU"/>
        </a:p>
      </dgm:t>
    </dgm:pt>
    <dgm:pt modelId="{CF391465-44CF-475D-84B8-70C72D2E80D7}" type="pres">
      <dgm:prSet presAssocID="{FE629D71-0644-4726-A2BE-0DDF7A0764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8207FC-9879-4405-948A-FEA819F4A2D6}" type="pres">
      <dgm:prSet presAssocID="{DC82466C-B074-4EAE-AD43-C449A388F27A}" presName="parentText" presStyleLbl="node1" presStyleIdx="0" presStyleCnt="2" custLinFactNeighborX="-19141" custLinFactNeighborY="32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42B8A-E277-40C0-83CC-F37C240CD388}" type="pres">
      <dgm:prSet presAssocID="{DC82466C-B074-4EAE-AD43-C449A388F27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D5C86-D521-4681-9867-F4DF6ABAF8CD}" type="pres">
      <dgm:prSet presAssocID="{2BB2C3CC-C324-4B9F-B9FB-27853D31789E}" presName="parentText" presStyleLbl="node1" presStyleIdx="1" presStyleCnt="2" custLinFactNeighborX="-1563" custLinFactNeighborY="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BA6F2-C03B-49D9-8A9C-7AE2806FE2A0}" type="pres">
      <dgm:prSet presAssocID="{2BB2C3CC-C324-4B9F-B9FB-27853D31789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61446D-55A3-4FE7-9C6C-35A9F36B160F}" type="presOf" srcId="{165888EE-F80A-4A7C-8293-48ECC811C38F}" destId="{373BA6F2-C03B-49D9-8A9C-7AE2806FE2A0}" srcOrd="0" destOrd="0" presId="urn:microsoft.com/office/officeart/2005/8/layout/vList2"/>
    <dgm:cxn modelId="{4BAD6BC6-5F05-4905-9B97-4BBCAA0D3905}" type="presOf" srcId="{94FB3282-7D4E-4087-A50B-966497885A3F}" destId="{373BA6F2-C03B-49D9-8A9C-7AE2806FE2A0}" srcOrd="0" destOrd="1" presId="urn:microsoft.com/office/officeart/2005/8/layout/vList2"/>
    <dgm:cxn modelId="{504CF7AD-BB61-40D8-A488-7AF2E108F994}" srcId="{FE629D71-0644-4726-A2BE-0DDF7A0764A8}" destId="{DC82466C-B074-4EAE-AD43-C449A388F27A}" srcOrd="0" destOrd="0" parTransId="{4ED8A414-07C1-4085-BB31-579B92FF9369}" sibTransId="{7F2EBCAB-9BC7-4A0C-BC31-5C6344A61CCE}"/>
    <dgm:cxn modelId="{2F921F30-CBE3-4972-A2CD-3F599E2AEB77}" type="presOf" srcId="{E4F75676-3683-47D9-8FDE-6F572B3D7D7C}" destId="{83042B8A-E277-40C0-83CC-F37C240CD388}" srcOrd="0" destOrd="1" presId="urn:microsoft.com/office/officeart/2005/8/layout/vList2"/>
    <dgm:cxn modelId="{AC39181A-EF84-4659-AB39-990B74E2730D}" srcId="{DC82466C-B074-4EAE-AD43-C449A388F27A}" destId="{E4F75676-3683-47D9-8FDE-6F572B3D7D7C}" srcOrd="1" destOrd="0" parTransId="{BADB5F91-ED3F-44F1-B209-7F18F2FF6046}" sibTransId="{5DB8BA35-B6D9-4CAB-89D6-23ABFA12E1F5}"/>
    <dgm:cxn modelId="{26B3E292-B97D-4D26-A047-9EA51B872E8D}" type="presOf" srcId="{2BB2C3CC-C324-4B9F-B9FB-27853D31789E}" destId="{7E5D5C86-D521-4681-9867-F4DF6ABAF8CD}" srcOrd="0" destOrd="0" presId="urn:microsoft.com/office/officeart/2005/8/layout/vList2"/>
    <dgm:cxn modelId="{759D269B-E5DE-4D0D-B603-D5386FDD925A}" type="presOf" srcId="{A7661C7F-95E3-4B50-BEFF-B60306753234}" destId="{83042B8A-E277-40C0-83CC-F37C240CD388}" srcOrd="0" destOrd="0" presId="urn:microsoft.com/office/officeart/2005/8/layout/vList2"/>
    <dgm:cxn modelId="{DEDB65FF-F993-4F3B-A0AB-E610540FA62F}" srcId="{2BB2C3CC-C324-4B9F-B9FB-27853D31789E}" destId="{94FB3282-7D4E-4087-A50B-966497885A3F}" srcOrd="1" destOrd="0" parTransId="{6C0C6841-08B0-458B-A87F-F6EC5808EF23}" sibTransId="{0ABDCB4A-16F4-4EB1-BC12-CFFC84A6F0A7}"/>
    <dgm:cxn modelId="{8E007891-B128-4420-A5E3-A2F80F0CC572}" srcId="{FE629D71-0644-4726-A2BE-0DDF7A0764A8}" destId="{2BB2C3CC-C324-4B9F-B9FB-27853D31789E}" srcOrd="1" destOrd="0" parTransId="{4DC53C53-B00C-454B-AF33-CB03F54136F4}" sibTransId="{51CE269B-8FDC-414A-8388-77D8F3569178}"/>
    <dgm:cxn modelId="{80424079-C8D1-4C87-94AB-5EBC4F2A7EA9}" srcId="{2BB2C3CC-C324-4B9F-B9FB-27853D31789E}" destId="{165888EE-F80A-4A7C-8293-48ECC811C38F}" srcOrd="0" destOrd="0" parTransId="{A33B6416-C884-40E3-9C0C-9CF34C9A5EB1}" sibTransId="{B354BB22-BACD-4146-ADA1-94E83A15B375}"/>
    <dgm:cxn modelId="{CB329E1C-5FE2-4C43-A2CA-3040912F91F0}" type="presOf" srcId="{DC82466C-B074-4EAE-AD43-C449A388F27A}" destId="{658207FC-9879-4405-948A-FEA819F4A2D6}" srcOrd="0" destOrd="0" presId="urn:microsoft.com/office/officeart/2005/8/layout/vList2"/>
    <dgm:cxn modelId="{93AB0ACD-B9CE-4ABB-AA6C-5628B7959995}" srcId="{DC82466C-B074-4EAE-AD43-C449A388F27A}" destId="{A7661C7F-95E3-4B50-BEFF-B60306753234}" srcOrd="0" destOrd="0" parTransId="{0A32685D-BC9C-44D2-8172-C8F8B56664DD}" sibTransId="{EC325DB1-2131-4837-B942-6FE2FE15ACBF}"/>
    <dgm:cxn modelId="{B3143205-6797-4E37-9CD8-8244A9B148BD}" type="presOf" srcId="{FE629D71-0644-4726-A2BE-0DDF7A0764A8}" destId="{CF391465-44CF-475D-84B8-70C72D2E80D7}" srcOrd="0" destOrd="0" presId="urn:microsoft.com/office/officeart/2005/8/layout/vList2"/>
    <dgm:cxn modelId="{FC53338B-056F-412F-A051-C017DED0634D}" type="presParOf" srcId="{CF391465-44CF-475D-84B8-70C72D2E80D7}" destId="{658207FC-9879-4405-948A-FEA819F4A2D6}" srcOrd="0" destOrd="0" presId="urn:microsoft.com/office/officeart/2005/8/layout/vList2"/>
    <dgm:cxn modelId="{253C0134-F287-4091-9843-8BEE67596F0F}" type="presParOf" srcId="{CF391465-44CF-475D-84B8-70C72D2E80D7}" destId="{83042B8A-E277-40C0-83CC-F37C240CD388}" srcOrd="1" destOrd="0" presId="urn:microsoft.com/office/officeart/2005/8/layout/vList2"/>
    <dgm:cxn modelId="{4BBC5EFE-CBBA-41BC-B7C2-1903FC310D1E}" type="presParOf" srcId="{CF391465-44CF-475D-84B8-70C72D2E80D7}" destId="{7E5D5C86-D521-4681-9867-F4DF6ABAF8CD}" srcOrd="2" destOrd="0" presId="urn:microsoft.com/office/officeart/2005/8/layout/vList2"/>
    <dgm:cxn modelId="{39CF98EE-8931-4C70-88E1-33012E910BA0}" type="presParOf" srcId="{CF391465-44CF-475D-84B8-70C72D2E80D7}" destId="{373BA6F2-C03B-49D9-8A9C-7AE2806FE2A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8207FC-9879-4405-948A-FEA819F4A2D6}">
      <dsp:nvSpPr>
        <dsp:cNvPr id="0" name=""/>
        <dsp:cNvSpPr/>
      </dsp:nvSpPr>
      <dsp:spPr>
        <a:xfrm>
          <a:off x="0" y="63614"/>
          <a:ext cx="7143800" cy="121680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                             </a:t>
          </a:r>
          <a:r>
            <a:rPr lang="ru-RU" sz="3600" b="1" kern="1200" dirty="0" smtClean="0">
              <a:solidFill>
                <a:srgbClr val="002060"/>
              </a:solidFill>
            </a:rPr>
            <a:t>Прозрачные</a:t>
          </a:r>
          <a:r>
            <a:rPr lang="ru-RU" sz="2000" b="1" kern="1200" dirty="0" smtClean="0">
              <a:solidFill>
                <a:srgbClr val="002060"/>
              </a:solidFill>
            </a:rPr>
            <a:t>  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0" y="63614"/>
        <a:ext cx="7143800" cy="1216800"/>
      </dsp:txXfrm>
    </dsp:sp>
    <dsp:sp modelId="{83042B8A-E277-40C0-83CC-F37C240CD388}">
      <dsp:nvSpPr>
        <dsp:cNvPr id="0" name=""/>
        <dsp:cNvSpPr/>
      </dsp:nvSpPr>
      <dsp:spPr>
        <a:xfrm>
          <a:off x="0" y="1245335"/>
          <a:ext cx="71438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81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>
              <a:solidFill>
                <a:srgbClr val="FF0000"/>
              </a:solidFill>
            </a:rPr>
            <a:t> На  прозрачную  поверхность наносятся штрихи ,которые  не  пропускают  свет</a:t>
          </a:r>
          <a:r>
            <a:rPr lang="en-US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smtClean="0">
              <a:solidFill>
                <a:srgbClr val="FF0000"/>
              </a:solidFill>
            </a:rPr>
            <a:t>,</a:t>
          </a:r>
          <a:r>
            <a:rPr lang="en-US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smtClean="0">
              <a:solidFill>
                <a:srgbClr val="FF0000"/>
              </a:solidFill>
            </a:rPr>
            <a:t>между  ними  образуются  прозрачные  щели</a:t>
          </a:r>
          <a:endParaRPr lang="ru-RU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>
              <a:solidFill>
                <a:srgbClr val="FF0000"/>
              </a:solidFill>
            </a:rPr>
            <a:t>Наблюдение  ведется  в  проходящем  свете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0" y="1245335"/>
        <a:ext cx="7143800" cy="1076400"/>
      </dsp:txXfrm>
    </dsp:sp>
    <dsp:sp modelId="{7E5D5C86-D521-4681-9867-F4DF6ABAF8CD}">
      <dsp:nvSpPr>
        <dsp:cNvPr id="0" name=""/>
        <dsp:cNvSpPr/>
      </dsp:nvSpPr>
      <dsp:spPr>
        <a:xfrm>
          <a:off x="0" y="2332402"/>
          <a:ext cx="7143800" cy="12168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         </a:t>
          </a:r>
          <a:r>
            <a:rPr lang="ru-RU" sz="3600" b="1" kern="1200" dirty="0" smtClean="0">
              <a:solidFill>
                <a:srgbClr val="FF0000"/>
              </a:solidFill>
            </a:rPr>
            <a:t>Отражательные</a:t>
          </a:r>
          <a:endParaRPr lang="ru-RU" sz="3600" b="1" kern="1200" dirty="0">
            <a:solidFill>
              <a:srgbClr val="FF0000"/>
            </a:solidFill>
          </a:endParaRPr>
        </a:p>
      </dsp:txBody>
      <dsp:txXfrm>
        <a:off x="0" y="2332402"/>
        <a:ext cx="7143800" cy="1216800"/>
      </dsp:txXfrm>
    </dsp:sp>
    <dsp:sp modelId="{373BA6F2-C03B-49D9-8A9C-7AE2806FE2A0}">
      <dsp:nvSpPr>
        <dsp:cNvPr id="0" name=""/>
        <dsp:cNvSpPr/>
      </dsp:nvSpPr>
      <dsp:spPr>
        <a:xfrm>
          <a:off x="0" y="3538535"/>
          <a:ext cx="71438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81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rgbClr val="FF0000"/>
              </a:solidFill>
            </a:rPr>
            <a:t>Штрихи  наносятся  на  непрозрачную(металлическую) поверхность</a:t>
          </a:r>
          <a:endParaRPr lang="ru-RU" sz="1800" b="1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rgbClr val="FF0000"/>
              </a:solidFill>
            </a:rPr>
            <a:t>Наблюдение  ведется в  отраженном  свете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0" y="3538535"/>
        <a:ext cx="7143800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49F76-1DDB-45F0-A8CB-2D556733E70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C4FDA-A4F4-4DA1-8B13-0CAFA5A8F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4FDA-A4F4-4DA1-8B13-0CAFA5A8F1E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4FDA-A4F4-4DA1-8B13-0CAFA5A8F1E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4FDA-A4F4-4DA1-8B13-0CAFA5A8F1E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4FDA-A4F4-4DA1-8B13-0CAFA5A8F1E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4FDA-A4F4-4DA1-8B13-0CAFA5A8F1E5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4FDA-A4F4-4DA1-8B13-0CAFA5A8F1E5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A43F-5DCB-4DDC-801D-BED83603B36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AD-D566-4E73-A098-DECA9DBAA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A43F-5DCB-4DDC-801D-BED83603B36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AD-D566-4E73-A098-DECA9DBAA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A43F-5DCB-4DDC-801D-BED83603B36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AD-D566-4E73-A098-DECA9DBAA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8A512-AE33-4BA4-9CB3-C4576473A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A43F-5DCB-4DDC-801D-BED83603B36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AD-D566-4E73-A098-DECA9DBAA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A43F-5DCB-4DDC-801D-BED83603B36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AD-D566-4E73-A098-DECA9DBAA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A43F-5DCB-4DDC-801D-BED83603B36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AD-D566-4E73-A098-DECA9DBAA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A43F-5DCB-4DDC-801D-BED83603B36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AD-D566-4E73-A098-DECA9DBAA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A43F-5DCB-4DDC-801D-BED83603B36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AD-D566-4E73-A098-DECA9DBAA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A43F-5DCB-4DDC-801D-BED83603B36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AD-D566-4E73-A098-DECA9DBAA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A43F-5DCB-4DDC-801D-BED83603B36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AD-D566-4E73-A098-DECA9DBAA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A43F-5DCB-4DDC-801D-BED83603B36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AD-D566-4E73-A098-DECA9DBAA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6A43F-5DCB-4DDC-801D-BED83603B36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1B7AD-D566-4E73-A098-DECA9DBAA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Afm_cd-rom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arlen33.ru/images/uploads/577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9%D0%B5%D0%BB%D0%B5%D0%B2%D0%B0%D1%8F_%D0%BB%D0%B0%D0%BC%D0%BF%D0%B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A1%D0%B2%D0%B5%D1%82%D0%BE%D1%87%D1%83%D0%B2%D1%81%D1%82%D0%B2%D0%B8%D1%82%D0%B5%D0%BB%D1%8C%D0%BD%D0%BE%D1%81%D1%82%D1%8C" TargetMode="Externa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67544" y="-675456"/>
            <a:ext cx="7772400" cy="3146425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Дифракция </a:t>
            </a: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света</a:t>
            </a:r>
          </a:p>
        </p:txBody>
      </p:sp>
      <p:sp>
        <p:nvSpPr>
          <p:cNvPr id="205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71604" y="4929198"/>
            <a:ext cx="1511300" cy="720725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b="1" dirty="0"/>
          </a:p>
        </p:txBody>
      </p:sp>
      <p:sp>
        <p:nvSpPr>
          <p:cNvPr id="205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11863" y="4868863"/>
            <a:ext cx="1439862" cy="720725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988840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1. Дифракция  света  на  щели, круглом диске и круглом </a:t>
            </a:r>
            <a:r>
              <a:rPr lang="ru-RU" sz="4000" b="1" dirty="0" err="1" smtClean="0">
                <a:solidFill>
                  <a:srgbClr val="FF0000"/>
                </a:solidFill>
              </a:rPr>
              <a:t>отверствии</a:t>
            </a:r>
            <a:r>
              <a:rPr lang="ru-RU" sz="4000" b="1" dirty="0" smtClean="0">
                <a:solidFill>
                  <a:srgbClr val="FF0000"/>
                </a:solidFill>
              </a:rPr>
              <a:t>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501008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2.Дифракционная  решетка и ее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                  применение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600CC"/>
                </a:solidFill>
              </a:rPr>
              <a:t>Дифракция</a:t>
            </a:r>
            <a:r>
              <a:rPr lang="ru-RU" sz="3600" b="1" dirty="0" smtClean="0">
                <a:solidFill>
                  <a:srgbClr val="C00000"/>
                </a:solidFill>
              </a:rPr>
              <a:t> и </a:t>
            </a:r>
            <a:r>
              <a:rPr lang="ru-RU" sz="3600" b="1" dirty="0" smtClean="0">
                <a:solidFill>
                  <a:srgbClr val="6600CC"/>
                </a:solidFill>
              </a:rPr>
              <a:t>интерференция</a:t>
            </a:r>
            <a:r>
              <a:rPr lang="ru-RU" sz="3600" b="1" dirty="0" smtClean="0">
                <a:solidFill>
                  <a:srgbClr val="C00000"/>
                </a:solidFill>
              </a:rPr>
              <a:t> света неразрывно связаны друг с другом. В результате дифракции  световые лучи отклоняется по всем направлениям, между световыми волнами при этом создается разность хода волн, при их наложении происходит интерференция света, </a:t>
            </a:r>
            <a:r>
              <a:rPr lang="ru-RU" sz="3600" b="1" i="1" u="sng" dirty="0" smtClean="0">
                <a:solidFill>
                  <a:srgbClr val="6600CC"/>
                </a:solidFill>
              </a:rPr>
              <a:t>возникает  </a:t>
            </a:r>
            <a:r>
              <a:rPr lang="ru-RU" sz="3600" b="1" i="1" u="sng" smtClean="0">
                <a:solidFill>
                  <a:srgbClr val="6600CC"/>
                </a:solidFill>
              </a:rPr>
              <a:t>очень </a:t>
            </a:r>
            <a:r>
              <a:rPr lang="ru-RU" sz="3600" b="1" i="1" u="sng" smtClean="0">
                <a:solidFill>
                  <a:srgbClr val="6600CC"/>
                </a:solidFill>
              </a:rPr>
              <a:t>интересная дифракционная  </a:t>
            </a:r>
            <a:r>
              <a:rPr lang="ru-RU" sz="3600" b="1" i="1" u="sng" dirty="0" smtClean="0">
                <a:solidFill>
                  <a:srgbClr val="6600CC"/>
                </a:solidFill>
              </a:rPr>
              <a:t>картина</a:t>
            </a:r>
            <a:endParaRPr lang="ru-RU" sz="3600" b="1" i="1" u="sng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0872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u="sng" dirty="0" smtClean="0">
                <a:solidFill>
                  <a:srgbClr val="FF0000"/>
                </a:solidFill>
              </a:rPr>
              <a:t>2.Дифракционная  решетка и ее                    применение</a:t>
            </a:r>
            <a:endParaRPr lang="ru-RU" sz="7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42852"/>
            <a:ext cx="75672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Виды  дифракционных  решеток</a:t>
            </a:r>
            <a:endParaRPr lang="ru-RU" sz="3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071538" y="1071546"/>
          <a:ext cx="714380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0034" y="5857892"/>
            <a:ext cx="8143932" cy="400110"/>
          </a:xfrm>
          <a:prstGeom prst="rect">
            <a:avLst/>
          </a:prstGeom>
          <a:solidFill>
            <a:schemeClr val="bg2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ru-RU" sz="2000" b="1" u="sng" dirty="0" smtClean="0">
                <a:solidFill>
                  <a:srgbClr val="FF0000"/>
                </a:solidFill>
              </a:rPr>
              <a:t>На  практике  больше  применяются  отражательные  решетки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71538" y="714356"/>
          <a:ext cx="7643866" cy="4929222"/>
        </p:xfrm>
        <a:graphic>
          <a:graphicData uri="http://schemas.openxmlformats.org/presentationml/2006/ole">
            <p:oleObj spid="_x0000_s6146" name="Документ" r:id="rId4" imgW="5944886" imgH="5722634" progId="Word.Document.12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7224" y="142852"/>
            <a:ext cx="7715304" cy="954107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Образование  щелей  на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прозрачной  </a:t>
            </a:r>
            <a:r>
              <a:rPr lang="en-US" sz="2800" b="1" dirty="0" smtClean="0">
                <a:solidFill>
                  <a:srgbClr val="FF0000"/>
                </a:solidFill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</a:rPr>
              <a:t>дифракционной   решетке     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00174"/>
            <a:ext cx="78581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Хорошие решётки требуют очень высокой точности изготовления. Если хоть одна щель из множества будет нанесена с ошибкой, то решётка будет бракована. Машина для изготовления решёток прочно и глубоко встраивается в специальный фундамент. Перед началом непосредственного изготовления решёток, машина работает 5-20 часов на холостом ходу для стабилизации всех своих узлов. Нарезание решётки длится до 7 суток, хотя время нанесения штриха составляет 2-3 секунды .В современных  решетках нарезают  до  1200 щелей  на 1 мм.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928670"/>
            <a:ext cx="5981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ru-RU" sz="3200" b="1" dirty="0" smtClean="0">
                <a:solidFill>
                  <a:srgbClr val="FF0000"/>
                </a:solidFill>
              </a:rPr>
              <a:t>Вывод  формулы  дифракционной  решетки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5857892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Δ</a:t>
            </a:r>
            <a:r>
              <a:rPr lang="en-US" sz="4000" b="1" dirty="0" smtClean="0">
                <a:solidFill>
                  <a:srgbClr val="C00000"/>
                </a:solidFill>
              </a:rPr>
              <a:t>d</a:t>
            </a:r>
            <a:r>
              <a:rPr lang="ru-RU" sz="4000" b="1" dirty="0" smtClean="0">
                <a:solidFill>
                  <a:srgbClr val="C00000"/>
                </a:solidFill>
              </a:rPr>
              <a:t> =</a:t>
            </a:r>
            <a:r>
              <a:rPr lang="en-US" sz="4000" b="1" dirty="0" smtClean="0">
                <a:solidFill>
                  <a:srgbClr val="C00000"/>
                </a:solidFill>
              </a:rPr>
              <a:t>k</a:t>
            </a:r>
            <a:r>
              <a:rPr lang="el-GR" sz="4000" b="1" dirty="0" smtClean="0">
                <a:solidFill>
                  <a:srgbClr val="C00000"/>
                </a:solidFill>
              </a:rPr>
              <a:t>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357826"/>
            <a:ext cx="2571750" cy="619125"/>
          </a:xfrm>
          <a:prstGeom prst="rect">
            <a:avLst/>
          </a:prstGeom>
          <a:noFill/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214950"/>
            <a:ext cx="2600325" cy="619125"/>
          </a:xfrm>
          <a:prstGeom prst="rect">
            <a:avLst/>
          </a:prstGeom>
          <a:noFill/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85786" y="1571612"/>
          <a:ext cx="8001056" cy="5143536"/>
        </p:xfrm>
        <a:graphic>
          <a:graphicData uri="http://schemas.openxmlformats.org/presentationml/2006/ole">
            <p:oleObj spid="_x0000_s7170" name="Документ" r:id="rId3" imgW="5944886" imgH="1396702" progId="Word.Documen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20" y="214290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14290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Дифракционная  картина  при  освещении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        решетки  белым  светом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85926"/>
            <a:ext cx="4876821" cy="365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14480" y="357166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Дифракционные  спектры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6675636" cy="558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87624" y="476672"/>
          <a:ext cx="6284168" cy="5466975"/>
        </p:xfrm>
        <a:graphic>
          <a:graphicData uri="http://schemas.openxmlformats.org/presentationml/2006/ole">
            <p:oleObj spid="_x0000_s4098" name="Документ" r:id="rId3" imgW="5944886" imgH="5172146" progId="Word.Document.12">
              <p:embed/>
            </p:oleObj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371307" cy="585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FF0000"/>
                </a:solidFill>
              </a:rPr>
              <a:t>1. Дифракция  света  на  щели, круглом диске и круглом </a:t>
            </a:r>
            <a:r>
              <a:rPr lang="ru-RU" sz="6000" b="1" u="sng" dirty="0" err="1" smtClean="0">
                <a:solidFill>
                  <a:srgbClr val="FF0000"/>
                </a:solidFill>
              </a:rPr>
              <a:t>отверствии</a:t>
            </a:r>
            <a:endParaRPr lang="ru-RU" sz="6000" u="sng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857355" y="1643050"/>
          <a:ext cx="5500727" cy="4500595"/>
        </p:xfrm>
        <a:graphic>
          <a:graphicData uri="http://schemas.openxmlformats.org/presentationml/2006/ole">
            <p:oleObj spid="_x0000_s5122" name="Документ" r:id="rId3" imgW="5944886" imgH="5646457" progId="Word.Document.12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85852" y="142852"/>
            <a:ext cx="6552243" cy="1200329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Компакт-диск  - отражательная  дифракционная  решетка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14290"/>
            <a:ext cx="6715172" cy="523220"/>
          </a:xfrm>
          <a:prstGeom prst="rect">
            <a:avLst/>
          </a:prstGeom>
          <a:solidFill>
            <a:schemeClr val="bg2"/>
          </a:solidFill>
          <a:ln w="381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mtClean="0"/>
              <a:t>                     </a:t>
            </a:r>
            <a:r>
              <a:rPr lang="ru-RU" sz="2800" b="1" smtClean="0">
                <a:solidFill>
                  <a:srgbClr val="0070C0"/>
                </a:solidFill>
              </a:rPr>
              <a:t>Устройство  </a:t>
            </a:r>
            <a:r>
              <a:rPr lang="ru-RU" sz="2800" b="1" dirty="0" smtClean="0">
                <a:solidFill>
                  <a:srgbClr val="0070C0"/>
                </a:solidFill>
              </a:rPr>
              <a:t>компакт  - дисков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000108"/>
            <a:ext cx="7358114" cy="1815882"/>
          </a:xfrm>
          <a:prstGeom prst="rect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Компакт – диск  представляет  собой  поликарбонатное  основание  тол-</a:t>
            </a:r>
          </a:p>
          <a:p>
            <a:r>
              <a:rPr lang="ru-RU" sz="1400" b="1" dirty="0" smtClean="0"/>
              <a:t>шиной  1,2  мм  и  диаметром  120  мм , покрытую  тончайшим  слоем</a:t>
            </a:r>
          </a:p>
          <a:p>
            <a:r>
              <a:rPr lang="ru-RU" sz="1400" b="1" dirty="0" smtClean="0"/>
              <a:t>металла ( алюминий , золото , серебро ) и защитным  слоем  лака  . </a:t>
            </a:r>
          </a:p>
          <a:p>
            <a:r>
              <a:rPr lang="ru-RU" sz="1400" b="1" dirty="0" smtClean="0"/>
              <a:t>Информация  на  диске  записывается  в  виде  спиральной  дорожки</a:t>
            </a:r>
          </a:p>
          <a:p>
            <a:r>
              <a:rPr lang="ru-RU" sz="1400" b="1" dirty="0" smtClean="0"/>
              <a:t>из  </a:t>
            </a:r>
            <a:r>
              <a:rPr lang="ru-RU" sz="1400" b="1" dirty="0" err="1" smtClean="0"/>
              <a:t>питов</a:t>
            </a:r>
            <a:r>
              <a:rPr lang="ru-RU" sz="1400" b="1" dirty="0" smtClean="0"/>
              <a:t> (англ. – углубление ) , выдавленных  на  поликарбонатной  основе. Каждый  пит  имеет  примерно  100 нм в  глубину и 500 нм </a:t>
            </a:r>
          </a:p>
          <a:p>
            <a:r>
              <a:rPr lang="ru-RU" sz="1400" b="1" dirty="0" smtClean="0"/>
              <a:t>в  ширину. Длина  каждого  пита 850 нм – 3,5 </a:t>
            </a:r>
            <a:r>
              <a:rPr lang="ru-RU" sz="1400" b="1" dirty="0" err="1" smtClean="0"/>
              <a:t>мкм.Шаг</a:t>
            </a:r>
            <a:r>
              <a:rPr lang="ru-RU" sz="1400" b="1" dirty="0" smtClean="0"/>
              <a:t>  дорожки  в</a:t>
            </a:r>
          </a:p>
          <a:p>
            <a:r>
              <a:rPr lang="ru-RU" sz="1400" b="1" dirty="0" smtClean="0"/>
              <a:t>спирали  составляет 1,6 мкм.   </a:t>
            </a:r>
            <a:endParaRPr lang="ru-RU" sz="1400" b="1" dirty="0"/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0"/>
            <a:ext cx="371475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3"/>
              </a:rPr>
              <a:t>  </a:t>
            </a:r>
            <a:r>
              <a:rPr kumimoji="0" lang="ru-RU" sz="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                       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3" tooltip="Увеличить"/>
              </a:rPr>
              <a:t>  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</p:txBody>
      </p:sp>
      <p:pic>
        <p:nvPicPr>
          <p:cNvPr id="103426" name="Рисунок 1" descr="Компакт-дис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429000"/>
            <a:ext cx="4429156" cy="1428760"/>
          </a:xfrm>
          <a:prstGeom prst="rect">
            <a:avLst/>
          </a:prstGeom>
          <a:noFill/>
        </p:spPr>
      </p:pic>
      <p:pic>
        <p:nvPicPr>
          <p:cNvPr id="103425" name="Рисунок 2" descr="Компакт-дис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214686"/>
            <a:ext cx="2714644" cy="1857388"/>
          </a:xfrm>
          <a:prstGeom prst="rect">
            <a:avLst/>
          </a:prstGeom>
          <a:noFill/>
        </p:spPr>
      </p:pic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защитного слоя 3 с этикеткой. Цифрой 4 обозначены питы, образующие дорожку записи. </a:t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2500298" y="6072206"/>
            <a:ext cx="20056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4929198"/>
            <a:ext cx="6715172" cy="1200329"/>
          </a:xfrm>
          <a:prstGeom prst="rect">
            <a:avLst/>
          </a:prstGeom>
          <a:solidFill>
            <a:schemeClr val="bg2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1 -  основание  2  - металлический  выступ  3  - защитный  слой  лака   4  -  питы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Рисунок 1"/>
          <p:cNvPicPr>
            <a:picLocks noChangeAspect="1" noChangeArrowheads="1"/>
          </p:cNvPicPr>
          <p:nvPr/>
        </p:nvPicPr>
        <p:blipFill>
          <a:blip r:embed="rId3" cstate="print"/>
          <a:srcRect t="12943"/>
          <a:stretch>
            <a:fillRect/>
          </a:stretch>
        </p:blipFill>
        <p:spPr bwMode="auto">
          <a:xfrm flipV="1">
            <a:off x="5000628" y="2828912"/>
            <a:ext cx="209530" cy="85894"/>
          </a:xfrm>
          <a:prstGeom prst="rect">
            <a:avLst/>
          </a:prstGeom>
          <a:noFill/>
        </p:spPr>
      </p:pic>
      <p:pic>
        <p:nvPicPr>
          <p:cNvPr id="104449" name="Рисунок 2"/>
          <p:cNvPicPr>
            <a:picLocks noChangeAspect="1" noChangeArrowheads="1"/>
          </p:cNvPicPr>
          <p:nvPr/>
        </p:nvPicPr>
        <p:blipFill>
          <a:blip r:embed="rId4" cstate="print"/>
          <a:srcRect t="11250" b="11250"/>
          <a:stretch>
            <a:fillRect/>
          </a:stretch>
        </p:blipFill>
        <p:spPr bwMode="auto">
          <a:xfrm>
            <a:off x="500034" y="1142984"/>
            <a:ext cx="8143932" cy="4357718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42910" y="214290"/>
            <a:ext cx="8001056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Дифракция  света  на  компакт  -  диске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857892"/>
            <a:ext cx="8501122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 , 2 , 3 , 4  - металлические  выступы  между  </a:t>
            </a:r>
            <a:r>
              <a:rPr lang="ru-RU" b="1" dirty="0" err="1" smtClean="0">
                <a:solidFill>
                  <a:srgbClr val="002060"/>
                </a:solidFill>
              </a:rPr>
              <a:t>питами</a:t>
            </a:r>
            <a:r>
              <a:rPr lang="ru-RU" b="1" dirty="0" smtClean="0">
                <a:solidFill>
                  <a:srgbClr val="002060"/>
                </a:solidFill>
              </a:rPr>
              <a:t> , они  отражают  свет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      и  играют  роль  щелей.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dman.ru/iam/files/u27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00108"/>
            <a:ext cx="71438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00166" y="4572008"/>
            <a:ext cx="6357982" cy="1200329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Получаются  напылением  металла  на  поверхность  стекла.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Имеют  период  от  6  до  10  мкм., толщину  100 -120 мкм.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1- металлический  отражающий  штрих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2- испарившееся  часть  металла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28572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88640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ru-RU" sz="3600" b="1" dirty="0" smtClean="0">
                <a:solidFill>
                  <a:srgbClr val="FF0000"/>
                </a:solidFill>
              </a:rPr>
              <a:t>Отражательная  дифракционная  решетка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>
          <a:xfrm>
            <a:off x="1428728" y="642918"/>
            <a:ext cx="6357982" cy="1357322"/>
          </a:xfrm>
          <a:prstGeom prst="flowChart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Применение  дифракции  света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785786" y="2571744"/>
            <a:ext cx="3429024" cy="2786082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3300"/>
                </a:solidFill>
              </a:rPr>
              <a:t>Получение  и  наблюдение  сплошных  спектров</a:t>
            </a:r>
            <a:endParaRPr lang="ru-RU" sz="2800" b="1" dirty="0">
              <a:solidFill>
                <a:srgbClr val="FF3300"/>
              </a:solidFill>
            </a:endParaRPr>
          </a:p>
        </p:txBody>
      </p:sp>
      <p:sp>
        <p:nvSpPr>
          <p:cNvPr id="4" name="Выгнутая вниз стрелка 3"/>
          <p:cNvSpPr/>
          <p:nvPr/>
        </p:nvSpPr>
        <p:spPr>
          <a:xfrm>
            <a:off x="4286248" y="3714752"/>
            <a:ext cx="1500198" cy="928694"/>
          </a:xfrm>
          <a:prstGeom prst="curvedUpArrow">
            <a:avLst/>
          </a:prstGeom>
          <a:solidFill>
            <a:srgbClr val="FFFF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5857884" y="1785926"/>
            <a:ext cx="3143272" cy="3714776"/>
          </a:xfrm>
          <a:prstGeom prst="wedgeEllipseCallout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Абсолютно  точное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измерение  длины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длины  световой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волны </a:t>
            </a:r>
          </a:p>
          <a:p>
            <a:pPr algn="ctr"/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57256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Разрешающая  способность  оптических приборов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14422"/>
            <a:ext cx="80724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Дифракция  света  не  позволяет  получить  отчетливые  изображения очень маленьких  предметов  с помощью  оптических  приборов.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При  рассматривании  мелких  предметов  в  микроскоп, свет  не  распространяется  по  прямой  линии , а огибает  предметы ,заходит  в  область  геометрической  тени , поэтому  изображения  предметов  будут  расплывчатыми , в  виде  маленьких  пятнышек.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  результате   дифракции  света  изображениями  звезд  в  телескопе  будут не  светящиеся  точки , а система  светлых и темных  колец. Если  две  звезды  находятся  на  очень  малом  угловом  расстоянии  друг  от  друга , то эти  кольца  налагаются  друг  на  друга , глаз  не  может  различить  эти  звезды  отдельно.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00" y="1500174"/>
            <a:ext cx="7215238" cy="3046988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u="sng" dirty="0" smtClean="0">
                <a:solidFill>
                  <a:srgbClr val="002060"/>
                </a:solidFill>
              </a:rPr>
              <a:t>В  результате  дифракции  света  разрешающая  способность     оптических  приборов  уменьшается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arlen33.ru/images/uploads/577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 flipH="1">
            <a:off x="5334000" y="3143248"/>
            <a:ext cx="3810000" cy="2857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695201" cy="646331"/>
          </a:xfrm>
          <a:prstGeom prst="rect">
            <a:avLst/>
          </a:prstGeom>
          <a:solidFill>
            <a:schemeClr val="bg2"/>
          </a:solidFill>
          <a:ln w="57150"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Дифракционные  изображения  звезд</a:t>
            </a:r>
            <a:endParaRPr lang="ru-RU" sz="3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7522" name="Picture 2" descr="http://astro-era.narod.ru/articles/images/art0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432794"/>
            <a:ext cx="4429156" cy="3353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www.astro.washington.edu/users/sloebman/techfee/a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286808" cy="49530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428604"/>
            <a:ext cx="814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Изображения  космических  объектов  в  телескопе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img-fotki.yandex.ru/get/3208/votabruk.6/0_20de7_d26d43e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070183" cy="62933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28926" y="3000372"/>
            <a:ext cx="33448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Карликовая  планета  Плутон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" descr="Картинка 1 из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42984"/>
            <a:ext cx="6105053" cy="4429156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0034" y="5643578"/>
            <a:ext cx="8286808" cy="95283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63480" rIns="0" bIns="3174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>Возникает  в  результате  дифракции  света  на  </a:t>
            </a:r>
            <a:endParaRPr lang="en-US" sz="20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                          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на  капельках  воды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42852"/>
            <a:ext cx="5929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Венец вокруг Луны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rus-lib.ru/book/27/28/247-300.files/image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85875"/>
            <a:ext cx="82645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11"/>
          <p:cNvSpPr txBox="1">
            <a:spLocks noChangeArrowheads="1"/>
          </p:cNvSpPr>
          <p:nvPr/>
        </p:nvSpPr>
        <p:spPr bwMode="auto">
          <a:xfrm>
            <a:off x="714375" y="5357813"/>
            <a:ext cx="7500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Плоские  и  сферические  волны  можно  наблюдать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                               на поверхности  воды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                         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572264" y="2143116"/>
          <a:ext cx="2180172" cy="2217420"/>
        </p:xfrm>
        <a:graphic>
          <a:graphicData uri="http://schemas.openxmlformats.org/drawingml/2006/table">
            <a:tbl>
              <a:tblPr/>
              <a:tblGrid>
                <a:gridCol w="2180172"/>
              </a:tblGrid>
              <a:tr h="25400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75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Увеличенный вид катаракты в человеческом глазу при освещении диффузным светом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hlinkClick r:id="rId3" action="ppaction://hlinkfile" tooltip="Щелевая лампа"/>
                        </a:rPr>
                        <a:t>щелевой лампы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4449" name="Picture 1" descr="Cataract in human ey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14422"/>
            <a:ext cx="5929354" cy="46403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142984"/>
            <a:ext cx="8429684" cy="477053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 зависимости от расположения помутнения хрусталика в центре или на периферии зрение может снижаться или оставаться высоким. Если катаракта начинает развиваться на периферии хрусталика, пациент может не ощущать никаких изменений в зрении. Чем ближе к центру находится помутнение хрусталика, тем серьёзней становятся проблемы со зрением. </a:t>
            </a:r>
            <a:r>
              <a:rPr lang="ru-RU" sz="2400" b="1" u="sng" dirty="0" smtClean="0">
                <a:solidFill>
                  <a:srgbClr val="6600CC"/>
                </a:solidFill>
              </a:rPr>
              <a:t>При этом предметы видны нечётко, с размытыми контурами. Изображение может двоиться. Зрачок, который обычно выглядит чёрным, может приобрести сероватый или желтоватый </a:t>
            </a:r>
            <a:r>
              <a:rPr lang="ru-RU" sz="2400" b="1" u="sng" dirty="0" smtClean="0">
                <a:solidFill>
                  <a:srgbClr val="6600CC"/>
                </a:solidFill>
                <a:latin typeface="Cambria" pitchFamily="18" charset="0"/>
              </a:rPr>
              <a:t>оттенок.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Люди с катарактами жалуются на особую </a:t>
            </a:r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hlinkClick r:id="rId5" action="ppaction://hlinkfile" tooltip="Светочувствительность"/>
              </a:rPr>
              <a:t>светочувствительность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, а точнее, на её снижение с течением времени. Этим людям очень часто приходится менять очки. Некоторые говорят, что мир вокруг стал каким-то тусклым. Эти симптомы являются </a:t>
            </a:r>
            <a:r>
              <a:rPr lang="ru-RU" sz="2000" b="1" dirty="0" smtClean="0">
                <a:solidFill>
                  <a:srgbClr val="C00000"/>
                </a:solidFill>
              </a:rPr>
              <a:t>показанием </a:t>
            </a:r>
            <a:r>
              <a:rPr lang="ru-RU" sz="2400" b="1" u="sng" dirty="0" smtClean="0">
                <a:solidFill>
                  <a:srgbClr val="002060"/>
                </a:solidFill>
              </a:rPr>
              <a:t>для </a:t>
            </a:r>
            <a:r>
              <a:rPr lang="ru-RU" sz="2400" b="1" u="sng" dirty="0" smtClean="0">
                <a:solidFill>
                  <a:srgbClr val="6600CC"/>
                </a:solidFill>
              </a:rPr>
              <a:t>обращения к врачу.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285728"/>
            <a:ext cx="778674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Влияние  дифракции  света  на  зрение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10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835824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grimal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321471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Гримальди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Франческо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2.</a:t>
            </a:r>
            <a:r>
              <a:rPr lang="en-US" sz="2400" b="1" dirty="0" smtClean="0">
                <a:solidFill>
                  <a:srgbClr val="FF0000"/>
                </a:solidFill>
              </a:rPr>
              <a:t>IV.1618 - 28.XII.1663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idx="1"/>
          </p:nvPr>
        </p:nvSpPr>
        <p:spPr>
          <a:xfrm>
            <a:off x="3929058" y="1857364"/>
            <a:ext cx="5072098" cy="41148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     </a:t>
            </a:r>
            <a:r>
              <a:rPr lang="ru-RU" sz="2400" b="1" dirty="0" smtClean="0">
                <a:solidFill>
                  <a:srgbClr val="FF0000"/>
                </a:solidFill>
              </a:rPr>
              <a:t>Итальянский ученый. С 1651 года - священник.</a:t>
            </a:r>
          </a:p>
          <a:p>
            <a:pPr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Открыл дифракцию света, систематически ее изучал и сформулировал некоторые </a:t>
            </a:r>
            <a:r>
              <a:rPr lang="ru-RU" sz="2400" b="1" dirty="0" smtClean="0">
                <a:solidFill>
                  <a:srgbClr val="C00000"/>
                </a:solidFill>
              </a:rPr>
              <a:t>правила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smtClean="0">
                <a:solidFill>
                  <a:srgbClr val="6600CC"/>
                </a:solidFill>
              </a:rPr>
              <a:t>Открыл отражательную  дифракционную  решетку. </a:t>
            </a:r>
            <a:r>
              <a:rPr lang="ru-RU" sz="2400" b="1" dirty="0" smtClean="0">
                <a:solidFill>
                  <a:srgbClr val="FF0000"/>
                </a:solidFill>
              </a:rPr>
              <a:t>Описал солнечный спектр, полученный с помощью призмы. В 1662 г. определил величину поверхности Земли.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Юнг Томас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13</a:t>
            </a:r>
            <a:r>
              <a:rPr lang="en-US" sz="2800" b="1" dirty="0" smtClean="0">
                <a:solidFill>
                  <a:srgbClr val="FF0000"/>
                </a:solidFill>
              </a:rPr>
              <a:t>.IV.1773-10.V.1829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00174"/>
            <a:ext cx="4267200" cy="5143536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ru-RU" sz="2400" dirty="0" smtClean="0"/>
              <a:t>    </a:t>
            </a:r>
            <a:r>
              <a:rPr lang="ru-RU" sz="2400" b="1" dirty="0" smtClean="0">
                <a:solidFill>
                  <a:srgbClr val="245907"/>
                </a:solidFill>
              </a:rPr>
              <a:t>Английский ученый. Полиглот. Научился читать в 2 года. Объяснил аккомодацию глаза, обнаружил интерференцию звука,</a:t>
            </a:r>
            <a:r>
              <a:rPr lang="en-US" sz="2400" b="1" dirty="0" smtClean="0">
                <a:solidFill>
                  <a:srgbClr val="245907"/>
                </a:solidFill>
              </a:rPr>
              <a:t> </a:t>
            </a:r>
            <a:r>
              <a:rPr lang="ru-RU" sz="2400" b="1" dirty="0" smtClean="0">
                <a:solidFill>
                  <a:srgbClr val="245907"/>
                </a:solidFill>
              </a:rPr>
              <a:t>ввел  термин  и   объяснил интерференцию </a:t>
            </a:r>
            <a:r>
              <a:rPr lang="ru-RU" sz="2400" b="1" dirty="0" err="1" smtClean="0">
                <a:solidFill>
                  <a:srgbClr val="245907"/>
                </a:solidFill>
              </a:rPr>
              <a:t>света.Впервые</a:t>
            </a:r>
            <a:r>
              <a:rPr lang="ru-RU" sz="2400" b="1" dirty="0" smtClean="0">
                <a:solidFill>
                  <a:srgbClr val="245907"/>
                </a:solidFill>
              </a:rPr>
              <a:t>  ввел  понятие   длины  волны света и измерил  ее. </a:t>
            </a:r>
            <a:r>
              <a:rPr lang="ru-RU" sz="2400" b="1" u="sng" dirty="0" smtClean="0">
                <a:solidFill>
                  <a:srgbClr val="6600CC"/>
                </a:solidFill>
              </a:rPr>
              <a:t>Впервые  обнаружил  дифракцию  света  на маленьком  круглом  </a:t>
            </a:r>
            <a:r>
              <a:rPr lang="ru-RU" sz="2400" b="1" u="sng" dirty="0" err="1" smtClean="0">
                <a:solidFill>
                  <a:srgbClr val="6600CC"/>
                </a:solidFill>
              </a:rPr>
              <a:t>отверствии</a:t>
            </a:r>
            <a:r>
              <a:rPr lang="ru-RU" sz="2400" b="1" u="sng" dirty="0" smtClean="0">
                <a:solidFill>
                  <a:srgbClr val="6600CC"/>
                </a:solidFill>
              </a:rPr>
              <a:t>.</a:t>
            </a:r>
            <a:r>
              <a:rPr lang="ru-RU" sz="2400" b="1" dirty="0" smtClean="0">
                <a:solidFill>
                  <a:srgbClr val="6600CC"/>
                </a:solidFill>
              </a:rPr>
              <a:t> </a:t>
            </a:r>
            <a:r>
              <a:rPr lang="ru-RU" sz="2400" b="1" u="sng" dirty="0" smtClean="0">
                <a:solidFill>
                  <a:srgbClr val="6600CC"/>
                </a:solidFill>
              </a:rPr>
              <a:t>Объяснил  кольца  Ньютона. </a:t>
            </a:r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endParaRPr lang="ru-RU" dirty="0" smtClean="0"/>
          </a:p>
        </p:txBody>
      </p:sp>
      <p:pic>
        <p:nvPicPr>
          <p:cNvPr id="52228" name="Picture 4" descr="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057400"/>
            <a:ext cx="27606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151821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000496" y="1428736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Опыт Юнга является первым интерференционным опытом, получившим объяснение на основе волновой теории  света. В опыте Юнга свет от источника проходит через две близко расположенные щели. Световые пучки, расширяясь из-за дифракции, падают на удаленный экран</a:t>
            </a:r>
            <a:r>
              <a:rPr lang="ru-RU" sz="2400" b="1" dirty="0" smtClean="0">
                <a:solidFill>
                  <a:srgbClr val="6600CC"/>
                </a:solidFill>
              </a:rPr>
              <a:t>. </a:t>
            </a:r>
            <a:r>
              <a:rPr lang="ru-RU" sz="2400" b="1" u="sng" dirty="0" smtClean="0">
                <a:solidFill>
                  <a:srgbClr val="6600CC"/>
                </a:solidFill>
              </a:rPr>
              <a:t>В области перекрытия световых пучков возникают</a:t>
            </a:r>
            <a:r>
              <a:rPr lang="en-US" sz="2400" b="1" u="sng" dirty="0" smtClean="0">
                <a:solidFill>
                  <a:srgbClr val="6600CC"/>
                </a:solidFill>
              </a:rPr>
              <a:t> </a:t>
            </a:r>
            <a:r>
              <a:rPr lang="ru-RU" sz="2400" b="1" u="sng" dirty="0" smtClean="0">
                <a:solidFill>
                  <a:srgbClr val="6600CC"/>
                </a:solidFill>
              </a:rPr>
              <a:t>интерференционные полосы</a:t>
            </a:r>
            <a:endParaRPr lang="ru-RU" sz="2400" b="1" u="sng" dirty="0">
              <a:solidFill>
                <a:srgbClr val="66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0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Классический  опыт  Юнга  по  дифракции 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r>
              <a:rPr lang="en-US" sz="3200" b="1" dirty="0" smtClean="0">
                <a:solidFill>
                  <a:srgbClr val="C00000"/>
                </a:solidFill>
              </a:rPr>
              <a:t>                                </a:t>
            </a:r>
            <a:r>
              <a:rPr lang="ru-RU" sz="3200" b="1" dirty="0" smtClean="0">
                <a:solidFill>
                  <a:srgbClr val="C00000"/>
                </a:solidFill>
              </a:rPr>
              <a:t>света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re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981200"/>
            <a:ext cx="2466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Френель Огюст Жан (10.V.1788 - 14.VII.1827)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idx="1"/>
          </p:nvPr>
        </p:nvSpPr>
        <p:spPr>
          <a:xfrm>
            <a:off x="500034" y="2000240"/>
            <a:ext cx="4648200" cy="3810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Французский физик. Научные работы посвящены физической оптике. 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Дополнил известный принцип Гюйгенса, введя так называемые зоны Френеля (принцип Гюйгенса - Френеля). </a:t>
            </a:r>
            <a:r>
              <a:rPr lang="ru-RU" sz="2400" b="1" u="sng" dirty="0" smtClean="0">
                <a:solidFill>
                  <a:srgbClr val="6600CC"/>
                </a:solidFill>
              </a:rPr>
              <a:t>Разработал в 1818 году теорию дифракции света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uasson">
            <a:hlinkClick r:id="rId2" action="ppaction://hlinksldjump"/>
            <a:hlinkHover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133600"/>
            <a:ext cx="23764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Пуассон </a:t>
            </a:r>
            <a:r>
              <a:rPr lang="ru-RU" b="1" dirty="0" err="1" smtClean="0">
                <a:solidFill>
                  <a:srgbClr val="FF0000"/>
                </a:solidFill>
              </a:rPr>
              <a:t>Семион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Дени</a:t>
            </a:r>
            <a:r>
              <a:rPr lang="ru-RU" b="1" dirty="0" smtClean="0">
                <a:solidFill>
                  <a:srgbClr val="FF0000"/>
                </a:solidFill>
              </a:rPr>
              <a:t> (21.VI.1781 - 25.IV.1840)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14348" y="2000240"/>
            <a:ext cx="4414862" cy="4114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000" dirty="0" smtClean="0"/>
              <a:t>    </a:t>
            </a:r>
            <a:r>
              <a:rPr lang="ru-RU" sz="2000" b="1" dirty="0" smtClean="0">
                <a:solidFill>
                  <a:srgbClr val="FF0000"/>
                </a:solidFill>
              </a:rPr>
              <a:t>Французский механик, математик, физик,  член Парижской академии наук (с 1812 года). Физические исследования относятся к магнетизму, капиллярности, теории упругости, гидромеханике, теории колебаний, теории света. </a:t>
            </a:r>
            <a:r>
              <a:rPr lang="ru-RU" sz="2000" b="1" u="sng" dirty="0" smtClean="0">
                <a:solidFill>
                  <a:srgbClr val="6600CC"/>
                </a:solidFill>
              </a:rPr>
              <a:t>Впервые  теоретически  доказал , что  в  центре  тени  от  непрозрачного  диска  должно  быть  темное  пятно.</a:t>
            </a:r>
            <a:endParaRPr lang="ru-RU" sz="2800" b="1" u="sng" dirty="0" smtClean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Араго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Доменик</a:t>
            </a:r>
            <a:r>
              <a:rPr lang="ru-RU" b="1" dirty="0" smtClean="0">
                <a:solidFill>
                  <a:srgbClr val="FF0000"/>
                </a:solidFill>
              </a:rPr>
              <a:t> Франсуа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(26.</a:t>
            </a:r>
            <a:r>
              <a:rPr lang="en-US" b="1" dirty="0" smtClean="0">
                <a:solidFill>
                  <a:srgbClr val="FF0000"/>
                </a:solidFill>
              </a:rPr>
              <a:t>II.1786-2.X.1853)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857364"/>
            <a:ext cx="4038600" cy="4733948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ru-RU" sz="1800" dirty="0" smtClean="0"/>
              <a:t>     </a:t>
            </a:r>
            <a:r>
              <a:rPr lang="ru-RU" sz="1800" b="1" dirty="0" smtClean="0">
                <a:solidFill>
                  <a:srgbClr val="FF0000"/>
                </a:solidFill>
              </a:rPr>
              <a:t>Французский физик и политический деятель. Автор многих открытий по оптике и электромагнетизму: хроматическую поляризацию света, вращение плоскости поляризации, намагничивание железных опилок вблизи проводника с током. Установил связь полярных сияний с магнитными бурями. По его указаниями </a:t>
            </a:r>
            <a:r>
              <a:rPr lang="ru-RU" sz="1800" b="1" dirty="0" err="1" smtClean="0">
                <a:solidFill>
                  <a:srgbClr val="FF0000"/>
                </a:solidFill>
              </a:rPr>
              <a:t>А.Физо</a:t>
            </a:r>
            <a:r>
              <a:rPr lang="ru-RU" sz="1800" b="1" dirty="0" smtClean="0">
                <a:solidFill>
                  <a:srgbClr val="FF0000"/>
                </a:solidFill>
              </a:rPr>
              <a:t> и У.Фуко измерили скорость света, а </a:t>
            </a:r>
            <a:r>
              <a:rPr lang="ru-RU" sz="1800" b="1" dirty="0" err="1" smtClean="0">
                <a:solidFill>
                  <a:srgbClr val="FF0000"/>
                </a:solidFill>
              </a:rPr>
              <a:t>У.Леверье</a:t>
            </a:r>
            <a:r>
              <a:rPr lang="ru-RU" sz="1800" b="1" dirty="0" smtClean="0">
                <a:solidFill>
                  <a:srgbClr val="FF0000"/>
                </a:solidFill>
              </a:rPr>
              <a:t> открыл планету Нептун</a:t>
            </a:r>
          </a:p>
          <a:p>
            <a:pPr>
              <a:buFontTx/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   </a:t>
            </a:r>
            <a:r>
              <a:rPr lang="ru-RU" sz="2000" b="1" u="sng" dirty="0" smtClean="0">
                <a:solidFill>
                  <a:srgbClr val="6600CC"/>
                </a:solidFill>
              </a:rPr>
              <a:t>Впервые  на  опыте  наблюдал</a:t>
            </a: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6600CC"/>
                </a:solidFill>
              </a:rPr>
              <a:t>      </a:t>
            </a:r>
            <a:r>
              <a:rPr lang="ru-RU" sz="2000" b="1" u="sng" dirty="0" smtClean="0">
                <a:solidFill>
                  <a:srgbClr val="6600CC"/>
                </a:solidFill>
              </a:rPr>
              <a:t>светлое  пятно  в  центре  тени  от  </a:t>
            </a: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6600CC"/>
                </a:solidFill>
              </a:rPr>
              <a:t>       </a:t>
            </a:r>
            <a:r>
              <a:rPr lang="ru-RU" sz="2000" b="1" u="sng" dirty="0" smtClean="0">
                <a:solidFill>
                  <a:srgbClr val="6600CC"/>
                </a:solidFill>
              </a:rPr>
              <a:t>непрозрачного  диска</a:t>
            </a:r>
            <a:r>
              <a:rPr lang="ru-RU" sz="2000" b="1" dirty="0" smtClean="0">
                <a:solidFill>
                  <a:srgbClr val="6600CC"/>
                </a:solidFill>
              </a:rPr>
              <a:t>.</a:t>
            </a:r>
          </a:p>
          <a:p>
            <a:pPr>
              <a:buFontTx/>
              <a:buNone/>
            </a:pPr>
            <a:endParaRPr lang="ru-RU" sz="2800" dirty="0" smtClean="0"/>
          </a:p>
        </p:txBody>
      </p:sp>
      <p:pic>
        <p:nvPicPr>
          <p:cNvPr id="53251" name="Picture 3" descr="Ara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905000"/>
            <a:ext cx="279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raungof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133600"/>
            <a:ext cx="23463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Фраунгофер Йозеф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(6.III.1787- 7.VI.1826)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2071678"/>
            <a:ext cx="48006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800" dirty="0" smtClean="0"/>
              <a:t>      </a:t>
            </a:r>
            <a:r>
              <a:rPr lang="ru-RU" sz="1800" b="1" dirty="0" smtClean="0">
                <a:solidFill>
                  <a:srgbClr val="FF0000"/>
                </a:solidFill>
              </a:rPr>
              <a:t>Немецкий физик.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   Научные работы относятся к физической оптике. Внёс существенный вклад в исследование дисперсии и создание ахроматических линз. </a:t>
            </a:r>
            <a:r>
              <a:rPr lang="ru-RU" sz="2000" b="1" u="sng" dirty="0" smtClean="0">
                <a:solidFill>
                  <a:srgbClr val="6600CC"/>
                </a:solidFill>
              </a:rPr>
              <a:t>Фраунгофер изучал дифракцию в параллельных лучах (так называемая дифракция Фраунгофера).Сначала от одной щели, а потом от многих. Большой заслугой учёного является использование(с 1821 года) дифракционных решеток для исследования спектров (некоторые исследователи считают его даже изобретателем первой дифракционной решетки)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249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Отклонение света от прямолинейности распространения в однородной среде называется дифракцией света.</a:t>
            </a:r>
          </a:p>
          <a:p>
            <a:r>
              <a:rPr lang="ru-RU" sz="2800" b="1" dirty="0" smtClean="0">
                <a:solidFill>
                  <a:srgbClr val="6600CC"/>
                </a:solidFill>
              </a:rPr>
              <a:t>Дифракция света происходит при прохождении света:</a:t>
            </a:r>
          </a:p>
          <a:p>
            <a:endParaRPr lang="ru-RU" sz="2800" b="1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1.Через узкие щели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2.Через маленькие препятствия(</a:t>
            </a:r>
            <a:r>
              <a:rPr lang="ru-RU" sz="2800" b="1" dirty="0" smtClean="0">
                <a:solidFill>
                  <a:srgbClr val="6600CC"/>
                </a:solidFill>
              </a:rPr>
              <a:t>круглые диски</a:t>
            </a:r>
            <a:r>
              <a:rPr lang="ru-RU" sz="2800" b="1" dirty="0" smtClean="0">
                <a:solidFill>
                  <a:srgbClr val="FF0000"/>
                </a:solidFill>
              </a:rPr>
              <a:t>)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3.Через маленькие отверстия</a:t>
            </a:r>
            <a:endParaRPr lang="ru-RU" sz="2800" b="1" dirty="0" smtClean="0"/>
          </a:p>
          <a:p>
            <a:r>
              <a:rPr lang="ru-RU" sz="2800" b="1" i="1" u="sng" dirty="0" smtClean="0">
                <a:solidFill>
                  <a:srgbClr val="6600CC"/>
                </a:solidFill>
              </a:rPr>
              <a:t>Размеры щелей, препятствий и отверстий должны быть примерно равны длине световой волны</a:t>
            </a:r>
            <a:endParaRPr lang="ru-RU" sz="2800" b="1" i="1" u="sng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264696" cy="537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ru-RU" sz="4000" b="1" u="sng" dirty="0" smtClean="0">
                <a:solidFill>
                  <a:srgbClr val="FF0000"/>
                </a:solidFill>
              </a:rPr>
              <a:t>Дифракция света на узкой щели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5877272"/>
            <a:ext cx="403244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9541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404" y="1124745"/>
            <a:ext cx="7327956" cy="490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2555776" y="3212976"/>
            <a:ext cx="4104456" cy="28803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555776" y="3501008"/>
            <a:ext cx="4104456" cy="28803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1560" y="11663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u="sng" dirty="0" smtClean="0">
                <a:solidFill>
                  <a:srgbClr val="FF0000"/>
                </a:solidFill>
              </a:rPr>
              <a:t>Дифракция света на круглом диске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2555776" y="1772816"/>
            <a:ext cx="4032448" cy="144016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555776" y="1772816"/>
            <a:ext cx="4032448" cy="201622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555776" y="3789040"/>
            <a:ext cx="4176464" cy="122413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555776" y="3212976"/>
            <a:ext cx="4176464" cy="1800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Впервые на светлое пятно в центре тени от диска  обратил внимание французский ученый </a:t>
            </a:r>
            <a:r>
              <a:rPr lang="ru-RU" sz="3200" b="1" dirty="0" smtClean="0">
                <a:solidFill>
                  <a:srgbClr val="6600CC"/>
                </a:solidFill>
              </a:rPr>
              <a:t>Пуассон </a:t>
            </a:r>
            <a:r>
              <a:rPr lang="ru-RU" sz="3200" b="1" dirty="0" smtClean="0">
                <a:solidFill>
                  <a:srgbClr val="FF0000"/>
                </a:solidFill>
              </a:rPr>
              <a:t>. Наблюдение  светлого  пятна в  центре  тени  от  диска  в  то  время  казалось  абсурдным , поэтому  </a:t>
            </a:r>
            <a:r>
              <a:rPr lang="ru-RU" sz="3200" b="1" dirty="0" smtClean="0">
                <a:solidFill>
                  <a:srgbClr val="6600CC"/>
                </a:solidFill>
              </a:rPr>
              <a:t>Пуассон</a:t>
            </a:r>
            <a:r>
              <a:rPr lang="ru-RU" sz="3200" b="1" dirty="0" smtClean="0">
                <a:solidFill>
                  <a:srgbClr val="FF0000"/>
                </a:solidFill>
              </a:rPr>
              <a:t>  выступил  против  волновой  теории  света. Через некоторое время эксперименты другого </a:t>
            </a:r>
            <a:r>
              <a:rPr lang="ru-RU" sz="3200" b="1" smtClean="0">
                <a:solidFill>
                  <a:srgbClr val="FF0000"/>
                </a:solidFill>
              </a:rPr>
              <a:t>французского  ученого  </a:t>
            </a:r>
            <a:r>
              <a:rPr lang="ru-RU" sz="3200" b="1" dirty="0" err="1" smtClean="0">
                <a:solidFill>
                  <a:srgbClr val="6600CC"/>
                </a:solidFill>
              </a:rPr>
              <a:t>Араго</a:t>
            </a:r>
            <a:r>
              <a:rPr lang="ru-RU" sz="3200" b="1" dirty="0" smtClean="0">
                <a:solidFill>
                  <a:srgbClr val="6600CC"/>
                </a:solidFill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</a:rPr>
              <a:t>подтвердили наличие  светлого  пятна в центре тени диска. Светлое  пятно  в  центре  тени  от  диска  получило  название  </a:t>
            </a:r>
            <a:r>
              <a:rPr lang="ru-RU" sz="3200" b="1" i="1" u="sng" dirty="0" smtClean="0">
                <a:solidFill>
                  <a:srgbClr val="6600CC"/>
                </a:solidFill>
              </a:rPr>
              <a:t>пятно  Пуассона</a:t>
            </a:r>
            <a:endParaRPr lang="ru-RU" sz="3200" b="1" i="1" u="sng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442420" cy="436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Дифракция света на круглом отверстии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196752"/>
            <a:ext cx="37444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Французский ученый </a:t>
            </a:r>
            <a:r>
              <a:rPr lang="ru-RU" sz="2400" b="1" dirty="0" smtClean="0">
                <a:solidFill>
                  <a:srgbClr val="6600CC"/>
                </a:solidFill>
              </a:rPr>
              <a:t>Пуассон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теоретически </a:t>
            </a:r>
            <a:r>
              <a:rPr lang="ru-RU" sz="2400" b="1" dirty="0" err="1" smtClean="0">
                <a:solidFill>
                  <a:srgbClr val="FF0000"/>
                </a:solidFill>
              </a:rPr>
              <a:t>доказал,что</a:t>
            </a:r>
            <a:r>
              <a:rPr lang="ru-RU" sz="2400" b="1" dirty="0" smtClean="0">
                <a:solidFill>
                  <a:srgbClr val="FF0000"/>
                </a:solidFill>
              </a:rPr>
              <a:t> в центре светлого круга от отверстия должно быть темное пятно.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Это темное </a:t>
            </a:r>
            <a:r>
              <a:rPr lang="ru-RU" sz="2400" b="1" dirty="0" smtClean="0">
                <a:solidFill>
                  <a:srgbClr val="6600CC"/>
                </a:solidFill>
              </a:rPr>
              <a:t>пятно(</a:t>
            </a:r>
            <a:r>
              <a:rPr lang="ru-RU" sz="2400" b="1" dirty="0" err="1" smtClean="0">
                <a:solidFill>
                  <a:srgbClr val="6600CC"/>
                </a:solidFill>
              </a:rPr>
              <a:t>пятно</a:t>
            </a:r>
            <a:r>
              <a:rPr lang="ru-RU" sz="2400" b="1" dirty="0" smtClean="0">
                <a:solidFill>
                  <a:srgbClr val="6600CC"/>
                </a:solidFill>
              </a:rPr>
              <a:t> Пуассона</a:t>
            </a:r>
            <a:r>
              <a:rPr lang="ru-RU" sz="2400" b="1" dirty="0" smtClean="0">
                <a:solidFill>
                  <a:srgbClr val="FF0000"/>
                </a:solidFill>
              </a:rPr>
              <a:t>)опять опытным путем обнаружил французский ученый </a:t>
            </a:r>
            <a:r>
              <a:rPr lang="ru-RU" sz="2400" b="1" dirty="0" err="1" smtClean="0">
                <a:solidFill>
                  <a:srgbClr val="6600CC"/>
                </a:solidFill>
              </a:rPr>
              <a:t>Араго</a:t>
            </a:r>
            <a:endParaRPr lang="ru-RU" sz="24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</TotalTime>
  <Words>1284</Words>
  <Application>Microsoft Office PowerPoint</Application>
  <PresentationFormat>Экран (4:3)</PresentationFormat>
  <Paragraphs>115</Paragraphs>
  <Slides>38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Документ</vt:lpstr>
      <vt:lpstr>Дифракция света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Гримальди  Франческо 2.IV.1618 - 28.XII.1663</vt:lpstr>
      <vt:lpstr>Юнг Томас 13.IV.1773-10.V.1829</vt:lpstr>
      <vt:lpstr>Слайд 34</vt:lpstr>
      <vt:lpstr>Френель Огюст Жан (10.V.1788 - 14.VII.1827)</vt:lpstr>
      <vt:lpstr>Пуассон Семион Дени (21.VI.1781 - 25.IV.1840)</vt:lpstr>
      <vt:lpstr>Араго Доменик Франсуа (26.II.1786-2.X.1853)</vt:lpstr>
      <vt:lpstr>Фраунгофер Йозеф  (6.III.1787- 7.VI.1826)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261</cp:revision>
  <dcterms:created xsi:type="dcterms:W3CDTF">2002-01-11T05:51:50Z</dcterms:created>
  <dcterms:modified xsi:type="dcterms:W3CDTF">2012-01-29T12:45:08Z</dcterms:modified>
</cp:coreProperties>
</file>