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83" r:id="rId2"/>
    <p:sldId id="271" r:id="rId3"/>
    <p:sldId id="270" r:id="rId4"/>
    <p:sldId id="263" r:id="rId5"/>
    <p:sldId id="274" r:id="rId6"/>
    <p:sldId id="285" r:id="rId7"/>
    <p:sldId id="288" r:id="rId8"/>
    <p:sldId id="273" r:id="rId9"/>
    <p:sldId id="282" r:id="rId10"/>
    <p:sldId id="289" r:id="rId11"/>
    <p:sldId id="291" r:id="rId12"/>
    <p:sldId id="292" r:id="rId13"/>
    <p:sldId id="293" r:id="rId14"/>
    <p:sldId id="276" r:id="rId15"/>
    <p:sldId id="275" r:id="rId16"/>
    <p:sldId id="284" r:id="rId17"/>
    <p:sldId id="262" r:id="rId18"/>
    <p:sldId id="260" r:id="rId19"/>
    <p:sldId id="272" r:id="rId20"/>
    <p:sldId id="267" r:id="rId21"/>
    <p:sldId id="294" r:id="rId22"/>
    <p:sldId id="258" r:id="rId23"/>
    <p:sldId id="261" r:id="rId24"/>
    <p:sldId id="268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259" autoAdjust="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694DC-9D1E-4947-BABB-E9F48F1DA28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D9CF0B-DAE7-498E-AF1A-31C97903AD7D}">
      <dgm:prSet phldrT="[Текст]"/>
      <dgm:spPr/>
      <dgm:t>
        <a:bodyPr/>
        <a:lstStyle/>
        <a:p>
          <a:endParaRPr lang="ru-RU" dirty="0"/>
        </a:p>
      </dgm:t>
    </dgm:pt>
    <dgm:pt modelId="{A73E822F-EEE4-4074-9A1A-1278F43E0834}" type="parTrans" cxnId="{42476E6C-5BCB-4C67-92C4-9D4F56900900}">
      <dgm:prSet/>
      <dgm:spPr/>
      <dgm:t>
        <a:bodyPr/>
        <a:lstStyle/>
        <a:p>
          <a:endParaRPr lang="ru-RU"/>
        </a:p>
      </dgm:t>
    </dgm:pt>
    <dgm:pt modelId="{7FBAA6DB-D3BC-4444-9E1F-52521674F8FB}" type="sibTrans" cxnId="{42476E6C-5BCB-4C67-92C4-9D4F56900900}">
      <dgm:prSet/>
      <dgm:spPr/>
      <dgm:t>
        <a:bodyPr/>
        <a:lstStyle/>
        <a:p>
          <a:endParaRPr lang="ru-RU"/>
        </a:p>
      </dgm:t>
    </dgm:pt>
    <dgm:pt modelId="{B3D3E8B4-BED7-4A8A-AEA4-19AD5663A5E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Световые  волны  друг  друга  усиливают</a:t>
          </a:r>
          <a:endParaRPr lang="ru-RU" sz="2000" b="1" dirty="0">
            <a:solidFill>
              <a:srgbClr val="002060"/>
            </a:solidFill>
          </a:endParaRPr>
        </a:p>
      </dgm:t>
    </dgm:pt>
    <dgm:pt modelId="{D5013A9A-BD87-4593-9282-60C06CEC4845}" type="parTrans" cxnId="{2A45FFFB-1234-43D6-A9B5-64C6EE741574}">
      <dgm:prSet/>
      <dgm:spPr/>
      <dgm:t>
        <a:bodyPr/>
        <a:lstStyle/>
        <a:p>
          <a:endParaRPr lang="ru-RU"/>
        </a:p>
      </dgm:t>
    </dgm:pt>
    <dgm:pt modelId="{CB09FA8F-56CE-4654-8FD5-D3EF9ADFC7ED}" type="sibTrans" cxnId="{2A45FFFB-1234-43D6-A9B5-64C6EE741574}">
      <dgm:prSet/>
      <dgm:spPr/>
      <dgm:t>
        <a:bodyPr/>
        <a:lstStyle/>
        <a:p>
          <a:endParaRPr lang="ru-RU"/>
        </a:p>
      </dgm:t>
    </dgm:pt>
    <dgm:pt modelId="{B265D9AF-B9D7-430B-A905-06B7E8D4E83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  точке  А  наблюдается  светлое  пятно</a:t>
          </a:r>
          <a:endParaRPr lang="ru-RU" sz="2000" b="1" dirty="0">
            <a:solidFill>
              <a:srgbClr val="002060"/>
            </a:solidFill>
          </a:endParaRPr>
        </a:p>
      </dgm:t>
    </dgm:pt>
    <dgm:pt modelId="{B0573FCA-489A-495A-8938-6D690210B7FF}" type="parTrans" cxnId="{3EF9C786-113B-40F1-B1AB-52ACB77ED778}">
      <dgm:prSet/>
      <dgm:spPr/>
      <dgm:t>
        <a:bodyPr/>
        <a:lstStyle/>
        <a:p>
          <a:endParaRPr lang="ru-RU"/>
        </a:p>
      </dgm:t>
    </dgm:pt>
    <dgm:pt modelId="{A3DFE7A8-0C83-48DB-8567-BB9EBAE7A265}" type="sibTrans" cxnId="{3EF9C786-113B-40F1-B1AB-52ACB77ED778}">
      <dgm:prSet/>
      <dgm:spPr/>
      <dgm:t>
        <a:bodyPr/>
        <a:lstStyle/>
        <a:p>
          <a:endParaRPr lang="ru-RU"/>
        </a:p>
      </dgm:t>
    </dgm:pt>
    <dgm:pt modelId="{6A660945-E785-48A6-AB0A-E8F5CC979ADC}">
      <dgm:prSet phldrT="[Текст]"/>
      <dgm:spPr/>
      <dgm:t>
        <a:bodyPr/>
        <a:lstStyle/>
        <a:p>
          <a:endParaRPr lang="ru-RU" dirty="0"/>
        </a:p>
      </dgm:t>
    </dgm:pt>
    <dgm:pt modelId="{4DA91665-378D-40E7-84D0-FF9C90CB280C}" type="parTrans" cxnId="{2E31A88E-C419-4AF7-83AF-36C81597DDB3}">
      <dgm:prSet/>
      <dgm:spPr/>
      <dgm:t>
        <a:bodyPr/>
        <a:lstStyle/>
        <a:p>
          <a:endParaRPr lang="ru-RU"/>
        </a:p>
      </dgm:t>
    </dgm:pt>
    <dgm:pt modelId="{4259CB7E-7E60-4AE9-B00B-1097AFFABFFD}" type="sibTrans" cxnId="{2E31A88E-C419-4AF7-83AF-36C81597DDB3}">
      <dgm:prSet/>
      <dgm:spPr/>
      <dgm:t>
        <a:bodyPr/>
        <a:lstStyle/>
        <a:p>
          <a:endParaRPr lang="ru-RU"/>
        </a:p>
      </dgm:t>
    </dgm:pt>
    <dgm:pt modelId="{C1AC791F-5DF7-4D65-A0C8-1B470633A06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Световые  волны  друг  друга  гасят</a:t>
          </a:r>
          <a:endParaRPr lang="ru-RU" sz="2000" b="1" dirty="0">
            <a:solidFill>
              <a:srgbClr val="002060"/>
            </a:solidFill>
          </a:endParaRPr>
        </a:p>
      </dgm:t>
    </dgm:pt>
    <dgm:pt modelId="{11E4A392-17F0-46BD-9F62-BA1A645C3526}" type="parTrans" cxnId="{350908E2-A9D0-4FA2-9C3E-B0E69C587E31}">
      <dgm:prSet/>
      <dgm:spPr/>
      <dgm:t>
        <a:bodyPr/>
        <a:lstStyle/>
        <a:p>
          <a:endParaRPr lang="ru-RU"/>
        </a:p>
      </dgm:t>
    </dgm:pt>
    <dgm:pt modelId="{207DF71C-9D3C-4C18-8D7C-17E92C92A761}" type="sibTrans" cxnId="{350908E2-A9D0-4FA2-9C3E-B0E69C587E31}">
      <dgm:prSet/>
      <dgm:spPr/>
      <dgm:t>
        <a:bodyPr/>
        <a:lstStyle/>
        <a:p>
          <a:endParaRPr lang="ru-RU"/>
        </a:p>
      </dgm:t>
    </dgm:pt>
    <dgm:pt modelId="{C67A925D-EFE4-40EE-982A-2642C6BBF8F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  точке А  наблюдается  темное  пятно</a:t>
          </a:r>
          <a:endParaRPr lang="ru-RU" sz="2000" b="1" dirty="0">
            <a:solidFill>
              <a:srgbClr val="002060"/>
            </a:solidFill>
          </a:endParaRPr>
        </a:p>
      </dgm:t>
    </dgm:pt>
    <dgm:pt modelId="{14CAD0FA-DE69-462C-A1AF-3428E7DEA3E3}" type="parTrans" cxnId="{D7DCF52F-FAB7-40C6-BF47-87D0552D6BFA}">
      <dgm:prSet/>
      <dgm:spPr/>
      <dgm:t>
        <a:bodyPr/>
        <a:lstStyle/>
        <a:p>
          <a:endParaRPr lang="ru-RU"/>
        </a:p>
      </dgm:t>
    </dgm:pt>
    <dgm:pt modelId="{F366A3A9-04CF-41BC-AECA-7E4AEEDBC2C9}" type="sibTrans" cxnId="{D7DCF52F-FAB7-40C6-BF47-87D0552D6BFA}">
      <dgm:prSet/>
      <dgm:spPr/>
      <dgm:t>
        <a:bodyPr/>
        <a:lstStyle/>
        <a:p>
          <a:endParaRPr lang="ru-RU"/>
        </a:p>
      </dgm:t>
    </dgm:pt>
    <dgm:pt modelId="{F078DD90-46A5-4511-89A8-5145CEE142E5}">
      <dgm:prSet phldrT="[Текст]"/>
      <dgm:spPr/>
      <dgm:t>
        <a:bodyPr/>
        <a:lstStyle/>
        <a:p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CA8E03DA-E729-4530-9E3F-7009FE79547C}" type="parTrans" cxnId="{FBD5A3EA-E832-48CA-8BD8-128A279E8EB5}">
      <dgm:prSet/>
      <dgm:spPr/>
      <dgm:t>
        <a:bodyPr/>
        <a:lstStyle/>
        <a:p>
          <a:endParaRPr lang="ru-RU"/>
        </a:p>
      </dgm:t>
    </dgm:pt>
    <dgm:pt modelId="{8E335875-C8C5-43E3-BE27-68538A21F83B}" type="sibTrans" cxnId="{FBD5A3EA-E832-48CA-8BD8-128A279E8EB5}">
      <dgm:prSet/>
      <dgm:spPr/>
      <dgm:t>
        <a:bodyPr/>
        <a:lstStyle/>
        <a:p>
          <a:endParaRPr lang="ru-RU"/>
        </a:p>
      </dgm:t>
    </dgm:pt>
    <dgm:pt modelId="{89FF9AA2-EB9F-4E9E-92C6-6AF59412DE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Световые  волны  друг  друга  ослабляют</a:t>
          </a:r>
          <a:endParaRPr lang="ru-RU" sz="2000" b="1" dirty="0">
            <a:solidFill>
              <a:srgbClr val="002060"/>
            </a:solidFill>
          </a:endParaRPr>
        </a:p>
      </dgm:t>
    </dgm:pt>
    <dgm:pt modelId="{5C95F55D-0AC3-4BA4-9ACF-D399D205D773}" type="parTrans" cxnId="{551E5FBB-989F-4CF9-A3B2-A6E0C73574ED}">
      <dgm:prSet/>
      <dgm:spPr/>
      <dgm:t>
        <a:bodyPr/>
        <a:lstStyle/>
        <a:p>
          <a:endParaRPr lang="ru-RU"/>
        </a:p>
      </dgm:t>
    </dgm:pt>
    <dgm:pt modelId="{9020921F-746D-44A8-B3ED-A6BABE3C0113}" type="sibTrans" cxnId="{551E5FBB-989F-4CF9-A3B2-A6E0C73574ED}">
      <dgm:prSet/>
      <dgm:spPr/>
      <dgm:t>
        <a:bodyPr/>
        <a:lstStyle/>
        <a:p>
          <a:endParaRPr lang="ru-RU"/>
        </a:p>
      </dgm:t>
    </dgm:pt>
    <dgm:pt modelId="{A2EA6A4F-058A-4CF7-AFAB-B1DB119727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  точке  А  наблюдается  </a:t>
          </a:r>
          <a:r>
            <a:rPr lang="ru-RU" sz="2000" b="1" dirty="0" err="1" smtClean="0">
              <a:solidFill>
                <a:srgbClr val="002060"/>
              </a:solidFill>
            </a:rPr>
            <a:t>полусветлое</a:t>
          </a:r>
          <a:r>
            <a:rPr lang="ru-RU" sz="2000" b="1" dirty="0" smtClean="0">
              <a:solidFill>
                <a:srgbClr val="002060"/>
              </a:solidFill>
            </a:rPr>
            <a:t>  пятно</a:t>
          </a:r>
          <a:endParaRPr lang="ru-RU" sz="2000" b="1" dirty="0">
            <a:solidFill>
              <a:srgbClr val="002060"/>
            </a:solidFill>
          </a:endParaRPr>
        </a:p>
      </dgm:t>
    </dgm:pt>
    <dgm:pt modelId="{0BB244C6-0CA5-46E3-859A-DC0B0DFA2E7A}" type="parTrans" cxnId="{0FC4DF38-07CA-476D-8D9D-6C4B71E4B00D}">
      <dgm:prSet/>
      <dgm:spPr/>
      <dgm:t>
        <a:bodyPr/>
        <a:lstStyle/>
        <a:p>
          <a:endParaRPr lang="ru-RU"/>
        </a:p>
      </dgm:t>
    </dgm:pt>
    <dgm:pt modelId="{4B31E3D1-3528-4240-9B6D-2AD71AF80EBA}" type="sibTrans" cxnId="{0FC4DF38-07CA-476D-8D9D-6C4B71E4B00D}">
      <dgm:prSet/>
      <dgm:spPr/>
      <dgm:t>
        <a:bodyPr/>
        <a:lstStyle/>
        <a:p>
          <a:endParaRPr lang="ru-RU"/>
        </a:p>
      </dgm:t>
    </dgm:pt>
    <dgm:pt modelId="{8A614E70-CA37-4371-9398-A796D7BEDF54}" type="pres">
      <dgm:prSet presAssocID="{3B1694DC-9D1E-4947-BABB-E9F48F1DA2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77D75F-8CA9-437E-9F5D-49E31164C3AC}" type="pres">
      <dgm:prSet presAssocID="{78D9CF0B-DAE7-498E-AF1A-31C97903AD7D}" presName="linNode" presStyleCnt="0"/>
      <dgm:spPr/>
      <dgm:t>
        <a:bodyPr/>
        <a:lstStyle/>
        <a:p>
          <a:endParaRPr lang="ru-RU"/>
        </a:p>
      </dgm:t>
    </dgm:pt>
    <dgm:pt modelId="{5E3C7E46-C3D2-41C0-BC81-D791B14E8A13}" type="pres">
      <dgm:prSet presAssocID="{78D9CF0B-DAE7-498E-AF1A-31C97903AD7D}" presName="parentText" presStyleLbl="node1" presStyleIdx="0" presStyleCnt="3" custLinFactNeighborX="1532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6756C-A2F1-4C10-B091-849A93D3D376}" type="pres">
      <dgm:prSet presAssocID="{78D9CF0B-DAE7-498E-AF1A-31C97903AD7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3F55A-B355-4BBA-9408-3B324F2066CB}" type="pres">
      <dgm:prSet presAssocID="{7FBAA6DB-D3BC-4444-9E1F-52521674F8FB}" presName="sp" presStyleCnt="0"/>
      <dgm:spPr/>
      <dgm:t>
        <a:bodyPr/>
        <a:lstStyle/>
        <a:p>
          <a:endParaRPr lang="ru-RU"/>
        </a:p>
      </dgm:t>
    </dgm:pt>
    <dgm:pt modelId="{57D43F98-ED6F-4BED-9171-B6D33500721F}" type="pres">
      <dgm:prSet presAssocID="{6A660945-E785-48A6-AB0A-E8F5CC979ADC}" presName="linNode" presStyleCnt="0"/>
      <dgm:spPr/>
      <dgm:t>
        <a:bodyPr/>
        <a:lstStyle/>
        <a:p>
          <a:endParaRPr lang="ru-RU"/>
        </a:p>
      </dgm:t>
    </dgm:pt>
    <dgm:pt modelId="{88864850-71C0-4B1A-9F73-6BA1EFFAA143}" type="pres">
      <dgm:prSet presAssocID="{6A660945-E785-48A6-AB0A-E8F5CC979ADC}" presName="parentText" presStyleLbl="node1" presStyleIdx="1" presStyleCnt="3" custLinFactNeighborX="-1532" custLinFactNeighborY="-4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B3ABA-52BB-4756-A58A-5326CB91941D}" type="pres">
      <dgm:prSet presAssocID="{6A660945-E785-48A6-AB0A-E8F5CC979ADC}" presName="descendantText" presStyleLbl="alignAccFollowNode1" presStyleIdx="1" presStyleCnt="3" custLinFactNeighborX="3486" custLinFactNeighborY="6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8BE01-B070-45BA-8E37-8DD84A93D4B3}" type="pres">
      <dgm:prSet presAssocID="{4259CB7E-7E60-4AE9-B00B-1097AFFABFFD}" presName="sp" presStyleCnt="0"/>
      <dgm:spPr/>
      <dgm:t>
        <a:bodyPr/>
        <a:lstStyle/>
        <a:p>
          <a:endParaRPr lang="ru-RU"/>
        </a:p>
      </dgm:t>
    </dgm:pt>
    <dgm:pt modelId="{3B3DB22C-CBA9-448C-B28C-CBB015025E2F}" type="pres">
      <dgm:prSet presAssocID="{F078DD90-46A5-4511-89A8-5145CEE142E5}" presName="linNode" presStyleCnt="0"/>
      <dgm:spPr/>
      <dgm:t>
        <a:bodyPr/>
        <a:lstStyle/>
        <a:p>
          <a:endParaRPr lang="ru-RU"/>
        </a:p>
      </dgm:t>
    </dgm:pt>
    <dgm:pt modelId="{2FC895C4-B315-4863-99E3-654667C631B3}" type="pres">
      <dgm:prSet presAssocID="{F078DD90-46A5-4511-89A8-5145CEE142E5}" presName="parentText" presStyleLbl="node1" presStyleIdx="2" presStyleCnt="3" custLinFactNeighborY="-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C387D-72BE-4944-A625-1C5A3CCA2704}" type="pres">
      <dgm:prSet presAssocID="{F078DD90-46A5-4511-89A8-5145CEE142E5}" presName="descendantText" presStyleLbl="alignAccFollowNode1" presStyleIdx="2" presStyleCnt="3" custLinFactNeighborX="1273" custLinFactNeighborY="-4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5FFFB-1234-43D6-A9B5-64C6EE741574}" srcId="{78D9CF0B-DAE7-498E-AF1A-31C97903AD7D}" destId="{B3D3E8B4-BED7-4A8A-AEA4-19AD5663A5EA}" srcOrd="0" destOrd="0" parTransId="{D5013A9A-BD87-4593-9282-60C06CEC4845}" sibTransId="{CB09FA8F-56CE-4654-8FD5-D3EF9ADFC7ED}"/>
    <dgm:cxn modelId="{551E5FBB-989F-4CF9-A3B2-A6E0C73574ED}" srcId="{F078DD90-46A5-4511-89A8-5145CEE142E5}" destId="{89FF9AA2-EB9F-4E9E-92C6-6AF59412DE2D}" srcOrd="0" destOrd="0" parTransId="{5C95F55D-0AC3-4BA4-9ACF-D399D205D773}" sibTransId="{9020921F-746D-44A8-B3ED-A6BABE3C0113}"/>
    <dgm:cxn modelId="{350908E2-A9D0-4FA2-9C3E-B0E69C587E31}" srcId="{6A660945-E785-48A6-AB0A-E8F5CC979ADC}" destId="{C1AC791F-5DF7-4D65-A0C8-1B470633A063}" srcOrd="0" destOrd="0" parTransId="{11E4A392-17F0-46BD-9F62-BA1A645C3526}" sibTransId="{207DF71C-9D3C-4C18-8D7C-17E92C92A761}"/>
    <dgm:cxn modelId="{2B456DBF-7051-48B3-8C41-767A8A2117A7}" type="presOf" srcId="{A2EA6A4F-058A-4CF7-AFAB-B1DB1197272D}" destId="{12AC387D-72BE-4944-A625-1C5A3CCA2704}" srcOrd="0" destOrd="1" presId="urn:microsoft.com/office/officeart/2005/8/layout/vList5"/>
    <dgm:cxn modelId="{3EF9C786-113B-40F1-B1AB-52ACB77ED778}" srcId="{78D9CF0B-DAE7-498E-AF1A-31C97903AD7D}" destId="{B265D9AF-B9D7-430B-A905-06B7E8D4E833}" srcOrd="1" destOrd="0" parTransId="{B0573FCA-489A-495A-8938-6D690210B7FF}" sibTransId="{A3DFE7A8-0C83-48DB-8567-BB9EBAE7A265}"/>
    <dgm:cxn modelId="{323621A8-0D9D-42BA-9239-CF1EAFDCC19F}" type="presOf" srcId="{3B1694DC-9D1E-4947-BABB-E9F48F1DA289}" destId="{8A614E70-CA37-4371-9398-A796D7BEDF54}" srcOrd="0" destOrd="0" presId="urn:microsoft.com/office/officeart/2005/8/layout/vList5"/>
    <dgm:cxn modelId="{42476E6C-5BCB-4C67-92C4-9D4F56900900}" srcId="{3B1694DC-9D1E-4947-BABB-E9F48F1DA289}" destId="{78D9CF0B-DAE7-498E-AF1A-31C97903AD7D}" srcOrd="0" destOrd="0" parTransId="{A73E822F-EEE4-4074-9A1A-1278F43E0834}" sibTransId="{7FBAA6DB-D3BC-4444-9E1F-52521674F8FB}"/>
    <dgm:cxn modelId="{D7DCF52F-FAB7-40C6-BF47-87D0552D6BFA}" srcId="{6A660945-E785-48A6-AB0A-E8F5CC979ADC}" destId="{C67A925D-EFE4-40EE-982A-2642C6BBF8F7}" srcOrd="1" destOrd="0" parTransId="{14CAD0FA-DE69-462C-A1AF-3428E7DEA3E3}" sibTransId="{F366A3A9-04CF-41BC-AECA-7E4AEEDBC2C9}"/>
    <dgm:cxn modelId="{9519E707-0849-47BE-A937-73504972AD54}" type="presOf" srcId="{C67A925D-EFE4-40EE-982A-2642C6BBF8F7}" destId="{609B3ABA-52BB-4756-A58A-5326CB91941D}" srcOrd="0" destOrd="1" presId="urn:microsoft.com/office/officeart/2005/8/layout/vList5"/>
    <dgm:cxn modelId="{0FC4DF38-07CA-476D-8D9D-6C4B71E4B00D}" srcId="{F078DD90-46A5-4511-89A8-5145CEE142E5}" destId="{A2EA6A4F-058A-4CF7-AFAB-B1DB1197272D}" srcOrd="1" destOrd="0" parTransId="{0BB244C6-0CA5-46E3-859A-DC0B0DFA2E7A}" sibTransId="{4B31E3D1-3528-4240-9B6D-2AD71AF80EBA}"/>
    <dgm:cxn modelId="{9CADF9FB-9070-46D1-8118-75993827F221}" type="presOf" srcId="{B3D3E8B4-BED7-4A8A-AEA4-19AD5663A5EA}" destId="{2766756C-A2F1-4C10-B091-849A93D3D376}" srcOrd="0" destOrd="0" presId="urn:microsoft.com/office/officeart/2005/8/layout/vList5"/>
    <dgm:cxn modelId="{DD0FEE73-49BF-4DAB-9F86-F8AB2F16F41C}" type="presOf" srcId="{89FF9AA2-EB9F-4E9E-92C6-6AF59412DE2D}" destId="{12AC387D-72BE-4944-A625-1C5A3CCA2704}" srcOrd="0" destOrd="0" presId="urn:microsoft.com/office/officeart/2005/8/layout/vList5"/>
    <dgm:cxn modelId="{78DF56CD-91EC-45FE-95ED-6F36C2FC4B68}" type="presOf" srcId="{6A660945-E785-48A6-AB0A-E8F5CC979ADC}" destId="{88864850-71C0-4B1A-9F73-6BA1EFFAA143}" srcOrd="0" destOrd="0" presId="urn:microsoft.com/office/officeart/2005/8/layout/vList5"/>
    <dgm:cxn modelId="{748F1020-F66A-4D48-A216-96F7924E0306}" type="presOf" srcId="{C1AC791F-5DF7-4D65-A0C8-1B470633A063}" destId="{609B3ABA-52BB-4756-A58A-5326CB91941D}" srcOrd="0" destOrd="0" presId="urn:microsoft.com/office/officeart/2005/8/layout/vList5"/>
    <dgm:cxn modelId="{FBE503BB-3F3F-43FB-A5F3-76938EDFFF87}" type="presOf" srcId="{B265D9AF-B9D7-430B-A905-06B7E8D4E833}" destId="{2766756C-A2F1-4C10-B091-849A93D3D376}" srcOrd="0" destOrd="1" presId="urn:microsoft.com/office/officeart/2005/8/layout/vList5"/>
    <dgm:cxn modelId="{BC7AFE4E-FF53-4A26-A43D-771AD6F6D619}" type="presOf" srcId="{78D9CF0B-DAE7-498E-AF1A-31C97903AD7D}" destId="{5E3C7E46-C3D2-41C0-BC81-D791B14E8A13}" srcOrd="0" destOrd="0" presId="urn:microsoft.com/office/officeart/2005/8/layout/vList5"/>
    <dgm:cxn modelId="{2E31A88E-C419-4AF7-83AF-36C81597DDB3}" srcId="{3B1694DC-9D1E-4947-BABB-E9F48F1DA289}" destId="{6A660945-E785-48A6-AB0A-E8F5CC979ADC}" srcOrd="1" destOrd="0" parTransId="{4DA91665-378D-40E7-84D0-FF9C90CB280C}" sibTransId="{4259CB7E-7E60-4AE9-B00B-1097AFFABFFD}"/>
    <dgm:cxn modelId="{FBD5A3EA-E832-48CA-8BD8-128A279E8EB5}" srcId="{3B1694DC-9D1E-4947-BABB-E9F48F1DA289}" destId="{F078DD90-46A5-4511-89A8-5145CEE142E5}" srcOrd="2" destOrd="0" parTransId="{CA8E03DA-E729-4530-9E3F-7009FE79547C}" sibTransId="{8E335875-C8C5-43E3-BE27-68538A21F83B}"/>
    <dgm:cxn modelId="{1AA88B80-0752-4D9D-BA34-814FADD3765B}" type="presOf" srcId="{F078DD90-46A5-4511-89A8-5145CEE142E5}" destId="{2FC895C4-B315-4863-99E3-654667C631B3}" srcOrd="0" destOrd="0" presId="urn:microsoft.com/office/officeart/2005/8/layout/vList5"/>
    <dgm:cxn modelId="{E21871A5-EF83-4C14-A43B-5189FCD43064}" type="presParOf" srcId="{8A614E70-CA37-4371-9398-A796D7BEDF54}" destId="{2177D75F-8CA9-437E-9F5D-49E31164C3AC}" srcOrd="0" destOrd="0" presId="urn:microsoft.com/office/officeart/2005/8/layout/vList5"/>
    <dgm:cxn modelId="{3FF8572E-F903-4030-926D-C139FAF7625D}" type="presParOf" srcId="{2177D75F-8CA9-437E-9F5D-49E31164C3AC}" destId="{5E3C7E46-C3D2-41C0-BC81-D791B14E8A13}" srcOrd="0" destOrd="0" presId="urn:microsoft.com/office/officeart/2005/8/layout/vList5"/>
    <dgm:cxn modelId="{1D77718F-0533-42AE-8B0B-6B624F709D74}" type="presParOf" srcId="{2177D75F-8CA9-437E-9F5D-49E31164C3AC}" destId="{2766756C-A2F1-4C10-B091-849A93D3D376}" srcOrd="1" destOrd="0" presId="urn:microsoft.com/office/officeart/2005/8/layout/vList5"/>
    <dgm:cxn modelId="{4ADCCD2D-EE76-47E4-9DB6-6D7906AA4870}" type="presParOf" srcId="{8A614E70-CA37-4371-9398-A796D7BEDF54}" destId="{D673F55A-B355-4BBA-9408-3B324F2066CB}" srcOrd="1" destOrd="0" presId="urn:microsoft.com/office/officeart/2005/8/layout/vList5"/>
    <dgm:cxn modelId="{F6F124B2-A4CC-41F5-955B-5237C5D95916}" type="presParOf" srcId="{8A614E70-CA37-4371-9398-A796D7BEDF54}" destId="{57D43F98-ED6F-4BED-9171-B6D33500721F}" srcOrd="2" destOrd="0" presId="urn:microsoft.com/office/officeart/2005/8/layout/vList5"/>
    <dgm:cxn modelId="{7D47FC47-12C8-49A5-9802-A774D16BE551}" type="presParOf" srcId="{57D43F98-ED6F-4BED-9171-B6D33500721F}" destId="{88864850-71C0-4B1A-9F73-6BA1EFFAA143}" srcOrd="0" destOrd="0" presId="urn:microsoft.com/office/officeart/2005/8/layout/vList5"/>
    <dgm:cxn modelId="{414F1DC1-4F51-40DA-BAA6-FCF47DCEB56E}" type="presParOf" srcId="{57D43F98-ED6F-4BED-9171-B6D33500721F}" destId="{609B3ABA-52BB-4756-A58A-5326CB91941D}" srcOrd="1" destOrd="0" presId="urn:microsoft.com/office/officeart/2005/8/layout/vList5"/>
    <dgm:cxn modelId="{C4116C88-EF2D-4A3D-9646-66A8C2BAC523}" type="presParOf" srcId="{8A614E70-CA37-4371-9398-A796D7BEDF54}" destId="{15F8BE01-B070-45BA-8E37-8DD84A93D4B3}" srcOrd="3" destOrd="0" presId="urn:microsoft.com/office/officeart/2005/8/layout/vList5"/>
    <dgm:cxn modelId="{509F177C-CCC2-43D4-A24E-256E2C649971}" type="presParOf" srcId="{8A614E70-CA37-4371-9398-A796D7BEDF54}" destId="{3B3DB22C-CBA9-448C-B28C-CBB015025E2F}" srcOrd="4" destOrd="0" presId="urn:microsoft.com/office/officeart/2005/8/layout/vList5"/>
    <dgm:cxn modelId="{F7C3A9A4-5F37-460F-AF44-28F81A2BA26C}" type="presParOf" srcId="{3B3DB22C-CBA9-448C-B28C-CBB015025E2F}" destId="{2FC895C4-B315-4863-99E3-654667C631B3}" srcOrd="0" destOrd="0" presId="urn:microsoft.com/office/officeart/2005/8/layout/vList5"/>
    <dgm:cxn modelId="{BA6164B2-1900-4027-A664-83200EEE61F3}" type="presParOf" srcId="{3B3DB22C-CBA9-448C-B28C-CBB015025E2F}" destId="{12AC387D-72BE-4944-A625-1C5A3CCA27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66756C-A2F1-4C10-B091-849A93D3D376}">
      <dsp:nvSpPr>
        <dsp:cNvPr id="0" name=""/>
        <dsp:cNvSpPr/>
      </dsp:nvSpPr>
      <dsp:spPr>
        <a:xfrm rot="5400000">
          <a:off x="3991229" y="-1351725"/>
          <a:ext cx="1344485" cy="43891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Световые  волны  друг  друга  усиливают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В  точке  А  наблюдается  светлое  пятно</a:t>
          </a:r>
          <a:endParaRPr lang="ru-RU" sz="2000" b="1" kern="1200" dirty="0">
            <a:solidFill>
              <a:srgbClr val="002060"/>
            </a:solidFill>
          </a:endParaRPr>
        </a:p>
      </dsp:txBody>
      <dsp:txXfrm rot="5400000">
        <a:off x="3991229" y="-1351725"/>
        <a:ext cx="1344485" cy="4389150"/>
      </dsp:txXfrm>
    </dsp:sp>
    <dsp:sp modelId="{5E3C7E46-C3D2-41C0-BC81-D791B14E8A13}">
      <dsp:nvSpPr>
        <dsp:cNvPr id="0" name=""/>
        <dsp:cNvSpPr/>
      </dsp:nvSpPr>
      <dsp:spPr>
        <a:xfrm>
          <a:off x="67241" y="8"/>
          <a:ext cx="2468897" cy="16806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7241" y="8"/>
        <a:ext cx="2468897" cy="1680606"/>
      </dsp:txXfrm>
    </dsp:sp>
    <dsp:sp modelId="{609B3ABA-52BB-4756-A58A-5326CB91941D}">
      <dsp:nvSpPr>
        <dsp:cNvPr id="0" name=""/>
        <dsp:cNvSpPr/>
      </dsp:nvSpPr>
      <dsp:spPr>
        <a:xfrm rot="5400000">
          <a:off x="3991229" y="498474"/>
          <a:ext cx="1344485" cy="43891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Световые  волны  друг  друга  гасят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В  точке А  наблюдается  темное  пятно</a:t>
          </a:r>
          <a:endParaRPr lang="ru-RU" sz="2000" b="1" kern="1200" dirty="0">
            <a:solidFill>
              <a:srgbClr val="002060"/>
            </a:solidFill>
          </a:endParaRPr>
        </a:p>
      </dsp:txBody>
      <dsp:txXfrm rot="5400000">
        <a:off x="3991229" y="498474"/>
        <a:ext cx="1344485" cy="4389150"/>
      </dsp:txXfrm>
    </dsp:sp>
    <dsp:sp modelId="{88864850-71C0-4B1A-9F73-6BA1EFFAA143}">
      <dsp:nvSpPr>
        <dsp:cNvPr id="0" name=""/>
        <dsp:cNvSpPr/>
      </dsp:nvSpPr>
      <dsp:spPr>
        <a:xfrm>
          <a:off x="0" y="1760057"/>
          <a:ext cx="2468897" cy="16806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1760057"/>
        <a:ext cx="2468897" cy="1680606"/>
      </dsp:txXfrm>
    </dsp:sp>
    <dsp:sp modelId="{12AC387D-72BE-4944-A625-1C5A3CCA2704}">
      <dsp:nvSpPr>
        <dsp:cNvPr id="0" name=""/>
        <dsp:cNvSpPr/>
      </dsp:nvSpPr>
      <dsp:spPr>
        <a:xfrm rot="5400000">
          <a:off x="3991229" y="2120999"/>
          <a:ext cx="1344485" cy="43891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Световые  волны  друг  друга  ослабляют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В  точке  А  наблюдается  </a:t>
          </a:r>
          <a:r>
            <a:rPr lang="ru-RU" sz="2000" b="1" kern="1200" dirty="0" err="1" smtClean="0">
              <a:solidFill>
                <a:srgbClr val="002060"/>
              </a:solidFill>
            </a:rPr>
            <a:t>полусветлое</a:t>
          </a:r>
          <a:r>
            <a:rPr lang="ru-RU" sz="2000" b="1" kern="1200" dirty="0" smtClean="0">
              <a:solidFill>
                <a:srgbClr val="002060"/>
              </a:solidFill>
            </a:rPr>
            <a:t>  пятно</a:t>
          </a:r>
          <a:endParaRPr lang="ru-RU" sz="2000" b="1" kern="1200" dirty="0">
            <a:solidFill>
              <a:srgbClr val="002060"/>
            </a:solidFill>
          </a:endParaRPr>
        </a:p>
      </dsp:txBody>
      <dsp:txXfrm rot="5400000">
        <a:off x="3991229" y="2120999"/>
        <a:ext cx="1344485" cy="4389150"/>
      </dsp:txXfrm>
    </dsp:sp>
    <dsp:sp modelId="{2FC895C4-B315-4863-99E3-654667C631B3}">
      <dsp:nvSpPr>
        <dsp:cNvPr id="0" name=""/>
        <dsp:cNvSpPr/>
      </dsp:nvSpPr>
      <dsp:spPr>
        <a:xfrm>
          <a:off x="0" y="3520106"/>
          <a:ext cx="2468897" cy="16806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3520106"/>
        <a:ext cx="2468897" cy="1680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D8198-56F5-4953-8DD9-DAEB3B21855A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9CDB2-49A2-4047-AEC2-464D122D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9CDB2-49A2-4047-AEC2-464D122D54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F040AB-7A33-4EE5-895C-63DEB4AAB41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B635F1-304D-48ED-8C0B-5F8BC9E8A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928802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Интерференция  света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   и  ее  применение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172068" cy="472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Интерференция света в мыльной пленке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184528" cy="41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Нефтяная пленка на поверхности воды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Тонкая пленка оксида железа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Окраска крыльев бабочек может быть </a:t>
            </a:r>
            <a:r>
              <a:rPr lang="ru-RU" b="1" i="1" dirty="0" smtClean="0">
                <a:solidFill>
                  <a:srgbClr val="002060"/>
                </a:solidFill>
              </a:rPr>
              <a:t>пигментной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(зависит от содержащихся пигментов), </a:t>
            </a:r>
            <a:r>
              <a:rPr lang="ru-RU" b="1" i="1" dirty="0" smtClean="0">
                <a:solidFill>
                  <a:srgbClr val="002060"/>
                </a:solidFill>
              </a:rPr>
              <a:t>оптической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(зависит от преломления света) и </a:t>
            </a:r>
            <a:r>
              <a:rPr lang="ru-RU" b="1" i="1" dirty="0" smtClean="0">
                <a:solidFill>
                  <a:srgbClr val="FF0000"/>
                </a:solidFill>
              </a:rPr>
              <a:t>комбинационной</a:t>
            </a:r>
            <a:r>
              <a:rPr lang="ru-RU" b="1" dirty="0" smtClean="0">
                <a:solidFill>
                  <a:srgbClr val="FF0000"/>
                </a:solidFill>
              </a:rPr>
              <a:t> (сочетающая два предыдущих типа окраски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3456384" cy="30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36510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 оптической окраске в чешуйках бабочек возникает тонкослойная интерференция. Пигмент в нижней части этих чешуек не пропускает свет и придаёт </a:t>
            </a:r>
            <a:r>
              <a:rPr lang="ru-RU" b="1" dirty="0" err="1" smtClean="0">
                <a:solidFill>
                  <a:srgbClr val="C00000"/>
                </a:solidFill>
              </a:rPr>
              <a:t>бо́льшую</a:t>
            </a:r>
            <a:r>
              <a:rPr lang="ru-RU" b="1" dirty="0" smtClean="0">
                <a:solidFill>
                  <a:srgbClr val="C00000"/>
                </a:solidFill>
              </a:rPr>
              <a:t> яркость интерференционной окраске. Лучи света, проходя через чешуйки, отражаются как от их внешних, так и от внутренних поверхностей, и в результате два отражения накладываются и усиливают друг друга.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Бабочки с оптической окраской крыльев — </a:t>
            </a:r>
            <a:r>
              <a:rPr lang="ru-RU" b="1" dirty="0" err="1" smtClean="0">
                <a:solidFill>
                  <a:srgbClr val="C00000"/>
                </a:solidFill>
              </a:rPr>
              <a:t>морфиды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урании</a:t>
            </a:r>
            <a:r>
              <a:rPr lang="ru-RU" b="1" dirty="0" smtClean="0">
                <a:solidFill>
                  <a:srgbClr val="C00000"/>
                </a:solidFill>
              </a:rPr>
              <a:t> и отчасти парусники, некоторые виды нимфалид (</a:t>
            </a:r>
            <a:r>
              <a:rPr lang="ru-RU" b="1" i="1" dirty="0" err="1" smtClean="0">
                <a:solidFill>
                  <a:srgbClr val="C00000"/>
                </a:solidFill>
              </a:rPr>
              <a:t>Nymphalidae</a:t>
            </a:r>
            <a:r>
              <a:rPr lang="ru-RU" b="1" dirty="0" smtClean="0">
                <a:solidFill>
                  <a:srgbClr val="C00000"/>
                </a:solidFill>
              </a:rPr>
              <a:t>), голубянок (</a:t>
            </a:r>
            <a:r>
              <a:rPr lang="ru-RU" b="1" i="1" dirty="0" err="1" smtClean="0">
                <a:solidFill>
                  <a:srgbClr val="C00000"/>
                </a:solidFill>
              </a:rPr>
              <a:t>Lycaenidae</a:t>
            </a:r>
            <a:r>
              <a:rPr lang="ru-RU" b="1" dirty="0" smtClean="0">
                <a:solidFill>
                  <a:srgbClr val="C00000"/>
                </a:solidFill>
              </a:rPr>
              <a:t>), белянок (</a:t>
            </a:r>
            <a:r>
              <a:rPr lang="ru-RU" b="1" i="1" dirty="0" err="1" smtClean="0">
                <a:solidFill>
                  <a:srgbClr val="C00000"/>
                </a:solidFill>
              </a:rPr>
              <a:t>Pieridae</a:t>
            </a:r>
            <a:r>
              <a:rPr lang="ru-RU" b="1" dirty="0" smtClean="0">
                <a:solidFill>
                  <a:srgbClr val="C00000"/>
                </a:solidFill>
              </a:rPr>
              <a:t>) и некоторые другие.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8569325" cy="5713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morp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24863" cy="6194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2.Кольца  Ньютона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право с вырезом 3"/>
          <p:cNvSpPr/>
          <p:nvPr/>
        </p:nvSpPr>
        <p:spPr>
          <a:xfrm>
            <a:off x="3357554" y="3429000"/>
            <a:ext cx="2357454" cy="857256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85992"/>
            <a:ext cx="2857520" cy="27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214414" y="214290"/>
          <a:ext cx="7072362" cy="6500858"/>
        </p:xfrm>
        <a:graphic>
          <a:graphicData uri="http://schemas.openxmlformats.org/presentationml/2006/ole">
            <p:oleObj spid="_x0000_s11266" name="Документ" r:id="rId3" imgW="6157126" imgH="7533280" progId="Word.Document.12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57158" y="285728"/>
          <a:ext cx="7929618" cy="6429420"/>
        </p:xfrm>
        <a:graphic>
          <a:graphicData uri="http://schemas.openxmlformats.org/presentationml/2006/ole">
            <p:oleObj spid="_x0000_s6146" name="Документ" r:id="rId3" imgW="5944886" imgH="7812118" progId="Word.Document.12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90800" y="762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>
                <a:solidFill>
                  <a:srgbClr val="FF0000"/>
                </a:solidFill>
              </a:rPr>
              <a:t>Просветление оптики</a:t>
            </a:r>
          </a:p>
        </p:txBody>
      </p:sp>
      <p:pic>
        <p:nvPicPr>
          <p:cNvPr id="11270" name="Picture 6" descr="1_Nikkor-AF-24-85-F2_8-4D-IF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928670"/>
            <a:ext cx="2457454" cy="2130621"/>
          </a:xfrm>
          <a:prstGeom prst="rect">
            <a:avLst/>
          </a:prstGeom>
          <a:noFill/>
        </p:spPr>
      </p:pic>
      <p:pic>
        <p:nvPicPr>
          <p:cNvPr id="11272" name="Picture 8" descr="1_Nikkor-AF-24-85-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736"/>
            <a:ext cx="1600200" cy="1233488"/>
          </a:xfrm>
          <a:prstGeom prst="rect">
            <a:avLst/>
          </a:prstGeom>
          <a:noFill/>
        </p:spPr>
      </p:pic>
      <p:pic>
        <p:nvPicPr>
          <p:cNvPr id="11274" name="Picture 10" descr="action_12x50_cf_ex_w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357694"/>
            <a:ext cx="2667000" cy="1981200"/>
          </a:xfrm>
          <a:prstGeom prst="rect">
            <a:avLst/>
          </a:prstGeom>
          <a:noFill/>
        </p:spPr>
      </p:pic>
      <p:pic>
        <p:nvPicPr>
          <p:cNvPr id="11276" name="Picture 12" descr="434a56c8243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962400"/>
            <a:ext cx="2895600" cy="2895600"/>
          </a:xfrm>
          <a:prstGeom prst="rect">
            <a:avLst/>
          </a:prstGeom>
          <a:noFill/>
        </p:spPr>
      </p:pic>
      <p:pic>
        <p:nvPicPr>
          <p:cNvPr id="11278" name="Picture 14" descr="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857232"/>
            <a:ext cx="2914650" cy="249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V="1">
            <a:off x="1500166" y="1428736"/>
            <a:ext cx="4857784" cy="135732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500166" y="1643050"/>
            <a:ext cx="4857784" cy="471490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0826" y="1214422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357950" y="1500174"/>
            <a:ext cx="142876" cy="14287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0364" y="15716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786190"/>
            <a:ext cx="5950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4929198"/>
            <a:ext cx="5857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Δ</a:t>
            </a:r>
            <a:r>
              <a:rPr lang="en-US" sz="4000" b="1" dirty="0" smtClean="0">
                <a:solidFill>
                  <a:srgbClr val="C00000"/>
                </a:solidFill>
              </a:rPr>
              <a:t>d  -</a:t>
            </a:r>
            <a:r>
              <a:rPr lang="ru-RU" sz="4000" b="1" dirty="0" smtClean="0">
                <a:solidFill>
                  <a:srgbClr val="C00000"/>
                </a:solidFill>
              </a:rPr>
              <a:t>  разность  хода  волн</a:t>
            </a:r>
            <a:r>
              <a:rPr lang="en-US" sz="4000" b="1" dirty="0" smtClean="0">
                <a:solidFill>
                  <a:srgbClr val="C00000"/>
                </a:solidFill>
              </a:rPr>
              <a:t>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857892"/>
            <a:ext cx="2828925" cy="619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00034" y="214290"/>
          <a:ext cx="8001056" cy="6215106"/>
        </p:xfrm>
        <a:graphic>
          <a:graphicData uri="http://schemas.openxmlformats.org/presentationml/2006/ole">
            <p:oleObj spid="_x0000_s24578" name="Документ" r:id="rId3" imgW="5925852" imgH="9234691" progId="Word.Document.12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41272"/>
            <a:ext cx="5112568" cy="47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57224" y="285728"/>
          <a:ext cx="7500990" cy="6000792"/>
        </p:xfrm>
        <a:graphic>
          <a:graphicData uri="http://schemas.openxmlformats.org/presentationml/2006/ole">
            <p:oleObj spid="_x0000_s2050" name="Документ" r:id="rId3" imgW="5944886" imgH="8591497" progId="Word.Document.12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928663" y="428604"/>
          <a:ext cx="7143800" cy="6143668"/>
        </p:xfrm>
        <a:graphic>
          <a:graphicData uri="http://schemas.openxmlformats.org/presentationml/2006/ole">
            <p:oleObj spid="_x0000_s9218" name="Документ" r:id="rId3" imgW="6053340" imgH="9577129" progId="Word.Document.12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14282" y="357166"/>
          <a:ext cx="5357850" cy="6143668"/>
        </p:xfrm>
        <a:graphic>
          <a:graphicData uri="http://schemas.openxmlformats.org/presentationml/2006/ole">
            <p:oleObj spid="_x0000_s25602" name="Документ" r:id="rId3" imgW="5925852" imgH="9581801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00760" y="1357298"/>
            <a:ext cx="2786082" cy="3416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  помощью  </a:t>
            </a:r>
            <a:r>
              <a:rPr lang="ru-RU" dirty="0" err="1" smtClean="0"/>
              <a:t>интерферо</a:t>
            </a:r>
            <a:r>
              <a:rPr lang="ru-RU" dirty="0" smtClean="0"/>
              <a:t>-</a:t>
            </a:r>
          </a:p>
          <a:p>
            <a:r>
              <a:rPr lang="ru-RU" dirty="0" smtClean="0"/>
              <a:t>метров  проверяется  </a:t>
            </a:r>
            <a:r>
              <a:rPr lang="ru-RU" dirty="0" err="1" smtClean="0"/>
              <a:t>ка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чество</a:t>
            </a:r>
            <a:r>
              <a:rPr lang="ru-RU" dirty="0" smtClean="0"/>
              <a:t>  обработки  поверхностей  предметов</a:t>
            </a:r>
          </a:p>
          <a:p>
            <a:r>
              <a:rPr lang="ru-RU" dirty="0" smtClean="0"/>
              <a:t>Если  поверхности предметов , например</a:t>
            </a:r>
          </a:p>
          <a:p>
            <a:r>
              <a:rPr lang="ru-RU" dirty="0" smtClean="0"/>
              <a:t>стеклянных  пластинок</a:t>
            </a:r>
          </a:p>
          <a:p>
            <a:r>
              <a:rPr lang="ru-RU" dirty="0" smtClean="0"/>
              <a:t>неровные , то  интерференционные  полосы  или  кольца  искривляются</a:t>
            </a:r>
          </a:p>
          <a:p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5500694" y="714356"/>
            <a:ext cx="1143008" cy="6429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2976" y="285728"/>
          <a:ext cx="7000924" cy="6072230"/>
        </p:xfrm>
        <a:graphic>
          <a:graphicData uri="http://schemas.openxmlformats.org/presentationml/2006/ole">
            <p:oleObj spid="_x0000_s3074" name="Документ" r:id="rId3" imgW="5925852" imgH="8147010" progId="Word.Document.12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14414" y="571480"/>
          <a:ext cx="685804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2000232" y="1000108"/>
            <a:ext cx="928694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28794" y="2714620"/>
            <a:ext cx="857256" cy="8572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71670" y="4572008"/>
            <a:ext cx="785818" cy="7858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928662" y="428604"/>
          <a:ext cx="6786610" cy="6000792"/>
        </p:xfrm>
        <a:graphic>
          <a:graphicData uri="http://schemas.openxmlformats.org/presentationml/2006/ole">
            <p:oleObj spid="_x0000_s10242" name="Документ" r:id="rId3" imgW="5944886" imgH="8611619" progId="Word.Document.12">
              <p:embed/>
            </p:oleObj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2844" y="333375"/>
            <a:ext cx="8786874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</a:t>
            </a:r>
            <a:endParaRPr lang="ru-RU" sz="3600" b="1" i="1" u="sng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          </a:t>
            </a:r>
            <a:r>
              <a:rPr lang="ru-RU" sz="4800" b="1" u="sng" dirty="0" smtClean="0">
                <a:solidFill>
                  <a:srgbClr val="C00000"/>
                </a:solidFill>
              </a:rPr>
              <a:t>в</a:t>
            </a:r>
            <a:r>
              <a:rPr lang="ru-RU" sz="4800" b="1" i="1" u="sng" dirty="0" smtClean="0">
                <a:solidFill>
                  <a:srgbClr val="C00000"/>
                </a:solidFill>
              </a:rPr>
              <a:t>олны должны  иметь: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    </a:t>
            </a:r>
            <a:r>
              <a:rPr lang="ru-RU" sz="4800" b="1" dirty="0" smtClean="0">
                <a:solidFill>
                  <a:srgbClr val="7030A0"/>
                </a:solidFill>
              </a:rPr>
              <a:t>Одинаковую  длину  волны  и  частоту  колебаний</a:t>
            </a:r>
          </a:p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Такие  волны  называются </a:t>
            </a:r>
          </a:p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       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к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о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г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е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err="1" smtClean="0">
                <a:solidFill>
                  <a:srgbClr val="002060"/>
                </a:solidFill>
              </a:rPr>
              <a:t>р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err="1" smtClean="0">
                <a:solidFill>
                  <a:srgbClr val="002060"/>
                </a:solidFill>
              </a:rPr>
              <a:t>е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err="1" smtClean="0">
                <a:solidFill>
                  <a:srgbClr val="002060"/>
                </a:solidFill>
              </a:rPr>
              <a:t>н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т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err="1" smtClean="0">
                <a:solidFill>
                  <a:srgbClr val="002060"/>
                </a:solidFill>
              </a:rPr>
              <a:t>н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err="1" smtClean="0">
                <a:solidFill>
                  <a:srgbClr val="002060"/>
                </a:solidFill>
              </a:rPr>
              <a:t>ы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м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и</a:t>
            </a:r>
            <a:r>
              <a:rPr lang="ru-RU" sz="4000" b="1" i="1" dirty="0" smtClean="0">
                <a:solidFill>
                  <a:srgbClr val="002060"/>
                </a:solidFill>
              </a:rPr>
              <a:t>    </a:t>
            </a:r>
            <a:r>
              <a:rPr lang="ru-RU" sz="4000" b="1" dirty="0" smtClean="0">
                <a:solidFill>
                  <a:srgbClr val="C00000"/>
                </a:solidFill>
              </a:rPr>
              <a:t>волнами        </a:t>
            </a: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Для  наблюдения  интерференции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480720" cy="513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Когерентные световые волны, которые  усиливают друг друга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488832" cy="406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Сложение когерентных световых волн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428604"/>
            <a:ext cx="8358246" cy="5572164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71604" y="1225689"/>
            <a:ext cx="5715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</a:t>
            </a:r>
            <a:r>
              <a:rPr lang="ru-RU" sz="6000" b="1" dirty="0" smtClean="0">
                <a:solidFill>
                  <a:srgbClr val="002060"/>
                </a:solidFill>
              </a:rPr>
              <a:t>Способы </a:t>
            </a:r>
            <a:r>
              <a:rPr lang="en-US" sz="6000" b="1" dirty="0" smtClean="0">
                <a:solidFill>
                  <a:srgbClr val="002060"/>
                </a:solidFill>
              </a:rPr>
              <a:t>      </a:t>
            </a:r>
            <a:r>
              <a:rPr lang="ru-RU" sz="6000" b="1" dirty="0" smtClean="0">
                <a:solidFill>
                  <a:srgbClr val="002060"/>
                </a:solidFill>
              </a:rPr>
              <a:t>наблюдения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интерференции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       света</a:t>
            </a:r>
          </a:p>
          <a:p>
            <a:r>
              <a:rPr lang="ru-RU" sz="6000" b="1" dirty="0" smtClean="0"/>
              <a:t>   </a:t>
            </a:r>
          </a:p>
          <a:p>
            <a:endParaRPr lang="ru-RU" sz="6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1.</a:t>
            </a:r>
            <a:r>
              <a:rPr lang="ru-RU" sz="2800" b="1" u="sng" dirty="0" smtClean="0">
                <a:solidFill>
                  <a:srgbClr val="FF0000"/>
                </a:solidFill>
              </a:rPr>
              <a:t>Интерференция  света  в  тонких  пленках </a:t>
            </a:r>
            <a:r>
              <a:rPr lang="ru-RU" sz="2800" b="1" dirty="0" smtClean="0">
                <a:solidFill>
                  <a:srgbClr val="FF0000"/>
                </a:solidFill>
              </a:rPr>
              <a:t>( </a:t>
            </a:r>
            <a:r>
              <a:rPr lang="en-US" sz="2800" b="1" dirty="0" smtClean="0">
                <a:solidFill>
                  <a:srgbClr val="FF0000"/>
                </a:solidFill>
              </a:rPr>
              <a:t>d ≈ </a:t>
            </a:r>
            <a:r>
              <a:rPr lang="el-GR" sz="2800" b="1" dirty="0" smtClean="0">
                <a:solidFill>
                  <a:srgbClr val="FF0000"/>
                </a:solidFill>
              </a:rPr>
              <a:t>λ</a:t>
            </a:r>
            <a:r>
              <a:rPr lang="en-US" sz="2800" b="1" dirty="0" smtClean="0">
                <a:solidFill>
                  <a:srgbClr val="FF0000"/>
                </a:solidFill>
              </a:rPr>
              <a:t> )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64291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</a:t>
            </a:r>
            <a:r>
              <a:rPr lang="en-US" sz="2800" b="1" u="sng" dirty="0" smtClean="0">
                <a:solidFill>
                  <a:srgbClr val="002060"/>
                </a:solidFill>
              </a:rPr>
              <a:t>1</a:t>
            </a:r>
            <a:r>
              <a:rPr lang="ru-RU" sz="2800" b="1" u="sng" dirty="0" smtClean="0">
                <a:solidFill>
                  <a:srgbClr val="002060"/>
                </a:solidFill>
              </a:rPr>
              <a:t>. В  отраженных  лучах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00" y="2214554"/>
            <a:ext cx="40719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00100" y="2857496"/>
            <a:ext cx="40719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1538" y="4786322"/>
            <a:ext cx="40719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1538" y="5429264"/>
            <a:ext cx="40719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822299" y="2535231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893737" y="5106999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472" y="221455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786322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3429000"/>
            <a:ext cx="4473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      </a:t>
            </a:r>
            <a:r>
              <a:rPr lang="en-US" sz="2800" b="1" u="sng" dirty="0" smtClean="0">
                <a:solidFill>
                  <a:srgbClr val="002060"/>
                </a:solidFill>
              </a:rPr>
              <a:t>2</a:t>
            </a:r>
            <a:r>
              <a:rPr lang="ru-RU" sz="2800" b="1" u="sng" dirty="0" smtClean="0">
                <a:solidFill>
                  <a:srgbClr val="002060"/>
                </a:solidFill>
              </a:rPr>
              <a:t>. В  проходящих   лучах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393009" y="1821645"/>
            <a:ext cx="786612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678761" y="1821645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464447" y="2536025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1714480" y="2143116"/>
            <a:ext cx="142876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57356" y="100010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14546" y="100010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1464447" y="4393413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142976" y="5500702"/>
            <a:ext cx="142876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1821637" y="5107793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1785918" y="5500702"/>
            <a:ext cx="142876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714480" y="6215082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5984" y="621508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714488"/>
            <a:ext cx="3400425" cy="149542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952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643446"/>
            <a:ext cx="2305050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  <p:bldP spid="16" grpId="0"/>
      <p:bldP spid="27" grpId="0"/>
      <p:bldP spid="28" grpId="0"/>
      <p:bldP spid="37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513</TotalTime>
  <Words>294</Words>
  <Application>Microsoft Office PowerPoint</Application>
  <PresentationFormat>Экран (4:3)</PresentationFormat>
  <Paragraphs>48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Трек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81</cp:revision>
  <dcterms:created xsi:type="dcterms:W3CDTF">2002-01-06T23:36:52Z</dcterms:created>
  <dcterms:modified xsi:type="dcterms:W3CDTF">2012-01-26T11:02:08Z</dcterms:modified>
</cp:coreProperties>
</file>