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56" r:id="rId2"/>
    <p:sldId id="257" r:id="rId3"/>
    <p:sldId id="290" r:id="rId4"/>
    <p:sldId id="286" r:id="rId5"/>
    <p:sldId id="277" r:id="rId6"/>
    <p:sldId id="283" r:id="rId7"/>
    <p:sldId id="270" r:id="rId8"/>
    <p:sldId id="269" r:id="rId9"/>
    <p:sldId id="259" r:id="rId10"/>
    <p:sldId id="260" r:id="rId11"/>
    <p:sldId id="261" r:id="rId12"/>
    <p:sldId id="262" r:id="rId13"/>
    <p:sldId id="263" r:id="rId14"/>
    <p:sldId id="289" r:id="rId15"/>
    <p:sldId id="282" r:id="rId16"/>
    <p:sldId id="288" r:id="rId17"/>
    <p:sldId id="275" r:id="rId18"/>
    <p:sldId id="274" r:id="rId19"/>
    <p:sldId id="278" r:id="rId20"/>
    <p:sldId id="279" r:id="rId21"/>
    <p:sldId id="276" r:id="rId22"/>
    <p:sldId id="284"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77" autoAdjust="0"/>
    <p:restoredTop sz="94660"/>
  </p:normalViewPr>
  <p:slideViewPr>
    <p:cSldViewPr>
      <p:cViewPr>
        <p:scale>
          <a:sx n="100" d="100"/>
          <a:sy n="100" d="100"/>
        </p:scale>
        <p:origin x="-24"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0EA1C9-3C75-44AE-B33C-4445ABB0C421}" type="datetimeFigureOut">
              <a:rPr lang="ru-RU" smtClean="0"/>
              <a:pPr/>
              <a:t>15.02.2011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5894A2-5BA6-4C82-8B0A-40A9E21C0F5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15894A2-5BA6-4C82-8B0A-40A9E21C0F51}" type="slidenum">
              <a:rPr lang="ru-RU" smtClean="0"/>
              <a:pPr/>
              <a:t>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589D683-07C1-4C7F-85C4-E0B16C41A49D}" type="datetimeFigureOut">
              <a:rPr lang="ru-RU" smtClean="0"/>
              <a:pPr/>
              <a:t>15.02.2011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E74C60-6991-4C91-A819-0C804D55408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589D683-07C1-4C7F-85C4-E0B16C41A49D}" type="datetimeFigureOut">
              <a:rPr lang="ru-RU" smtClean="0"/>
              <a:pPr/>
              <a:t>15.02.2011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E74C60-6991-4C91-A819-0C804D55408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589D683-07C1-4C7F-85C4-E0B16C41A49D}" type="datetimeFigureOut">
              <a:rPr lang="ru-RU" smtClean="0"/>
              <a:pPr/>
              <a:t>15.02.2011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E74C60-6991-4C91-A819-0C804D55408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589D683-07C1-4C7F-85C4-E0B16C41A49D}" type="datetimeFigureOut">
              <a:rPr lang="ru-RU" smtClean="0"/>
              <a:pPr/>
              <a:t>15.02.2011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E74C60-6991-4C91-A819-0C804D55408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589D683-07C1-4C7F-85C4-E0B16C41A49D}" type="datetimeFigureOut">
              <a:rPr lang="ru-RU" smtClean="0"/>
              <a:pPr/>
              <a:t>15.02.2011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E74C60-6991-4C91-A819-0C804D55408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589D683-07C1-4C7F-85C4-E0B16C41A49D}" type="datetimeFigureOut">
              <a:rPr lang="ru-RU" smtClean="0"/>
              <a:pPr/>
              <a:t>15.02.2011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DE74C60-6991-4C91-A819-0C804D55408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589D683-07C1-4C7F-85C4-E0B16C41A49D}" type="datetimeFigureOut">
              <a:rPr lang="ru-RU" smtClean="0"/>
              <a:pPr/>
              <a:t>15.02.2011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DE74C60-6991-4C91-A819-0C804D55408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589D683-07C1-4C7F-85C4-E0B16C41A49D}" type="datetimeFigureOut">
              <a:rPr lang="ru-RU" smtClean="0"/>
              <a:pPr/>
              <a:t>15.02.2011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DE74C60-6991-4C91-A819-0C804D55408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589D683-07C1-4C7F-85C4-E0B16C41A49D}" type="datetimeFigureOut">
              <a:rPr lang="ru-RU" smtClean="0"/>
              <a:pPr/>
              <a:t>15.02.2011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DE74C60-6991-4C91-A819-0C804D55408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589D683-07C1-4C7F-85C4-E0B16C41A49D}" type="datetimeFigureOut">
              <a:rPr lang="ru-RU" smtClean="0"/>
              <a:pPr/>
              <a:t>15.02.2011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DE74C60-6991-4C91-A819-0C804D55408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589D683-07C1-4C7F-85C4-E0B16C41A49D}" type="datetimeFigureOut">
              <a:rPr lang="ru-RU" smtClean="0"/>
              <a:pPr/>
              <a:t>15.02.2011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DE74C60-6991-4C91-A819-0C804D55408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89D683-07C1-4C7F-85C4-E0B16C41A49D}" type="datetimeFigureOut">
              <a:rPr lang="ru-RU" smtClean="0"/>
              <a:pPr/>
              <a:t>15.02.2011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E74C60-6991-4C91-A819-0C804D55408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oole.ru/uploads/posts/2009-06/1243967132_isaac_newton_biography.jpg" TargetMode="Externa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upload.wikimedia.org/wikipedia/commons/b/bd/CZ_brilliant.jpg"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ru.wikipedia.org/wiki/%D0%A4%D0%B0%D0%B9%D0%BB:Prism_rainbow_schema.png" TargetMode="Externa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hyperlink" Target="file:///C:\Documents%20and%20Settings\&#1055;&#1086;&#1083;&#1100;&#1079;&#1086;&#1074;&#1072;&#1090;&#1077;&#1083;&#1100;\&#1052;&#1086;&#1080;%20&#1076;&#1086;&#1082;&#1091;&#1084;&#1077;&#1085;&#1090;&#1099;\&#1052;&#1086;&#1080;%20&#1091;&#1088;&#1086;&#1082;&#1080;%20&#1074;%2011&#1082;&#1083;&#1072;&#1089;&#1089;&#1077;!\&#1044;&#1080;&#1089;&#1087;&#1077;&#1088;&#1089;&#1080;&#1103;%20&#1089;&#1074;&#1077;&#1090;&#1072;\&#1076;&#1080;&#1089;&#1087;&#1077;&#1088;&#1089;&#1080;&#1103;%20&#1089;&#1074;&#1077;&#1090;&#1072;1\&#1072;&#1085;&#1080;&#1084;&#1072;&#1094;%20&#1089;&#1087;&#1077;&#1082;&#1090;&#1088;&#1086;&#1089;&#1082;&#1086;&#1087;\9_158.swf" TargetMode="Externa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hyperlink" Target="file:///C:\Documents%20and%20Settings\&#1055;&#1086;&#1083;&#1100;&#1079;&#1086;&#1074;&#1072;&#1090;&#1077;&#1083;&#1100;\&#1052;&#1086;&#1080;%20&#1076;&#1086;&#1082;&#1091;&#1084;&#1077;&#1085;&#1090;&#1099;\&#1051;&#1072;&#1073;&#1086;&#1088;&#1072;&#1090;&#1086;&#1088;&#1085;&#1099;&#1077;%20%20&#1088;&#1072;&#1073;&#1086;&#1090;&#1099;\&#1042;&#1080;&#1088;&#1090;&#1091;&#1072;&#1083;&#1100;&#1085;&#1099;&#1077;%20&#1083;&#1072;&#1073;&#1086;&#1088;&#1072;&#1090;&#1086;&#1088;&#1085;&#1099;&#1077;%20&#1088;&#1072;&#1073;&#1086;&#1090;&#1099;\&#1048;&#1079;&#1091;&#1095;&#1077;&#1085;&#1080;&#1077;%20&#1076;&#1080;&#1089;&#1087;&#1077;&#1088;&#1089;&#1080;&#1080;%20&#1089;&#1074;&#1077;&#1090;&#1072;_files\fizika9lab5.sw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file:///C:\Documents%20and%20Settings\&#1055;&#1086;&#1083;&#1100;&#1079;&#1086;&#1074;&#1072;&#1090;&#1077;&#1083;&#1100;\&#1052;&#1086;&#1080;%20&#1076;&#1086;&#1082;&#1091;&#1084;&#1077;&#1085;&#1090;&#1099;\&#1052;&#1086;&#1080;%20&#1091;&#1088;&#1086;&#1082;&#1080;%20&#1074;%2011&#1082;&#1083;&#1072;&#1089;&#1089;&#1077;!\&#1044;&#1080;&#1089;&#1087;&#1077;&#1088;&#1089;&#1080;&#1103;%20&#1089;&#1074;&#1077;&#1090;&#1072;\&#1076;&#1080;&#1089;&#1087;&#1077;&#1088;&#1089;&#1080;&#1103;%20&#1089;&#1074;&#1077;&#1090;&#1072;1\&#1088;&#1072;&#1079;&#1083;&#1086;&#1078;%20&#1073;&#1077;&#1083;%20&#1089;&#1074;&#1077;&#1090;&#1072;%20&#1074;&#1080;&#1076;&#1077;&#1086;%20&#1088;&#1086;&#1083;&#1080;&#1082;\9_115.avi" TargetMode="External"/><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артинка 4 из 147">
            <a:hlinkClick r:id="rId3"/>
          </p:cNvPr>
          <p:cNvPicPr>
            <a:picLocks noChangeAspect="1" noChangeArrowheads="1"/>
          </p:cNvPicPr>
          <p:nvPr/>
        </p:nvPicPr>
        <p:blipFill>
          <a:blip r:embed="rId4" cstate="print"/>
          <a:srcRect/>
          <a:stretch>
            <a:fillRect/>
          </a:stretch>
        </p:blipFill>
        <p:spPr bwMode="auto">
          <a:xfrm>
            <a:off x="1714480" y="214290"/>
            <a:ext cx="5857916" cy="5228764"/>
          </a:xfrm>
          <a:prstGeom prst="rect">
            <a:avLst/>
          </a:prstGeom>
          <a:noFill/>
        </p:spPr>
      </p:pic>
      <p:sp>
        <p:nvSpPr>
          <p:cNvPr id="3" name="Прямоугольник 2"/>
          <p:cNvSpPr/>
          <p:nvPr/>
        </p:nvSpPr>
        <p:spPr>
          <a:xfrm>
            <a:off x="2714612" y="5934670"/>
            <a:ext cx="18473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ru-RU" sz="5400" b="1" cap="none" spc="50" dirty="0">
              <a:ln w="11430"/>
              <a:solidFill>
                <a:srgbClr val="FFFF00"/>
              </a:solidFill>
              <a:effectLst>
                <a:outerShdw blurRad="76200" dist="50800" dir="5400000" algn="tl" rotWithShape="0">
                  <a:srgbClr val="000000">
                    <a:alpha val="65000"/>
                  </a:srgbClr>
                </a:outerShdw>
              </a:effectLst>
            </a:endParaRPr>
          </a:p>
        </p:txBody>
      </p:sp>
      <p:sp>
        <p:nvSpPr>
          <p:cNvPr id="4" name="TextBox 3"/>
          <p:cNvSpPr txBox="1"/>
          <p:nvPr/>
        </p:nvSpPr>
        <p:spPr>
          <a:xfrm>
            <a:off x="2428860" y="5572140"/>
            <a:ext cx="4286280" cy="830997"/>
          </a:xfrm>
          <a:prstGeom prst="rect">
            <a:avLst/>
          </a:prstGeom>
          <a:noFill/>
        </p:spPr>
        <p:txBody>
          <a:bodyPr wrap="square" rtlCol="0">
            <a:spAutoFit/>
          </a:bodyPr>
          <a:lstStyle/>
          <a:p>
            <a:r>
              <a:rPr lang="en-US" dirty="0" smtClean="0"/>
              <a:t> </a:t>
            </a:r>
            <a:r>
              <a:rPr lang="ru-RU" sz="4800" b="1" dirty="0" smtClean="0">
                <a:solidFill>
                  <a:srgbClr val="FF0000"/>
                </a:solidFill>
              </a:rPr>
              <a:t>Исаак  Ньютон</a:t>
            </a:r>
            <a:endParaRPr lang="ru-RU" sz="4800" b="1" dirty="0">
              <a:solidFill>
                <a:srgbClr val="FF0000"/>
              </a:solidFill>
            </a:endParaRPr>
          </a:p>
        </p:txBody>
      </p:sp>
    </p:spTree>
  </p:cSld>
  <p:clrMapOvr>
    <a:masterClrMapping/>
  </p:clrMapOvr>
  <p:transition>
    <p:split orient="vert"/>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outVertical)">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pit.dirty.ru/dirty/1/2009/02/12/14941-104357-9491d6d40325885e1572657091179013.jpg"/>
          <p:cNvPicPr>
            <a:picLocks noChangeAspect="1" noChangeArrowheads="1"/>
          </p:cNvPicPr>
          <p:nvPr/>
        </p:nvPicPr>
        <p:blipFill>
          <a:blip r:embed="rId3" cstate="print"/>
          <a:srcRect/>
          <a:stretch>
            <a:fillRect/>
          </a:stretch>
        </p:blipFill>
        <p:spPr bwMode="auto">
          <a:xfrm>
            <a:off x="1946647" y="23755"/>
            <a:ext cx="5125683" cy="6834245"/>
          </a:xfrm>
          <a:prstGeom prst="rect">
            <a:avLst/>
          </a:prstGeom>
          <a:noFill/>
        </p:spPr>
      </p:pic>
      <p:pic>
        <p:nvPicPr>
          <p:cNvPr id="17412" name="Picture 4" descr="http://pit.dirty.ru/dirty/1/2009/02/12/19801-125933-2e22a21cee75b17bb3dc096228199754.jpg"/>
          <p:cNvPicPr>
            <a:picLocks noChangeAspect="1" noChangeArrowheads="1"/>
          </p:cNvPicPr>
          <p:nvPr/>
        </p:nvPicPr>
        <p:blipFill>
          <a:blip r:embed="rId4" cstate="print"/>
          <a:srcRect/>
          <a:stretch>
            <a:fillRect/>
          </a:stretch>
        </p:blipFill>
        <p:spPr bwMode="auto">
          <a:xfrm>
            <a:off x="0" y="-26008013"/>
            <a:ext cx="4572000" cy="3048000"/>
          </a:xfrm>
          <a:prstGeom prst="rect">
            <a:avLst/>
          </a:prstGeom>
          <a:noFill/>
        </p:spPr>
      </p:pic>
      <p:pic>
        <p:nvPicPr>
          <p:cNvPr id="17414" name="Picture 6" descr="http://pit.dirty.ru/dirty/1/2009/02/12/19801-125933-2e22a21cee75b17bb3dc096228199754.jpg"/>
          <p:cNvPicPr>
            <a:picLocks noChangeAspect="1" noChangeArrowheads="1"/>
          </p:cNvPicPr>
          <p:nvPr/>
        </p:nvPicPr>
        <p:blipFill>
          <a:blip r:embed="rId4" cstate="print"/>
          <a:srcRect/>
          <a:stretch>
            <a:fillRect/>
          </a:stretch>
        </p:blipFill>
        <p:spPr bwMode="auto">
          <a:xfrm>
            <a:off x="0" y="-26008013"/>
            <a:ext cx="4572000" cy="3048000"/>
          </a:xfrm>
          <a:prstGeom prst="rect">
            <a:avLst/>
          </a:prstGeom>
          <a:noFill/>
        </p:spPr>
      </p:pic>
      <p:pic>
        <p:nvPicPr>
          <p:cNvPr id="17416" name="Picture 8" descr="http://pit.dirty.ru/dirty/1/2009/02/12/19801-125933-2e22a21cee75b17bb3dc096228199754.jpg"/>
          <p:cNvPicPr>
            <a:picLocks noChangeAspect="1" noChangeArrowheads="1"/>
          </p:cNvPicPr>
          <p:nvPr/>
        </p:nvPicPr>
        <p:blipFill>
          <a:blip r:embed="rId4" cstate="print"/>
          <a:srcRect/>
          <a:stretch>
            <a:fillRect/>
          </a:stretch>
        </p:blipFill>
        <p:spPr bwMode="auto">
          <a:xfrm>
            <a:off x="0" y="-26008013"/>
            <a:ext cx="4572000" cy="3048000"/>
          </a:xfrm>
          <a:prstGeom prst="rect">
            <a:avLst/>
          </a:prstGeom>
          <a:noFill/>
        </p:spPr>
      </p:pic>
    </p:spTree>
  </p:cSld>
  <p:clrMapOvr>
    <a:masterClrMapping/>
  </p:clrMapOvr>
  <p:transition>
    <p:split orient="vert"/>
    <p:sndAc>
      <p:stSnd>
        <p:snd r:embed="rId2" name="chimes.wav" builtIn="1"/>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pit.dirty.ru/dirty/1/2009/02/12/19801-125933-2e22a21cee75b17bb3dc096228199754.jpg"/>
          <p:cNvPicPr>
            <a:picLocks noChangeAspect="1" noChangeArrowheads="1"/>
          </p:cNvPicPr>
          <p:nvPr/>
        </p:nvPicPr>
        <p:blipFill>
          <a:blip r:embed="rId3" cstate="print"/>
          <a:srcRect/>
          <a:stretch>
            <a:fillRect/>
          </a:stretch>
        </p:blipFill>
        <p:spPr bwMode="auto">
          <a:xfrm>
            <a:off x="0" y="-26008013"/>
            <a:ext cx="4572000" cy="3048000"/>
          </a:xfrm>
          <a:prstGeom prst="rect">
            <a:avLst/>
          </a:prstGeom>
          <a:noFill/>
        </p:spPr>
      </p:pic>
      <p:pic>
        <p:nvPicPr>
          <p:cNvPr id="18436" name="Picture 4" descr="http://pit.dirty.ru/dirty/1/2009/02/12/19801-125933-2e22a21cee75b17bb3dc096228199754.jpg"/>
          <p:cNvPicPr>
            <a:picLocks noChangeAspect="1" noChangeArrowheads="1"/>
          </p:cNvPicPr>
          <p:nvPr/>
        </p:nvPicPr>
        <p:blipFill>
          <a:blip r:embed="rId3" cstate="print"/>
          <a:srcRect/>
          <a:stretch>
            <a:fillRect/>
          </a:stretch>
        </p:blipFill>
        <p:spPr bwMode="auto">
          <a:xfrm>
            <a:off x="0" y="-26008013"/>
            <a:ext cx="4572000" cy="3048000"/>
          </a:xfrm>
          <a:prstGeom prst="rect">
            <a:avLst/>
          </a:prstGeom>
          <a:noFill/>
        </p:spPr>
      </p:pic>
      <p:pic>
        <p:nvPicPr>
          <p:cNvPr id="18438" name="Picture 6" descr="http://pit.dirty.ru/dirty/1/2009/02/12/19801-125933-2e22a21cee75b17bb3dc096228199754.jpg"/>
          <p:cNvPicPr>
            <a:picLocks noChangeAspect="1" noChangeArrowheads="1"/>
          </p:cNvPicPr>
          <p:nvPr/>
        </p:nvPicPr>
        <p:blipFill>
          <a:blip r:embed="rId3" cstate="print"/>
          <a:srcRect/>
          <a:stretch>
            <a:fillRect/>
          </a:stretch>
        </p:blipFill>
        <p:spPr bwMode="auto">
          <a:xfrm>
            <a:off x="0" y="-26008013"/>
            <a:ext cx="4572000" cy="3048000"/>
          </a:xfrm>
          <a:prstGeom prst="rect">
            <a:avLst/>
          </a:prstGeom>
          <a:noFill/>
        </p:spPr>
      </p:pic>
      <p:pic>
        <p:nvPicPr>
          <p:cNvPr id="18439" name="Picture 7" descr="C:\Documents and Settings\Admin\Мои документы\Мои рисунки\ра.jpg"/>
          <p:cNvPicPr>
            <a:picLocks noChangeAspect="1" noChangeArrowheads="1"/>
          </p:cNvPicPr>
          <p:nvPr/>
        </p:nvPicPr>
        <p:blipFill>
          <a:blip r:embed="rId3" cstate="print"/>
          <a:srcRect/>
          <a:stretch>
            <a:fillRect/>
          </a:stretch>
        </p:blipFill>
        <p:spPr bwMode="auto">
          <a:xfrm>
            <a:off x="785786" y="1142984"/>
            <a:ext cx="7227123" cy="4818082"/>
          </a:xfrm>
          <a:prstGeom prst="rect">
            <a:avLst/>
          </a:prstGeom>
          <a:noFill/>
        </p:spPr>
      </p:pic>
    </p:spTree>
  </p:cSld>
  <p:clrMapOvr>
    <a:masterClrMapping/>
  </p:clrMapOvr>
  <p:transition>
    <p:split orient="vert"/>
    <p:sndAc>
      <p:stSnd>
        <p:snd r:embed="rId2" name="chimes.wav" builtIn="1"/>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upload.wikimedia.org/wikipedia/commons/5/58/Harpe_de_lumiere.jpg"/>
          <p:cNvPicPr>
            <a:picLocks noChangeAspect="1" noChangeArrowheads="1"/>
          </p:cNvPicPr>
          <p:nvPr/>
        </p:nvPicPr>
        <p:blipFill>
          <a:blip r:embed="rId3" cstate="print"/>
          <a:srcRect/>
          <a:stretch>
            <a:fillRect/>
          </a:stretch>
        </p:blipFill>
        <p:spPr bwMode="auto">
          <a:xfrm>
            <a:off x="2357422" y="21369"/>
            <a:ext cx="4572032" cy="6858048"/>
          </a:xfrm>
          <a:prstGeom prst="rect">
            <a:avLst/>
          </a:prstGeom>
          <a:noFill/>
        </p:spPr>
      </p:pic>
    </p:spTree>
  </p:cSld>
  <p:clrMapOvr>
    <a:masterClrMapping/>
  </p:clrMapOvr>
  <p:transition>
    <p:split orient="vert"/>
    <p:sndAc>
      <p:stSnd>
        <p:snd r:embed="rId2" name="chimes.wav" builtIn="1"/>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pit.dirty.ru/dirty/1/2009/02/12/8786-110931-ff4baefbeb8511d1dd5255973b9cb4ec.jpg"/>
          <p:cNvPicPr>
            <a:picLocks noChangeAspect="1" noChangeArrowheads="1"/>
          </p:cNvPicPr>
          <p:nvPr/>
        </p:nvPicPr>
        <p:blipFill>
          <a:blip r:embed="rId3" cstate="print"/>
          <a:srcRect/>
          <a:stretch>
            <a:fillRect/>
          </a:stretch>
        </p:blipFill>
        <p:spPr bwMode="auto">
          <a:xfrm>
            <a:off x="5576888" y="-26008013"/>
            <a:ext cx="4762500" cy="4533900"/>
          </a:xfrm>
          <a:prstGeom prst="rect">
            <a:avLst/>
          </a:prstGeom>
          <a:noFill/>
        </p:spPr>
      </p:pic>
      <p:pic>
        <p:nvPicPr>
          <p:cNvPr id="20484" name="Picture 4" descr="http://pit.dirty.ru/dirty/1/2009/02/12/8786-110931-ff4baefbeb8511d1dd5255973b9cb4ec.jpg"/>
          <p:cNvPicPr>
            <a:picLocks noChangeAspect="1" noChangeArrowheads="1"/>
          </p:cNvPicPr>
          <p:nvPr/>
        </p:nvPicPr>
        <p:blipFill>
          <a:blip r:embed="rId3" cstate="print"/>
          <a:srcRect/>
          <a:stretch>
            <a:fillRect/>
          </a:stretch>
        </p:blipFill>
        <p:spPr bwMode="auto">
          <a:xfrm>
            <a:off x="5576888" y="-26008013"/>
            <a:ext cx="4762500" cy="4533900"/>
          </a:xfrm>
          <a:prstGeom prst="rect">
            <a:avLst/>
          </a:prstGeom>
          <a:noFill/>
        </p:spPr>
      </p:pic>
      <p:pic>
        <p:nvPicPr>
          <p:cNvPr id="20486" name="Picture 6" descr="http://pit.dirty.ru/dirty/1/2009/02/12/8786-110931-ff4baefbeb8511d1dd5255973b9cb4ec.jpg"/>
          <p:cNvPicPr>
            <a:picLocks noChangeAspect="1" noChangeArrowheads="1"/>
          </p:cNvPicPr>
          <p:nvPr/>
        </p:nvPicPr>
        <p:blipFill>
          <a:blip r:embed="rId3" cstate="print"/>
          <a:srcRect/>
          <a:stretch>
            <a:fillRect/>
          </a:stretch>
        </p:blipFill>
        <p:spPr bwMode="auto">
          <a:xfrm>
            <a:off x="5576888" y="-26008013"/>
            <a:ext cx="4762500" cy="4533900"/>
          </a:xfrm>
          <a:prstGeom prst="rect">
            <a:avLst/>
          </a:prstGeom>
          <a:noFill/>
        </p:spPr>
      </p:pic>
      <p:pic>
        <p:nvPicPr>
          <p:cNvPr id="20488" name="Picture 8" descr="http://pit.dirty.ru/dirty/1/2009/02/12/8786-110931-ff4baefbeb8511d1dd5255973b9cb4ec.jpg"/>
          <p:cNvPicPr>
            <a:picLocks noChangeAspect="1" noChangeArrowheads="1"/>
          </p:cNvPicPr>
          <p:nvPr/>
        </p:nvPicPr>
        <p:blipFill>
          <a:blip r:embed="rId3" cstate="print"/>
          <a:srcRect/>
          <a:stretch>
            <a:fillRect/>
          </a:stretch>
        </p:blipFill>
        <p:spPr bwMode="auto">
          <a:xfrm>
            <a:off x="5576888" y="-26008013"/>
            <a:ext cx="4762500" cy="4533900"/>
          </a:xfrm>
          <a:prstGeom prst="rect">
            <a:avLst/>
          </a:prstGeom>
          <a:noFill/>
        </p:spPr>
      </p:pic>
      <p:pic>
        <p:nvPicPr>
          <p:cNvPr id="20489" name="Picture 9" descr="C:\Documents and Settings\Admin\Мои документы\Мои рисунки\ра2.jpg"/>
          <p:cNvPicPr>
            <a:picLocks noChangeAspect="1" noChangeArrowheads="1"/>
          </p:cNvPicPr>
          <p:nvPr/>
        </p:nvPicPr>
        <p:blipFill>
          <a:blip r:embed="rId3" cstate="print"/>
          <a:srcRect/>
          <a:stretch>
            <a:fillRect/>
          </a:stretch>
        </p:blipFill>
        <p:spPr bwMode="auto">
          <a:xfrm>
            <a:off x="1142976" y="164569"/>
            <a:ext cx="7030915" cy="6693431"/>
          </a:xfrm>
          <a:prstGeom prst="rect">
            <a:avLst/>
          </a:prstGeom>
          <a:noFill/>
        </p:spPr>
      </p:pic>
    </p:spTree>
  </p:cSld>
  <p:clrMapOvr>
    <a:masterClrMapping/>
  </p:clrMapOvr>
  <p:transition>
    <p:split orient="vert"/>
    <p:sndAc>
      <p:stSnd>
        <p:snd r:embed="rId2" name="chimes.wav" builtIn="1"/>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1142976" y="1428736"/>
            <a:ext cx="6858048" cy="4582215"/>
          </a:xfrm>
          <a:prstGeom prst="rect">
            <a:avLst/>
          </a:prstGeom>
          <a:noFill/>
          <a:ln w="9525">
            <a:noFill/>
            <a:miter lim="800000"/>
            <a:headEnd/>
            <a:tailEnd/>
          </a:ln>
          <a:effectLst/>
        </p:spPr>
      </p:pic>
      <p:sp>
        <p:nvSpPr>
          <p:cNvPr id="3" name="TextBox 2"/>
          <p:cNvSpPr txBox="1"/>
          <p:nvPr/>
        </p:nvSpPr>
        <p:spPr>
          <a:xfrm>
            <a:off x="928662" y="428604"/>
            <a:ext cx="7286676" cy="584775"/>
          </a:xfrm>
          <a:prstGeom prst="rect">
            <a:avLst/>
          </a:prstGeom>
          <a:noFill/>
        </p:spPr>
        <p:txBody>
          <a:bodyPr wrap="square" rtlCol="0">
            <a:spAutoFit/>
          </a:bodyPr>
          <a:lstStyle/>
          <a:p>
            <a:r>
              <a:rPr lang="en-US" dirty="0" smtClean="0"/>
              <a:t> </a:t>
            </a:r>
            <a:r>
              <a:rPr lang="ru-RU" sz="3200" b="1" dirty="0" smtClean="0">
                <a:solidFill>
                  <a:srgbClr val="FF0000"/>
                </a:solidFill>
              </a:rPr>
              <a:t>Рубин  -  самый  драгоценный  камень</a:t>
            </a:r>
            <a:endParaRPr lang="ru-RU" sz="3200" b="1" dirty="0">
              <a:solidFill>
                <a:srgbClr val="FF0000"/>
              </a:solidFill>
            </a:endParaRPr>
          </a:p>
        </p:txBody>
      </p:sp>
    </p:spTree>
  </p:cSld>
  <p:clrMapOvr>
    <a:masterClrMapping/>
  </p:clrMapOvr>
  <p:transition>
    <p:split orient="vert"/>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outVertical)">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2000" fill="hold"/>
                                        <p:tgtEl>
                                          <p:spTgt spid="3"/>
                                        </p:tgtEl>
                                        <p:attrNameLst>
                                          <p:attrName>ppt_w</p:attrName>
                                        </p:attrNameLst>
                                      </p:cBhvr>
                                      <p:tavLst>
                                        <p:tav tm="0">
                                          <p:val>
                                            <p:strVal val="#ppt_w*0.70"/>
                                          </p:val>
                                        </p:tav>
                                        <p:tav tm="100000">
                                          <p:val>
                                            <p:strVal val="#ppt_w"/>
                                          </p:val>
                                        </p:tav>
                                      </p:tavLst>
                                    </p:anim>
                                    <p:anim calcmode="lin" valueType="num">
                                      <p:cBhvr>
                                        <p:cTn id="13" dur="2000" fill="hold"/>
                                        <p:tgtEl>
                                          <p:spTgt spid="3"/>
                                        </p:tgtEl>
                                        <p:attrNameLst>
                                          <p:attrName>ppt_h</p:attrName>
                                        </p:attrNameLst>
                                      </p:cBhvr>
                                      <p:tavLst>
                                        <p:tav tm="0">
                                          <p:val>
                                            <p:strVal val="#ppt_h"/>
                                          </p:val>
                                        </p:tav>
                                        <p:tav tm="100000">
                                          <p:val>
                                            <p:strVal val="#ppt_h"/>
                                          </p:val>
                                        </p:tav>
                                      </p:tavLst>
                                    </p:anim>
                                    <p:animEffect transition="in" filter="fade">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Файл:CZ brilliant.jpg">
            <a:hlinkClick r:id="rId3"/>
          </p:cNvPr>
          <p:cNvPicPr>
            <a:picLocks noChangeAspect="1" noChangeArrowheads="1"/>
          </p:cNvPicPr>
          <p:nvPr/>
        </p:nvPicPr>
        <p:blipFill>
          <a:blip r:embed="rId4" cstate="print"/>
          <a:srcRect/>
          <a:stretch>
            <a:fillRect/>
          </a:stretch>
        </p:blipFill>
        <p:spPr bwMode="auto">
          <a:xfrm>
            <a:off x="357158" y="2214554"/>
            <a:ext cx="2837473" cy="2445935"/>
          </a:xfrm>
          <a:prstGeom prst="rect">
            <a:avLst/>
          </a:prstGeom>
          <a:noFill/>
        </p:spPr>
      </p:pic>
      <p:sp>
        <p:nvSpPr>
          <p:cNvPr id="3" name="Прямоугольник 2"/>
          <p:cNvSpPr/>
          <p:nvPr/>
        </p:nvSpPr>
        <p:spPr>
          <a:xfrm>
            <a:off x="3500430" y="214290"/>
            <a:ext cx="5429256" cy="6001643"/>
          </a:xfrm>
          <a:prstGeom prst="rect">
            <a:avLst/>
          </a:prstGeom>
        </p:spPr>
        <p:txBody>
          <a:bodyPr wrap="square">
            <a:spAutoFit/>
          </a:bodyPr>
          <a:lstStyle/>
          <a:p>
            <a:r>
              <a:rPr lang="ru-RU" sz="1600" b="1" dirty="0" smtClean="0"/>
              <a:t>В переводе с санскрита «</a:t>
            </a:r>
            <a:r>
              <a:rPr lang="ru-RU" sz="1600" b="1" dirty="0" err="1" smtClean="0"/>
              <a:t>ратнарадж</a:t>
            </a:r>
            <a:r>
              <a:rPr lang="ru-RU" sz="1600" b="1" dirty="0" smtClean="0"/>
              <a:t>» -— царь самоцветов и «</a:t>
            </a:r>
            <a:r>
              <a:rPr lang="ru-RU" sz="1600" b="1" dirty="0" err="1" smtClean="0"/>
              <a:t>ратнайяка</a:t>
            </a:r>
            <a:r>
              <a:rPr lang="ru-RU" sz="1600" b="1" dirty="0" smtClean="0"/>
              <a:t>» — вождь самоцветов. Рубин посвящен Солнцу. Это камень особенной магической силы, камень испытаний, владения силами энергии. Он поможет преодолеть силы тьмы, бороться со страхом. Это камень власти. Лучше всего носить этот камень тем, кто уже чего-то достиг.</a:t>
            </a:r>
          </a:p>
          <a:p>
            <a:r>
              <a:rPr lang="ru-RU" sz="1600" b="1" dirty="0" smtClean="0"/>
              <a:t>В древности рубину приписывали различные исцеляющие свойства: останавливать кровь, сохранять память, давать бодрость и веселье, храбрость. Считалось, что рубин может предохранять от тяжких </a:t>
            </a:r>
            <a:r>
              <a:rPr lang="ru-RU" sz="1600" b="1" dirty="0" smtClean="0">
                <a:latin typeface="Andale Mono" pitchFamily="49" charset="0"/>
              </a:rPr>
              <a:t>недугов.</a:t>
            </a:r>
            <a:r>
              <a:rPr lang="ru-RU" sz="1600" b="1" dirty="0" smtClean="0"/>
              <a:t> В качестве лечебного камня рубин рекомендуют носить людям, которые страдают пониженным артериальным давлением. При ношении камня улучшаются сон, общее состояние и аппетит, возвращаются утраченные силы. Парацельс лечил рубином даже раковые язвы. Постоянно носить камень нельзя, потому что он забирает много энергии.</a:t>
            </a:r>
          </a:p>
          <a:p>
            <a:r>
              <a:rPr lang="ru-RU" sz="1600" b="1" dirty="0" smtClean="0"/>
              <a:t>Название «рубин» произошло от латинского слова </a:t>
            </a:r>
            <a:r>
              <a:rPr lang="ru-RU" sz="1600" b="1" dirty="0" err="1" smtClean="0"/>
              <a:t>rubella</a:t>
            </a:r>
            <a:r>
              <a:rPr lang="ru-RU" sz="1600" b="1" dirty="0" smtClean="0"/>
              <a:t> — красный. Другие названия минерала и его разновидностей: благородный красный корунд, </a:t>
            </a:r>
            <a:r>
              <a:rPr lang="ru-RU" sz="1600" b="1" dirty="0" err="1" smtClean="0"/>
              <a:t>ратнанайана</a:t>
            </a:r>
            <a:r>
              <a:rPr lang="ru-RU" sz="1600" b="1" dirty="0" smtClean="0"/>
              <a:t>, </a:t>
            </a:r>
            <a:r>
              <a:rPr lang="ru-RU" sz="1600" b="1" dirty="0" err="1" smtClean="0"/>
              <a:t>маникия</a:t>
            </a:r>
            <a:r>
              <a:rPr lang="ru-RU" sz="1600" b="1" dirty="0" smtClean="0"/>
              <a:t>, яхонт. Рубин относится к драгоценным камням.</a:t>
            </a:r>
          </a:p>
          <a:p>
            <a:r>
              <a:rPr lang="ru-RU" sz="1600" b="1" dirty="0" smtClean="0"/>
              <a:t>В древности этот камень назвался "яхонт" и "карбункул".</a:t>
            </a:r>
            <a:endParaRPr lang="ru-RU" sz="1600" b="1" dirty="0"/>
          </a:p>
        </p:txBody>
      </p:sp>
    </p:spTree>
  </p:cSld>
  <p:clrMapOvr>
    <a:masterClrMapping/>
  </p:clrMapOvr>
  <p:transition>
    <p:split orient="vert"/>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1600" decel="100000"/>
                                        <p:tgtEl>
                                          <p:spTgt spid="15364"/>
                                        </p:tgtEl>
                                      </p:cBhvr>
                                    </p:animEffect>
                                    <p:anim calcmode="lin" valueType="num">
                                      <p:cBhvr>
                                        <p:cTn id="8" dur="1600" decel="100000" fill="hold"/>
                                        <p:tgtEl>
                                          <p:spTgt spid="15364"/>
                                        </p:tgtEl>
                                        <p:attrNameLst>
                                          <p:attrName>style.rotation</p:attrName>
                                        </p:attrNameLst>
                                      </p:cBhvr>
                                      <p:tavLst>
                                        <p:tav tm="0">
                                          <p:val>
                                            <p:fltVal val="-90"/>
                                          </p:val>
                                        </p:tav>
                                        <p:tav tm="100000">
                                          <p:val>
                                            <p:fltVal val="0"/>
                                          </p:val>
                                        </p:tav>
                                      </p:tavLst>
                                    </p:anim>
                                    <p:anim calcmode="lin" valueType="num">
                                      <p:cBhvr>
                                        <p:cTn id="9" dur="1600" decel="100000" fill="hold"/>
                                        <p:tgtEl>
                                          <p:spTgt spid="15364"/>
                                        </p:tgtEl>
                                        <p:attrNameLst>
                                          <p:attrName>ppt_x</p:attrName>
                                        </p:attrNameLst>
                                      </p:cBhvr>
                                      <p:tavLst>
                                        <p:tav tm="0">
                                          <p:val>
                                            <p:strVal val="#ppt_x+0.4"/>
                                          </p:val>
                                        </p:tav>
                                        <p:tav tm="100000">
                                          <p:val>
                                            <p:strVal val="#ppt_x-0.05"/>
                                          </p:val>
                                        </p:tav>
                                      </p:tavLst>
                                    </p:anim>
                                    <p:anim calcmode="lin" valueType="num">
                                      <p:cBhvr>
                                        <p:cTn id="10" dur="1600" decel="100000" fill="hold"/>
                                        <p:tgtEl>
                                          <p:spTgt spid="15364"/>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15364"/>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1536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outHorizontal)">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3"/>
          <a:srcRect/>
          <a:stretch>
            <a:fillRect/>
          </a:stretch>
        </p:blipFill>
        <p:spPr bwMode="auto">
          <a:xfrm>
            <a:off x="4714876" y="642918"/>
            <a:ext cx="3643338" cy="2786082"/>
          </a:xfrm>
          <a:prstGeom prst="rect">
            <a:avLst/>
          </a:prstGeom>
          <a:noFill/>
          <a:ln w="9525">
            <a:noFill/>
            <a:miter lim="800000"/>
            <a:headEnd/>
            <a:tailEnd/>
          </a:ln>
        </p:spPr>
      </p:pic>
      <p:pic>
        <p:nvPicPr>
          <p:cNvPr id="3" name="Picture 2"/>
          <p:cNvPicPr>
            <a:picLocks noChangeAspect="1" noChangeArrowheads="1"/>
          </p:cNvPicPr>
          <p:nvPr/>
        </p:nvPicPr>
        <p:blipFill>
          <a:blip r:embed="rId4"/>
          <a:srcRect/>
          <a:stretch>
            <a:fillRect/>
          </a:stretch>
        </p:blipFill>
        <p:spPr bwMode="auto">
          <a:xfrm>
            <a:off x="428596" y="642918"/>
            <a:ext cx="3571900" cy="2821801"/>
          </a:xfrm>
          <a:prstGeom prst="rect">
            <a:avLst/>
          </a:prstGeom>
          <a:noFill/>
          <a:ln w="9525">
            <a:noFill/>
            <a:miter lim="800000"/>
            <a:headEnd/>
            <a:tailEnd/>
          </a:ln>
          <a:effectLst/>
        </p:spPr>
      </p:pic>
      <p:sp>
        <p:nvSpPr>
          <p:cNvPr id="2049" name="Rectangle 1"/>
          <p:cNvSpPr>
            <a:spLocks noChangeArrowheads="1"/>
          </p:cNvSpPr>
          <p:nvPr/>
        </p:nvSpPr>
        <p:spPr bwMode="auto">
          <a:xfrm>
            <a:off x="285720" y="3571876"/>
            <a:ext cx="8643998" cy="34470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effectLst/>
                <a:latin typeface="Calibri" pitchFamily="34" charset="0"/>
                <a:ea typeface="Times New Roman" pitchFamily="18" charset="0"/>
                <a:cs typeface="Times New Roman" pitchFamily="18" charset="0"/>
              </a:rPr>
              <a:t>C</a:t>
            </a:r>
            <a:r>
              <a:rPr kumimoji="0" lang="ru-RU" sz="1400" b="1" i="0" u="none" strike="noStrike" cap="none" normalizeH="0" baseline="0" dirty="0" err="1" smtClean="0">
                <a:ln>
                  <a:noFill/>
                </a:ln>
                <a:effectLst/>
                <a:latin typeface="Calibri" pitchFamily="34" charset="0"/>
                <a:ea typeface="Times New Roman" pitchFamily="18" charset="0"/>
                <a:cs typeface="Times New Roman" pitchFamily="18" charset="0"/>
              </a:rPr>
              <a:t>олнечные</a:t>
            </a:r>
            <a:r>
              <a:rPr kumimoji="0" lang="ru-RU" sz="1400" b="1" i="0" u="none" strike="noStrike" cap="none" normalizeH="0" baseline="0" dirty="0" smtClean="0">
                <a:ln>
                  <a:noFill/>
                </a:ln>
                <a:effectLst/>
                <a:latin typeface="Calibri" pitchFamily="34" charset="0"/>
                <a:ea typeface="Times New Roman" pitchFamily="18" charset="0"/>
                <a:cs typeface="Times New Roman" pitchFamily="18" charset="0"/>
              </a:rPr>
              <a:t> лучи, поступая из космоса, под действием газов атмосферы начинают рассеиваться, причём происходит этот процесс по закону рассеяния Релея. А закон гласит о том, что интенсивность рассеяния  света тем  больше, чем  меньше длина  волны, т.е. сильнее  рассеива</a:t>
            </a:r>
            <a:r>
              <a:rPr lang="ru-RU" sz="1400" b="1" dirty="0" smtClean="0">
                <a:latin typeface="Calibri" pitchFamily="34" charset="0"/>
                <a:ea typeface="Times New Roman" pitchFamily="18" charset="0"/>
                <a:cs typeface="Times New Roman" pitchFamily="18" charset="0"/>
              </a:rPr>
              <a:t>е</a:t>
            </a:r>
            <a:r>
              <a:rPr kumimoji="0" lang="ru-RU" sz="1400" b="1" i="0" u="none" strike="noStrike" cap="none" normalizeH="0" baseline="0" dirty="0" smtClean="0">
                <a:ln>
                  <a:noFill/>
                </a:ln>
                <a:effectLst/>
                <a:latin typeface="Calibri" pitchFamily="34" charset="0"/>
                <a:ea typeface="Times New Roman" pitchFamily="18" charset="0"/>
                <a:cs typeface="Times New Roman" pitchFamily="18" charset="0"/>
              </a:rPr>
              <a:t>тся  более короткая  </a:t>
            </a:r>
            <a:r>
              <a:rPr kumimoji="0" lang="ru-RU" sz="1600" b="1" i="0" u="sng" strike="noStrike" cap="none" normalizeH="0" baseline="0" dirty="0" smtClean="0">
                <a:ln>
                  <a:noFill/>
                </a:ln>
                <a:solidFill>
                  <a:srgbClr val="0070C0"/>
                </a:solidFill>
                <a:effectLst/>
                <a:latin typeface="Calibri" pitchFamily="34" charset="0"/>
                <a:ea typeface="Times New Roman" pitchFamily="18" charset="0"/>
                <a:cs typeface="Times New Roman" pitchFamily="18" charset="0"/>
              </a:rPr>
              <a:t>сине-голубая-</a:t>
            </a:r>
            <a:r>
              <a:rPr kumimoji="0" lang="ru-RU" sz="1600" b="1" i="0" u="none" strike="noStrike" cap="none" normalizeH="0" baseline="0" dirty="0" smtClean="0">
                <a:ln>
                  <a:noFill/>
                </a:ln>
                <a:effectLst/>
                <a:latin typeface="Calibri" pitchFamily="34" charset="0"/>
                <a:ea typeface="Times New Roman" pitchFamily="18" charset="0"/>
                <a:cs typeface="Times New Roman" pitchFamily="18" charset="0"/>
              </a:rPr>
              <a:t> </a:t>
            </a:r>
            <a:r>
              <a:rPr kumimoji="0" lang="ru-RU" sz="1600" b="1" i="0" u="sng" strike="noStrike" cap="none" normalizeH="0" baseline="0" dirty="0" smtClean="0">
                <a:ln>
                  <a:noFill/>
                </a:ln>
                <a:solidFill>
                  <a:srgbClr val="0070C0"/>
                </a:solidFill>
                <a:effectLst/>
                <a:latin typeface="Calibri" pitchFamily="34" charset="0"/>
                <a:ea typeface="Times New Roman" pitchFamily="18" charset="0"/>
                <a:cs typeface="Times New Roman" pitchFamily="18" charset="0"/>
              </a:rPr>
              <a:t>фиолетовая</a:t>
            </a:r>
            <a:r>
              <a:rPr kumimoji="0" lang="ru-RU" sz="1400" b="1" i="0" u="none" strike="noStrike" cap="none" normalizeH="0" baseline="0" dirty="0" smtClean="0">
                <a:ln>
                  <a:noFill/>
                </a:ln>
                <a:effectLst/>
                <a:latin typeface="Calibri" pitchFamily="34" charset="0"/>
                <a:ea typeface="Times New Roman" pitchFamily="18" charset="0"/>
                <a:cs typeface="Times New Roman" pitchFamily="18" charset="0"/>
              </a:rPr>
              <a:t>  часть спектра. </a:t>
            </a:r>
            <a:r>
              <a:rPr kumimoji="0" lang="ru-RU" sz="1600" b="1" i="0" u="sng" strike="noStrike" cap="none" normalizeH="0" baseline="0" dirty="0" smtClean="0">
                <a:ln>
                  <a:noFill/>
                </a:ln>
                <a:solidFill>
                  <a:srgbClr val="0070C0"/>
                </a:solidFill>
                <a:effectLst/>
                <a:latin typeface="Calibri" pitchFamily="34" charset="0"/>
                <a:ea typeface="Times New Roman" pitchFamily="18" charset="0"/>
                <a:cs typeface="Times New Roman" pitchFamily="18" charset="0"/>
              </a:rPr>
              <a:t>Именно по этой причине небосвод имеет сине-голубой цвет </a:t>
            </a:r>
            <a:r>
              <a:rPr kumimoji="0" lang="ru-RU" sz="1400" b="1" i="0" u="none" strike="noStrike" cap="none" normalizeH="0" baseline="0" dirty="0" smtClean="0">
                <a:ln>
                  <a:noFill/>
                </a:ln>
                <a:effectLst/>
                <a:latin typeface="Calibri" pitchFamily="34" charset="0"/>
                <a:ea typeface="Times New Roman" pitchFamily="18" charset="0"/>
                <a:cs typeface="Times New Roman" pitchFamily="18" charset="0"/>
              </a:rPr>
              <a:t>.При наклонном движении солнечного луча через атмосферу, когда Солнце находится низко над горизонтом (на закате или восходе), длина луча при его прохождении через атмосферу увеличивается в десятки раз и поэтому на таком длинном пути через атмосферу почти вся коротковолновая (сине-голубая) часть спектра рассеивается и не доходит до поверхности Земли, до Земли  доходит  только длинноволновая</a:t>
            </a:r>
            <a:r>
              <a:rPr kumimoji="0" lang="ru-RU" sz="1400" b="1" i="0" u="none" strike="noStrike" cap="none" normalizeH="0" dirty="0" smtClean="0">
                <a:ln>
                  <a:noFill/>
                </a:ln>
                <a:effectLst/>
                <a:latin typeface="Calibri" pitchFamily="34" charset="0"/>
                <a:ea typeface="Times New Roman" pitchFamily="18" charset="0"/>
                <a:cs typeface="Times New Roman" pitchFamily="18" charset="0"/>
              </a:rPr>
              <a:t>  </a:t>
            </a:r>
            <a:r>
              <a:rPr kumimoji="0" lang="ru-RU" sz="1600" b="1" i="0" u="sng"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жёлто-красная</a:t>
            </a:r>
            <a:r>
              <a:rPr kumimoji="0" lang="ru-RU" sz="1400" b="1" i="0" u="none" strike="noStrike" cap="none" normalizeH="0" baseline="0" dirty="0" smtClean="0">
                <a:ln>
                  <a:noFill/>
                </a:ln>
                <a:effectLst/>
                <a:latin typeface="Calibri" pitchFamily="34" charset="0"/>
                <a:ea typeface="Times New Roman" pitchFamily="18" charset="0"/>
                <a:cs typeface="Times New Roman" pitchFamily="18" charset="0"/>
              </a:rPr>
              <a:t> часть спектра, она почти не рассеивается  в  атмосфере - именно такой цвет и приобретает закат и  восход  Солнца. Кстати, свойство жёлто-красных лучей далеко проникать через атмосферу, слабо рассеиваясь, используется людьми для сигналов опасности на всех видах транспорта (красный) - </a:t>
            </a:r>
            <a:r>
              <a:rPr lang="ru-RU" sz="1400" b="1" dirty="0" smtClean="0">
                <a:latin typeface="Calibri" pitchFamily="34" charset="0"/>
                <a:ea typeface="Times New Roman" pitchFamily="18" charset="0"/>
                <a:cs typeface="Times New Roman" pitchFamily="18" charset="0"/>
              </a:rPr>
              <a:t>  </a:t>
            </a:r>
            <a:r>
              <a:rPr kumimoji="0" lang="ru-RU" sz="1400" b="1" i="0" u="none" strike="noStrike" cap="none" normalizeH="0" baseline="0" dirty="0" smtClean="0">
                <a:ln>
                  <a:noFill/>
                </a:ln>
                <a:effectLst/>
                <a:latin typeface="Calibri" pitchFamily="34" charset="0"/>
                <a:ea typeface="Times New Roman" pitchFamily="18" charset="0"/>
                <a:cs typeface="Times New Roman" pitchFamily="18" charset="0"/>
              </a:rPr>
              <a:t>он дальше виден в условиях ухудшенной видимости, а жёлтые фары - используются для улучшения подсветки дороги при плохой видимости на дороге (</a:t>
            </a:r>
            <a:r>
              <a:rPr kumimoji="0" lang="ru-RU" sz="1600" b="1" i="0" u="sng"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так называемые "</a:t>
            </a:r>
            <a:r>
              <a:rPr kumimoji="0" lang="ru-RU" sz="1600" b="1" i="0" u="sng" strike="noStrike" cap="none" normalizeH="0" baseline="0" dirty="0" err="1" smtClean="0">
                <a:ln>
                  <a:noFill/>
                </a:ln>
                <a:solidFill>
                  <a:srgbClr val="C00000"/>
                </a:solidFill>
                <a:effectLst/>
                <a:latin typeface="Calibri" pitchFamily="34" charset="0"/>
                <a:ea typeface="Times New Roman" pitchFamily="18" charset="0"/>
                <a:cs typeface="Times New Roman" pitchFamily="18" charset="0"/>
              </a:rPr>
              <a:t>противотуманные</a:t>
            </a:r>
            <a:r>
              <a:rPr kumimoji="0" lang="ru-RU" sz="1600" b="1" i="0" u="sng"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 фары).</a:t>
            </a:r>
            <a:r>
              <a:rPr kumimoji="0" lang="ru-RU" sz="1600" b="1" i="0" u="none" strike="noStrike" cap="none" normalizeH="0" baseline="0" dirty="0" smtClean="0">
                <a:ln>
                  <a:noFill/>
                </a:ln>
                <a:solidFill>
                  <a:srgbClr val="00CC00"/>
                </a:solidFill>
                <a:effectLst/>
                <a:latin typeface="Calibri" pitchFamily="34" charset="0"/>
                <a:ea typeface="Times New Roman" pitchFamily="18" charset="0"/>
                <a:cs typeface="Times New Roman" pitchFamily="18" charset="0"/>
              </a:rPr>
              <a:t/>
            </a:r>
            <a:br>
              <a:rPr kumimoji="0" lang="ru-RU" sz="1600" b="1" i="0" u="none" strike="noStrike" cap="none" normalizeH="0" baseline="0" dirty="0" smtClean="0">
                <a:ln>
                  <a:noFill/>
                </a:ln>
                <a:solidFill>
                  <a:srgbClr val="00CC00"/>
                </a:solidFill>
                <a:effectLst/>
                <a:latin typeface="Calibri" pitchFamily="34" charset="0"/>
                <a:ea typeface="Times New Roman" pitchFamily="18" charset="0"/>
                <a:cs typeface="Times New Roman" pitchFamily="18" charset="0"/>
              </a:rPr>
            </a:br>
            <a:r>
              <a:rPr kumimoji="0" lang="ru-RU" sz="1400" b="1" i="0" u="none" strike="noStrike" cap="none" normalizeH="0" baseline="0" dirty="0" smtClean="0">
                <a:ln>
                  <a:noFill/>
                </a:ln>
                <a:effectLst/>
                <a:latin typeface="Calibri" pitchFamily="34" charset="0"/>
                <a:ea typeface="Times New Roman" pitchFamily="18" charset="0"/>
                <a:cs typeface="Times New Roman" pitchFamily="18" charset="0"/>
              </a:rPr>
              <a:t/>
            </a:r>
            <a:br>
              <a:rPr kumimoji="0" lang="ru-RU" sz="1400" b="1" i="0" u="none" strike="noStrike" cap="none" normalizeH="0" baseline="0" dirty="0" smtClean="0">
                <a:ln>
                  <a:noFill/>
                </a:ln>
                <a:effectLst/>
                <a:latin typeface="Calibri" pitchFamily="34" charset="0"/>
                <a:ea typeface="Times New Roman" pitchFamily="18" charset="0"/>
                <a:cs typeface="Times New Roman" pitchFamily="18" charset="0"/>
              </a:rPr>
            </a:br>
            <a:endParaRPr kumimoji="0" lang="ru-RU" sz="1400" b="0" i="0" u="none" strike="noStrike" cap="none" normalizeH="0" baseline="0" dirty="0" smtClean="0">
              <a:ln>
                <a:noFill/>
              </a:ln>
              <a:effectLst/>
              <a:latin typeface="Arial" pitchFamily="34" charset="0"/>
            </a:endParaRPr>
          </a:p>
        </p:txBody>
      </p:sp>
    </p:spTree>
  </p:cSld>
  <p:clrMapOvr>
    <a:masterClrMapping/>
  </p:clrMapOvr>
  <p:transition>
    <p:split orient="vert"/>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600" decel="100000"/>
                                        <p:tgtEl>
                                          <p:spTgt spid="3"/>
                                        </p:tgtEl>
                                      </p:cBhvr>
                                    </p:animEffect>
                                    <p:anim calcmode="lin" valueType="num">
                                      <p:cBhvr>
                                        <p:cTn id="8" dur="1600" decel="100000" fill="hold"/>
                                        <p:tgtEl>
                                          <p:spTgt spid="3"/>
                                        </p:tgtEl>
                                        <p:attrNameLst>
                                          <p:attrName>style.rotation</p:attrName>
                                        </p:attrNameLst>
                                      </p:cBhvr>
                                      <p:tavLst>
                                        <p:tav tm="0">
                                          <p:val>
                                            <p:fltVal val="-90"/>
                                          </p:val>
                                        </p:tav>
                                        <p:tav tm="100000">
                                          <p:val>
                                            <p:fltVal val="0"/>
                                          </p:val>
                                        </p:tav>
                                      </p:tavLst>
                                    </p:anim>
                                    <p:anim calcmode="lin" valueType="num">
                                      <p:cBhvr>
                                        <p:cTn id="9" dur="1600" decel="100000" fill="hold"/>
                                        <p:tgtEl>
                                          <p:spTgt spid="3"/>
                                        </p:tgtEl>
                                        <p:attrNameLst>
                                          <p:attrName>ppt_x</p:attrName>
                                        </p:attrNameLst>
                                      </p:cBhvr>
                                      <p:tavLst>
                                        <p:tav tm="0">
                                          <p:val>
                                            <p:strVal val="#ppt_x+0.4"/>
                                          </p:val>
                                        </p:tav>
                                        <p:tav tm="100000">
                                          <p:val>
                                            <p:strVal val="#ppt_x-0.05"/>
                                          </p:val>
                                        </p:tav>
                                      </p:tavLst>
                                    </p:anim>
                                    <p:anim calcmode="lin" valueType="num">
                                      <p:cBhvr>
                                        <p:cTn id="10" dur="1600" decel="100000" fill="hold"/>
                                        <p:tgtEl>
                                          <p:spTgt spid="3"/>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3"/>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600" decel="100000"/>
                                        <p:tgtEl>
                                          <p:spTgt spid="2"/>
                                        </p:tgtEl>
                                      </p:cBhvr>
                                    </p:animEffect>
                                    <p:anim calcmode="lin" valueType="num">
                                      <p:cBhvr>
                                        <p:cTn id="18" dur="1600" decel="100000" fill="hold"/>
                                        <p:tgtEl>
                                          <p:spTgt spid="2"/>
                                        </p:tgtEl>
                                        <p:attrNameLst>
                                          <p:attrName>style.rotation</p:attrName>
                                        </p:attrNameLst>
                                      </p:cBhvr>
                                      <p:tavLst>
                                        <p:tav tm="0">
                                          <p:val>
                                            <p:fltVal val="-90"/>
                                          </p:val>
                                        </p:tav>
                                        <p:tav tm="100000">
                                          <p:val>
                                            <p:fltVal val="0"/>
                                          </p:val>
                                        </p:tav>
                                      </p:tavLst>
                                    </p:anim>
                                    <p:anim calcmode="lin" valueType="num">
                                      <p:cBhvr>
                                        <p:cTn id="19" dur="1600" decel="100000" fill="hold"/>
                                        <p:tgtEl>
                                          <p:spTgt spid="2"/>
                                        </p:tgtEl>
                                        <p:attrNameLst>
                                          <p:attrName>ppt_x</p:attrName>
                                        </p:attrNameLst>
                                      </p:cBhvr>
                                      <p:tavLst>
                                        <p:tav tm="0">
                                          <p:val>
                                            <p:strVal val="#ppt_x+0.4"/>
                                          </p:val>
                                        </p:tav>
                                        <p:tav tm="100000">
                                          <p:val>
                                            <p:strVal val="#ppt_x-0.05"/>
                                          </p:val>
                                        </p:tav>
                                      </p:tavLst>
                                    </p:anim>
                                    <p:anim calcmode="lin" valueType="num">
                                      <p:cBhvr>
                                        <p:cTn id="20" dur="1600" decel="100000" fill="hold"/>
                                        <p:tgtEl>
                                          <p:spTgt spid="2"/>
                                        </p:tgtEl>
                                        <p:attrNameLst>
                                          <p:attrName>ppt_y</p:attrName>
                                        </p:attrNameLst>
                                      </p:cBhvr>
                                      <p:tavLst>
                                        <p:tav tm="0">
                                          <p:val>
                                            <p:strVal val="#ppt_y-0.4"/>
                                          </p:val>
                                        </p:tav>
                                        <p:tav tm="100000">
                                          <p:val>
                                            <p:strVal val="#ppt_y+0.1"/>
                                          </p:val>
                                        </p:tav>
                                      </p:tavLst>
                                    </p:anim>
                                    <p:anim calcmode="lin" valueType="num">
                                      <p:cBhvr>
                                        <p:cTn id="21" dur="400" accel="100000" fill="hold">
                                          <p:stCondLst>
                                            <p:cond delay="1600"/>
                                          </p:stCondLst>
                                        </p:cTn>
                                        <p:tgtEl>
                                          <p:spTgt spid="2"/>
                                        </p:tgtEl>
                                        <p:attrNameLst>
                                          <p:attrName>ppt_x</p:attrName>
                                        </p:attrNameLst>
                                      </p:cBhvr>
                                      <p:tavLst>
                                        <p:tav tm="0">
                                          <p:val>
                                            <p:strVal val="#ppt_x-0.05"/>
                                          </p:val>
                                        </p:tav>
                                        <p:tav tm="100000">
                                          <p:val>
                                            <p:strVal val="#ppt_x"/>
                                          </p:val>
                                        </p:tav>
                                      </p:tavLst>
                                    </p:anim>
                                    <p:anim calcmode="lin" valueType="num">
                                      <p:cBhvr>
                                        <p:cTn id="22" dur="400" accel="100000" fill="hold">
                                          <p:stCondLst>
                                            <p:cond delay="16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2049"/>
                                        </p:tgtEl>
                                        <p:attrNameLst>
                                          <p:attrName>style.visibility</p:attrName>
                                        </p:attrNameLst>
                                      </p:cBhvr>
                                      <p:to>
                                        <p:strVal val="visible"/>
                                      </p:to>
                                    </p:set>
                                    <p:anim calcmode="lin" valueType="num">
                                      <p:cBhvr>
                                        <p:cTn id="27" dur="1000" fill="hold"/>
                                        <p:tgtEl>
                                          <p:spTgt spid="2049"/>
                                        </p:tgtEl>
                                        <p:attrNameLst>
                                          <p:attrName>ppt_w</p:attrName>
                                        </p:attrNameLst>
                                      </p:cBhvr>
                                      <p:tavLst>
                                        <p:tav tm="0">
                                          <p:val>
                                            <p:strVal val="#ppt_w*0.70"/>
                                          </p:val>
                                        </p:tav>
                                        <p:tav tm="100000">
                                          <p:val>
                                            <p:strVal val="#ppt_w"/>
                                          </p:val>
                                        </p:tav>
                                      </p:tavLst>
                                    </p:anim>
                                    <p:anim calcmode="lin" valueType="num">
                                      <p:cBhvr>
                                        <p:cTn id="28" dur="1000" fill="hold"/>
                                        <p:tgtEl>
                                          <p:spTgt spid="2049"/>
                                        </p:tgtEl>
                                        <p:attrNameLst>
                                          <p:attrName>ppt_h</p:attrName>
                                        </p:attrNameLst>
                                      </p:cBhvr>
                                      <p:tavLst>
                                        <p:tav tm="0">
                                          <p:val>
                                            <p:strVal val="#ppt_h"/>
                                          </p:val>
                                        </p:tav>
                                        <p:tav tm="100000">
                                          <p:val>
                                            <p:strVal val="#ppt_h"/>
                                          </p:val>
                                        </p:tav>
                                      </p:tavLst>
                                    </p:anim>
                                    <p:animEffect transition="in" filter="fade">
                                      <p:cBhvr>
                                        <p:cTn id="29" dur="10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85786" y="428604"/>
            <a:ext cx="7286644" cy="2246769"/>
          </a:xfrm>
          <a:prstGeom prst="rect">
            <a:avLst/>
          </a:prstGeom>
        </p:spPr>
        <p:txBody>
          <a:bodyPr wrap="square">
            <a:spAutoFit/>
          </a:bodyPr>
          <a:lstStyle/>
          <a:p>
            <a:r>
              <a:rPr lang="ru-RU" sz="2000" b="1" dirty="0" smtClean="0">
                <a:solidFill>
                  <a:srgbClr val="FF0000"/>
                </a:solidFill>
              </a:rPr>
              <a:t>Спектроскоп  или  спектрограф имеют три основные части: коллиматор, состоящий из объектива 2 с фокусным расстоянием </a:t>
            </a:r>
            <a:r>
              <a:rPr lang="ru-RU" sz="2000" b="1" i="1" dirty="0" smtClean="0">
                <a:solidFill>
                  <a:srgbClr val="FF0000"/>
                </a:solidFill>
              </a:rPr>
              <a:t>f</a:t>
            </a:r>
            <a:r>
              <a:rPr lang="ru-RU" sz="2000" b="1" i="1" baseline="-25000" dirty="0" smtClean="0">
                <a:solidFill>
                  <a:srgbClr val="FF0000"/>
                </a:solidFill>
              </a:rPr>
              <a:t>1</a:t>
            </a:r>
            <a:r>
              <a:rPr lang="ru-RU" sz="2000" b="1" i="1" dirty="0" smtClean="0">
                <a:solidFill>
                  <a:srgbClr val="FF0000"/>
                </a:solidFill>
              </a:rPr>
              <a:t> и щели 1, установленной в фокусе объектива; </a:t>
            </a:r>
            <a:r>
              <a:rPr lang="ru-RU" sz="2000" b="1" i="1" dirty="0" err="1" smtClean="0">
                <a:solidFill>
                  <a:srgbClr val="FF0000"/>
                </a:solidFill>
              </a:rPr>
              <a:t>диспергирующую</a:t>
            </a:r>
            <a:r>
              <a:rPr lang="ru-RU" sz="2000" b="1" i="1" dirty="0" smtClean="0">
                <a:solidFill>
                  <a:srgbClr val="FF0000"/>
                </a:solidFill>
              </a:rPr>
              <a:t> система 3, состоящую из одной или нескольких преломляющих призм;  камера, состоящую из объектива 4 с фокусным расстоянием f</a:t>
            </a:r>
            <a:r>
              <a:rPr lang="ru-RU" sz="2000" b="1" i="1" baseline="-25000" dirty="0" smtClean="0">
                <a:solidFill>
                  <a:srgbClr val="FF0000"/>
                </a:solidFill>
              </a:rPr>
              <a:t>2</a:t>
            </a:r>
            <a:r>
              <a:rPr lang="ru-RU" sz="2000" b="1" i="1" dirty="0" smtClean="0">
                <a:solidFill>
                  <a:srgbClr val="FF0000"/>
                </a:solidFill>
              </a:rPr>
              <a:t> и фотопластинки 5, расположенной в фокальной плоскости объектива. </a:t>
            </a:r>
            <a:endParaRPr lang="ru-RU" sz="2000" b="1" dirty="0">
              <a:solidFill>
                <a:srgbClr val="FF0000"/>
              </a:solidFill>
            </a:endParaRPr>
          </a:p>
        </p:txBody>
      </p:sp>
      <p:pic>
        <p:nvPicPr>
          <p:cNvPr id="30722" name="Picture 2" descr="http://vasilijdurnov.narod.ru/4.files/Image91.gif"/>
          <p:cNvPicPr>
            <a:picLocks noChangeAspect="1" noChangeArrowheads="1"/>
          </p:cNvPicPr>
          <p:nvPr/>
        </p:nvPicPr>
        <p:blipFill>
          <a:blip r:embed="rId3" cstate="print"/>
          <a:srcRect/>
          <a:stretch>
            <a:fillRect/>
          </a:stretch>
        </p:blipFill>
        <p:spPr bwMode="auto">
          <a:xfrm>
            <a:off x="285720" y="3286124"/>
            <a:ext cx="8358214" cy="3134330"/>
          </a:xfrm>
          <a:prstGeom prst="rect">
            <a:avLst/>
          </a:prstGeom>
          <a:solidFill>
            <a:schemeClr val="accent5">
              <a:lumMod val="60000"/>
              <a:lumOff val="40000"/>
            </a:schemeClr>
          </a:solidFill>
        </p:spPr>
      </p:pic>
    </p:spTree>
  </p:cSld>
  <p:clrMapOvr>
    <a:masterClrMapping/>
  </p:clrMapOvr>
  <p:transition>
    <p:split orient="vert"/>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1000" fill="hold"/>
                                        <p:tgtEl>
                                          <p:spTgt spid="30722"/>
                                        </p:tgtEl>
                                        <p:attrNameLst>
                                          <p:attrName>ppt_w</p:attrName>
                                        </p:attrNameLst>
                                      </p:cBhvr>
                                      <p:tavLst>
                                        <p:tav tm="0">
                                          <p:val>
                                            <p:strVal val="#ppt_w*0.70"/>
                                          </p:val>
                                        </p:tav>
                                        <p:tav tm="100000">
                                          <p:val>
                                            <p:strVal val="#ppt_w"/>
                                          </p:val>
                                        </p:tav>
                                      </p:tavLst>
                                    </p:anim>
                                    <p:anim calcmode="lin" valueType="num">
                                      <p:cBhvr>
                                        <p:cTn id="8" dur="1000" fill="hold"/>
                                        <p:tgtEl>
                                          <p:spTgt spid="30722"/>
                                        </p:tgtEl>
                                        <p:attrNameLst>
                                          <p:attrName>ppt_h</p:attrName>
                                        </p:attrNameLst>
                                      </p:cBhvr>
                                      <p:tavLst>
                                        <p:tav tm="0">
                                          <p:val>
                                            <p:strVal val="#ppt_h"/>
                                          </p:val>
                                        </p:tav>
                                        <p:tav tm="100000">
                                          <p:val>
                                            <p:strVal val="#ppt_h"/>
                                          </p:val>
                                        </p:tav>
                                      </p:tavLst>
                                    </p:anim>
                                    <p:animEffect transition="in" filter="fade">
                                      <p:cBhvr>
                                        <p:cTn id="9" dur="1000"/>
                                        <p:tgtEl>
                                          <p:spTgt spid="3072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3174" y="0"/>
            <a:ext cx="4363823" cy="646331"/>
          </a:xfrm>
          <a:prstGeom prst="rect">
            <a:avLst/>
          </a:prstGeom>
          <a:noFill/>
        </p:spPr>
        <p:txBody>
          <a:bodyPr wrap="none" rtlCol="0">
            <a:spAutoFit/>
          </a:bodyPr>
          <a:lstStyle/>
          <a:p>
            <a:pPr algn="ctr"/>
            <a:r>
              <a:rPr lang="ru-RU" sz="3600" b="1" dirty="0" smtClean="0">
                <a:solidFill>
                  <a:srgbClr val="FF0000"/>
                </a:solidFill>
              </a:rPr>
              <a:t>Виды спектроскопов</a:t>
            </a:r>
            <a:endParaRPr lang="ru-RU" sz="3600" b="1" dirty="0">
              <a:solidFill>
                <a:srgbClr val="FF0000"/>
              </a:solidFill>
            </a:endParaRPr>
          </a:p>
        </p:txBody>
      </p:sp>
      <p:pic>
        <p:nvPicPr>
          <p:cNvPr id="31746" name="Picture 2" descr="Спектроскоп двухтрубный"/>
          <p:cNvPicPr>
            <a:picLocks noChangeAspect="1" noChangeArrowheads="1"/>
          </p:cNvPicPr>
          <p:nvPr/>
        </p:nvPicPr>
        <p:blipFill>
          <a:blip r:embed="rId3" cstate="print"/>
          <a:srcRect/>
          <a:stretch>
            <a:fillRect/>
          </a:stretch>
        </p:blipFill>
        <p:spPr bwMode="auto">
          <a:xfrm>
            <a:off x="1285852" y="1714488"/>
            <a:ext cx="6817916" cy="4533914"/>
          </a:xfrm>
          <a:prstGeom prst="rect">
            <a:avLst/>
          </a:prstGeom>
          <a:noFill/>
        </p:spPr>
      </p:pic>
      <p:sp>
        <p:nvSpPr>
          <p:cNvPr id="6" name="TextBox 5"/>
          <p:cNvSpPr txBox="1"/>
          <p:nvPr/>
        </p:nvSpPr>
        <p:spPr>
          <a:xfrm>
            <a:off x="1714480" y="928670"/>
            <a:ext cx="6038320" cy="523220"/>
          </a:xfrm>
          <a:prstGeom prst="rect">
            <a:avLst/>
          </a:prstGeom>
          <a:noFill/>
        </p:spPr>
        <p:txBody>
          <a:bodyPr wrap="none" rtlCol="0">
            <a:spAutoFit/>
          </a:bodyPr>
          <a:lstStyle/>
          <a:p>
            <a:r>
              <a:rPr lang="ru-RU" sz="2800" b="1" dirty="0" smtClean="0">
                <a:solidFill>
                  <a:srgbClr val="FF0000"/>
                </a:solidFill>
              </a:rPr>
              <a:t>Школьный двухтрубный спектроскоп</a:t>
            </a:r>
            <a:endParaRPr lang="ru-RU" sz="2800" b="1" dirty="0">
              <a:solidFill>
                <a:srgbClr val="FF0000"/>
              </a:solidFill>
            </a:endParaRPr>
          </a:p>
        </p:txBody>
      </p:sp>
    </p:spTree>
  </p:cSld>
  <p:clrMapOvr>
    <a:masterClrMapping/>
  </p:clrMapOvr>
  <p:transition>
    <p:split orient="vert"/>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31746"/>
                                        </p:tgtEl>
                                        <p:attrNameLst>
                                          <p:attrName>style.visibility</p:attrName>
                                        </p:attrNameLst>
                                      </p:cBhvr>
                                      <p:to>
                                        <p:strVal val="visible"/>
                                      </p:to>
                                    </p:set>
                                    <p:animEffect transition="in" filter="barn(outVertical)">
                                      <p:cBhvr>
                                        <p:cTn id="21" dur="10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G:\short_hand_spectroscope[1].jpg"/>
          <p:cNvPicPr>
            <a:picLocks noChangeAspect="1" noChangeArrowheads="1"/>
          </p:cNvPicPr>
          <p:nvPr/>
        </p:nvPicPr>
        <p:blipFill>
          <a:blip r:embed="rId3" cstate="print"/>
          <a:srcRect/>
          <a:stretch>
            <a:fillRect/>
          </a:stretch>
        </p:blipFill>
        <p:spPr bwMode="auto">
          <a:xfrm>
            <a:off x="1785918" y="33463"/>
            <a:ext cx="5572164" cy="6791075"/>
          </a:xfrm>
          <a:prstGeom prst="rect">
            <a:avLst/>
          </a:prstGeom>
          <a:noFill/>
        </p:spPr>
      </p:pic>
    </p:spTree>
  </p:cSld>
  <p:clrMapOvr>
    <a:masterClrMapping/>
  </p:clrMapOvr>
  <p:transition>
    <p:split orient="vert"/>
    <p:sndAc>
      <p:stSnd>
        <p:snd r:embed="rId2" name="chimes.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thumb/0/06/Prism_rainbow_schema.png/180px-Prism_rainbow_schema.png">
            <a:hlinkClick r:id="rId3"/>
          </p:cNvPr>
          <p:cNvPicPr>
            <a:picLocks noChangeAspect="1" noChangeArrowheads="1"/>
          </p:cNvPicPr>
          <p:nvPr/>
        </p:nvPicPr>
        <p:blipFill>
          <a:blip r:embed="rId4" cstate="print"/>
          <a:srcRect/>
          <a:stretch>
            <a:fillRect/>
          </a:stretch>
        </p:blipFill>
        <p:spPr bwMode="auto">
          <a:xfrm>
            <a:off x="857224" y="1500174"/>
            <a:ext cx="7179211" cy="4506952"/>
          </a:xfrm>
          <a:prstGeom prst="rect">
            <a:avLst/>
          </a:prstGeom>
          <a:noFill/>
        </p:spPr>
      </p:pic>
      <p:sp>
        <p:nvSpPr>
          <p:cNvPr id="4099" name="Rectangle 3"/>
          <p:cNvSpPr>
            <a:spLocks noChangeArrowheads="1"/>
          </p:cNvSpPr>
          <p:nvPr/>
        </p:nvSpPr>
        <p:spPr bwMode="auto">
          <a:xfrm>
            <a:off x="1285852" y="428604"/>
            <a:ext cx="6072230" cy="707886"/>
          </a:xfrm>
          <a:prstGeom prst="rect">
            <a:avLst/>
          </a:prstGeom>
          <a:noFill/>
          <a:ln w="9525">
            <a:noFill/>
            <a:miter lim="800000"/>
            <a:headEnd/>
            <a:tailEnd/>
          </a:ln>
          <a:effectLst>
            <a:outerShdw blurRad="152400" dist="317500" dir="5400000" sx="90000" sy="-19000" rotWithShape="0">
              <a:srgbClr val="FF0000">
                <a:alpha val="15000"/>
              </a:srgbClr>
            </a:outerShdw>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FF0000"/>
                </a:solidFill>
                <a:effectLst/>
                <a:latin typeface="Arial" pitchFamily="34" charset="0"/>
              </a:rPr>
              <a:t>Опыт Ньютона</a:t>
            </a:r>
          </a:p>
        </p:txBody>
      </p:sp>
      <p:pic>
        <p:nvPicPr>
          <p:cNvPr id="4100" name="Picture 4" descr="http://bits.wikimedia.org/skins-1.5/common/images/magnify-clip.png">
            <a:hlinkClick r:id="rId3" tooltip="Увеличить"/>
          </p:cNvPr>
          <p:cNvPicPr>
            <a:picLocks noChangeAspect="1" noChangeArrowheads="1"/>
          </p:cNvPicPr>
          <p:nvPr/>
        </p:nvPicPr>
        <p:blipFill>
          <a:blip r:embed="rId5" cstate="print"/>
          <a:srcRect/>
          <a:stretch>
            <a:fillRect/>
          </a:stretch>
        </p:blipFill>
        <p:spPr bwMode="auto">
          <a:xfrm>
            <a:off x="155575" y="-411163"/>
            <a:ext cx="142875" cy="104775"/>
          </a:xfrm>
          <a:prstGeom prst="rect">
            <a:avLst/>
          </a:prstGeom>
          <a:noFill/>
        </p:spPr>
      </p:pic>
    </p:spTree>
  </p:cSld>
  <p:clrMapOvr>
    <a:masterClrMapping/>
  </p:clrMapOvr>
  <p:transition>
    <p:split orient="vert"/>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1000" fill="hold"/>
                                        <p:tgtEl>
                                          <p:spTgt spid="4099"/>
                                        </p:tgtEl>
                                        <p:attrNameLst>
                                          <p:attrName>ppt_w</p:attrName>
                                        </p:attrNameLst>
                                      </p:cBhvr>
                                      <p:tavLst>
                                        <p:tav tm="0">
                                          <p:val>
                                            <p:strVal val="#ppt_w*0.70"/>
                                          </p:val>
                                        </p:tav>
                                        <p:tav tm="100000">
                                          <p:val>
                                            <p:strVal val="#ppt_w"/>
                                          </p:val>
                                        </p:tav>
                                      </p:tavLst>
                                    </p:anim>
                                    <p:anim calcmode="lin" valueType="num">
                                      <p:cBhvr>
                                        <p:cTn id="8" dur="1000" fill="hold"/>
                                        <p:tgtEl>
                                          <p:spTgt spid="4099"/>
                                        </p:tgtEl>
                                        <p:attrNameLst>
                                          <p:attrName>ppt_h</p:attrName>
                                        </p:attrNameLst>
                                      </p:cBhvr>
                                      <p:tavLst>
                                        <p:tav tm="0">
                                          <p:val>
                                            <p:strVal val="#ppt_h"/>
                                          </p:val>
                                        </p:tav>
                                        <p:tav tm="100000">
                                          <p:val>
                                            <p:strVal val="#ppt_h"/>
                                          </p:val>
                                        </p:tav>
                                      </p:tavLst>
                                    </p:anim>
                                    <p:animEffect transition="in" filter="fade">
                                      <p:cBhvr>
                                        <p:cTn id="9" dur="1000"/>
                                        <p:tgtEl>
                                          <p:spTgt spid="409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barn(outVertical)">
                                      <p:cBhvr>
                                        <p:cTn id="14"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20309069[1].jpg"/>
          <p:cNvPicPr>
            <a:picLocks noChangeAspect="1" noChangeArrowheads="1"/>
          </p:cNvPicPr>
          <p:nvPr/>
        </p:nvPicPr>
        <p:blipFill>
          <a:blip r:embed="rId3" cstate="print"/>
          <a:srcRect/>
          <a:stretch>
            <a:fillRect/>
          </a:stretch>
        </p:blipFill>
        <p:spPr bwMode="auto">
          <a:xfrm>
            <a:off x="1142976" y="-48"/>
            <a:ext cx="6858048" cy="6858048"/>
          </a:xfrm>
          <a:prstGeom prst="rect">
            <a:avLst/>
          </a:prstGeom>
          <a:solidFill>
            <a:schemeClr val="tx2">
              <a:lumMod val="20000"/>
              <a:lumOff val="80000"/>
            </a:schemeClr>
          </a:solidFill>
        </p:spPr>
      </p:pic>
    </p:spTree>
  </p:cSld>
  <p:clrMapOvr>
    <a:masterClrMapping/>
  </p:clrMapOvr>
  <p:transition>
    <p:split orient="vert"/>
    <p:sndAc>
      <p:stSnd>
        <p:snd r:embed="rId2" name="chimes.wav" builtIn="1"/>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G:\0_1b8c2_6f058562_XL[1].jpg"/>
          <p:cNvPicPr>
            <a:picLocks noChangeAspect="1" noChangeArrowheads="1"/>
          </p:cNvPicPr>
          <p:nvPr/>
        </p:nvPicPr>
        <p:blipFill>
          <a:blip r:embed="rId3" cstate="print"/>
          <a:srcRect/>
          <a:stretch>
            <a:fillRect/>
          </a:stretch>
        </p:blipFill>
        <p:spPr bwMode="auto">
          <a:xfrm>
            <a:off x="0" y="1"/>
            <a:ext cx="9144000" cy="6858000"/>
          </a:xfrm>
          <a:prstGeom prst="rect">
            <a:avLst/>
          </a:prstGeom>
          <a:noFill/>
        </p:spPr>
      </p:pic>
    </p:spTree>
  </p:cSld>
  <p:clrMapOvr>
    <a:masterClrMapping/>
  </p:clrMapOvr>
  <p:transition>
    <p:split orient="vert"/>
    <p:sndAc>
      <p:stSnd>
        <p:snd r:embed="rId2" name="chimes.wav" builtIn="1"/>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звук 2">
            <a:hlinkClick r:id="rId4" action="ppaction://program" highlightClick="1">
              <a:snd r:embed="rId3" name="applause.wav" builtIn="1"/>
            </a:hlinkClick>
          </p:cNvPr>
          <p:cNvSpPr/>
          <p:nvPr/>
        </p:nvSpPr>
        <p:spPr>
          <a:xfrm>
            <a:off x="2786050" y="2928934"/>
            <a:ext cx="2857520" cy="2786082"/>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1000100" y="214290"/>
            <a:ext cx="6715172" cy="2308324"/>
          </a:xfrm>
          <a:prstGeom prst="rect">
            <a:avLst/>
          </a:prstGeom>
          <a:noFill/>
        </p:spPr>
        <p:txBody>
          <a:bodyPr wrap="square" rtlCol="0">
            <a:spAutoFit/>
          </a:bodyPr>
          <a:lstStyle/>
          <a:p>
            <a:r>
              <a:rPr lang="en-US" sz="4800" b="1" dirty="0" smtClean="0">
                <a:solidFill>
                  <a:srgbClr val="FF0000"/>
                </a:solidFill>
              </a:rPr>
              <a:t>  </a:t>
            </a:r>
            <a:r>
              <a:rPr lang="ru-RU" sz="4800" b="1" dirty="0" smtClean="0">
                <a:solidFill>
                  <a:srgbClr val="FF0000"/>
                </a:solidFill>
              </a:rPr>
              <a:t>      </a:t>
            </a:r>
            <a:r>
              <a:rPr lang="en-US" sz="4800" b="1" dirty="0" smtClean="0">
                <a:solidFill>
                  <a:srgbClr val="FF0000"/>
                </a:solidFill>
              </a:rPr>
              <a:t> </a:t>
            </a:r>
            <a:r>
              <a:rPr lang="ru-RU" sz="4800" b="1" dirty="0" smtClean="0">
                <a:solidFill>
                  <a:srgbClr val="FF0000"/>
                </a:solidFill>
              </a:rPr>
              <a:t>Анимация</a:t>
            </a:r>
          </a:p>
          <a:p>
            <a:r>
              <a:rPr lang="ru-RU" sz="4800" b="1" dirty="0" smtClean="0">
                <a:solidFill>
                  <a:srgbClr val="FF0000"/>
                </a:solidFill>
              </a:rPr>
              <a:t>«Работа  спектроскопа»</a:t>
            </a:r>
          </a:p>
          <a:p>
            <a:endParaRPr lang="ru-RU" sz="4800" b="1" dirty="0">
              <a:solidFill>
                <a:srgbClr val="FF0000"/>
              </a:solidFill>
            </a:endParaRPr>
          </a:p>
        </p:txBody>
      </p:sp>
    </p:spTree>
  </p:cSld>
  <p:clrMapOvr>
    <a:masterClrMapping/>
  </p:clrMapOvr>
  <p:transition>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4">
                                            <p:txEl>
                                              <p:pRg st="1" end="1"/>
                                            </p:txEl>
                                          </p:spTgt>
                                        </p:tgtEl>
                                      </p:cBhvr>
                                    </p:animEffect>
                                  </p:childTnLst>
                                </p:cTn>
                              </p:par>
                            </p:childTnLst>
                          </p:cTn>
                        </p:par>
                        <p:par>
                          <p:cTn id="16" fill="hold">
                            <p:stCondLst>
                              <p:cond delay="2000"/>
                            </p:stCondLst>
                            <p:childTnLst>
                              <p:par>
                                <p:cTn id="17" presetID="3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600" decel="100000"/>
                                        <p:tgtEl>
                                          <p:spTgt spid="3"/>
                                        </p:tgtEl>
                                      </p:cBhvr>
                                    </p:animEffect>
                                    <p:anim calcmode="lin" valueType="num">
                                      <p:cBhvr>
                                        <p:cTn id="20" dur="1600" decel="100000" fill="hold"/>
                                        <p:tgtEl>
                                          <p:spTgt spid="3"/>
                                        </p:tgtEl>
                                        <p:attrNameLst>
                                          <p:attrName>style.rotation</p:attrName>
                                        </p:attrNameLst>
                                      </p:cBhvr>
                                      <p:tavLst>
                                        <p:tav tm="0">
                                          <p:val>
                                            <p:fltVal val="-90"/>
                                          </p:val>
                                        </p:tav>
                                        <p:tav tm="100000">
                                          <p:val>
                                            <p:fltVal val="0"/>
                                          </p:val>
                                        </p:tav>
                                      </p:tavLst>
                                    </p:anim>
                                    <p:anim calcmode="lin" valueType="num">
                                      <p:cBhvr>
                                        <p:cTn id="21" dur="1600" decel="100000" fill="hold"/>
                                        <p:tgtEl>
                                          <p:spTgt spid="3"/>
                                        </p:tgtEl>
                                        <p:attrNameLst>
                                          <p:attrName>ppt_x</p:attrName>
                                        </p:attrNameLst>
                                      </p:cBhvr>
                                      <p:tavLst>
                                        <p:tav tm="0">
                                          <p:val>
                                            <p:strVal val="#ppt_x+0.4"/>
                                          </p:val>
                                        </p:tav>
                                        <p:tav tm="100000">
                                          <p:val>
                                            <p:strVal val="#ppt_x-0.05"/>
                                          </p:val>
                                        </p:tav>
                                      </p:tavLst>
                                    </p:anim>
                                    <p:anim calcmode="lin" valueType="num">
                                      <p:cBhvr>
                                        <p:cTn id="22" dur="1600" decel="100000" fill="hold"/>
                                        <p:tgtEl>
                                          <p:spTgt spid="3"/>
                                        </p:tgtEl>
                                        <p:attrNameLst>
                                          <p:attrName>ppt_y</p:attrName>
                                        </p:attrNameLst>
                                      </p:cBhvr>
                                      <p:tavLst>
                                        <p:tav tm="0">
                                          <p:val>
                                            <p:strVal val="#ppt_y-0.4"/>
                                          </p:val>
                                        </p:tav>
                                        <p:tav tm="100000">
                                          <p:val>
                                            <p:strVal val="#ppt_y+0.1"/>
                                          </p:val>
                                        </p:tav>
                                      </p:tavLst>
                                    </p:anim>
                                    <p:anim calcmode="lin" valueType="num">
                                      <p:cBhvr>
                                        <p:cTn id="23" dur="400" accel="100000" fill="hold">
                                          <p:stCondLst>
                                            <p:cond delay="1600"/>
                                          </p:stCondLst>
                                        </p:cTn>
                                        <p:tgtEl>
                                          <p:spTgt spid="3"/>
                                        </p:tgtEl>
                                        <p:attrNameLst>
                                          <p:attrName>ppt_x</p:attrName>
                                        </p:attrNameLst>
                                      </p:cBhvr>
                                      <p:tavLst>
                                        <p:tav tm="0">
                                          <p:val>
                                            <p:strVal val="#ppt_x-0.05"/>
                                          </p:val>
                                        </p:tav>
                                        <p:tav tm="100000">
                                          <p:val>
                                            <p:strVal val="#ppt_x"/>
                                          </p:val>
                                        </p:tav>
                                      </p:tavLst>
                                    </p:anim>
                                    <p:anim calcmode="lin" valueType="num">
                                      <p:cBhvr>
                                        <p:cTn id="24" dur="400" accel="100000" fill="hold">
                                          <p:stCondLst>
                                            <p:cond delay="16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звук 2">
            <a:hlinkClick r:id="rId4" action="ppaction://program" highlightClick="1">
              <a:snd r:embed="rId3" name="applause.wav" builtIn="1"/>
            </a:hlinkClick>
          </p:cNvPr>
          <p:cNvSpPr/>
          <p:nvPr/>
        </p:nvSpPr>
        <p:spPr>
          <a:xfrm>
            <a:off x="3000364" y="2500306"/>
            <a:ext cx="3500462" cy="3071834"/>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1571604" y="500042"/>
            <a:ext cx="5500726" cy="1569660"/>
          </a:xfrm>
          <a:prstGeom prst="rect">
            <a:avLst/>
          </a:prstGeom>
          <a:noFill/>
        </p:spPr>
        <p:txBody>
          <a:bodyPr wrap="square" rtlCol="0">
            <a:spAutoFit/>
          </a:bodyPr>
          <a:lstStyle/>
          <a:p>
            <a:r>
              <a:rPr lang="ru-RU" dirty="0" smtClean="0"/>
              <a:t>                   </a:t>
            </a:r>
            <a:r>
              <a:rPr lang="en-US" dirty="0" smtClean="0"/>
              <a:t> </a:t>
            </a:r>
            <a:r>
              <a:rPr lang="ru-RU" sz="4800" b="1" dirty="0" smtClean="0">
                <a:solidFill>
                  <a:srgbClr val="FF0000"/>
                </a:solidFill>
              </a:rPr>
              <a:t>Анимация</a:t>
            </a:r>
          </a:p>
          <a:p>
            <a:r>
              <a:rPr lang="ru-RU" sz="4800" b="1" dirty="0" smtClean="0">
                <a:solidFill>
                  <a:srgbClr val="FF0000"/>
                </a:solidFill>
              </a:rPr>
              <a:t>«Опыт  Ньютона» </a:t>
            </a:r>
            <a:endParaRPr lang="ru-RU" sz="4800" b="1" dirty="0">
              <a:solidFill>
                <a:srgbClr val="FF0000"/>
              </a:solidFill>
            </a:endParaRPr>
          </a:p>
        </p:txBody>
      </p:sp>
    </p:spTree>
  </p:cSld>
  <p:clrMapOvr>
    <a:masterClrMapping/>
  </p:clrMapOvr>
  <p:transition>
    <p:split orient="vert"/>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Управляющая кнопка: фильм 1">
            <a:hlinkClick r:id="rId3" action="ppaction://program" highlightClick="1"/>
          </p:cNvPr>
          <p:cNvSpPr/>
          <p:nvPr/>
        </p:nvSpPr>
        <p:spPr>
          <a:xfrm>
            <a:off x="1714480" y="2357430"/>
            <a:ext cx="5357850" cy="3471308"/>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TextBox 2"/>
          <p:cNvSpPr txBox="1"/>
          <p:nvPr/>
        </p:nvSpPr>
        <p:spPr>
          <a:xfrm>
            <a:off x="642910" y="214290"/>
            <a:ext cx="7429552" cy="1938992"/>
          </a:xfrm>
          <a:prstGeom prst="rect">
            <a:avLst/>
          </a:prstGeom>
          <a:noFill/>
        </p:spPr>
        <p:txBody>
          <a:bodyPr wrap="square" rtlCol="0">
            <a:spAutoFit/>
          </a:bodyPr>
          <a:lstStyle/>
          <a:p>
            <a:r>
              <a:rPr lang="en-US" dirty="0" smtClean="0"/>
              <a:t> </a:t>
            </a:r>
            <a:r>
              <a:rPr lang="ru-RU" dirty="0" smtClean="0"/>
              <a:t>                             </a:t>
            </a:r>
            <a:r>
              <a:rPr lang="en-US" dirty="0" smtClean="0"/>
              <a:t> </a:t>
            </a:r>
            <a:r>
              <a:rPr lang="ru-RU" sz="4000" b="1" dirty="0" smtClean="0">
                <a:solidFill>
                  <a:srgbClr val="FF0000"/>
                </a:solidFill>
              </a:rPr>
              <a:t>Видеофильм</a:t>
            </a:r>
          </a:p>
          <a:p>
            <a:r>
              <a:rPr lang="ru-RU" sz="4000" b="1" dirty="0" smtClean="0">
                <a:solidFill>
                  <a:srgbClr val="FF0000"/>
                </a:solidFill>
              </a:rPr>
              <a:t>«Повторение  опыта  Ньютона»</a:t>
            </a:r>
          </a:p>
          <a:p>
            <a:endParaRPr lang="ru-RU" sz="4000" b="1" dirty="0">
              <a:solidFill>
                <a:srgbClr val="FF0000"/>
              </a:solidFill>
            </a:endParaRPr>
          </a:p>
        </p:txBody>
      </p:sp>
    </p:spTree>
  </p:cSld>
  <p:clrMapOvr>
    <a:masterClrMapping/>
  </p:clrMapOvr>
  <p:transition>
    <p:split orient="vert"/>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0.7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markx.narod.ru/pic/dispersia.gif"/>
          <p:cNvPicPr>
            <a:picLocks noGrp="1"/>
          </p:cNvPicPr>
          <p:nvPr>
            <p:ph idx="1"/>
          </p:nvPr>
        </p:nvPicPr>
        <p:blipFill>
          <a:blip r:embed="rId3" cstate="print"/>
          <a:srcRect/>
          <a:stretch>
            <a:fillRect/>
          </a:stretch>
        </p:blipFill>
        <p:spPr bwMode="auto">
          <a:xfrm>
            <a:off x="1" y="0"/>
            <a:ext cx="9144000" cy="6858000"/>
          </a:xfrm>
          <a:prstGeom prst="rect">
            <a:avLst/>
          </a:prstGeom>
          <a:solidFill>
            <a:srgbClr val="FFFF00"/>
          </a:solidFill>
          <a:ln w="9525">
            <a:noFill/>
            <a:miter lim="800000"/>
            <a:headEnd/>
            <a:tailEnd/>
          </a:ln>
        </p:spPr>
      </p:pic>
    </p:spTree>
  </p:cSld>
  <p:clrMapOvr>
    <a:masterClrMapping/>
  </p:clrMapOvr>
  <p:transition>
    <p:split orient="vert"/>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внобедренный треугольник 1"/>
          <p:cNvSpPr/>
          <p:nvPr/>
        </p:nvSpPr>
        <p:spPr>
          <a:xfrm>
            <a:off x="500034" y="1857364"/>
            <a:ext cx="2071702" cy="3714776"/>
          </a:xfrm>
          <a:prstGeom prst="triangl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4" name="Прямая соединительная линия 3"/>
          <p:cNvCxnSpPr/>
          <p:nvPr/>
        </p:nvCxnSpPr>
        <p:spPr>
          <a:xfrm flipV="1">
            <a:off x="0" y="2928934"/>
            <a:ext cx="1214414" cy="428628"/>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flipV="1">
            <a:off x="1214414" y="2786058"/>
            <a:ext cx="571504" cy="1428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1285852" y="2928934"/>
            <a:ext cx="571504" cy="158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rot="16200000" flipH="1">
            <a:off x="2607455" y="3679033"/>
            <a:ext cx="3857652" cy="7143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1785918" y="2786058"/>
            <a:ext cx="2714644"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1857356" y="2928934"/>
            <a:ext cx="2643206" cy="200026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2" name="Овал 21"/>
          <p:cNvSpPr/>
          <p:nvPr/>
        </p:nvSpPr>
        <p:spPr>
          <a:xfrm>
            <a:off x="4357686" y="2643182"/>
            <a:ext cx="142876" cy="3571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3" name="Овал 22"/>
          <p:cNvSpPr/>
          <p:nvPr/>
        </p:nvSpPr>
        <p:spPr>
          <a:xfrm>
            <a:off x="4357686" y="4714884"/>
            <a:ext cx="142876" cy="35719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5" name="Прямая соединительная линия 24"/>
          <p:cNvCxnSpPr/>
          <p:nvPr/>
        </p:nvCxnSpPr>
        <p:spPr>
          <a:xfrm>
            <a:off x="4500562" y="2786058"/>
            <a:ext cx="1500198"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4572000" y="4929198"/>
            <a:ext cx="1500198"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rot="16200000" flipH="1">
            <a:off x="4822033" y="3821909"/>
            <a:ext cx="2143140" cy="714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Овальная выноска 32"/>
          <p:cNvSpPr/>
          <p:nvPr/>
        </p:nvSpPr>
        <p:spPr>
          <a:xfrm>
            <a:off x="5929322" y="3000372"/>
            <a:ext cx="1285884" cy="1000132"/>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dirty="0" smtClean="0">
                <a:solidFill>
                  <a:srgbClr val="002060"/>
                </a:solidFill>
              </a:rPr>
              <a:t>λ↓</a:t>
            </a:r>
            <a:endParaRPr lang="ru-RU" sz="4000" dirty="0">
              <a:solidFill>
                <a:srgbClr val="002060"/>
              </a:solidFill>
            </a:endParaRPr>
          </a:p>
        </p:txBody>
      </p:sp>
      <p:cxnSp>
        <p:nvCxnSpPr>
          <p:cNvPr id="17" name="Прямая соединительная линия 16"/>
          <p:cNvCxnSpPr/>
          <p:nvPr/>
        </p:nvCxnSpPr>
        <p:spPr>
          <a:xfrm flipV="1">
            <a:off x="0" y="2928934"/>
            <a:ext cx="1214414" cy="71438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572000" y="2000240"/>
            <a:ext cx="3286148" cy="707886"/>
          </a:xfrm>
          <a:prstGeom prst="rect">
            <a:avLst/>
          </a:prstGeom>
          <a:noFill/>
        </p:spPr>
        <p:txBody>
          <a:bodyPr wrap="square" rtlCol="0">
            <a:spAutoFit/>
          </a:bodyPr>
          <a:lstStyle/>
          <a:p>
            <a:r>
              <a:rPr lang="el-GR" sz="4000" dirty="0" smtClean="0">
                <a:solidFill>
                  <a:srgbClr val="FF0000"/>
                </a:solidFill>
              </a:rPr>
              <a:t>λ</a:t>
            </a:r>
            <a:r>
              <a:rPr lang="ru-RU" sz="2400" b="1" dirty="0" err="1" smtClean="0">
                <a:solidFill>
                  <a:srgbClr val="FF0000"/>
                </a:solidFill>
              </a:rPr>
              <a:t>кр</a:t>
            </a:r>
            <a:r>
              <a:rPr lang="ru-RU" sz="2400" b="1" dirty="0" smtClean="0"/>
              <a:t> </a:t>
            </a:r>
            <a:r>
              <a:rPr lang="ru-RU" sz="4000" b="1" dirty="0" smtClean="0">
                <a:solidFill>
                  <a:srgbClr val="FF0000"/>
                </a:solidFill>
              </a:rPr>
              <a:t>=</a:t>
            </a:r>
            <a:r>
              <a:rPr lang="ru-RU" sz="3600" b="1" dirty="0" smtClean="0">
                <a:solidFill>
                  <a:srgbClr val="FF0000"/>
                </a:solidFill>
              </a:rPr>
              <a:t>0,76 мкм </a:t>
            </a:r>
            <a:endParaRPr lang="ru-RU" sz="3600" b="1" dirty="0">
              <a:solidFill>
                <a:srgbClr val="FF0000"/>
              </a:solidFill>
            </a:endParaRPr>
          </a:p>
        </p:txBody>
      </p:sp>
      <p:sp>
        <p:nvSpPr>
          <p:cNvPr id="21" name="Прямоугольник 20"/>
          <p:cNvSpPr/>
          <p:nvPr/>
        </p:nvSpPr>
        <p:spPr>
          <a:xfrm>
            <a:off x="4714876" y="5143512"/>
            <a:ext cx="2967479" cy="646331"/>
          </a:xfrm>
          <a:prstGeom prst="rect">
            <a:avLst/>
          </a:prstGeom>
        </p:spPr>
        <p:txBody>
          <a:bodyPr wrap="none">
            <a:spAutoFit/>
          </a:bodyPr>
          <a:lstStyle/>
          <a:p>
            <a:r>
              <a:rPr lang="el-GR" sz="3600" b="1" dirty="0" smtClean="0">
                <a:solidFill>
                  <a:srgbClr val="FF0000"/>
                </a:solidFill>
              </a:rPr>
              <a:t>λ</a:t>
            </a:r>
            <a:r>
              <a:rPr lang="ru-RU" sz="3600" b="1" dirty="0" smtClean="0">
                <a:solidFill>
                  <a:srgbClr val="FF0000"/>
                </a:solidFill>
              </a:rPr>
              <a:t>ф</a:t>
            </a:r>
            <a:r>
              <a:rPr lang="ru-RU" sz="3600" b="1" smtClean="0"/>
              <a:t> </a:t>
            </a:r>
            <a:r>
              <a:rPr lang="ru-RU" sz="3600" b="1" dirty="0" smtClean="0">
                <a:solidFill>
                  <a:srgbClr val="FF0000"/>
                </a:solidFill>
              </a:rPr>
              <a:t>=0,</a:t>
            </a:r>
            <a:r>
              <a:rPr lang="en-US" sz="3600" b="1" dirty="0" smtClean="0">
                <a:solidFill>
                  <a:srgbClr val="FF0000"/>
                </a:solidFill>
              </a:rPr>
              <a:t>40</a:t>
            </a:r>
            <a:r>
              <a:rPr lang="ru-RU" sz="3600" b="1" dirty="0" smtClean="0">
                <a:solidFill>
                  <a:srgbClr val="FF0000"/>
                </a:solidFill>
              </a:rPr>
              <a:t> мкм </a:t>
            </a:r>
            <a:endParaRPr lang="ru-RU" sz="3600" b="1" dirty="0">
              <a:solidFill>
                <a:srgbClr val="FF0000"/>
              </a:solidFill>
            </a:endParaRPr>
          </a:p>
        </p:txBody>
      </p:sp>
    </p:spTree>
  </p:cSld>
  <p:clrMapOvr>
    <a:masterClrMapping/>
  </p:clrMapOvr>
  <p:transition>
    <p:split orient="vert"/>
    <p:sndAc>
      <p:stSnd>
        <p:snd r:embed="rId3"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strVal val="#ppt_w*0.70"/>
                                          </p:val>
                                        </p:tav>
                                        <p:tav tm="100000">
                                          <p:val>
                                            <p:strVal val="#ppt_w"/>
                                          </p:val>
                                        </p:tav>
                                      </p:tavLst>
                                    </p:anim>
                                    <p:anim calcmode="lin" valueType="num">
                                      <p:cBhvr>
                                        <p:cTn id="15" dur="1000" fill="hold"/>
                                        <p:tgtEl>
                                          <p:spTgt spid="16"/>
                                        </p:tgtEl>
                                        <p:attrNameLst>
                                          <p:attrName>ppt_h</p:attrName>
                                        </p:attrNameLst>
                                      </p:cBhvr>
                                      <p:tavLst>
                                        <p:tav tm="0">
                                          <p:val>
                                            <p:strVal val="#ppt_h"/>
                                          </p:val>
                                        </p:tav>
                                        <p:tav tm="100000">
                                          <p:val>
                                            <p:strVal val="#ppt_h"/>
                                          </p:val>
                                        </p:tav>
                                      </p:tavLst>
                                    </p:anim>
                                    <p:animEffect transition="in" filter="fade">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strVal val="#ppt_w*0.70"/>
                                          </p:val>
                                        </p:tav>
                                        <p:tav tm="100000">
                                          <p:val>
                                            <p:strVal val="#ppt_w"/>
                                          </p:val>
                                        </p:tav>
                                      </p:tavLst>
                                    </p:anim>
                                    <p:anim calcmode="lin" valueType="num">
                                      <p:cBhvr>
                                        <p:cTn id="22" dur="1000" fill="hold"/>
                                        <p:tgtEl>
                                          <p:spTgt spid="17"/>
                                        </p:tgtEl>
                                        <p:attrNameLst>
                                          <p:attrName>ppt_h</p:attrName>
                                        </p:attrNameLst>
                                      </p:cBhvr>
                                      <p:tavLst>
                                        <p:tav tm="0">
                                          <p:val>
                                            <p:strVal val="#ppt_h"/>
                                          </p:val>
                                        </p:tav>
                                        <p:tav tm="100000">
                                          <p:val>
                                            <p:strVal val="#ppt_h"/>
                                          </p:val>
                                        </p:tav>
                                      </p:tavLst>
                                    </p:anim>
                                    <p:animEffect transition="in" filter="fade">
                                      <p:cBhvr>
                                        <p:cTn id="23" dur="10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strVal val="#ppt_w*0.70"/>
                                          </p:val>
                                        </p:tav>
                                        <p:tav tm="100000">
                                          <p:val>
                                            <p:strVal val="#ppt_w"/>
                                          </p:val>
                                        </p:tav>
                                      </p:tavLst>
                                    </p:anim>
                                    <p:anim calcmode="lin" valueType="num">
                                      <p:cBhvr>
                                        <p:cTn id="29" dur="1000" fill="hold"/>
                                        <p:tgtEl>
                                          <p:spTgt spid="12"/>
                                        </p:tgtEl>
                                        <p:attrNameLst>
                                          <p:attrName>ppt_h</p:attrName>
                                        </p:attrNameLst>
                                      </p:cBhvr>
                                      <p:tavLst>
                                        <p:tav tm="0">
                                          <p:val>
                                            <p:strVal val="#ppt_h"/>
                                          </p:val>
                                        </p:tav>
                                        <p:tav tm="100000">
                                          <p:val>
                                            <p:strVal val="#ppt_h"/>
                                          </p:val>
                                        </p:tav>
                                      </p:tavLst>
                                    </p:anim>
                                    <p:animEffect transition="in" filter="fade">
                                      <p:cBhvr>
                                        <p:cTn id="30" dur="1000"/>
                                        <p:tgtEl>
                                          <p:spTgt spid="12"/>
                                        </p:tgtEl>
                                      </p:cBhvr>
                                    </p:animEffect>
                                  </p:childTnLst>
                                </p:cTn>
                              </p:par>
                              <p:par>
                                <p:cTn id="31" presetID="55"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1000" fill="hold"/>
                                        <p:tgtEl>
                                          <p:spTgt spid="18"/>
                                        </p:tgtEl>
                                        <p:attrNameLst>
                                          <p:attrName>ppt_w</p:attrName>
                                        </p:attrNameLst>
                                      </p:cBhvr>
                                      <p:tavLst>
                                        <p:tav tm="0">
                                          <p:val>
                                            <p:strVal val="#ppt_w*0.70"/>
                                          </p:val>
                                        </p:tav>
                                        <p:tav tm="100000">
                                          <p:val>
                                            <p:strVal val="#ppt_w"/>
                                          </p:val>
                                        </p:tav>
                                      </p:tavLst>
                                    </p:anim>
                                    <p:anim calcmode="lin" valueType="num">
                                      <p:cBhvr>
                                        <p:cTn id="34" dur="1000" fill="hold"/>
                                        <p:tgtEl>
                                          <p:spTgt spid="18"/>
                                        </p:tgtEl>
                                        <p:attrNameLst>
                                          <p:attrName>ppt_h</p:attrName>
                                        </p:attrNameLst>
                                      </p:cBhvr>
                                      <p:tavLst>
                                        <p:tav tm="0">
                                          <p:val>
                                            <p:strVal val="#ppt_h"/>
                                          </p:val>
                                        </p:tav>
                                        <p:tav tm="100000">
                                          <p:val>
                                            <p:strVal val="#ppt_h"/>
                                          </p:val>
                                        </p:tav>
                                      </p:tavLst>
                                    </p:anim>
                                    <p:animEffect transition="in" filter="fade">
                                      <p:cBhvr>
                                        <p:cTn id="35" dur="1000"/>
                                        <p:tgtEl>
                                          <p:spTgt spid="18"/>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1000" fill="hold"/>
                                        <p:tgtEl>
                                          <p:spTgt spid="22"/>
                                        </p:tgtEl>
                                        <p:attrNameLst>
                                          <p:attrName>ppt_w</p:attrName>
                                        </p:attrNameLst>
                                      </p:cBhvr>
                                      <p:tavLst>
                                        <p:tav tm="0">
                                          <p:val>
                                            <p:strVal val="#ppt_w*0.70"/>
                                          </p:val>
                                        </p:tav>
                                        <p:tav tm="100000">
                                          <p:val>
                                            <p:strVal val="#ppt_w"/>
                                          </p:val>
                                        </p:tav>
                                      </p:tavLst>
                                    </p:anim>
                                    <p:anim calcmode="lin" valueType="num">
                                      <p:cBhvr>
                                        <p:cTn id="39" dur="1000" fill="hold"/>
                                        <p:tgtEl>
                                          <p:spTgt spid="22"/>
                                        </p:tgtEl>
                                        <p:attrNameLst>
                                          <p:attrName>ppt_h</p:attrName>
                                        </p:attrNameLst>
                                      </p:cBhvr>
                                      <p:tavLst>
                                        <p:tav tm="0">
                                          <p:val>
                                            <p:strVal val="#ppt_h"/>
                                          </p:val>
                                        </p:tav>
                                        <p:tav tm="100000">
                                          <p:val>
                                            <p:strVal val="#ppt_h"/>
                                          </p:val>
                                        </p:tav>
                                      </p:tavLst>
                                    </p:anim>
                                    <p:animEffect transition="in" filter="fade">
                                      <p:cBhvr>
                                        <p:cTn id="40" dur="10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strVal val="#ppt_w*0.70"/>
                                          </p:val>
                                        </p:tav>
                                        <p:tav tm="100000">
                                          <p:val>
                                            <p:strVal val="#ppt_w"/>
                                          </p:val>
                                        </p:tav>
                                      </p:tavLst>
                                    </p:anim>
                                    <p:anim calcmode="lin" valueType="num">
                                      <p:cBhvr>
                                        <p:cTn id="46" dur="1000" fill="hold"/>
                                        <p:tgtEl>
                                          <p:spTgt spid="14"/>
                                        </p:tgtEl>
                                        <p:attrNameLst>
                                          <p:attrName>ppt_h</p:attrName>
                                        </p:attrNameLst>
                                      </p:cBhvr>
                                      <p:tavLst>
                                        <p:tav tm="0">
                                          <p:val>
                                            <p:strVal val="#ppt_h"/>
                                          </p:val>
                                        </p:tav>
                                        <p:tav tm="100000">
                                          <p:val>
                                            <p:strVal val="#ppt_h"/>
                                          </p:val>
                                        </p:tav>
                                      </p:tavLst>
                                    </p:anim>
                                    <p:animEffect transition="in" filter="fade">
                                      <p:cBhvr>
                                        <p:cTn id="47" dur="1000"/>
                                        <p:tgtEl>
                                          <p:spTgt spid="14"/>
                                        </p:tgtEl>
                                      </p:cBhvr>
                                    </p:animEffect>
                                  </p:childTnLst>
                                </p:cTn>
                              </p:par>
                              <p:par>
                                <p:cTn id="48" presetID="55" presetClass="entr" presetSubtype="0"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1000" fill="hold"/>
                                        <p:tgtEl>
                                          <p:spTgt spid="20"/>
                                        </p:tgtEl>
                                        <p:attrNameLst>
                                          <p:attrName>ppt_w</p:attrName>
                                        </p:attrNameLst>
                                      </p:cBhvr>
                                      <p:tavLst>
                                        <p:tav tm="0">
                                          <p:val>
                                            <p:strVal val="#ppt_w*0.70"/>
                                          </p:val>
                                        </p:tav>
                                        <p:tav tm="100000">
                                          <p:val>
                                            <p:strVal val="#ppt_w"/>
                                          </p:val>
                                        </p:tav>
                                      </p:tavLst>
                                    </p:anim>
                                    <p:anim calcmode="lin" valueType="num">
                                      <p:cBhvr>
                                        <p:cTn id="51" dur="1000" fill="hold"/>
                                        <p:tgtEl>
                                          <p:spTgt spid="20"/>
                                        </p:tgtEl>
                                        <p:attrNameLst>
                                          <p:attrName>ppt_h</p:attrName>
                                        </p:attrNameLst>
                                      </p:cBhvr>
                                      <p:tavLst>
                                        <p:tav tm="0">
                                          <p:val>
                                            <p:strVal val="#ppt_h"/>
                                          </p:val>
                                        </p:tav>
                                        <p:tav tm="100000">
                                          <p:val>
                                            <p:strVal val="#ppt_h"/>
                                          </p:val>
                                        </p:tav>
                                      </p:tavLst>
                                    </p:anim>
                                    <p:animEffect transition="in" filter="fade">
                                      <p:cBhvr>
                                        <p:cTn id="52" dur="1000"/>
                                        <p:tgtEl>
                                          <p:spTgt spid="20"/>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1000" fill="hold"/>
                                        <p:tgtEl>
                                          <p:spTgt spid="23"/>
                                        </p:tgtEl>
                                        <p:attrNameLst>
                                          <p:attrName>ppt_w</p:attrName>
                                        </p:attrNameLst>
                                      </p:cBhvr>
                                      <p:tavLst>
                                        <p:tav tm="0">
                                          <p:val>
                                            <p:strVal val="#ppt_w*0.70"/>
                                          </p:val>
                                        </p:tav>
                                        <p:tav tm="100000">
                                          <p:val>
                                            <p:strVal val="#ppt_w"/>
                                          </p:val>
                                        </p:tav>
                                      </p:tavLst>
                                    </p:anim>
                                    <p:anim calcmode="lin" valueType="num">
                                      <p:cBhvr>
                                        <p:cTn id="56" dur="1000" fill="hold"/>
                                        <p:tgtEl>
                                          <p:spTgt spid="23"/>
                                        </p:tgtEl>
                                        <p:attrNameLst>
                                          <p:attrName>ppt_h</p:attrName>
                                        </p:attrNameLst>
                                      </p:cBhvr>
                                      <p:tavLst>
                                        <p:tav tm="0">
                                          <p:val>
                                            <p:strVal val="#ppt_h"/>
                                          </p:val>
                                        </p:tav>
                                        <p:tav tm="100000">
                                          <p:val>
                                            <p:strVal val="#ppt_h"/>
                                          </p:val>
                                        </p:tav>
                                      </p:tavLst>
                                    </p:anim>
                                    <p:animEffect transition="in" filter="fade">
                                      <p:cBhvr>
                                        <p:cTn id="57" dur="10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55" presetClass="entr" presetSubtype="0"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p:cTn id="62" dur="1000" fill="hold"/>
                                        <p:tgtEl>
                                          <p:spTgt spid="25"/>
                                        </p:tgtEl>
                                        <p:attrNameLst>
                                          <p:attrName>ppt_w</p:attrName>
                                        </p:attrNameLst>
                                      </p:cBhvr>
                                      <p:tavLst>
                                        <p:tav tm="0">
                                          <p:val>
                                            <p:strVal val="#ppt_w*0.70"/>
                                          </p:val>
                                        </p:tav>
                                        <p:tav tm="100000">
                                          <p:val>
                                            <p:strVal val="#ppt_w"/>
                                          </p:val>
                                        </p:tav>
                                      </p:tavLst>
                                    </p:anim>
                                    <p:anim calcmode="lin" valueType="num">
                                      <p:cBhvr>
                                        <p:cTn id="63" dur="1000" fill="hold"/>
                                        <p:tgtEl>
                                          <p:spTgt spid="25"/>
                                        </p:tgtEl>
                                        <p:attrNameLst>
                                          <p:attrName>ppt_h</p:attrName>
                                        </p:attrNameLst>
                                      </p:cBhvr>
                                      <p:tavLst>
                                        <p:tav tm="0">
                                          <p:val>
                                            <p:strVal val="#ppt_h"/>
                                          </p:val>
                                        </p:tav>
                                        <p:tav tm="100000">
                                          <p:val>
                                            <p:strVal val="#ppt_h"/>
                                          </p:val>
                                        </p:tav>
                                      </p:tavLst>
                                    </p:anim>
                                    <p:animEffect transition="in" filter="fade">
                                      <p:cBhvr>
                                        <p:cTn id="64" dur="1000"/>
                                        <p:tgtEl>
                                          <p:spTgt spid="25"/>
                                        </p:tgtEl>
                                      </p:cBhvr>
                                    </p:animEffect>
                                  </p:childTnLst>
                                </p:cTn>
                              </p:par>
                              <p:par>
                                <p:cTn id="65" presetID="55" presetClass="entr" presetSubtype="0" fill="hold"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p:cTn id="67" dur="1000" fill="hold"/>
                                        <p:tgtEl>
                                          <p:spTgt spid="27"/>
                                        </p:tgtEl>
                                        <p:attrNameLst>
                                          <p:attrName>ppt_w</p:attrName>
                                        </p:attrNameLst>
                                      </p:cBhvr>
                                      <p:tavLst>
                                        <p:tav tm="0">
                                          <p:val>
                                            <p:strVal val="#ppt_w*0.70"/>
                                          </p:val>
                                        </p:tav>
                                        <p:tav tm="100000">
                                          <p:val>
                                            <p:strVal val="#ppt_w"/>
                                          </p:val>
                                        </p:tav>
                                      </p:tavLst>
                                    </p:anim>
                                    <p:anim calcmode="lin" valueType="num">
                                      <p:cBhvr>
                                        <p:cTn id="68" dur="1000" fill="hold"/>
                                        <p:tgtEl>
                                          <p:spTgt spid="27"/>
                                        </p:tgtEl>
                                        <p:attrNameLst>
                                          <p:attrName>ppt_h</p:attrName>
                                        </p:attrNameLst>
                                      </p:cBhvr>
                                      <p:tavLst>
                                        <p:tav tm="0">
                                          <p:val>
                                            <p:strVal val="#ppt_h"/>
                                          </p:val>
                                        </p:tav>
                                        <p:tav tm="100000">
                                          <p:val>
                                            <p:strVal val="#ppt_h"/>
                                          </p:val>
                                        </p:tav>
                                      </p:tavLst>
                                    </p:anim>
                                    <p:animEffect transition="in" filter="fade">
                                      <p:cBhvr>
                                        <p:cTn id="69" dur="1000"/>
                                        <p:tgtEl>
                                          <p:spTgt spid="27"/>
                                        </p:tgtEl>
                                      </p:cBhvr>
                                    </p:animEffect>
                                  </p:childTnLst>
                                </p:cTn>
                              </p:par>
                              <p:par>
                                <p:cTn id="70" presetID="55" presetClass="entr" presetSubtype="0" fill="hold" nodeType="withEffect">
                                  <p:stCondLst>
                                    <p:cond delay="0"/>
                                  </p:stCondLst>
                                  <p:childTnLst>
                                    <p:set>
                                      <p:cBhvr>
                                        <p:cTn id="71" dur="1" fill="hold">
                                          <p:stCondLst>
                                            <p:cond delay="0"/>
                                          </p:stCondLst>
                                        </p:cTn>
                                        <p:tgtEl>
                                          <p:spTgt spid="31"/>
                                        </p:tgtEl>
                                        <p:attrNameLst>
                                          <p:attrName>style.visibility</p:attrName>
                                        </p:attrNameLst>
                                      </p:cBhvr>
                                      <p:to>
                                        <p:strVal val="visible"/>
                                      </p:to>
                                    </p:set>
                                    <p:anim calcmode="lin" valueType="num">
                                      <p:cBhvr>
                                        <p:cTn id="72" dur="1000" fill="hold"/>
                                        <p:tgtEl>
                                          <p:spTgt spid="31"/>
                                        </p:tgtEl>
                                        <p:attrNameLst>
                                          <p:attrName>ppt_w</p:attrName>
                                        </p:attrNameLst>
                                      </p:cBhvr>
                                      <p:tavLst>
                                        <p:tav tm="0">
                                          <p:val>
                                            <p:strVal val="#ppt_w*0.70"/>
                                          </p:val>
                                        </p:tav>
                                        <p:tav tm="100000">
                                          <p:val>
                                            <p:strVal val="#ppt_w"/>
                                          </p:val>
                                        </p:tav>
                                      </p:tavLst>
                                    </p:anim>
                                    <p:anim calcmode="lin" valueType="num">
                                      <p:cBhvr>
                                        <p:cTn id="73" dur="1000" fill="hold"/>
                                        <p:tgtEl>
                                          <p:spTgt spid="31"/>
                                        </p:tgtEl>
                                        <p:attrNameLst>
                                          <p:attrName>ppt_h</p:attrName>
                                        </p:attrNameLst>
                                      </p:cBhvr>
                                      <p:tavLst>
                                        <p:tav tm="0">
                                          <p:val>
                                            <p:strVal val="#ppt_h"/>
                                          </p:val>
                                        </p:tav>
                                        <p:tav tm="100000">
                                          <p:val>
                                            <p:strVal val="#ppt_h"/>
                                          </p:val>
                                        </p:tav>
                                      </p:tavLst>
                                    </p:anim>
                                    <p:animEffect transition="in" filter="fade">
                                      <p:cBhvr>
                                        <p:cTn id="74" dur="1000"/>
                                        <p:tgtEl>
                                          <p:spTgt spid="31"/>
                                        </p:tgtEl>
                                      </p:cBhvr>
                                    </p:animEffect>
                                  </p:childTnLst>
                                </p:cTn>
                              </p:par>
                            </p:childTnLst>
                          </p:cTn>
                        </p:par>
                        <p:par>
                          <p:cTn id="75" fill="hold">
                            <p:stCondLst>
                              <p:cond delay="1000"/>
                            </p:stCondLst>
                            <p:childTnLst>
                              <p:par>
                                <p:cTn id="76" presetID="55" presetClass="entr" presetSubtype="0"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1000" fill="hold"/>
                                        <p:tgtEl>
                                          <p:spTgt spid="33"/>
                                        </p:tgtEl>
                                        <p:attrNameLst>
                                          <p:attrName>ppt_w</p:attrName>
                                        </p:attrNameLst>
                                      </p:cBhvr>
                                      <p:tavLst>
                                        <p:tav tm="0">
                                          <p:val>
                                            <p:strVal val="#ppt_w*0.70"/>
                                          </p:val>
                                        </p:tav>
                                        <p:tav tm="100000">
                                          <p:val>
                                            <p:strVal val="#ppt_w"/>
                                          </p:val>
                                        </p:tav>
                                      </p:tavLst>
                                    </p:anim>
                                    <p:anim calcmode="lin" valueType="num">
                                      <p:cBhvr>
                                        <p:cTn id="79" dur="1000" fill="hold"/>
                                        <p:tgtEl>
                                          <p:spTgt spid="33"/>
                                        </p:tgtEl>
                                        <p:attrNameLst>
                                          <p:attrName>ppt_h</p:attrName>
                                        </p:attrNameLst>
                                      </p:cBhvr>
                                      <p:tavLst>
                                        <p:tav tm="0">
                                          <p:val>
                                            <p:strVal val="#ppt_h"/>
                                          </p:val>
                                        </p:tav>
                                        <p:tav tm="100000">
                                          <p:val>
                                            <p:strVal val="#ppt_h"/>
                                          </p:val>
                                        </p:tav>
                                      </p:tavLst>
                                    </p:anim>
                                    <p:animEffect transition="in" filter="fade">
                                      <p:cBhvr>
                                        <p:cTn id="80" dur="1000"/>
                                        <p:tgtEl>
                                          <p:spTgt spid="33"/>
                                        </p:tgtEl>
                                      </p:cBhvr>
                                    </p:animEffect>
                                  </p:childTnLst>
                                </p:cTn>
                              </p:par>
                            </p:childTnLst>
                          </p:cTn>
                        </p:par>
                      </p:childTnLst>
                    </p:cTn>
                  </p:par>
                  <p:par>
                    <p:cTn id="81" fill="hold">
                      <p:stCondLst>
                        <p:cond delay="indefinite"/>
                      </p:stCondLst>
                      <p:childTnLst>
                        <p:par>
                          <p:cTn id="82" fill="hold">
                            <p:stCondLst>
                              <p:cond delay="0"/>
                            </p:stCondLst>
                            <p:childTnLst>
                              <p:par>
                                <p:cTn id="83" presetID="55" presetClass="entr" presetSubtype="0"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p:cTn id="85" dur="1000" fill="hold"/>
                                        <p:tgtEl>
                                          <p:spTgt spid="19"/>
                                        </p:tgtEl>
                                        <p:attrNameLst>
                                          <p:attrName>ppt_w</p:attrName>
                                        </p:attrNameLst>
                                      </p:cBhvr>
                                      <p:tavLst>
                                        <p:tav tm="0">
                                          <p:val>
                                            <p:strVal val="#ppt_w*0.70"/>
                                          </p:val>
                                        </p:tav>
                                        <p:tav tm="100000">
                                          <p:val>
                                            <p:strVal val="#ppt_w"/>
                                          </p:val>
                                        </p:tav>
                                      </p:tavLst>
                                    </p:anim>
                                    <p:anim calcmode="lin" valueType="num">
                                      <p:cBhvr>
                                        <p:cTn id="86" dur="1000" fill="hold"/>
                                        <p:tgtEl>
                                          <p:spTgt spid="19"/>
                                        </p:tgtEl>
                                        <p:attrNameLst>
                                          <p:attrName>ppt_h</p:attrName>
                                        </p:attrNameLst>
                                      </p:cBhvr>
                                      <p:tavLst>
                                        <p:tav tm="0">
                                          <p:val>
                                            <p:strVal val="#ppt_h"/>
                                          </p:val>
                                        </p:tav>
                                        <p:tav tm="100000">
                                          <p:val>
                                            <p:strVal val="#ppt_h"/>
                                          </p:val>
                                        </p:tav>
                                      </p:tavLst>
                                    </p:anim>
                                    <p:animEffect transition="in" filter="fade">
                                      <p:cBhvr>
                                        <p:cTn id="87" dur="10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55" presetClass="entr" presetSubtype="0"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1000" fill="hold"/>
                                        <p:tgtEl>
                                          <p:spTgt spid="21"/>
                                        </p:tgtEl>
                                        <p:attrNameLst>
                                          <p:attrName>ppt_w</p:attrName>
                                        </p:attrNameLst>
                                      </p:cBhvr>
                                      <p:tavLst>
                                        <p:tav tm="0">
                                          <p:val>
                                            <p:strVal val="#ppt_w*0.70"/>
                                          </p:val>
                                        </p:tav>
                                        <p:tav tm="100000">
                                          <p:val>
                                            <p:strVal val="#ppt_w"/>
                                          </p:val>
                                        </p:tav>
                                      </p:tavLst>
                                    </p:anim>
                                    <p:anim calcmode="lin" valueType="num">
                                      <p:cBhvr>
                                        <p:cTn id="93" dur="1000" fill="hold"/>
                                        <p:tgtEl>
                                          <p:spTgt spid="21"/>
                                        </p:tgtEl>
                                        <p:attrNameLst>
                                          <p:attrName>ppt_h</p:attrName>
                                        </p:attrNameLst>
                                      </p:cBhvr>
                                      <p:tavLst>
                                        <p:tav tm="0">
                                          <p:val>
                                            <p:strVal val="#ppt_h"/>
                                          </p:val>
                                        </p:tav>
                                        <p:tav tm="100000">
                                          <p:val>
                                            <p:strVal val="#ppt_h"/>
                                          </p:val>
                                        </p:tav>
                                      </p:tavLst>
                                    </p:anim>
                                    <p:animEffect transition="in" filter="fade">
                                      <p:cBhvr>
                                        <p:cTn id="9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3" grpId="0" animBg="1"/>
      <p:bldP spid="33" grpId="0" animBg="1"/>
      <p:bldP spid="19"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954107"/>
          </a:xfrm>
          <a:prstGeom prst="rect">
            <a:avLst/>
          </a:prstGeom>
        </p:spPr>
        <p:txBody>
          <a:bodyPr wrap="square">
            <a:spAutoFit/>
          </a:bodyPr>
          <a:lstStyle/>
          <a:p>
            <a:pPr algn="ct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800" b="1" spc="50" dirty="0" smtClean="0">
                <a:ln w="11430"/>
                <a:solidFill>
                  <a:srgbClr val="FF0000"/>
                </a:solidFill>
                <a:effectLst>
                  <a:outerShdw blurRad="76200" dist="50800" dir="5400000" algn="tl" rotWithShape="0">
                    <a:srgbClr val="000000">
                      <a:alpha val="65000"/>
                    </a:srgbClr>
                  </a:outerShdw>
                </a:effectLst>
              </a:rPr>
              <a:t>График зависимости показателя преломления</a:t>
            </a:r>
          </a:p>
          <a:p>
            <a:pPr algn="ctr"/>
            <a:r>
              <a:rPr lang="ru-RU" sz="2800" b="1" spc="50" dirty="0" smtClean="0">
                <a:ln w="11430"/>
                <a:solidFill>
                  <a:srgbClr val="FF0000"/>
                </a:solidFill>
                <a:effectLst>
                  <a:outerShdw blurRad="76200" dist="50800" dir="5400000" algn="tl" rotWithShape="0">
                    <a:srgbClr val="000000">
                      <a:alpha val="65000"/>
                    </a:srgbClr>
                  </a:outerShdw>
                </a:effectLst>
              </a:rPr>
              <a:t>среды от длины волны</a:t>
            </a:r>
            <a:endParaRPr lang="ru-RU" sz="2800" dirty="0">
              <a:solidFill>
                <a:srgbClr val="FF0000"/>
              </a:solidFill>
            </a:endParaRPr>
          </a:p>
        </p:txBody>
      </p:sp>
      <p:cxnSp>
        <p:nvCxnSpPr>
          <p:cNvPr id="7" name="Прямая со стрелкой 6"/>
          <p:cNvCxnSpPr/>
          <p:nvPr/>
        </p:nvCxnSpPr>
        <p:spPr>
          <a:xfrm flipV="1">
            <a:off x="1214414" y="3286124"/>
            <a:ext cx="3001190" cy="794"/>
          </a:xfrm>
          <a:prstGeom prst="straightConnector1">
            <a:avLst/>
          </a:prstGeom>
          <a:ln w="508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1142976" y="6072206"/>
            <a:ext cx="3143272" cy="1588"/>
          </a:xfrm>
          <a:prstGeom prst="straightConnector1">
            <a:avLst/>
          </a:prstGeom>
          <a:ln w="508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5572132" y="6072206"/>
            <a:ext cx="3143272" cy="1588"/>
          </a:xfrm>
          <a:prstGeom prst="straightConnector1">
            <a:avLst/>
          </a:prstGeom>
          <a:ln w="508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rot="5400000" flipH="1" flipV="1">
            <a:off x="71803" y="2142719"/>
            <a:ext cx="2286810" cy="1588"/>
          </a:xfrm>
          <a:prstGeom prst="straightConnector1">
            <a:avLst/>
          </a:prstGeom>
          <a:ln w="508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rot="5400000" flipH="1" flipV="1">
            <a:off x="365" y="4928801"/>
            <a:ext cx="2286810" cy="1588"/>
          </a:xfrm>
          <a:prstGeom prst="straightConnector1">
            <a:avLst/>
          </a:prstGeom>
          <a:ln w="508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rot="5400000" flipH="1" flipV="1">
            <a:off x="4429521" y="4928801"/>
            <a:ext cx="2286810" cy="1588"/>
          </a:xfrm>
          <a:prstGeom prst="straightConnector1">
            <a:avLst/>
          </a:prstGeom>
          <a:ln w="508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1428728" y="1643050"/>
            <a:ext cx="2286016" cy="1285884"/>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1357290" y="4429132"/>
            <a:ext cx="2286016" cy="1000132"/>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Дуга 21"/>
          <p:cNvSpPr/>
          <p:nvPr/>
        </p:nvSpPr>
        <p:spPr>
          <a:xfrm>
            <a:off x="5929322" y="3500438"/>
            <a:ext cx="4929222" cy="2214578"/>
          </a:xfrm>
          <a:prstGeom prst="arc">
            <a:avLst>
              <a:gd name="adj1" fmla="val 5149659"/>
              <a:gd name="adj2" fmla="val 10576834"/>
            </a:avLst>
          </a:prstGeom>
          <a:ln w="508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8" name="TextBox 27"/>
          <p:cNvSpPr txBox="1"/>
          <p:nvPr/>
        </p:nvSpPr>
        <p:spPr>
          <a:xfrm>
            <a:off x="785786" y="857232"/>
            <a:ext cx="373820" cy="523220"/>
          </a:xfrm>
          <a:prstGeom prst="rect">
            <a:avLst/>
          </a:prstGeom>
          <a:noFill/>
        </p:spPr>
        <p:txBody>
          <a:bodyPr wrap="none" rtlCol="0">
            <a:spAutoFit/>
          </a:bodyPr>
          <a:lstStyle/>
          <a:p>
            <a:r>
              <a:rPr lang="en-US" sz="2800" b="1" i="1" dirty="0" smtClean="0">
                <a:solidFill>
                  <a:srgbClr val="C00000"/>
                </a:solidFill>
              </a:rPr>
              <a:t>n</a:t>
            </a:r>
            <a:endParaRPr lang="ru-RU" sz="2800" b="1" i="1" dirty="0">
              <a:solidFill>
                <a:srgbClr val="C00000"/>
              </a:solidFill>
            </a:endParaRPr>
          </a:p>
        </p:txBody>
      </p:sp>
      <p:sp>
        <p:nvSpPr>
          <p:cNvPr id="29" name="TextBox 28"/>
          <p:cNvSpPr txBox="1"/>
          <p:nvPr/>
        </p:nvSpPr>
        <p:spPr>
          <a:xfrm>
            <a:off x="714348" y="3571876"/>
            <a:ext cx="302382" cy="523220"/>
          </a:xfrm>
          <a:prstGeom prst="rect">
            <a:avLst/>
          </a:prstGeom>
          <a:noFill/>
        </p:spPr>
        <p:txBody>
          <a:bodyPr wrap="square" rtlCol="0">
            <a:spAutoFit/>
          </a:bodyPr>
          <a:lstStyle/>
          <a:p>
            <a:r>
              <a:rPr lang="en-US" sz="2800" b="1" i="1" dirty="0" smtClean="0">
                <a:solidFill>
                  <a:srgbClr val="C00000"/>
                </a:solidFill>
              </a:rPr>
              <a:t>n</a:t>
            </a:r>
            <a:endParaRPr lang="ru-RU" sz="2800" b="1" i="1" dirty="0">
              <a:solidFill>
                <a:srgbClr val="C00000"/>
              </a:solidFill>
            </a:endParaRPr>
          </a:p>
        </p:txBody>
      </p:sp>
      <p:sp>
        <p:nvSpPr>
          <p:cNvPr id="30" name="TextBox 29"/>
          <p:cNvSpPr txBox="1"/>
          <p:nvPr/>
        </p:nvSpPr>
        <p:spPr>
          <a:xfrm>
            <a:off x="5072066" y="3643314"/>
            <a:ext cx="373820" cy="523220"/>
          </a:xfrm>
          <a:prstGeom prst="rect">
            <a:avLst/>
          </a:prstGeom>
          <a:noFill/>
        </p:spPr>
        <p:txBody>
          <a:bodyPr wrap="none" rtlCol="0">
            <a:spAutoFit/>
          </a:bodyPr>
          <a:lstStyle/>
          <a:p>
            <a:r>
              <a:rPr lang="en-US" sz="2800" b="1" i="1" dirty="0" smtClean="0">
                <a:solidFill>
                  <a:srgbClr val="C00000"/>
                </a:solidFill>
              </a:rPr>
              <a:t>n</a:t>
            </a:r>
            <a:endParaRPr lang="ru-RU" sz="2800" b="1" i="1" dirty="0">
              <a:solidFill>
                <a:srgbClr val="C00000"/>
              </a:solidFill>
            </a:endParaRPr>
          </a:p>
        </p:txBody>
      </p:sp>
      <p:sp>
        <p:nvSpPr>
          <p:cNvPr id="31" name="TextBox 30"/>
          <p:cNvSpPr txBox="1"/>
          <p:nvPr/>
        </p:nvSpPr>
        <p:spPr>
          <a:xfrm>
            <a:off x="4214810" y="2714620"/>
            <a:ext cx="359394" cy="523220"/>
          </a:xfrm>
          <a:prstGeom prst="rect">
            <a:avLst/>
          </a:prstGeom>
          <a:noFill/>
        </p:spPr>
        <p:txBody>
          <a:bodyPr wrap="none" rtlCol="0">
            <a:spAutoFit/>
          </a:bodyPr>
          <a:lstStyle/>
          <a:p>
            <a:r>
              <a:rPr lang="el-GR" sz="2800" b="1" i="1" dirty="0" smtClean="0"/>
              <a:t>λ</a:t>
            </a:r>
            <a:endParaRPr lang="ru-RU" sz="2800" b="1" i="1" dirty="0"/>
          </a:p>
        </p:txBody>
      </p:sp>
      <p:sp>
        <p:nvSpPr>
          <p:cNvPr id="32" name="TextBox 31"/>
          <p:cNvSpPr txBox="1"/>
          <p:nvPr/>
        </p:nvSpPr>
        <p:spPr>
          <a:xfrm>
            <a:off x="4357686" y="5500702"/>
            <a:ext cx="359394" cy="523220"/>
          </a:xfrm>
          <a:prstGeom prst="rect">
            <a:avLst/>
          </a:prstGeom>
          <a:noFill/>
        </p:spPr>
        <p:txBody>
          <a:bodyPr wrap="none" rtlCol="0">
            <a:spAutoFit/>
          </a:bodyPr>
          <a:lstStyle/>
          <a:p>
            <a:r>
              <a:rPr lang="el-GR" sz="2800" b="1" i="1" dirty="0" smtClean="0"/>
              <a:t>λ</a:t>
            </a:r>
            <a:endParaRPr lang="ru-RU" sz="2800" b="1" i="1" dirty="0"/>
          </a:p>
        </p:txBody>
      </p:sp>
      <p:sp>
        <p:nvSpPr>
          <p:cNvPr id="33" name="TextBox 32"/>
          <p:cNvSpPr txBox="1"/>
          <p:nvPr/>
        </p:nvSpPr>
        <p:spPr>
          <a:xfrm>
            <a:off x="8784606" y="5500702"/>
            <a:ext cx="359394" cy="523220"/>
          </a:xfrm>
          <a:prstGeom prst="rect">
            <a:avLst/>
          </a:prstGeom>
          <a:noFill/>
        </p:spPr>
        <p:txBody>
          <a:bodyPr wrap="none" rtlCol="0">
            <a:spAutoFit/>
          </a:bodyPr>
          <a:lstStyle/>
          <a:p>
            <a:r>
              <a:rPr lang="el-GR" sz="2800" b="1" i="1" dirty="0" smtClean="0"/>
              <a:t>λ</a:t>
            </a:r>
            <a:endParaRPr lang="ru-RU" sz="2800" b="1" i="1" dirty="0"/>
          </a:p>
        </p:txBody>
      </p:sp>
      <p:sp>
        <p:nvSpPr>
          <p:cNvPr id="34" name="TextBox 33"/>
          <p:cNvSpPr txBox="1"/>
          <p:nvPr/>
        </p:nvSpPr>
        <p:spPr>
          <a:xfrm>
            <a:off x="2500298" y="1571612"/>
            <a:ext cx="367408" cy="523220"/>
          </a:xfrm>
          <a:prstGeom prst="rect">
            <a:avLst/>
          </a:prstGeom>
          <a:noFill/>
        </p:spPr>
        <p:txBody>
          <a:bodyPr wrap="none" rtlCol="0">
            <a:spAutoFit/>
          </a:bodyPr>
          <a:lstStyle/>
          <a:p>
            <a:r>
              <a:rPr lang="en-US" sz="2800" b="1" dirty="0" smtClean="0">
                <a:solidFill>
                  <a:srgbClr val="FF0000"/>
                </a:solidFill>
              </a:rPr>
              <a:t>1</a:t>
            </a:r>
            <a:endParaRPr lang="ru-RU" sz="2800" b="1" dirty="0">
              <a:solidFill>
                <a:srgbClr val="FF0000"/>
              </a:solidFill>
            </a:endParaRPr>
          </a:p>
        </p:txBody>
      </p:sp>
      <p:sp>
        <p:nvSpPr>
          <p:cNvPr id="35" name="TextBox 34"/>
          <p:cNvSpPr txBox="1"/>
          <p:nvPr/>
        </p:nvSpPr>
        <p:spPr>
          <a:xfrm>
            <a:off x="2500298" y="4143380"/>
            <a:ext cx="367408" cy="523220"/>
          </a:xfrm>
          <a:prstGeom prst="rect">
            <a:avLst/>
          </a:prstGeom>
          <a:noFill/>
        </p:spPr>
        <p:txBody>
          <a:bodyPr wrap="none" rtlCol="0">
            <a:spAutoFit/>
          </a:bodyPr>
          <a:lstStyle/>
          <a:p>
            <a:r>
              <a:rPr lang="en-US" sz="2800" b="1" dirty="0" smtClean="0">
                <a:solidFill>
                  <a:srgbClr val="FF0000"/>
                </a:solidFill>
              </a:rPr>
              <a:t>2</a:t>
            </a:r>
            <a:endParaRPr lang="ru-RU" sz="2800" b="1" dirty="0">
              <a:solidFill>
                <a:srgbClr val="FF0000"/>
              </a:solidFill>
            </a:endParaRPr>
          </a:p>
        </p:txBody>
      </p:sp>
      <p:sp>
        <p:nvSpPr>
          <p:cNvPr id="36" name="TextBox 35"/>
          <p:cNvSpPr txBox="1"/>
          <p:nvPr/>
        </p:nvSpPr>
        <p:spPr>
          <a:xfrm>
            <a:off x="6858016" y="4857760"/>
            <a:ext cx="367408" cy="523220"/>
          </a:xfrm>
          <a:prstGeom prst="rect">
            <a:avLst/>
          </a:prstGeom>
          <a:noFill/>
        </p:spPr>
        <p:txBody>
          <a:bodyPr wrap="none" rtlCol="0">
            <a:spAutoFit/>
          </a:bodyPr>
          <a:lstStyle/>
          <a:p>
            <a:r>
              <a:rPr lang="en-US" sz="2800" b="1" dirty="0" smtClean="0">
                <a:solidFill>
                  <a:srgbClr val="FF0000"/>
                </a:solidFill>
              </a:rPr>
              <a:t>3</a:t>
            </a:r>
            <a:endParaRPr lang="ru-RU" sz="2800" b="1" dirty="0">
              <a:solidFill>
                <a:srgbClr val="FF0000"/>
              </a:solidFill>
            </a:endParaRPr>
          </a:p>
        </p:txBody>
      </p:sp>
    </p:spTree>
  </p:cSld>
  <p:clrMapOvr>
    <a:masterClrMapping/>
  </p:clrMapOvr>
  <p:transition>
    <p:split orient="vert"/>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22"/>
                                        </p:tgtEl>
                                        <p:attrNameLst>
                                          <p:attrName>style.visibility</p:attrName>
                                        </p:attrNameLst>
                                      </p:cBhvr>
                                      <p:tavLst>
                                        <p:tav tm="0">
                                          <p:val>
                                            <p:strVal val="hidden"/>
                                          </p:val>
                                        </p:tav>
                                        <p:tav tm="50000">
                                          <p:val>
                                            <p:strVal val="visible"/>
                                          </p:val>
                                        </p:tav>
                                      </p:tavLst>
                                    </p:anim>
                                  </p:childTnLst>
                                </p:cTn>
                              </p:par>
                            </p:childTnLst>
                          </p:cTn>
                        </p:par>
                        <p:par>
                          <p:cTn id="7" fill="hold">
                            <p:stCondLst>
                              <p:cond delay="1000"/>
                            </p:stCondLst>
                            <p:childTnLst>
                              <p:par>
                                <p:cTn id="8" presetID="35" presetClass="emph" presetSubtype="0" fill="hold" grpId="1" nodeType="afterEffect">
                                  <p:stCondLst>
                                    <p:cond delay="0"/>
                                  </p:stCondLst>
                                  <p:childTnLst>
                                    <p:anim calcmode="discrete" valueType="str">
                                      <p:cBhvr>
                                        <p:cTn id="9" dur="1000" fill="hold"/>
                                        <p:tgtEl>
                                          <p:spTgt spid="22"/>
                                        </p:tgtEl>
                                        <p:attrNameLst>
                                          <p:attrName>style.visibility</p:attrName>
                                        </p:attrNameLst>
                                      </p:cBhvr>
                                      <p:tavLst>
                                        <p:tav tm="0">
                                          <p:val>
                                            <p:strVal val="hidden"/>
                                          </p:val>
                                        </p:tav>
                                        <p:tav tm="50000">
                                          <p:val>
                                            <p:strVal val="visible"/>
                                          </p:val>
                                        </p:tav>
                                      </p:tavLst>
                                    </p:anim>
                                  </p:childTnLst>
                                </p:cTn>
                              </p:par>
                            </p:childTnLst>
                          </p:cTn>
                        </p:par>
                        <p:par>
                          <p:cTn id="10" fill="hold">
                            <p:stCondLst>
                              <p:cond delay="2000"/>
                            </p:stCondLst>
                            <p:childTnLst>
                              <p:par>
                                <p:cTn id="11" presetID="35" presetClass="emph" presetSubtype="0" fill="hold" grpId="2" nodeType="afterEffect">
                                  <p:stCondLst>
                                    <p:cond delay="0"/>
                                  </p:stCondLst>
                                  <p:childTnLst>
                                    <p:anim calcmode="discrete" valueType="str">
                                      <p:cBhvr>
                                        <p:cTn id="12" dur="1000" fill="hold"/>
                                        <p:tgtEl>
                                          <p:spTgt spid="2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2"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99353" y="0"/>
            <a:ext cx="6355073"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cap="none" spc="50" dirty="0" smtClean="0">
                <a:ln w="11430"/>
                <a:solidFill>
                  <a:srgbClr val="002060"/>
                </a:solidFill>
                <a:effectLst>
                  <a:outerShdw blurRad="76200" dist="50800" dir="5400000" algn="tl" rotWithShape="0">
                    <a:srgbClr val="000000">
                      <a:alpha val="65000"/>
                    </a:srgbClr>
                  </a:outerShdw>
                </a:effectLst>
              </a:rPr>
              <a:t>Применение дисперсии света</a:t>
            </a:r>
            <a:endParaRPr lang="ru-RU" sz="3600" b="1" cap="none" spc="50" dirty="0">
              <a:ln w="11430"/>
              <a:solidFill>
                <a:srgbClr val="002060"/>
              </a:solidFill>
              <a:effectLst>
                <a:outerShdw blurRad="76200" dist="50800" dir="5400000" algn="tl" rotWithShape="0">
                  <a:srgbClr val="000000">
                    <a:alpha val="65000"/>
                  </a:srgbClr>
                </a:outerShdw>
              </a:effectLst>
            </a:endParaRPr>
          </a:p>
        </p:txBody>
      </p:sp>
      <p:sp>
        <p:nvSpPr>
          <p:cNvPr id="3" name="Прямоугольник 2"/>
          <p:cNvSpPr/>
          <p:nvPr/>
        </p:nvSpPr>
        <p:spPr>
          <a:xfrm>
            <a:off x="1629953" y="1214422"/>
            <a:ext cx="5842240" cy="830997"/>
          </a:xfrm>
          <a:prstGeom prst="rect">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8900000" scaled="1"/>
            <a:tileRect/>
          </a:grad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Образование Радуги</a:t>
            </a:r>
            <a:endParaRPr lang="ru-RU"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Прямоугольник 4"/>
          <p:cNvSpPr/>
          <p:nvPr/>
        </p:nvSpPr>
        <p:spPr>
          <a:xfrm>
            <a:off x="0" y="2786058"/>
            <a:ext cx="9144000" cy="1569660"/>
          </a:xfrm>
          <a:prstGeom prst="rect">
            <a:avLst/>
          </a:prstGeom>
          <a:gradFill flip="none" rotWithShape="1">
            <a:gsLst>
              <a:gs pos="0">
                <a:srgbClr val="000082"/>
              </a:gs>
              <a:gs pos="30000">
                <a:srgbClr val="66008F"/>
              </a:gs>
              <a:gs pos="64999">
                <a:srgbClr val="BA0066"/>
              </a:gs>
              <a:gs pos="89999">
                <a:srgbClr val="FF0000"/>
              </a:gs>
              <a:gs pos="100000">
                <a:srgbClr val="FF8200"/>
              </a:gs>
            </a:gsLst>
            <a:lin ang="2700000" scaled="1"/>
            <a:tileRect/>
          </a:grad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Разнообразие цветов в </a:t>
            </a:r>
          </a:p>
          <a:p>
            <a:pPr algn="ctr"/>
            <a:r>
              <a:rPr lang="ru-RU"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природе</a:t>
            </a:r>
            <a:endParaRPr lang="ru-RU"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Прямоугольник 6"/>
          <p:cNvSpPr/>
          <p:nvPr/>
        </p:nvSpPr>
        <p:spPr>
          <a:xfrm>
            <a:off x="214282" y="4857760"/>
            <a:ext cx="8715436" cy="830997"/>
          </a:xfrm>
          <a:prstGeom prst="rect">
            <a:avLst/>
          </a:prstGeom>
          <a:gradFill flip="none" rotWithShape="1">
            <a:gsLst>
              <a:gs pos="0">
                <a:srgbClr val="FF3399"/>
              </a:gs>
              <a:gs pos="25000">
                <a:srgbClr val="FF6633"/>
              </a:gs>
              <a:gs pos="50000">
                <a:srgbClr val="FFFF00"/>
              </a:gs>
              <a:gs pos="75000">
                <a:srgbClr val="01A78F"/>
              </a:gs>
              <a:gs pos="100000">
                <a:srgbClr val="3366FF"/>
              </a:gs>
            </a:gsLst>
            <a:lin ang="16200000" scaled="1"/>
            <a:tileRect/>
          </a:gradFill>
        </p:spPr>
        <p:txBody>
          <a:bodyPr wrap="square">
            <a:spAutoFit/>
          </a:bodyPr>
          <a:lstStyle/>
          <a:p>
            <a:pPr lvl="0" algn="ctr"/>
            <a:r>
              <a:rPr lang="ru-RU" sz="48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Применение спектроскопов</a:t>
            </a:r>
            <a:endParaRPr lang="ru-RU" sz="4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Tree>
  </p:cSld>
  <p:clrMapOvr>
    <a:masterClrMapping/>
  </p:clrMapOvr>
  <p:transition>
    <p:split orient="vert"/>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0.70"/>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descr="http://upload.wikimedia.org/wikipedia/commons/thumb/8/8e/Rainbow_formation.png/479px-Rainbow_formation.png"/>
          <p:cNvPicPr>
            <a:picLocks noChangeAspect="1" noChangeArrowheads="1"/>
          </p:cNvPicPr>
          <p:nvPr/>
        </p:nvPicPr>
        <p:blipFill>
          <a:blip r:embed="rId3" cstate="print"/>
          <a:srcRect/>
          <a:stretch>
            <a:fillRect/>
          </a:stretch>
        </p:blipFill>
        <p:spPr bwMode="auto">
          <a:xfrm>
            <a:off x="6080125" y="-52017613"/>
            <a:ext cx="4562475" cy="5705475"/>
          </a:xfrm>
          <a:prstGeom prst="rect">
            <a:avLst/>
          </a:prstGeom>
          <a:noFill/>
        </p:spPr>
      </p:pic>
      <p:pic>
        <p:nvPicPr>
          <p:cNvPr id="16390" name="Picture 6"/>
          <p:cNvPicPr>
            <a:picLocks noChangeAspect="1" noChangeArrowheads="1"/>
          </p:cNvPicPr>
          <p:nvPr/>
        </p:nvPicPr>
        <p:blipFill>
          <a:blip r:embed="rId3" cstate="print"/>
          <a:srcRect/>
          <a:stretch>
            <a:fillRect/>
          </a:stretch>
        </p:blipFill>
        <p:spPr bwMode="auto">
          <a:xfrm>
            <a:off x="144463" y="144463"/>
            <a:ext cx="4927603" cy="6284933"/>
          </a:xfrm>
          <a:prstGeom prst="rect">
            <a:avLst/>
          </a:prstGeom>
          <a:noFill/>
          <a:ln w="9525">
            <a:noFill/>
            <a:miter lim="800000"/>
            <a:headEnd/>
            <a:tailEnd/>
          </a:ln>
          <a:effectLst/>
        </p:spPr>
      </p:pic>
      <p:sp>
        <p:nvSpPr>
          <p:cNvPr id="9" name="Прямоугольник 8"/>
          <p:cNvSpPr/>
          <p:nvPr/>
        </p:nvSpPr>
        <p:spPr>
          <a:xfrm>
            <a:off x="5286380" y="857232"/>
            <a:ext cx="3643338" cy="3970318"/>
          </a:xfrm>
          <a:prstGeom prst="rect">
            <a:avLst/>
          </a:prstGeom>
        </p:spPr>
        <p:txBody>
          <a:bodyPr wrap="square">
            <a:spAutoFit/>
          </a:bodyPr>
          <a:lstStyle/>
          <a:p>
            <a:r>
              <a:rPr lang="ru-RU" b="1" dirty="0" smtClean="0">
                <a:solidFill>
                  <a:srgbClr val="FF0000"/>
                </a:solidFill>
              </a:rPr>
              <a:t>Схема образования радуги</a:t>
            </a:r>
            <a:br>
              <a:rPr lang="ru-RU" b="1" dirty="0" smtClean="0">
                <a:solidFill>
                  <a:srgbClr val="FF0000"/>
                </a:solidFill>
              </a:rPr>
            </a:br>
            <a:r>
              <a:rPr lang="ru-RU" b="1" dirty="0" smtClean="0">
                <a:solidFill>
                  <a:srgbClr val="FF0000"/>
                </a:solidFill>
              </a:rPr>
              <a:t>1) сферическая капля, </a:t>
            </a:r>
            <a:br>
              <a:rPr lang="ru-RU" b="1" dirty="0" smtClean="0">
                <a:solidFill>
                  <a:srgbClr val="FF0000"/>
                </a:solidFill>
              </a:rPr>
            </a:br>
            <a:r>
              <a:rPr lang="ru-RU" b="1" dirty="0" smtClean="0">
                <a:solidFill>
                  <a:srgbClr val="FF0000"/>
                </a:solidFill>
              </a:rPr>
              <a:t>2) внутреннее отражение, </a:t>
            </a:r>
            <a:br>
              <a:rPr lang="ru-RU" b="1" dirty="0" smtClean="0">
                <a:solidFill>
                  <a:srgbClr val="FF0000"/>
                </a:solidFill>
              </a:rPr>
            </a:br>
            <a:r>
              <a:rPr lang="ru-RU" b="1" dirty="0" smtClean="0">
                <a:solidFill>
                  <a:srgbClr val="FF0000"/>
                </a:solidFill>
              </a:rPr>
              <a:t>3) первичная радуга, </a:t>
            </a:r>
            <a:br>
              <a:rPr lang="ru-RU" b="1" dirty="0" smtClean="0">
                <a:solidFill>
                  <a:srgbClr val="FF0000"/>
                </a:solidFill>
              </a:rPr>
            </a:br>
            <a:r>
              <a:rPr lang="ru-RU" b="1" dirty="0" smtClean="0">
                <a:solidFill>
                  <a:srgbClr val="FF0000"/>
                </a:solidFill>
              </a:rPr>
              <a:t>4) преломление, </a:t>
            </a:r>
            <a:br>
              <a:rPr lang="ru-RU" b="1" dirty="0" smtClean="0">
                <a:solidFill>
                  <a:srgbClr val="FF0000"/>
                </a:solidFill>
              </a:rPr>
            </a:br>
            <a:r>
              <a:rPr lang="ru-RU" b="1" dirty="0" smtClean="0">
                <a:solidFill>
                  <a:srgbClr val="FF0000"/>
                </a:solidFill>
              </a:rPr>
              <a:t>5) вторичная радуга, </a:t>
            </a:r>
            <a:br>
              <a:rPr lang="ru-RU" b="1" dirty="0" smtClean="0">
                <a:solidFill>
                  <a:srgbClr val="FF0000"/>
                </a:solidFill>
              </a:rPr>
            </a:br>
            <a:r>
              <a:rPr lang="ru-RU" b="1" dirty="0" smtClean="0">
                <a:solidFill>
                  <a:srgbClr val="FF0000"/>
                </a:solidFill>
              </a:rPr>
              <a:t>6) входящий луч света, </a:t>
            </a:r>
            <a:br>
              <a:rPr lang="ru-RU" b="1" dirty="0" smtClean="0">
                <a:solidFill>
                  <a:srgbClr val="FF0000"/>
                </a:solidFill>
              </a:rPr>
            </a:br>
            <a:r>
              <a:rPr lang="ru-RU" b="1" dirty="0" smtClean="0">
                <a:solidFill>
                  <a:srgbClr val="FF0000"/>
                </a:solidFill>
              </a:rPr>
              <a:t>7) ход лучей при формировании первичной радуги, </a:t>
            </a:r>
            <a:br>
              <a:rPr lang="ru-RU" b="1" dirty="0" smtClean="0">
                <a:solidFill>
                  <a:srgbClr val="FF0000"/>
                </a:solidFill>
              </a:rPr>
            </a:br>
            <a:r>
              <a:rPr lang="ru-RU" b="1" dirty="0" smtClean="0">
                <a:solidFill>
                  <a:srgbClr val="FF0000"/>
                </a:solidFill>
              </a:rPr>
              <a:t>8) ход лучей при формировании вторичной радуги, </a:t>
            </a:r>
            <a:br>
              <a:rPr lang="ru-RU" b="1" dirty="0" smtClean="0">
                <a:solidFill>
                  <a:srgbClr val="FF0000"/>
                </a:solidFill>
              </a:rPr>
            </a:br>
            <a:r>
              <a:rPr lang="ru-RU" b="1" dirty="0" smtClean="0">
                <a:solidFill>
                  <a:srgbClr val="FF0000"/>
                </a:solidFill>
              </a:rPr>
              <a:t>9) наблюдатель, </a:t>
            </a:r>
            <a:br>
              <a:rPr lang="ru-RU" b="1" dirty="0" smtClean="0">
                <a:solidFill>
                  <a:srgbClr val="FF0000"/>
                </a:solidFill>
              </a:rPr>
            </a:br>
            <a:r>
              <a:rPr lang="ru-RU" b="1" dirty="0" smtClean="0">
                <a:solidFill>
                  <a:srgbClr val="FF0000"/>
                </a:solidFill>
              </a:rPr>
              <a:t>10-12) область формирования радуги.</a:t>
            </a:r>
            <a:endParaRPr lang="ru-RU" b="1" dirty="0">
              <a:solidFill>
                <a:srgbClr val="FF0000"/>
              </a:solidFill>
            </a:endParaRPr>
          </a:p>
        </p:txBody>
      </p:sp>
    </p:spTree>
  </p:cSld>
  <p:clrMapOvr>
    <a:masterClrMapping/>
  </p:clrMapOvr>
  <p:transition>
    <p:split orient="vert"/>
    <p:sndAc>
      <p:stSnd>
        <p:snd r:embed="rId2" name="chimes.wav" builtIn="1"/>
      </p:stSnd>
    </p:sndAc>
  </p:transition>
  <p:timing>
    <p:tnLst>
      <p:par>
        <p:cTn id="1" dur="indefinite" restart="never" nodeType="tmRoot"/>
      </p:par>
    </p:tnLst>
  </p:timing>
</p:sld>
</file>

<file path=ppt/theme/theme1.xml><?xml version="1.0" encoding="utf-8"?>
<a:theme xmlns:a="http://schemas.openxmlformats.org/drawingml/2006/main" name="Тема Office">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726</TotalTime>
  <Words>527</Words>
  <Application>Microsoft Office PowerPoint</Application>
  <PresentationFormat>Экран (4:3)</PresentationFormat>
  <Paragraphs>38</Paragraphs>
  <Slides>22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айдар</dc:creator>
  <cp:lastModifiedBy>Пользователь</cp:lastModifiedBy>
  <cp:revision>85</cp:revision>
  <dcterms:created xsi:type="dcterms:W3CDTF">2010-02-09T17:24:00Z</dcterms:created>
  <dcterms:modified xsi:type="dcterms:W3CDTF">2011-02-15T13:01:10Z</dcterms:modified>
</cp:coreProperties>
</file>