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8" r:id="rId2"/>
    <p:sldId id="280" r:id="rId3"/>
    <p:sldId id="296" r:id="rId4"/>
    <p:sldId id="279" r:id="rId5"/>
    <p:sldId id="260" r:id="rId6"/>
    <p:sldId id="259" r:id="rId7"/>
    <p:sldId id="262" r:id="rId8"/>
    <p:sldId id="271" r:id="rId9"/>
    <p:sldId id="314" r:id="rId10"/>
    <p:sldId id="292" r:id="rId11"/>
    <p:sldId id="324" r:id="rId12"/>
    <p:sldId id="268" r:id="rId13"/>
    <p:sldId id="266" r:id="rId14"/>
    <p:sldId id="325" r:id="rId15"/>
    <p:sldId id="316" r:id="rId16"/>
    <p:sldId id="277" r:id="rId17"/>
    <p:sldId id="274" r:id="rId18"/>
    <p:sldId id="272" r:id="rId19"/>
    <p:sldId id="315" r:id="rId20"/>
    <p:sldId id="276" r:id="rId21"/>
    <p:sldId id="290" r:id="rId22"/>
    <p:sldId id="282" r:id="rId23"/>
    <p:sldId id="278" r:id="rId24"/>
    <p:sldId id="317" r:id="rId25"/>
    <p:sldId id="318" r:id="rId26"/>
    <p:sldId id="299" r:id="rId27"/>
    <p:sldId id="297" r:id="rId28"/>
    <p:sldId id="331" r:id="rId29"/>
    <p:sldId id="342" r:id="rId30"/>
    <p:sldId id="339" r:id="rId31"/>
    <p:sldId id="340" r:id="rId32"/>
    <p:sldId id="334" r:id="rId33"/>
    <p:sldId id="300" r:id="rId34"/>
    <p:sldId id="333" r:id="rId35"/>
    <p:sldId id="332" r:id="rId36"/>
    <p:sldId id="338" r:id="rId37"/>
    <p:sldId id="336" r:id="rId38"/>
    <p:sldId id="341" r:id="rId39"/>
    <p:sldId id="335" r:id="rId40"/>
    <p:sldId id="337" r:id="rId41"/>
    <p:sldId id="343" r:id="rId42"/>
    <p:sldId id="304" r:id="rId43"/>
    <p:sldId id="275" r:id="rId44"/>
    <p:sldId id="344" r:id="rId45"/>
    <p:sldId id="330" r:id="rId46"/>
    <p:sldId id="327" r:id="rId47"/>
    <p:sldId id="328" r:id="rId48"/>
    <p:sldId id="329" r:id="rId49"/>
    <p:sldId id="321" r:id="rId50"/>
    <p:sldId id="320" r:id="rId51"/>
    <p:sldId id="322" r:id="rId52"/>
    <p:sldId id="345" r:id="rId53"/>
    <p:sldId id="294" r:id="rId54"/>
    <p:sldId id="269" r:id="rId55"/>
    <p:sldId id="288" r:id="rId56"/>
    <p:sldId id="354" r:id="rId57"/>
    <p:sldId id="355" r:id="rId58"/>
    <p:sldId id="306" r:id="rId59"/>
    <p:sldId id="346" r:id="rId60"/>
    <p:sldId id="347" r:id="rId61"/>
    <p:sldId id="348" r:id="rId62"/>
    <p:sldId id="307" r:id="rId63"/>
    <p:sldId id="323" r:id="rId64"/>
    <p:sldId id="349" r:id="rId65"/>
    <p:sldId id="313" r:id="rId66"/>
    <p:sldId id="350" r:id="rId67"/>
    <p:sldId id="352" r:id="rId68"/>
    <p:sldId id="353"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6600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660"/>
  </p:normalViewPr>
  <p:slideViewPr>
    <p:cSldViewPr>
      <p:cViewPr varScale="1">
        <p:scale>
          <a:sx n="99" d="100"/>
          <a:sy n="99" d="100"/>
        </p:scale>
        <p:origin x="-22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17B0A-338F-486A-8672-4E7A191FEA40}" type="datetimeFigureOut">
              <a:rPr lang="ru-RU" smtClean="0"/>
              <a:pPr/>
              <a:t>08.09.2011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8CA316-1091-4C14-9326-5FA177B5747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8CA316-1091-4C14-9326-5FA177B57477}"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Томас </a:t>
            </a:r>
            <a:r>
              <a:rPr lang="ru-RU" sz="1200" b="1" dirty="0" err="1" smtClean="0"/>
              <a:t>Дэвенпорт</a:t>
            </a:r>
            <a:r>
              <a:rPr lang="ru-RU" sz="1200" b="1" dirty="0" smtClean="0"/>
              <a:t>, 35-летний деревенский кузнец и электрик-самоучка из американской глубинки, получил патент на «Усовершенствование в двигательной технике с помощью магнетизма и электромагнетизма» — </a:t>
            </a:r>
            <a:r>
              <a:rPr lang="ru-RU" sz="1200" b="1" i="1" u="sng" dirty="0" smtClean="0">
                <a:solidFill>
                  <a:srgbClr val="0000CC"/>
                </a:solidFill>
              </a:rPr>
              <a:t>первый в мире эффективный электромотор</a:t>
            </a:r>
            <a:r>
              <a:rPr lang="ru-RU" sz="1200" b="1" dirty="0" smtClean="0"/>
              <a:t>. Четырьмя годами раньше </a:t>
            </a:r>
            <a:r>
              <a:rPr lang="ru-RU" sz="1200" b="1" dirty="0" err="1" smtClean="0"/>
              <a:t>Дэвенпорт</a:t>
            </a:r>
            <a:r>
              <a:rPr lang="ru-RU" sz="1200" b="1" dirty="0" smtClean="0"/>
              <a:t>, узнав, что его соотечественник Джозеф Генри изобрел электромагнит и использует его для обогащения железной руды, купил новинку и, изучив ее, начал изготовлять компактные магниты. Для изоляции проводов он разрезал на ленточки шелковое подвенечное платье жены. Вскоре был готов и мотор. В 1835-м </a:t>
            </a:r>
            <a:r>
              <a:rPr lang="ru-RU" sz="1200" b="1" dirty="0" err="1" smtClean="0"/>
              <a:t>Дэвенпорт</a:t>
            </a:r>
            <a:r>
              <a:rPr lang="ru-RU" sz="1200" b="1" dirty="0" smtClean="0"/>
              <a:t> уже поражал публику моделью  круговой железной дорогой диаметром 1,2 метра, по которой бегал локомотив. Правда, он долго не мог запатентовать свое изобретение, потому что правил патентования электрических машин еще не существовало.</a:t>
            </a:r>
          </a:p>
          <a:p>
            <a:endParaRPr lang="ru-RU" dirty="0"/>
          </a:p>
        </p:txBody>
      </p:sp>
      <p:sp>
        <p:nvSpPr>
          <p:cNvPr id="4" name="Номер слайда 3"/>
          <p:cNvSpPr>
            <a:spLocks noGrp="1"/>
          </p:cNvSpPr>
          <p:nvPr>
            <p:ph type="sldNum" sz="quarter" idx="10"/>
          </p:nvPr>
        </p:nvSpPr>
        <p:spPr/>
        <p:txBody>
          <a:bodyPr/>
          <a:lstStyle/>
          <a:p>
            <a:fld id="{3A8CA316-1091-4C14-9326-5FA177B57477}" type="slidenum">
              <a:rPr lang="ru-RU" smtClean="0"/>
              <a:pPr/>
              <a:t>35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8D183B-6BAD-4ADB-860A-87412310FDDA}" type="datetimeFigureOut">
              <a:rPr lang="ru-RU" smtClean="0"/>
              <a:pPr/>
              <a:t>08.09.2011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608448-4ACC-4986-B90F-FF7012008D20}" type="slidenum">
              <a:rPr lang="ru-RU" smtClean="0"/>
              <a:pPr/>
              <a:t>‹#›</a:t>
            </a:fld>
            <a:endParaRPr lang="ru-RU"/>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D183B-6BAD-4ADB-860A-87412310FDDA}" type="datetimeFigureOut">
              <a:rPr lang="ru-RU" smtClean="0"/>
              <a:pPr/>
              <a:t>08.09.2011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08448-4ACC-4986-B90F-FF7012008D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ru.wikipedia.org/wiki/XIV_%D0%B2%D0%B5%D0%BA" TargetMode="External"/><Relationship Id="rId13" Type="http://schemas.openxmlformats.org/officeDocument/2006/relationships/hyperlink" Target="http://ru.wikipedia.org/wiki/%D0%9A%D0%B0%D1%80%D0%B4%D0%B0%D0%BD%D0%BE%D0%B2_%D0%BF%D0%BE%D0%B4%D0%B2%D0%B5%D1%81" TargetMode="External"/><Relationship Id="rId18" Type="http://schemas.openxmlformats.org/officeDocument/2006/relationships/image" Target="../media/image11.jpeg"/><Relationship Id="rId3" Type="http://schemas.openxmlformats.org/officeDocument/2006/relationships/hyperlink" Target="http://ru.wikipedia.org/wiki/%D0%9F%D1%83%D1%81%D1%82%D1%8B%D0%BD%D1%8F" TargetMode="External"/><Relationship Id="rId7" Type="http://schemas.openxmlformats.org/officeDocument/2006/relationships/hyperlink" Target="http://ru.wikipedia.org/wiki/%D0%92%D0%BE%D0%B4%D0%B0" TargetMode="External"/><Relationship Id="rId12" Type="http://schemas.openxmlformats.org/officeDocument/2006/relationships/hyperlink" Target="http://ru.wikipedia.org/wiki/XVI_%D0%B2%D0%B5%D0%BA" TargetMode="External"/><Relationship Id="rId17" Type="http://schemas.openxmlformats.org/officeDocument/2006/relationships/image" Target="../media/image10.jpeg"/><Relationship Id="rId2" Type="http://schemas.openxmlformats.org/officeDocument/2006/relationships/hyperlink" Target="http://ru.wikipedia.org/wiki/%D0%9A%D0%B8%D1%82%D0%B0%D0%B9" TargetMode="External"/><Relationship Id="rId16" Type="http://schemas.openxmlformats.org/officeDocument/2006/relationships/hyperlink" Target="http://ru.wikipedia.org/wiki/%D0%92%D0%B8%D0%B7%D0%B8%D1%80" TargetMode="External"/><Relationship Id="rId1" Type="http://schemas.openxmlformats.org/officeDocument/2006/relationships/slideLayout" Target="../slideLayouts/slideLayout7.xml"/><Relationship Id="rId6" Type="http://schemas.openxmlformats.org/officeDocument/2006/relationships/hyperlink" Target="http://ru.wikipedia.org/wiki/XIII_%D0%B2%D0%B5%D0%BA" TargetMode="External"/><Relationship Id="rId11" Type="http://schemas.openxmlformats.org/officeDocument/2006/relationships/hyperlink" Target="http://ru.wikipedia.org/wiki/%D0%A0%D1%83%D0%BC%D0%B1" TargetMode="External"/><Relationship Id="rId5" Type="http://schemas.openxmlformats.org/officeDocument/2006/relationships/hyperlink" Target="http://ru.wikipedia.org/wiki/XII_%D0%B2%D0%B5%D0%BA" TargetMode="External"/><Relationship Id="rId15" Type="http://schemas.openxmlformats.org/officeDocument/2006/relationships/hyperlink" Target="http://ru.wikipedia.org/wiki/%D0%9F%D0%B5%D0%BB%D0%B5%D0%BD%D0%B3%D0%B0%D1%82%D0%BE%D1%80" TargetMode="External"/><Relationship Id="rId10" Type="http://schemas.openxmlformats.org/officeDocument/2006/relationships/hyperlink" Target="http://ru.wikipedia.org/wiki/%D0%9A%D0%B0%D1%80%D1%82%D1%83%D1%88%D0%BA%D0%B0" TargetMode="External"/><Relationship Id="rId4" Type="http://schemas.openxmlformats.org/officeDocument/2006/relationships/hyperlink" Target="http://ru.wikipedia.org/wiki/%D0%95%D0%B2%D1%80%D0%BE%D0%BF%D0%B0" TargetMode="External"/><Relationship Id="rId9" Type="http://schemas.openxmlformats.org/officeDocument/2006/relationships/hyperlink" Target="http://ru.wikipedia.org/wiki/%D0%9C%D0%B0%D0%B3%D0%BD%D0%B8%D1%82" TargetMode="External"/><Relationship Id="rId14" Type="http://schemas.openxmlformats.org/officeDocument/2006/relationships/hyperlink" Target="http://ru.wikipedia.org/wiki/XVII_%D0%B2%D0%B5%D0%B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velshkola.narod.ru/document/pervsvedomagnet.doc"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7.jpeg"/><Relationship Id="rId5" Type="http://schemas.openxmlformats.org/officeDocument/2006/relationships/image" Target="../media/image26.gif"/><Relationship Id="rId4" Type="http://schemas.openxmlformats.org/officeDocument/2006/relationships/image" Target="../media/image25.gif"/></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ru.wikipedia.org/wiki/%D0%A4%D0%B0%D0%B9%D0%BB:Electric_motor_cycle_1.pn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h4.edu.vn.ua/uploads/posts/2008-04/1209149832_12.jpg"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tonos.ru/articles/foto1644" TargetMode="Externa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hyperlink" Target="http://tonos.ru/articles/foto1668"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3" descr="j0438059.png"/>
          <p:cNvPicPr>
            <a:picLocks noChangeAspect="1"/>
          </p:cNvPicPr>
          <p:nvPr/>
        </p:nvPicPr>
        <p:blipFill>
          <a:blip r:embed="rId2" cstate="print"/>
          <a:srcRect/>
          <a:stretch>
            <a:fillRect/>
          </a:stretch>
        </p:blipFill>
        <p:spPr bwMode="auto">
          <a:xfrm>
            <a:off x="-214313" y="0"/>
            <a:ext cx="2743201" cy="2743200"/>
          </a:xfrm>
          <a:prstGeom prst="rect">
            <a:avLst/>
          </a:prstGeom>
          <a:noFill/>
          <a:ln w="9525">
            <a:noFill/>
            <a:miter lim="800000"/>
            <a:headEnd/>
            <a:tailEnd/>
          </a:ln>
        </p:spPr>
      </p:pic>
      <p:pic>
        <p:nvPicPr>
          <p:cNvPr id="3077" name="Рисунок 6" descr="52.gif"/>
          <p:cNvPicPr>
            <a:picLocks noChangeAspect="1"/>
          </p:cNvPicPr>
          <p:nvPr/>
        </p:nvPicPr>
        <p:blipFill>
          <a:blip r:embed="rId3" cstate="print"/>
          <a:srcRect/>
          <a:stretch>
            <a:fillRect/>
          </a:stretch>
        </p:blipFill>
        <p:spPr bwMode="auto">
          <a:xfrm rot="-1789573">
            <a:off x="2738438" y="1095375"/>
            <a:ext cx="1309687" cy="1309688"/>
          </a:xfrm>
          <a:prstGeom prst="rect">
            <a:avLst/>
          </a:prstGeom>
          <a:noFill/>
          <a:ln w="9525">
            <a:noFill/>
            <a:miter lim="800000"/>
            <a:headEnd/>
            <a:tailEnd/>
          </a:ln>
        </p:spPr>
      </p:pic>
      <p:pic>
        <p:nvPicPr>
          <p:cNvPr id="3079" name="Рисунок 6" descr="3-1.jpg"/>
          <p:cNvPicPr>
            <a:picLocks noChangeAspect="1"/>
          </p:cNvPicPr>
          <p:nvPr/>
        </p:nvPicPr>
        <p:blipFill>
          <a:blip r:embed="rId4" cstate="print"/>
          <a:srcRect/>
          <a:stretch>
            <a:fillRect/>
          </a:stretch>
        </p:blipFill>
        <p:spPr bwMode="auto">
          <a:xfrm>
            <a:off x="4286250" y="571500"/>
            <a:ext cx="4643438" cy="2428875"/>
          </a:xfrm>
          <a:prstGeom prst="rect">
            <a:avLst/>
          </a:prstGeom>
          <a:noFill/>
          <a:ln w="9525">
            <a:noFill/>
            <a:miter lim="800000"/>
            <a:headEnd/>
            <a:tailEnd/>
          </a:ln>
        </p:spPr>
      </p:pic>
      <p:sp>
        <p:nvSpPr>
          <p:cNvPr id="8" name="TextBox 7"/>
          <p:cNvSpPr txBox="1"/>
          <p:nvPr/>
        </p:nvSpPr>
        <p:spPr>
          <a:xfrm>
            <a:off x="357158" y="3429000"/>
            <a:ext cx="8572560" cy="1508105"/>
          </a:xfrm>
          <a:prstGeom prst="rect">
            <a:avLst/>
          </a:prstGeom>
          <a:noFill/>
        </p:spPr>
        <p:txBody>
          <a:bodyPr wrap="square" rtlCol="0">
            <a:spAutoFit/>
          </a:bodyPr>
          <a:lstStyle/>
          <a:p>
            <a:r>
              <a:rPr lang="ru-RU" sz="3200" b="1" i="1" dirty="0" smtClean="0">
                <a:solidFill>
                  <a:srgbClr val="FF0000"/>
                </a:solidFill>
              </a:rPr>
              <a:t>                           Урок  по  теме</a:t>
            </a:r>
          </a:p>
          <a:p>
            <a:r>
              <a:rPr lang="ru-RU" sz="3200" b="1" dirty="0" smtClean="0">
                <a:solidFill>
                  <a:srgbClr val="FF0000"/>
                </a:solidFill>
              </a:rPr>
              <a:t>          </a:t>
            </a:r>
            <a:r>
              <a:rPr lang="ru-RU" sz="6000" b="1" dirty="0" smtClean="0">
                <a:solidFill>
                  <a:srgbClr val="FF0000"/>
                </a:solidFill>
              </a:rPr>
              <a:t>« Магнитное  поле» </a:t>
            </a:r>
            <a:endParaRPr lang="ru-RU" sz="6000" b="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type="body" idx="1"/>
          </p:nvPr>
        </p:nvSpPr>
        <p:spPr>
          <a:xfrm>
            <a:off x="5916613" y="1600200"/>
            <a:ext cx="2925762" cy="4498975"/>
          </a:xfrm>
        </p:spPr>
        <p:txBody>
          <a:bodyPr/>
          <a:lstStyle/>
          <a:p>
            <a:pPr>
              <a:lnSpc>
                <a:spcPct val="80000"/>
              </a:lnSpc>
            </a:pPr>
            <a:r>
              <a:rPr lang="ru-RU" sz="1600" b="1"/>
              <a:t>Исследуя магнитное поле Земли с помощью компаса можно установить, что расположение линий магнитной индукции Земли напоминает картину линий магнитного поля полосового магнита, ось которого повёрнута относительно оси вращения Земли на 11 градусов, т.о. южный магнитный полюс Земли располагается не на её вершине, а в 1200 км от него.</a:t>
            </a:r>
          </a:p>
        </p:txBody>
      </p:sp>
      <p:pic>
        <p:nvPicPr>
          <p:cNvPr id="22533" name="Picture 5"/>
          <p:cNvPicPr>
            <a:picLocks noChangeAspect="1" noChangeArrowheads="1"/>
          </p:cNvPicPr>
          <p:nvPr/>
        </p:nvPicPr>
        <p:blipFill>
          <a:blip r:embed="rId2" cstate="print"/>
          <a:srcRect/>
          <a:stretch>
            <a:fillRect/>
          </a:stretch>
        </p:blipFill>
        <p:spPr bwMode="auto">
          <a:xfrm>
            <a:off x="357158" y="1643050"/>
            <a:ext cx="4968875" cy="4679950"/>
          </a:xfrm>
          <a:prstGeom prst="rect">
            <a:avLst/>
          </a:prstGeom>
          <a:noFill/>
        </p:spPr>
      </p:pic>
      <p:sp>
        <p:nvSpPr>
          <p:cNvPr id="22534" name="WordArt 6"/>
          <p:cNvSpPr>
            <a:spLocks noChangeArrowheads="1" noChangeShapeType="1" noTextEdit="1"/>
          </p:cNvSpPr>
          <p:nvPr/>
        </p:nvSpPr>
        <p:spPr bwMode="auto">
          <a:xfrm>
            <a:off x="642910" y="285728"/>
            <a:ext cx="7848600" cy="571500"/>
          </a:xfrm>
          <a:prstGeom prst="rect">
            <a:avLst/>
          </a:prstGeom>
        </p:spPr>
        <p:txBody>
          <a:bodyPr wrap="none" fromWordArt="1">
            <a:prstTxWarp prst="textPlain">
              <a:avLst>
                <a:gd name="adj" fmla="val 50000"/>
              </a:avLst>
            </a:prstTxWarp>
          </a:bodyPr>
          <a:lstStyle/>
          <a:p>
            <a:pPr algn="ctr"/>
            <a:r>
              <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rPr>
              <a:t>Магнитное поле Земли.</a:t>
            </a:r>
          </a:p>
        </p:txBody>
      </p:sp>
      <p:graphicFrame>
        <p:nvGraphicFramePr>
          <p:cNvPr id="22549" name="Group 21"/>
          <p:cNvGraphicFramePr>
            <a:graphicFrameLocks noGrp="1"/>
          </p:cNvGraphicFramePr>
          <p:nvPr/>
        </p:nvGraphicFramePr>
        <p:xfrm>
          <a:off x="5786446" y="1571612"/>
          <a:ext cx="2952750" cy="4608513"/>
        </p:xfrm>
        <a:graphic>
          <a:graphicData uri="http://schemas.openxmlformats.org/drawingml/2006/table">
            <a:tbl>
              <a:tblPr/>
              <a:tblGrid>
                <a:gridCol w="2952750"/>
              </a:tblGrid>
              <a:tr h="4608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itchFamily="34" charset="0"/>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6" name="Прямоугольник 5"/>
          <p:cNvSpPr/>
          <p:nvPr/>
        </p:nvSpPr>
        <p:spPr>
          <a:xfrm>
            <a:off x="571472" y="1000108"/>
            <a:ext cx="7715304" cy="369332"/>
          </a:xfrm>
          <a:prstGeom prst="rect">
            <a:avLst/>
          </a:prstGeom>
        </p:spPr>
        <p:txBody>
          <a:bodyPr wrap="square">
            <a:spAutoFit/>
          </a:bodyPr>
          <a:lstStyle/>
          <a:p>
            <a:r>
              <a:rPr lang="ru-RU" b="1" dirty="0" smtClean="0">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Открыл  английский физик Уильям Герберт в </a:t>
            </a:r>
            <a:endParaRPr lang="ru-RU" dirty="0">
              <a:solidFill>
                <a:srgbClr val="FF0000"/>
              </a:solidFill>
            </a:endParaRPr>
          </a:p>
        </p:txBody>
      </p:sp>
      <p:sp>
        <p:nvSpPr>
          <p:cNvPr id="7" name="Прямоугольник 6"/>
          <p:cNvSpPr/>
          <p:nvPr/>
        </p:nvSpPr>
        <p:spPr>
          <a:xfrm>
            <a:off x="6572264" y="1000108"/>
            <a:ext cx="844142"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XIV </a:t>
            </a:r>
            <a:r>
              <a:rPr lang="ru-RU" b="1" dirty="0" smtClean="0">
                <a:solidFill>
                  <a:srgbClr val="FF0000"/>
                </a:solidFill>
                <a:latin typeface="Times New Roman" pitchFamily="18" charset="0"/>
                <a:cs typeface="Times New Roman" pitchFamily="18" charset="0"/>
              </a:rPr>
              <a:t>в.</a:t>
            </a:r>
            <a:endParaRPr lang="ru-RU" b="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5688632" cy="6555641"/>
          </a:xfrm>
          <a:prstGeom prst="rect">
            <a:avLst/>
          </a:prstGeom>
        </p:spPr>
        <p:txBody>
          <a:bodyPr wrap="square">
            <a:spAutoFit/>
          </a:bodyPr>
          <a:lstStyle/>
          <a:p>
            <a:r>
              <a:rPr lang="ru-RU" sz="2000" b="1" dirty="0" smtClean="0"/>
              <a:t>Предположительно, компас был изобретён в </a:t>
            </a:r>
            <a:r>
              <a:rPr lang="ru-RU" sz="2000" b="1" dirty="0" smtClean="0">
                <a:hlinkClick r:id="rId2" tooltip="Китай"/>
              </a:rPr>
              <a:t>Китае</a:t>
            </a:r>
            <a:r>
              <a:rPr lang="ru-RU" sz="2000" b="1" dirty="0" smtClean="0"/>
              <a:t> и использовался для указания направления движения по </a:t>
            </a:r>
            <a:r>
              <a:rPr lang="ru-RU" sz="2000" b="1" dirty="0" smtClean="0">
                <a:hlinkClick r:id="rId3" tooltip="Пустыня"/>
              </a:rPr>
              <a:t>пустыням</a:t>
            </a:r>
            <a:r>
              <a:rPr lang="ru-RU" sz="2000" b="1" dirty="0" smtClean="0"/>
              <a:t>. В </a:t>
            </a:r>
            <a:r>
              <a:rPr lang="ru-RU" sz="2000" b="1" dirty="0" smtClean="0">
                <a:hlinkClick r:id="rId4" tooltip="Европа"/>
              </a:rPr>
              <a:t>Европе</a:t>
            </a:r>
            <a:r>
              <a:rPr lang="ru-RU" sz="2000" b="1" dirty="0" smtClean="0"/>
              <a:t> изобретение компаса относят к </a:t>
            </a:r>
            <a:r>
              <a:rPr lang="ru-RU" sz="2000" b="1" dirty="0" smtClean="0">
                <a:hlinkClick r:id="rId5" tooltip="XII &#10;век"/>
              </a:rPr>
              <a:t>XII</a:t>
            </a:r>
            <a:r>
              <a:rPr lang="ru-RU" sz="2000" b="1" dirty="0" smtClean="0"/>
              <a:t>—</a:t>
            </a:r>
            <a:r>
              <a:rPr lang="ru-RU" sz="2000" b="1" dirty="0" smtClean="0">
                <a:hlinkClick r:id="rId6" tooltip="XIII &#10;век"/>
              </a:rPr>
              <a:t>XIII</a:t>
            </a:r>
            <a:r>
              <a:rPr lang="ru-RU" sz="2000" b="1" dirty="0" smtClean="0"/>
              <a:t> вв., однако устройство его оставалось очень простым — магнитная стрелка, укрепленная на пробке и опущенная в сосуд с </a:t>
            </a:r>
            <a:r>
              <a:rPr lang="ru-RU" sz="2000" b="1" dirty="0" smtClean="0">
                <a:hlinkClick r:id="rId7" tooltip="Вода"/>
              </a:rPr>
              <a:t>водой</a:t>
            </a:r>
            <a:r>
              <a:rPr lang="ru-RU" sz="2000" b="1" dirty="0" smtClean="0"/>
              <a:t>. В воде пробка со стрелкой ориентировалась нужным образом. В начале </a:t>
            </a:r>
            <a:r>
              <a:rPr lang="ru-RU" sz="2000" b="1" dirty="0" smtClean="0">
                <a:hlinkClick r:id="rId8" tooltip="XIV &#10;век"/>
              </a:rPr>
              <a:t>XIV в.</a:t>
            </a:r>
            <a:r>
              <a:rPr lang="ru-RU" sz="2000" b="1" dirty="0" smtClean="0"/>
              <a:t> итальянец </a:t>
            </a:r>
            <a:r>
              <a:rPr lang="ru-RU" sz="2000" b="1" dirty="0" err="1" smtClean="0"/>
              <a:t>Флавио</a:t>
            </a:r>
            <a:r>
              <a:rPr lang="ru-RU" sz="2000" b="1" dirty="0" smtClean="0"/>
              <a:t> </a:t>
            </a:r>
            <a:r>
              <a:rPr lang="ru-RU" sz="2000" b="1" dirty="0" err="1" smtClean="0"/>
              <a:t>Джойя</a:t>
            </a:r>
            <a:r>
              <a:rPr lang="ru-RU" sz="2000" b="1" dirty="0" smtClean="0"/>
              <a:t> значительно усовершенствовал компас. </a:t>
            </a:r>
            <a:r>
              <a:rPr lang="ru-RU" sz="2000" b="1" dirty="0" smtClean="0">
                <a:hlinkClick r:id="rId9" tooltip="Магнит"/>
              </a:rPr>
              <a:t>Магнитную</a:t>
            </a:r>
            <a:r>
              <a:rPr lang="ru-RU" sz="2000" b="1" dirty="0" smtClean="0"/>
              <a:t> стрелку он надел на вертикальную шпильку, а к стрелке прикрепил лёгкий круг — </a:t>
            </a:r>
            <a:r>
              <a:rPr lang="ru-RU" sz="2000" b="1" dirty="0" smtClean="0">
                <a:hlinkClick r:id="rId10" tooltip="Картушка"/>
              </a:rPr>
              <a:t>картушку</a:t>
            </a:r>
            <a:r>
              <a:rPr lang="ru-RU" sz="2000" b="1" dirty="0" smtClean="0"/>
              <a:t>, разбитую по окружности на 16 </a:t>
            </a:r>
            <a:r>
              <a:rPr lang="ru-RU" sz="2000" b="1" dirty="0" smtClean="0">
                <a:hlinkClick r:id="rId11" tooltip="Румб"/>
              </a:rPr>
              <a:t>румбов</a:t>
            </a:r>
            <a:r>
              <a:rPr lang="ru-RU" sz="2000" b="1" dirty="0" smtClean="0"/>
              <a:t>. В </a:t>
            </a:r>
            <a:r>
              <a:rPr lang="ru-RU" sz="2000" b="1" dirty="0" smtClean="0">
                <a:hlinkClick r:id="rId12" tooltip="XVI &#10;век"/>
              </a:rPr>
              <a:t>XVI в.</a:t>
            </a:r>
            <a:r>
              <a:rPr lang="ru-RU" sz="2000" b="1" dirty="0" smtClean="0"/>
              <a:t> ввели деление картушки на 32 румба и коробку со стрелкой стали помещать в </a:t>
            </a:r>
            <a:r>
              <a:rPr lang="ru-RU" sz="2000" b="1" dirty="0" err="1" smtClean="0">
                <a:hlinkClick r:id="rId13" tooltip="Карданов подвес"/>
              </a:rPr>
              <a:t>кардановом</a:t>
            </a:r>
            <a:r>
              <a:rPr lang="ru-RU" sz="2000" b="1" dirty="0" smtClean="0">
                <a:hlinkClick r:id="rId13" tooltip="Карданов подвес"/>
              </a:rPr>
              <a:t> подвесе</a:t>
            </a:r>
            <a:r>
              <a:rPr lang="ru-RU" sz="2000" b="1" dirty="0" smtClean="0"/>
              <a:t>, чтобы устранить влияние качки корабля на компас. В </a:t>
            </a:r>
            <a:r>
              <a:rPr lang="ru-RU" sz="2000" b="1" dirty="0" smtClean="0">
                <a:hlinkClick r:id="rId14" tooltip="XVII &#10;век"/>
              </a:rPr>
              <a:t>XVII в.</a:t>
            </a:r>
            <a:r>
              <a:rPr lang="ru-RU" sz="2000" b="1" dirty="0" smtClean="0"/>
              <a:t> компас снабдили </a:t>
            </a:r>
            <a:r>
              <a:rPr lang="ru-RU" sz="2000" b="1" dirty="0" smtClean="0">
                <a:hlinkClick r:id="rId15" tooltip="Пеленгатор"/>
              </a:rPr>
              <a:t>пеленгатором</a:t>
            </a:r>
            <a:r>
              <a:rPr lang="ru-RU" sz="2000" b="1" dirty="0" smtClean="0"/>
              <a:t> — вращающейся диаметральной линейкой с </a:t>
            </a:r>
            <a:r>
              <a:rPr lang="ru-RU" sz="2000" b="1" dirty="0" smtClean="0">
                <a:hlinkClick r:id="rId16" tooltip="Визир"/>
              </a:rPr>
              <a:t>визирами</a:t>
            </a:r>
            <a:r>
              <a:rPr lang="ru-RU" sz="2000" b="1" dirty="0" smtClean="0"/>
              <a:t> на концах, укрепленной своим центром на крышке коробки над стрелкой.</a:t>
            </a:r>
          </a:p>
        </p:txBody>
      </p:sp>
      <p:pic>
        <p:nvPicPr>
          <p:cNvPr id="3" name="Рисунок 3" descr="Q3.jpg"/>
          <p:cNvPicPr>
            <a:picLocks noChangeAspect="1"/>
          </p:cNvPicPr>
          <p:nvPr/>
        </p:nvPicPr>
        <p:blipFill>
          <a:blip r:embed="rId17" cstate="print"/>
          <a:srcRect/>
          <a:stretch>
            <a:fillRect/>
          </a:stretch>
        </p:blipFill>
        <p:spPr bwMode="auto">
          <a:xfrm>
            <a:off x="6228184" y="1124744"/>
            <a:ext cx="2714625" cy="2143125"/>
          </a:xfrm>
          <a:prstGeom prst="rect">
            <a:avLst/>
          </a:prstGeom>
          <a:noFill/>
          <a:ln w="9525">
            <a:noFill/>
            <a:miter lim="800000"/>
            <a:headEnd/>
            <a:tailEnd/>
          </a:ln>
        </p:spPr>
      </p:pic>
      <p:pic>
        <p:nvPicPr>
          <p:cNvPr id="4" name="Рисунок 2" descr="compass.jpg"/>
          <p:cNvPicPr>
            <a:picLocks noChangeAspect="1"/>
          </p:cNvPicPr>
          <p:nvPr/>
        </p:nvPicPr>
        <p:blipFill>
          <a:blip r:embed="rId18" cstate="print"/>
          <a:srcRect/>
          <a:stretch>
            <a:fillRect/>
          </a:stretch>
        </p:blipFill>
        <p:spPr bwMode="auto">
          <a:xfrm>
            <a:off x="6300192" y="3573016"/>
            <a:ext cx="2417762" cy="2141537"/>
          </a:xfrm>
          <a:prstGeom prst="rect">
            <a:avLst/>
          </a:prstGeom>
          <a:noFill/>
          <a:ln w="9525">
            <a:noFill/>
            <a:miter lim="800000"/>
            <a:headEnd/>
            <a:tailEnd/>
          </a:ln>
        </p:spPr>
      </p:pic>
      <p:sp>
        <p:nvSpPr>
          <p:cNvPr id="5" name="TextBox 4"/>
          <p:cNvSpPr txBox="1"/>
          <p:nvPr/>
        </p:nvSpPr>
        <p:spPr>
          <a:xfrm>
            <a:off x="6372200" y="188640"/>
            <a:ext cx="2520280" cy="830997"/>
          </a:xfrm>
          <a:prstGeom prst="rect">
            <a:avLst/>
          </a:prstGeom>
          <a:noFill/>
        </p:spPr>
        <p:txBody>
          <a:bodyPr wrap="square" rtlCol="0">
            <a:spAutoFit/>
          </a:bodyPr>
          <a:lstStyle/>
          <a:p>
            <a:r>
              <a:rPr lang="en-US" dirty="0" smtClean="0"/>
              <a:t> </a:t>
            </a:r>
            <a:r>
              <a:rPr lang="ru-RU" sz="4800" b="1" u="sng" dirty="0" smtClean="0">
                <a:solidFill>
                  <a:srgbClr val="0000CC"/>
                </a:solidFill>
              </a:rPr>
              <a:t>Компас</a:t>
            </a:r>
            <a:endParaRPr lang="ru-RU" sz="4800" b="1" u="sng" dirty="0">
              <a:solidFill>
                <a:srgbClr val="0000CC"/>
              </a:solidFill>
            </a:endParaRPr>
          </a:p>
        </p:txBody>
      </p:sp>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normAutofit/>
          </a:bodyPr>
          <a:lstStyle/>
          <a:p>
            <a:r>
              <a:rPr lang="ru-RU" sz="5400" b="1" i="1" dirty="0" smtClean="0">
                <a:solidFill>
                  <a:srgbClr val="FF0000"/>
                </a:solidFill>
                <a:latin typeface="Times New Roman" pitchFamily="18" charset="0"/>
                <a:cs typeface="Times New Roman" pitchFamily="18" charset="0"/>
              </a:rPr>
              <a:t>Магнитное поле Земли</a:t>
            </a:r>
            <a:endParaRPr lang="ru-RU" sz="5400" i="1" dirty="0" smtClean="0">
              <a:solidFill>
                <a:srgbClr val="FF0000"/>
              </a:solidFill>
            </a:endParaRPr>
          </a:p>
        </p:txBody>
      </p:sp>
      <p:sp>
        <p:nvSpPr>
          <p:cNvPr id="18435" name="Прямоугольник 3"/>
          <p:cNvSpPr>
            <a:spLocks noChangeArrowheads="1"/>
          </p:cNvSpPr>
          <p:nvPr/>
        </p:nvSpPr>
        <p:spPr bwMode="auto">
          <a:xfrm>
            <a:off x="357188" y="4357688"/>
            <a:ext cx="8501062" cy="2308324"/>
          </a:xfrm>
          <a:prstGeom prst="rect">
            <a:avLst/>
          </a:prstGeom>
          <a:noFill/>
          <a:ln w="9525">
            <a:noFill/>
            <a:miter lim="800000"/>
            <a:headEnd/>
            <a:tailEnd/>
          </a:ln>
        </p:spPr>
        <p:txBody>
          <a:bodyPr>
            <a:spAutoFit/>
          </a:bodyPr>
          <a:lstStyle/>
          <a:p>
            <a:r>
              <a:rPr lang="ru-RU" sz="2400" b="1" dirty="0">
                <a:latin typeface="Times New Roman" pitchFamily="18" charset="0"/>
                <a:cs typeface="Times New Roman" pitchFamily="18" charset="0"/>
              </a:rPr>
              <a:t>      </a:t>
            </a:r>
            <a:r>
              <a:rPr lang="ru-RU" sz="2400" b="1" dirty="0">
                <a:solidFill>
                  <a:srgbClr val="0000CC"/>
                </a:solidFill>
                <a:latin typeface="Times New Roman" pitchFamily="18" charset="0"/>
                <a:cs typeface="Times New Roman" pitchFamily="18" charset="0"/>
              </a:rPr>
              <a:t>Земное магнитное поле надежно защищает поверхность Земли от космического излучения, действие которого на живые организмы разрушительно.  В состав космического </a:t>
            </a:r>
            <a:r>
              <a:rPr lang="ru-RU" sz="2400" b="1" dirty="0" smtClean="0">
                <a:solidFill>
                  <a:srgbClr val="0000CC"/>
                </a:solidFill>
                <a:latin typeface="Times New Roman" pitchFamily="18" charset="0"/>
                <a:cs typeface="Times New Roman" pitchFamily="18" charset="0"/>
              </a:rPr>
              <a:t>излучения  входят  заряженные  частицы электроны, протоны  и  альфа - частицы , </a:t>
            </a:r>
            <a:r>
              <a:rPr lang="ru-RU" sz="2400" b="1" dirty="0">
                <a:solidFill>
                  <a:srgbClr val="0000CC"/>
                </a:solidFill>
                <a:latin typeface="Times New Roman" pitchFamily="18" charset="0"/>
                <a:cs typeface="Times New Roman" pitchFamily="18" charset="0"/>
              </a:rPr>
              <a:t>движущиеся в пространстве с огромными скоростями.</a:t>
            </a:r>
          </a:p>
        </p:txBody>
      </p:sp>
      <p:pic>
        <p:nvPicPr>
          <p:cNvPr id="18436" name="Рисунок 3" descr="Рисунок10.png"/>
          <p:cNvPicPr>
            <a:picLocks noChangeAspect="1"/>
          </p:cNvPicPr>
          <p:nvPr/>
        </p:nvPicPr>
        <p:blipFill>
          <a:blip r:embed="rId2" cstate="print"/>
          <a:srcRect/>
          <a:stretch>
            <a:fillRect/>
          </a:stretch>
        </p:blipFill>
        <p:spPr bwMode="auto">
          <a:xfrm>
            <a:off x="2428875" y="1571625"/>
            <a:ext cx="4286250" cy="281622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Прямоугольник 3"/>
          <p:cNvSpPr>
            <a:spLocks noChangeArrowheads="1"/>
          </p:cNvSpPr>
          <p:nvPr/>
        </p:nvSpPr>
        <p:spPr bwMode="auto">
          <a:xfrm>
            <a:off x="1285875" y="500063"/>
            <a:ext cx="8286750" cy="646112"/>
          </a:xfrm>
          <a:prstGeom prst="rect">
            <a:avLst/>
          </a:prstGeom>
          <a:noFill/>
          <a:ln w="9525">
            <a:noFill/>
            <a:miter lim="800000"/>
            <a:headEnd/>
            <a:tailEnd/>
          </a:ln>
        </p:spPr>
        <p:txBody>
          <a:bodyPr>
            <a:spAutoFit/>
          </a:bodyPr>
          <a:lstStyle/>
          <a:p>
            <a:pPr algn="ctr" eaLnBrk="0" hangingPunct="0">
              <a:defRPr/>
            </a:pPr>
            <a:r>
              <a:rPr lang="ru-RU" sz="3600" b="1" dirty="0">
                <a:solidFill>
                  <a:srgbClr val="FF0000"/>
                </a:solidFill>
                <a:latin typeface="Times New Roman" pitchFamily="18" charset="0"/>
                <a:ea typeface="+mj-ea"/>
                <a:cs typeface="Times New Roman" pitchFamily="18" charset="0"/>
              </a:rPr>
              <a:t>Магнитные бури. Это интересно.  </a:t>
            </a:r>
          </a:p>
        </p:txBody>
      </p:sp>
      <p:pic>
        <p:nvPicPr>
          <p:cNvPr id="17411" name="Рисунок 4" descr="earths-magnetic-field-nasa.jpg"/>
          <p:cNvPicPr>
            <a:picLocks noChangeAspect="1"/>
          </p:cNvPicPr>
          <p:nvPr/>
        </p:nvPicPr>
        <p:blipFill>
          <a:blip r:embed="rId2" cstate="print"/>
          <a:srcRect/>
          <a:stretch>
            <a:fillRect/>
          </a:stretch>
        </p:blipFill>
        <p:spPr bwMode="auto">
          <a:xfrm>
            <a:off x="1071563" y="428625"/>
            <a:ext cx="857250" cy="690563"/>
          </a:xfrm>
          <a:prstGeom prst="rect">
            <a:avLst/>
          </a:prstGeom>
          <a:noFill/>
          <a:ln w="9525">
            <a:noFill/>
            <a:miter lim="800000"/>
            <a:headEnd/>
            <a:tailEnd/>
          </a:ln>
        </p:spPr>
      </p:pic>
      <p:sp>
        <p:nvSpPr>
          <p:cNvPr id="17412" name="Rectangle 3"/>
          <p:cNvSpPr>
            <a:spLocks noChangeArrowheads="1"/>
          </p:cNvSpPr>
          <p:nvPr/>
        </p:nvSpPr>
        <p:spPr bwMode="auto">
          <a:xfrm>
            <a:off x="2627784" y="1381999"/>
            <a:ext cx="6286500" cy="5078313"/>
          </a:xfrm>
          <a:prstGeom prst="rect">
            <a:avLst/>
          </a:prstGeom>
          <a:noFill/>
          <a:ln w="9525">
            <a:noFill/>
            <a:miter lim="800000"/>
            <a:headEnd/>
            <a:tailEnd/>
          </a:ln>
        </p:spPr>
        <p:txBody>
          <a:bodyPr anchor="ctr">
            <a:spAutoFit/>
          </a:bodyPr>
          <a:lstStyle/>
          <a:p>
            <a:pPr eaLnBrk="0" hangingPunct="0"/>
            <a:r>
              <a:rPr lang="ru-RU" b="1" dirty="0">
                <a:solidFill>
                  <a:srgbClr val="0000CC"/>
                </a:solidFill>
                <a:latin typeface="Times New Roman" pitchFamily="18" charset="0"/>
                <a:cs typeface="Times New Roman" pitchFamily="18" charset="0"/>
              </a:rPr>
              <a:t>     </a:t>
            </a:r>
            <a:r>
              <a:rPr lang="ru-RU" sz="2000" b="1" dirty="0">
                <a:solidFill>
                  <a:srgbClr val="0000CC"/>
                </a:solidFill>
                <a:latin typeface="Times New Roman" pitchFamily="18" charset="0"/>
                <a:cs typeface="Times New Roman" pitchFamily="18" charset="0"/>
              </a:rPr>
              <a:t>Если на Солнце происходит мощная вспышка,  то усиливается солнечный </a:t>
            </a:r>
            <a:r>
              <a:rPr lang="ru-RU" sz="2000" b="1" dirty="0" smtClean="0">
                <a:solidFill>
                  <a:srgbClr val="0000CC"/>
                </a:solidFill>
                <a:latin typeface="Times New Roman" pitchFamily="18" charset="0"/>
                <a:cs typeface="Times New Roman" pitchFamily="18" charset="0"/>
              </a:rPr>
              <a:t>ветер или  поток  бомбардирующих Землю заряженных частиц.  </a:t>
            </a:r>
            <a:r>
              <a:rPr lang="ru-RU" sz="2400" b="1" i="1" u="sng" dirty="0">
                <a:solidFill>
                  <a:srgbClr val="FF0000"/>
                </a:solidFill>
                <a:latin typeface="Times New Roman" pitchFamily="18" charset="0"/>
                <a:cs typeface="Times New Roman" pitchFamily="18" charset="0"/>
              </a:rPr>
              <a:t>Пролетающие мимо Земли частицы солнечного ветра создают дополнительные магнитные поля</a:t>
            </a:r>
            <a:r>
              <a:rPr lang="ru-RU" sz="2400" b="1" i="1" u="sng" dirty="0" smtClean="0">
                <a:solidFill>
                  <a:srgbClr val="FF0000"/>
                </a:solidFill>
                <a:latin typeface="Times New Roman" pitchFamily="18" charset="0"/>
                <a:cs typeface="Times New Roman" pitchFamily="18" charset="0"/>
              </a:rPr>
              <a:t>. Это вызывает усиление земного магнитного поля и называется магнитной бурей.</a:t>
            </a:r>
            <a:r>
              <a:rPr lang="ru-RU" sz="2000" b="1" dirty="0" smtClean="0">
                <a:solidFill>
                  <a:srgbClr val="0000CC"/>
                </a:solidFill>
                <a:latin typeface="Times New Roman" pitchFamily="18" charset="0"/>
                <a:cs typeface="Times New Roman" pitchFamily="18" charset="0"/>
              </a:rPr>
              <a:t> </a:t>
            </a:r>
            <a:endParaRPr lang="ru-RU" sz="2000" b="1" dirty="0">
              <a:solidFill>
                <a:srgbClr val="0000CC"/>
              </a:solidFill>
              <a:latin typeface="Times New Roman" pitchFamily="18" charset="0"/>
              <a:cs typeface="Times New Roman" pitchFamily="18" charset="0"/>
            </a:endParaRPr>
          </a:p>
          <a:p>
            <a:pPr eaLnBrk="0" hangingPunct="0"/>
            <a:r>
              <a:rPr lang="ru-RU" sz="2400" b="1" dirty="0" smtClean="0">
                <a:solidFill>
                  <a:srgbClr val="0000CC"/>
                </a:solidFill>
                <a:latin typeface="Times New Roman" pitchFamily="18" charset="0"/>
                <a:cs typeface="Times New Roman" pitchFamily="18" charset="0"/>
              </a:rPr>
              <a:t>Магнитные  бури </a:t>
            </a:r>
          </a:p>
          <a:p>
            <a:pPr eaLnBrk="0" hangingPunct="0"/>
            <a:r>
              <a:rPr lang="ru-RU" sz="2400" b="1" dirty="0" smtClean="0">
                <a:solidFill>
                  <a:srgbClr val="0000CC"/>
                </a:solidFill>
                <a:latin typeface="Times New Roman" pitchFamily="18" charset="0"/>
                <a:cs typeface="Times New Roman" pitchFamily="18" charset="0"/>
              </a:rPr>
              <a:t>продолжаются  от 6 до 12 </a:t>
            </a:r>
            <a:r>
              <a:rPr lang="ru-RU" sz="2400" b="1" dirty="0" err="1" smtClean="0">
                <a:solidFill>
                  <a:srgbClr val="0000CC"/>
                </a:solidFill>
                <a:latin typeface="Times New Roman" pitchFamily="18" charset="0"/>
                <a:cs typeface="Times New Roman" pitchFamily="18" charset="0"/>
              </a:rPr>
              <a:t>часов,а</a:t>
            </a:r>
            <a:r>
              <a:rPr lang="ru-RU" sz="2400" b="1" dirty="0" smtClean="0">
                <a:solidFill>
                  <a:srgbClr val="0000CC"/>
                </a:solidFill>
                <a:latin typeface="Times New Roman" pitchFamily="18" charset="0"/>
                <a:cs typeface="Times New Roman" pitchFamily="18" charset="0"/>
              </a:rPr>
              <a:t> затем  магнитное  поле  Земли  </a:t>
            </a:r>
            <a:r>
              <a:rPr lang="ru-RU" sz="2400" b="1" dirty="0" err="1" smtClean="0">
                <a:solidFill>
                  <a:srgbClr val="0000CC"/>
                </a:solidFill>
                <a:latin typeface="Times New Roman" pitchFamily="18" charset="0"/>
                <a:cs typeface="Times New Roman" pitchFamily="18" charset="0"/>
              </a:rPr>
              <a:t>восстанавливается.Максимумы</a:t>
            </a:r>
            <a:r>
              <a:rPr lang="ru-RU" sz="2400" b="1" dirty="0" smtClean="0">
                <a:solidFill>
                  <a:srgbClr val="0000CC"/>
                </a:solidFill>
                <a:latin typeface="Times New Roman" pitchFamily="18" charset="0"/>
                <a:cs typeface="Times New Roman" pitchFamily="18" charset="0"/>
              </a:rPr>
              <a:t>  магнитных  бурь повторяются  через  каждые 11,5 года.</a:t>
            </a:r>
            <a:endParaRPr lang="ru-RU" sz="2400" b="1" dirty="0">
              <a:solidFill>
                <a:srgbClr val="0000CC"/>
              </a:solidFill>
              <a:latin typeface="Times New Roman" pitchFamily="18" charset="0"/>
              <a:cs typeface="Times New Roman" pitchFamily="18" charset="0"/>
            </a:endParaRPr>
          </a:p>
        </p:txBody>
      </p:sp>
      <p:pic>
        <p:nvPicPr>
          <p:cNvPr id="17413" name="Рисунок 4" descr="Рисунок11.png"/>
          <p:cNvPicPr>
            <a:picLocks noChangeAspect="1"/>
          </p:cNvPicPr>
          <p:nvPr/>
        </p:nvPicPr>
        <p:blipFill>
          <a:blip r:embed="rId3" cstate="print"/>
          <a:srcRect/>
          <a:stretch>
            <a:fillRect/>
          </a:stretch>
        </p:blipFill>
        <p:spPr bwMode="auto">
          <a:xfrm>
            <a:off x="214313" y="2428875"/>
            <a:ext cx="2357437" cy="25273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2554545"/>
          </a:xfrm>
          <a:prstGeom prst="rect">
            <a:avLst/>
          </a:prstGeom>
        </p:spPr>
        <p:txBody>
          <a:bodyPr wrap="square">
            <a:spAutoFit/>
          </a:bodyPr>
          <a:lstStyle/>
          <a:p>
            <a:r>
              <a:rPr lang="ru-RU" sz="3200" b="1" i="1" dirty="0" smtClean="0">
                <a:solidFill>
                  <a:srgbClr val="0000CC"/>
                </a:solidFill>
                <a:latin typeface="Times New Roman" pitchFamily="18" charset="0"/>
                <a:cs typeface="Times New Roman" pitchFamily="18" charset="0"/>
              </a:rPr>
              <a:t>Магнитные бури причиняют серьёзный вред: они оказывают сильное влияние на радиосвязь, на линии электросвязи, многие измерительные приборы показывают неверные результаты. </a:t>
            </a:r>
            <a:endParaRPr lang="ru-RU" sz="3200" i="1" dirty="0"/>
          </a:p>
        </p:txBody>
      </p:sp>
      <p:sp>
        <p:nvSpPr>
          <p:cNvPr id="3" name="Прямоугольник 2"/>
          <p:cNvSpPr/>
          <p:nvPr/>
        </p:nvSpPr>
        <p:spPr>
          <a:xfrm>
            <a:off x="107504" y="2636912"/>
            <a:ext cx="8856984" cy="4031873"/>
          </a:xfrm>
          <a:prstGeom prst="rect">
            <a:avLst/>
          </a:prstGeom>
        </p:spPr>
        <p:txBody>
          <a:bodyPr wrap="square">
            <a:spAutoFit/>
          </a:bodyPr>
          <a:lstStyle/>
          <a:p>
            <a:r>
              <a:rPr lang="ru-RU" b="1" i="1" dirty="0" smtClean="0">
                <a:solidFill>
                  <a:srgbClr val="0000CC"/>
                </a:solidFill>
                <a:latin typeface="Times New Roman" pitchFamily="18" charset="0"/>
                <a:cs typeface="Times New Roman" pitchFamily="18" charset="0"/>
              </a:rPr>
              <a:t> </a:t>
            </a:r>
            <a:r>
              <a:rPr lang="ru-RU" sz="3200" b="1" i="1" dirty="0" smtClean="0">
                <a:solidFill>
                  <a:srgbClr val="0000CC"/>
                </a:solidFill>
                <a:latin typeface="Times New Roman" pitchFamily="18" charset="0"/>
                <a:cs typeface="Times New Roman" pitchFamily="18" charset="0"/>
              </a:rPr>
              <a:t>Магнитные бури вносят разлад в работу сердечно -сосудистой, дыхательной и нервной системы организма  человека, а также изменяют вязкость крови -  у больных атеросклерозом и тромбофлебитом она становится гуще и быстрее свёртывается, а у здоровых людей, </a:t>
            </a:r>
            <a:r>
              <a:rPr lang="ru-RU" sz="3200" b="1" i="1" dirty="0" err="1" smtClean="0">
                <a:solidFill>
                  <a:srgbClr val="0000CC"/>
                </a:solidFill>
                <a:latin typeface="Times New Roman" pitchFamily="18" charset="0"/>
                <a:cs typeface="Times New Roman" pitchFamily="18" charset="0"/>
              </a:rPr>
              <a:t>напротив,свертываемость</a:t>
            </a:r>
            <a:r>
              <a:rPr lang="ru-RU" sz="3200" b="1" i="1" dirty="0" smtClean="0">
                <a:solidFill>
                  <a:srgbClr val="0000CC"/>
                </a:solidFill>
                <a:latin typeface="Times New Roman" pitchFamily="18" charset="0"/>
                <a:cs typeface="Times New Roman" pitchFamily="18" charset="0"/>
              </a:rPr>
              <a:t>  понижается.</a:t>
            </a:r>
            <a:endParaRPr lang="ru-RU" sz="3200" dirty="0"/>
          </a:p>
        </p:txBody>
      </p:sp>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72560" cy="5016758"/>
          </a:xfrm>
          <a:prstGeom prst="rect">
            <a:avLst/>
          </a:prstGeom>
          <a:noFill/>
          <a:ln w="57150">
            <a:noFill/>
          </a:ln>
          <a:effectLst>
            <a:glow rad="139700">
              <a:schemeClr val="accent2">
                <a:satMod val="175000"/>
                <a:alpha val="40000"/>
              </a:schemeClr>
            </a:glow>
          </a:effectLst>
        </p:spPr>
        <p:txBody>
          <a:bodyPr wrap="square" rtlCol="0">
            <a:spAutoFit/>
          </a:bodyPr>
          <a:lstStyle/>
          <a:p>
            <a:pPr algn="ctr"/>
            <a:r>
              <a:rPr lang="ru-RU" sz="8000" b="1" dirty="0" smtClean="0">
                <a:solidFill>
                  <a:srgbClr val="FF0000"/>
                </a:solidFill>
              </a:rPr>
              <a:t>    </a:t>
            </a:r>
            <a:r>
              <a:rPr lang="ru-RU" sz="6000" b="1" u="sng" dirty="0" smtClean="0">
                <a:solidFill>
                  <a:srgbClr val="FF0000"/>
                </a:solidFill>
              </a:rPr>
              <a:t>3.Вокруг  проводника  с  током или вокруг  любого  электрического тока </a:t>
            </a:r>
          </a:p>
          <a:p>
            <a:r>
              <a:rPr lang="ru-RU" sz="6000" u="sng" dirty="0" smtClean="0"/>
              <a:t>                                                            </a:t>
            </a:r>
            <a:endParaRPr lang="ru-RU" sz="6000" u="sng" dirty="0"/>
          </a:p>
        </p:txBody>
      </p:sp>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ru-RU" dirty="0">
                <a:solidFill>
                  <a:srgbClr val="FF3300"/>
                </a:solidFill>
                <a:latin typeface="Times New Roman" pitchFamily="18" charset="0"/>
              </a:rPr>
              <a:t>Опыт</a:t>
            </a:r>
            <a:r>
              <a:rPr lang="ru-RU" dirty="0">
                <a:solidFill>
                  <a:srgbClr val="FF3300"/>
                </a:solidFill>
              </a:rPr>
              <a:t> </a:t>
            </a:r>
            <a:r>
              <a:rPr lang="ru-RU" dirty="0" smtClean="0">
                <a:solidFill>
                  <a:srgbClr val="FF3300"/>
                </a:solidFill>
              </a:rPr>
              <a:t>Эрстеда</a:t>
            </a:r>
            <a:br>
              <a:rPr lang="ru-RU" dirty="0" smtClean="0">
                <a:solidFill>
                  <a:srgbClr val="FF3300"/>
                </a:solidFill>
              </a:rPr>
            </a:br>
            <a:r>
              <a:rPr lang="ru-RU" sz="3200" b="1" dirty="0" smtClean="0">
                <a:solidFill>
                  <a:srgbClr val="FF3300"/>
                </a:solidFill>
              </a:rPr>
              <a:t>1820  год</a:t>
            </a:r>
            <a:endParaRPr lang="ru-RU" sz="3200" b="1" dirty="0">
              <a:solidFill>
                <a:srgbClr val="FF3300"/>
              </a:solidFill>
            </a:endParaRPr>
          </a:p>
        </p:txBody>
      </p:sp>
      <p:pic>
        <p:nvPicPr>
          <p:cNvPr id="6148" name="Picture 4" descr="1"/>
          <p:cNvPicPr>
            <a:picLocks noGrp="1" noChangeAspect="1" noChangeArrowheads="1"/>
          </p:cNvPicPr>
          <p:nvPr>
            <p:ph type="body" idx="1"/>
          </p:nvPr>
        </p:nvPicPr>
        <p:blipFill>
          <a:blip r:embed="rId2" cstate="print"/>
          <a:srcRect/>
          <a:stretch>
            <a:fillRect/>
          </a:stretch>
        </p:blipFill>
        <p:spPr>
          <a:xfrm>
            <a:off x="0" y="2727325"/>
            <a:ext cx="9144000" cy="4130675"/>
          </a:xfrm>
          <a:noFill/>
          <a:ln/>
        </p:spPr>
      </p:pic>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60350"/>
            <a:ext cx="8218488" cy="1944688"/>
          </a:xfrm>
        </p:spPr>
        <p:txBody>
          <a:bodyPr>
            <a:noAutofit/>
          </a:bodyPr>
          <a:lstStyle/>
          <a:p>
            <a:r>
              <a:rPr lang="ru-RU" sz="4800" b="1" dirty="0">
                <a:solidFill>
                  <a:srgbClr val="FF0000"/>
                </a:solidFill>
              </a:rPr>
              <a:t>Катушка с проводом ,по которому </a:t>
            </a:r>
            <a:r>
              <a:rPr lang="ru-RU" sz="4800" b="1">
                <a:solidFill>
                  <a:srgbClr val="FF0000"/>
                </a:solidFill>
              </a:rPr>
              <a:t>течет </a:t>
            </a:r>
            <a:r>
              <a:rPr lang="ru-RU" sz="4800" b="1" smtClean="0">
                <a:solidFill>
                  <a:srgbClr val="FF0000"/>
                </a:solidFill>
              </a:rPr>
              <a:t>ток, </a:t>
            </a:r>
            <a:r>
              <a:rPr lang="ru-RU" sz="4800" b="1" dirty="0">
                <a:solidFill>
                  <a:srgbClr val="FF0000"/>
                </a:solidFill>
              </a:rPr>
              <a:t>является электромагнитом.</a:t>
            </a:r>
          </a:p>
        </p:txBody>
      </p:sp>
      <p:pic>
        <p:nvPicPr>
          <p:cNvPr id="10244" name="Picture 4" descr="{7F1F68D6-C26E-4BDE-9505-17729D645E07}"/>
          <p:cNvPicPr>
            <a:picLocks noChangeAspect="1" noChangeArrowheads="1"/>
          </p:cNvPicPr>
          <p:nvPr/>
        </p:nvPicPr>
        <p:blipFill>
          <a:blip r:embed="rId2" cstate="print"/>
          <a:srcRect/>
          <a:stretch>
            <a:fillRect/>
          </a:stretch>
        </p:blipFill>
        <p:spPr bwMode="auto">
          <a:xfrm>
            <a:off x="1835150" y="2349500"/>
            <a:ext cx="5688013" cy="424815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74638"/>
            <a:ext cx="8229600" cy="1143000"/>
          </a:xfrm>
        </p:spPr>
        <p:txBody>
          <a:bodyPr>
            <a:normAutofit/>
          </a:bodyPr>
          <a:lstStyle/>
          <a:p>
            <a:r>
              <a:rPr lang="ru-RU" sz="4000" b="1" u="sng" dirty="0" smtClean="0"/>
              <a:t>Опыт  Ампера ( 1820 год )</a:t>
            </a:r>
            <a:endParaRPr lang="ru-RU" sz="4000" b="1" u="sng" dirty="0"/>
          </a:p>
        </p:txBody>
      </p:sp>
      <p:pic>
        <p:nvPicPr>
          <p:cNvPr id="29700" name="Picture 4" descr="{C5BAD621-FBB4-437D-A4AF-85B17B9E4F91}"/>
          <p:cNvPicPr>
            <a:picLocks noChangeAspect="1" noChangeArrowheads="1"/>
          </p:cNvPicPr>
          <p:nvPr/>
        </p:nvPicPr>
        <p:blipFill>
          <a:blip r:embed="rId2" cstate="print"/>
          <a:srcRect/>
          <a:stretch>
            <a:fillRect/>
          </a:stretch>
        </p:blipFill>
        <p:spPr bwMode="auto">
          <a:xfrm>
            <a:off x="762000" y="1484313"/>
            <a:ext cx="7620000" cy="4802187"/>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603448"/>
            <a:ext cx="2571768" cy="3046988"/>
          </a:xfrm>
          <a:prstGeom prst="rect">
            <a:avLst/>
          </a:prstGeom>
          <a:noFill/>
        </p:spPr>
        <p:txBody>
          <a:bodyPr wrap="square" rtlCol="0">
            <a:spAutoFit/>
          </a:bodyPr>
          <a:lstStyle/>
          <a:p>
            <a:r>
              <a:rPr lang="ru-RU" sz="9600" dirty="0" smtClean="0">
                <a:solidFill>
                  <a:srgbClr val="FF0000"/>
                </a:solidFill>
              </a:rPr>
              <a:t>   КАК  </a:t>
            </a:r>
            <a:endParaRPr lang="ru-RU" sz="9600" dirty="0">
              <a:solidFill>
                <a:srgbClr val="FF0000"/>
              </a:solidFill>
            </a:endParaRPr>
          </a:p>
        </p:txBody>
      </p:sp>
      <p:sp>
        <p:nvSpPr>
          <p:cNvPr id="3" name="TextBox 2"/>
          <p:cNvSpPr txBox="1"/>
          <p:nvPr/>
        </p:nvSpPr>
        <p:spPr>
          <a:xfrm>
            <a:off x="647056" y="2060848"/>
            <a:ext cx="8496944" cy="1446550"/>
          </a:xfrm>
          <a:prstGeom prst="rect">
            <a:avLst/>
          </a:prstGeom>
          <a:noFill/>
        </p:spPr>
        <p:txBody>
          <a:bodyPr wrap="square" rtlCol="0">
            <a:spAutoFit/>
          </a:bodyPr>
          <a:lstStyle/>
          <a:p>
            <a:r>
              <a:rPr lang="ru-RU" sz="8800" b="1" i="1" dirty="0" smtClean="0">
                <a:solidFill>
                  <a:srgbClr val="FF0000"/>
                </a:solidFill>
              </a:rPr>
              <a:t>ОБНАРУЖИТЬ</a:t>
            </a:r>
            <a:endParaRPr lang="ru-RU" sz="8800" b="1" i="1" dirty="0">
              <a:solidFill>
                <a:srgbClr val="FF0000"/>
              </a:solidFill>
            </a:endParaRPr>
          </a:p>
        </p:txBody>
      </p:sp>
      <p:sp>
        <p:nvSpPr>
          <p:cNvPr id="4" name="TextBox 3"/>
          <p:cNvSpPr txBox="1"/>
          <p:nvPr/>
        </p:nvSpPr>
        <p:spPr>
          <a:xfrm>
            <a:off x="1331640" y="1772816"/>
            <a:ext cx="5930494" cy="4031873"/>
          </a:xfrm>
          <a:prstGeom prst="rect">
            <a:avLst/>
          </a:prstGeom>
          <a:noFill/>
        </p:spPr>
        <p:txBody>
          <a:bodyPr wrap="square" rtlCol="0">
            <a:spAutoFit/>
          </a:bodyPr>
          <a:lstStyle/>
          <a:p>
            <a:pPr algn="ctr"/>
            <a:r>
              <a:rPr lang="ru-RU" sz="8000" u="sng" dirty="0" smtClean="0">
                <a:solidFill>
                  <a:srgbClr val="FF0000"/>
                </a:solidFill>
              </a:rPr>
              <a:t> </a:t>
            </a:r>
            <a:r>
              <a:rPr lang="ru-RU" sz="8800" b="1" i="1" u="sng" dirty="0" smtClean="0">
                <a:solidFill>
                  <a:srgbClr val="FF0000"/>
                </a:solidFill>
              </a:rPr>
              <a:t>магнитное поле</a:t>
            </a:r>
            <a:r>
              <a:rPr lang="ru-RU" sz="8000" b="1" i="1" u="sng" dirty="0" smtClean="0">
                <a:solidFill>
                  <a:srgbClr val="FF0000"/>
                </a:solidFill>
              </a:rPr>
              <a:t>?</a:t>
            </a:r>
            <a:endParaRPr lang="ru-RU" sz="80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748547"/>
            <a:ext cx="8249000" cy="5293757"/>
          </a:xfrm>
          <a:prstGeom prst="rect">
            <a:avLst/>
          </a:prstGeom>
          <a:solidFill>
            <a:srgbClr val="FFFF00"/>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1"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a:rPr>
              <a:t>  </a:t>
            </a:r>
            <a:r>
              <a:rPr kumimoji="0" lang="ru-RU" sz="2000" b="1" i="1"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a:rPr>
              <a:t>Первоначальные сведения о магнетизме.</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000"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История магнита насчитывает свыше 2,5 тыс. лет. В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До н.э. древнекитайские ученые обнаружили минерал, способный притягивать к себе железные предметы. Китайцы назвали его «</a:t>
            </a:r>
            <a:r>
              <a:rPr kumimoji="0" lang="ru-RU" sz="2000" b="1" i="1" u="sng" strike="noStrike" cap="none" normalizeH="0" baseline="0" dirty="0" err="1" smtClean="0">
                <a:ln>
                  <a:noFill/>
                </a:ln>
                <a:solidFill>
                  <a:srgbClr val="0000CC"/>
                </a:solidFill>
                <a:effectLst/>
                <a:latin typeface="Calibri" pitchFamily="34" charset="0"/>
                <a:ea typeface="Times New Roman" pitchFamily="18" charset="0"/>
                <a:cs typeface="Times New Roman" pitchFamily="18" charset="0"/>
              </a:rPr>
              <a:t>Чу-ши</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что означает «</a:t>
            </a:r>
            <a:r>
              <a:rPr kumimoji="0" lang="ru-RU" sz="20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Любящий камень</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Есть и другие легенды о названии минерала магнитом.</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Пастух по имени </a:t>
            </a:r>
            <a:r>
              <a:rPr kumimoji="0" lang="ru-RU" sz="2000" b="1" i="1" u="sng" strike="noStrike" cap="none" normalizeH="0" baseline="0" dirty="0" err="1" smtClean="0">
                <a:ln>
                  <a:noFill/>
                </a:ln>
                <a:solidFill>
                  <a:srgbClr val="0000CC"/>
                </a:solidFill>
                <a:effectLst/>
                <a:latin typeface="Calibri" pitchFamily="34" charset="0"/>
                <a:ea typeface="Times New Roman" pitchFamily="18" charset="0"/>
                <a:cs typeface="Times New Roman" pitchFamily="18" charset="0"/>
              </a:rPr>
              <a:t>Магнус</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как-то обнаружил, что железный наконечник его посоха и гвозди сапог притягиваются к чёрному камню. Этот камень стали называть </a:t>
            </a:r>
            <a:r>
              <a:rPr kumimoji="0" lang="ru-RU" sz="2000" b="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камнем </a:t>
            </a:r>
            <a:r>
              <a:rPr kumimoji="0" lang="ru-RU" sz="2000" b="1" u="sng" strike="noStrike" cap="none" normalizeH="0" baseline="0" dirty="0" err="1" smtClean="0">
                <a:ln>
                  <a:noFill/>
                </a:ln>
                <a:solidFill>
                  <a:srgbClr val="0000CC"/>
                </a:solidFill>
                <a:effectLst/>
                <a:latin typeface="Calibri" pitchFamily="34" charset="0"/>
                <a:ea typeface="Times New Roman" pitchFamily="18" charset="0"/>
                <a:cs typeface="Times New Roman" pitchFamily="18" charset="0"/>
              </a:rPr>
              <a:t>Магнуса</a:t>
            </a:r>
            <a:r>
              <a:rPr kumimoji="0" lang="ru-RU" sz="2000" b="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 или просто магнитом. </a:t>
            </a:r>
            <a:r>
              <a:rPr kumimoji="0" lang="ru-RU" sz="2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ru-RU" sz="2000" dirty="0" smtClean="0">
                <a:latin typeface="Calibri" pitchFamily="34" charset="0"/>
                <a:ea typeface="Times New Roman" pitchFamily="18" charset="0"/>
                <a:cs typeface="Times New Roman" pitchFamily="18" charset="0"/>
              </a:rPr>
              <a:t>И</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звестно и другое предание, гласящее, что слово магнит произошло от названия местности, где добывали железную руду, — </a:t>
            </a:r>
            <a:r>
              <a:rPr kumimoji="0" lang="ru-RU" sz="20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холмы Магнезии в Малой Азии</a:t>
            </a:r>
            <a:r>
              <a:rPr kumimoji="0" lang="ru-RU" sz="2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Об этом упоминал греческий философ и физик Фалес в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 в. до н.э. Таким образом, за много веков до нашей эры было известно, что </a:t>
            </a:r>
            <a:r>
              <a:rPr kumimoji="0" lang="ru-RU" sz="20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некоторые каменные породы обладают свойством притягивать куски железа</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00034" y="214290"/>
            <a:ext cx="8015288" cy="2047875"/>
          </a:xfrm>
        </p:spPr>
        <p:txBody>
          <a:bodyPr>
            <a:normAutofit/>
          </a:bodyPr>
          <a:lstStyle/>
          <a:p>
            <a:r>
              <a:rPr lang="ru-RU" sz="3200" b="1" i="1" dirty="0" smtClean="0">
                <a:solidFill>
                  <a:srgbClr val="FF0000"/>
                </a:solidFill>
              </a:rPr>
              <a:t>Обнаружение магнитного  поля  с  </a:t>
            </a:r>
            <a:br>
              <a:rPr lang="ru-RU" sz="3200" b="1" i="1" dirty="0" smtClean="0">
                <a:solidFill>
                  <a:srgbClr val="FF0000"/>
                </a:solidFill>
              </a:rPr>
            </a:br>
            <a:r>
              <a:rPr lang="ru-RU" sz="3200" b="1" i="1" dirty="0" smtClean="0">
                <a:solidFill>
                  <a:srgbClr val="FF0000"/>
                </a:solidFill>
              </a:rPr>
              <a:t>помощью притяжения железных  опилок</a:t>
            </a:r>
            <a:endParaRPr lang="ru-RU" sz="3200" b="1" i="1" dirty="0">
              <a:solidFill>
                <a:srgbClr val="FF0000"/>
              </a:solidFill>
            </a:endParaRPr>
          </a:p>
        </p:txBody>
      </p:sp>
      <p:pic>
        <p:nvPicPr>
          <p:cNvPr id="7172" name="Picture 4" descr="{4AF12835-432A-43AF-9D11-D2CB83D546BB}"/>
          <p:cNvPicPr>
            <a:picLocks noChangeAspect="1" noChangeArrowheads="1"/>
          </p:cNvPicPr>
          <p:nvPr/>
        </p:nvPicPr>
        <p:blipFill>
          <a:blip r:embed="rId2" cstate="print"/>
          <a:srcRect/>
          <a:stretch>
            <a:fillRect/>
          </a:stretch>
        </p:blipFill>
        <p:spPr bwMode="auto">
          <a:xfrm>
            <a:off x="762000" y="2420938"/>
            <a:ext cx="6905625" cy="4176712"/>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11" descr="84"/>
          <p:cNvPicPr>
            <a:picLocks noChangeAspect="1" noChangeArrowheads="1"/>
          </p:cNvPicPr>
          <p:nvPr/>
        </p:nvPicPr>
        <p:blipFill>
          <a:blip r:embed="rId2" cstate="print"/>
          <a:srcRect/>
          <a:stretch>
            <a:fillRect/>
          </a:stretch>
        </p:blipFill>
        <p:spPr bwMode="auto">
          <a:xfrm>
            <a:off x="2000232" y="2214554"/>
            <a:ext cx="4826000" cy="2324100"/>
          </a:xfrm>
          <a:prstGeom prst="rect">
            <a:avLst/>
          </a:prstGeom>
          <a:noFill/>
          <a:ln w="9525">
            <a:noFill/>
            <a:miter lim="800000"/>
            <a:headEnd/>
            <a:tailEnd/>
          </a:ln>
        </p:spPr>
      </p:pic>
      <p:sp>
        <p:nvSpPr>
          <p:cNvPr id="6" name="TextBox 5"/>
          <p:cNvSpPr txBox="1"/>
          <p:nvPr/>
        </p:nvSpPr>
        <p:spPr>
          <a:xfrm>
            <a:off x="285720" y="285728"/>
            <a:ext cx="8643998" cy="1077218"/>
          </a:xfrm>
          <a:prstGeom prst="rect">
            <a:avLst/>
          </a:prstGeom>
          <a:noFill/>
          <a:ln w="57150">
            <a:solidFill>
              <a:schemeClr val="tx2">
                <a:lumMod val="40000"/>
                <a:lumOff val="60000"/>
              </a:schemeClr>
            </a:solidFill>
          </a:ln>
        </p:spPr>
        <p:txBody>
          <a:bodyPr wrap="square" rtlCol="0">
            <a:spAutoFit/>
          </a:bodyPr>
          <a:lstStyle/>
          <a:p>
            <a:r>
              <a:rPr lang="ru-RU" dirty="0" smtClean="0"/>
              <a:t>  </a:t>
            </a:r>
            <a:r>
              <a:rPr lang="ru-RU" sz="3200" b="1" i="1" dirty="0" smtClean="0">
                <a:solidFill>
                  <a:schemeClr val="accent6">
                    <a:lumMod val="75000"/>
                  </a:schemeClr>
                </a:solidFill>
              </a:rPr>
              <a:t>Действие с некоторой  силой  на  магнитную    </a:t>
            </a:r>
          </a:p>
          <a:p>
            <a:r>
              <a:rPr lang="ru-RU" sz="3200" b="1" i="1" dirty="0" smtClean="0">
                <a:solidFill>
                  <a:schemeClr val="accent6">
                    <a:lumMod val="75000"/>
                  </a:schemeClr>
                </a:solidFill>
              </a:rPr>
              <a:t>                                  стрелку</a:t>
            </a:r>
            <a:endParaRPr lang="ru-RU" sz="3200" b="1" i="1" dirty="0">
              <a:solidFill>
                <a:schemeClr val="accent6">
                  <a:lumMod val="75000"/>
                </a:schemeClr>
              </a:solidFill>
            </a:endParaRPr>
          </a:p>
        </p:txBody>
      </p:sp>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371600" y="398463"/>
            <a:ext cx="7772400" cy="1077912"/>
          </a:xfrm>
        </p:spPr>
        <p:txBody>
          <a:bodyPr>
            <a:normAutofit fontScale="90000"/>
          </a:bodyPr>
          <a:lstStyle/>
          <a:p>
            <a:pPr algn="ctr"/>
            <a:r>
              <a:rPr lang="ru-RU" sz="3500" b="1" i="1" dirty="0">
                <a:solidFill>
                  <a:srgbClr val="FF0000"/>
                </a:solidFill>
              </a:rPr>
              <a:t>На проводник с током, помещенный в магнитное поле, действует сила со стороны магнитного поля.</a:t>
            </a:r>
          </a:p>
        </p:txBody>
      </p:sp>
      <p:pic>
        <p:nvPicPr>
          <p:cNvPr id="35844" name="Picture 4" descr="11"/>
          <p:cNvPicPr>
            <a:picLocks noChangeAspect="1" noChangeArrowheads="1"/>
          </p:cNvPicPr>
          <p:nvPr/>
        </p:nvPicPr>
        <p:blipFill>
          <a:blip r:embed="rId2" cstate="print"/>
          <a:srcRect/>
          <a:stretch>
            <a:fillRect/>
          </a:stretch>
        </p:blipFill>
        <p:spPr bwMode="auto">
          <a:xfrm>
            <a:off x="1763713" y="2565400"/>
            <a:ext cx="6048375" cy="19431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p:cNvSpPr txBox="1">
            <a:spLocks noChangeArrowheads="1"/>
          </p:cNvSpPr>
          <p:nvPr/>
        </p:nvSpPr>
        <p:spPr bwMode="auto">
          <a:xfrm>
            <a:off x="6084888" y="836613"/>
            <a:ext cx="576262" cy="457200"/>
          </a:xfrm>
          <a:prstGeom prst="rect">
            <a:avLst/>
          </a:prstGeom>
          <a:noFill/>
          <a:ln w="9525">
            <a:noFill/>
            <a:miter lim="800000"/>
            <a:headEnd/>
            <a:tailEnd/>
          </a:ln>
          <a:effectLst/>
        </p:spPr>
        <p:txBody>
          <a:bodyPr>
            <a:spAutoFit/>
          </a:bodyPr>
          <a:lstStyle/>
          <a:p>
            <a:pPr>
              <a:spcBef>
                <a:spcPct val="50000"/>
              </a:spcBef>
            </a:pPr>
            <a:r>
              <a:rPr lang="en-US" sz="2400">
                <a:solidFill>
                  <a:srgbClr val="FFFF00"/>
                </a:solidFill>
                <a:latin typeface="Arial" charset="0"/>
                <a:cs typeface="Arial" charset="0"/>
              </a:rPr>
              <a:t>I</a:t>
            </a:r>
          </a:p>
        </p:txBody>
      </p:sp>
      <p:pic>
        <p:nvPicPr>
          <p:cNvPr id="6155" name="Picture 11" descr="0300402"/>
          <p:cNvPicPr>
            <a:picLocks noChangeAspect="1" noChangeArrowheads="1"/>
          </p:cNvPicPr>
          <p:nvPr/>
        </p:nvPicPr>
        <p:blipFill>
          <a:blip r:embed="rId3" cstate="print"/>
          <a:srcRect/>
          <a:stretch>
            <a:fillRect/>
          </a:stretch>
        </p:blipFill>
        <p:spPr bwMode="auto">
          <a:xfrm>
            <a:off x="395536" y="1916832"/>
            <a:ext cx="7858180" cy="4429156"/>
          </a:xfrm>
          <a:prstGeom prst="rect">
            <a:avLst/>
          </a:prstGeom>
          <a:noFill/>
        </p:spPr>
      </p:pic>
      <p:sp>
        <p:nvSpPr>
          <p:cNvPr id="6157" name="Line 13"/>
          <p:cNvSpPr>
            <a:spLocks noChangeShapeType="1"/>
          </p:cNvSpPr>
          <p:nvPr/>
        </p:nvSpPr>
        <p:spPr bwMode="auto">
          <a:xfrm>
            <a:off x="5365750" y="2854325"/>
            <a:ext cx="0" cy="0"/>
          </a:xfrm>
          <a:prstGeom prst="line">
            <a:avLst/>
          </a:prstGeom>
          <a:noFill/>
          <a:ln w="9525">
            <a:solidFill>
              <a:schemeClr val="tx1"/>
            </a:solidFill>
            <a:round/>
            <a:headEnd/>
            <a:tailEnd type="triangle" w="med" len="med"/>
          </a:ln>
          <a:effectLst/>
        </p:spPr>
        <p:txBody>
          <a:bodyPr/>
          <a:lstStyle/>
          <a:p>
            <a:endParaRPr lang="ru-RU"/>
          </a:p>
        </p:txBody>
      </p:sp>
      <p:sp>
        <p:nvSpPr>
          <p:cNvPr id="6" name="TextBox 5"/>
          <p:cNvSpPr txBox="1"/>
          <p:nvPr/>
        </p:nvSpPr>
        <p:spPr>
          <a:xfrm>
            <a:off x="107504" y="357166"/>
            <a:ext cx="8856984" cy="1200329"/>
          </a:xfrm>
          <a:prstGeom prst="rect">
            <a:avLst/>
          </a:prstGeom>
          <a:noFill/>
        </p:spPr>
        <p:txBody>
          <a:bodyPr wrap="square" rtlCol="0">
            <a:spAutoFit/>
          </a:bodyPr>
          <a:lstStyle/>
          <a:p>
            <a:pPr algn="ctr"/>
            <a:r>
              <a:rPr lang="ru-RU" sz="3600" b="1" i="1" dirty="0" smtClean="0">
                <a:solidFill>
                  <a:srgbClr val="FF0000"/>
                </a:solidFill>
              </a:rPr>
              <a:t>  Линии магнитной  индукции  полосового  магнита</a:t>
            </a:r>
            <a:endParaRPr lang="ru-RU" sz="3600" b="1" i="1" dirty="0">
              <a:solidFill>
                <a:srgbClr val="FF0000"/>
              </a:solidFill>
            </a:endParaRPr>
          </a:p>
        </p:txBody>
      </p:sp>
    </p:spTree>
    <p:custDataLst>
      <p:tags r:id="rId1"/>
    </p:custDataLst>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egephizika.26204s024.edusite.ru/DswMedia/electrodinamika5.files/image031.jpg"/>
          <p:cNvPicPr>
            <a:picLocks noChangeAspect="1" noChangeArrowheads="1"/>
          </p:cNvPicPr>
          <p:nvPr/>
        </p:nvPicPr>
        <p:blipFill>
          <a:blip r:embed="rId2" cstate="print"/>
          <a:srcRect/>
          <a:stretch>
            <a:fillRect/>
          </a:stretch>
        </p:blipFill>
        <p:spPr bwMode="auto">
          <a:xfrm>
            <a:off x="428596" y="1357298"/>
            <a:ext cx="7500990" cy="4500594"/>
          </a:xfrm>
          <a:prstGeom prst="rect">
            <a:avLst/>
          </a:prstGeom>
          <a:noFill/>
        </p:spPr>
      </p:pic>
      <p:sp>
        <p:nvSpPr>
          <p:cNvPr id="3" name="Прямоугольник 2"/>
          <p:cNvSpPr/>
          <p:nvPr/>
        </p:nvSpPr>
        <p:spPr>
          <a:xfrm>
            <a:off x="2571736" y="2071678"/>
            <a:ext cx="2214578" cy="171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000364" y="1785926"/>
            <a:ext cx="5929354" cy="4357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00034" y="5357826"/>
            <a:ext cx="857256"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Выноска со стрелкой влево 6"/>
          <p:cNvSpPr/>
          <p:nvPr/>
        </p:nvSpPr>
        <p:spPr>
          <a:xfrm>
            <a:off x="2357422" y="2071678"/>
            <a:ext cx="5786478" cy="3929090"/>
          </a:xfrm>
          <a:prstGeom prst="lef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714876" y="2643182"/>
            <a:ext cx="2928958" cy="2554545"/>
          </a:xfrm>
          <a:prstGeom prst="rect">
            <a:avLst/>
          </a:prstGeom>
          <a:noFill/>
        </p:spPr>
        <p:txBody>
          <a:bodyPr wrap="square" rtlCol="0">
            <a:spAutoFit/>
          </a:bodyPr>
          <a:lstStyle/>
          <a:p>
            <a:r>
              <a:rPr lang="en-US" dirty="0" smtClean="0"/>
              <a:t> </a:t>
            </a:r>
            <a:r>
              <a:rPr lang="ru-RU" sz="3200" b="1" i="1" dirty="0" smtClean="0">
                <a:solidFill>
                  <a:srgbClr val="008000"/>
                </a:solidFill>
              </a:rPr>
              <a:t>Линии магнитной  индукции  дугообразного</a:t>
            </a:r>
          </a:p>
          <a:p>
            <a:r>
              <a:rPr lang="ru-RU" sz="3200" b="1" i="1" dirty="0" smtClean="0">
                <a:solidFill>
                  <a:srgbClr val="008000"/>
                </a:solidFill>
              </a:rPr>
              <a:t>магнита</a:t>
            </a:r>
            <a:endParaRPr lang="ru-RU" sz="3200" b="1" i="1" dirty="0">
              <a:solidFill>
                <a:srgbClr val="008000"/>
              </a:solidFill>
            </a:endParaRPr>
          </a:p>
        </p:txBody>
      </p:sp>
    </p:spTree>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cshc.ru/_mod_files/ce_images/fizika_astronom_elektro/26.gif"/>
          <p:cNvPicPr/>
          <p:nvPr/>
        </p:nvPicPr>
        <p:blipFill>
          <a:blip r:embed="rId2" cstate="print"/>
          <a:srcRect/>
          <a:stretch>
            <a:fillRect/>
          </a:stretch>
        </p:blipFill>
        <p:spPr bwMode="auto">
          <a:xfrm>
            <a:off x="539552" y="548680"/>
            <a:ext cx="7500989" cy="5256584"/>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ис. 2."/>
          <p:cNvPicPr/>
          <p:nvPr/>
        </p:nvPicPr>
        <p:blipFill>
          <a:blip r:embed="rId3" cstate="print"/>
          <a:srcRect/>
          <a:stretch>
            <a:fillRect/>
          </a:stretch>
        </p:blipFill>
        <p:spPr bwMode="auto">
          <a:xfrm>
            <a:off x="357158" y="1071546"/>
            <a:ext cx="3643338" cy="2500330"/>
          </a:xfrm>
          <a:prstGeom prst="rect">
            <a:avLst/>
          </a:prstGeom>
          <a:noFill/>
          <a:ln w="9525">
            <a:noFill/>
            <a:miter lim="800000"/>
            <a:headEnd/>
            <a:tailEnd/>
          </a:ln>
        </p:spPr>
      </p:pic>
      <p:pic>
        <p:nvPicPr>
          <p:cNvPr id="4" name="Рисунок 3" descr="Рис. 3."/>
          <p:cNvPicPr/>
          <p:nvPr/>
        </p:nvPicPr>
        <p:blipFill>
          <a:blip r:embed="rId4" cstate="print"/>
          <a:srcRect/>
          <a:stretch>
            <a:fillRect/>
          </a:stretch>
        </p:blipFill>
        <p:spPr bwMode="auto">
          <a:xfrm>
            <a:off x="5357818" y="1071546"/>
            <a:ext cx="3214710" cy="2500330"/>
          </a:xfrm>
          <a:prstGeom prst="rect">
            <a:avLst/>
          </a:prstGeom>
          <a:noFill/>
          <a:ln w="9525">
            <a:noFill/>
            <a:miter lim="800000"/>
            <a:headEnd/>
            <a:tailEnd/>
          </a:ln>
        </p:spPr>
      </p:pic>
      <p:pic>
        <p:nvPicPr>
          <p:cNvPr id="5" name="Рисунок 4" descr="Рис. 4."/>
          <p:cNvPicPr/>
          <p:nvPr/>
        </p:nvPicPr>
        <p:blipFill>
          <a:blip r:embed="rId5" cstate="print"/>
          <a:srcRect/>
          <a:stretch>
            <a:fillRect/>
          </a:stretch>
        </p:blipFill>
        <p:spPr bwMode="auto">
          <a:xfrm>
            <a:off x="357158" y="4429132"/>
            <a:ext cx="3643338" cy="1714512"/>
          </a:xfrm>
          <a:prstGeom prst="rect">
            <a:avLst/>
          </a:prstGeom>
          <a:noFill/>
          <a:ln w="9525">
            <a:noFill/>
            <a:miter lim="800000"/>
            <a:headEnd/>
            <a:tailEnd/>
          </a:ln>
        </p:spPr>
      </p:pic>
      <p:pic>
        <p:nvPicPr>
          <p:cNvPr id="7" name="Рисунок 6" descr="http://e-science.ru/img/images/theory/electrodyn/magnetizm/t1-18.jpg"/>
          <p:cNvPicPr/>
          <p:nvPr/>
        </p:nvPicPr>
        <p:blipFill>
          <a:blip r:embed="rId6" cstate="print"/>
          <a:srcRect/>
          <a:stretch>
            <a:fillRect/>
          </a:stretch>
        </p:blipFill>
        <p:spPr bwMode="auto">
          <a:xfrm>
            <a:off x="6715140" y="4214818"/>
            <a:ext cx="1809750" cy="2219325"/>
          </a:xfrm>
          <a:prstGeom prst="rect">
            <a:avLst/>
          </a:prstGeom>
          <a:noFill/>
          <a:ln w="9525">
            <a:noFill/>
            <a:miter lim="800000"/>
            <a:headEnd/>
            <a:tailEnd/>
          </a:ln>
          <a:scene3d>
            <a:camera prst="isometricBottomDown"/>
            <a:lightRig rig="threePt" dir="t"/>
          </a:scene3d>
        </p:spPr>
      </p:pic>
      <p:sp>
        <p:nvSpPr>
          <p:cNvPr id="8" name="TextBox 7"/>
          <p:cNvSpPr txBox="1"/>
          <p:nvPr/>
        </p:nvSpPr>
        <p:spPr>
          <a:xfrm>
            <a:off x="2071670" y="214290"/>
            <a:ext cx="6215106" cy="369332"/>
          </a:xfrm>
          <a:prstGeom prst="rect">
            <a:avLst/>
          </a:prstGeom>
          <a:noFill/>
        </p:spPr>
        <p:txBody>
          <a:bodyPr wrap="square" rtlCol="0">
            <a:spAutoFit/>
          </a:bodyPr>
          <a:lstStyle/>
          <a:p>
            <a:r>
              <a:rPr lang="ru-RU" dirty="0" smtClean="0"/>
              <a:t>    </a:t>
            </a:r>
            <a:endParaRPr lang="ru-RU" dirty="0"/>
          </a:p>
        </p:txBody>
      </p:sp>
      <p:sp>
        <p:nvSpPr>
          <p:cNvPr id="9" name="TextBox 8"/>
          <p:cNvSpPr txBox="1"/>
          <p:nvPr/>
        </p:nvSpPr>
        <p:spPr>
          <a:xfrm>
            <a:off x="827584" y="285728"/>
            <a:ext cx="8136904" cy="584775"/>
          </a:xfrm>
          <a:prstGeom prst="rect">
            <a:avLst/>
          </a:prstGeom>
          <a:noFill/>
          <a:ln w="38100">
            <a:noFill/>
          </a:ln>
        </p:spPr>
        <p:txBody>
          <a:bodyPr wrap="square" rtlCol="0">
            <a:spAutoFit/>
          </a:bodyPr>
          <a:lstStyle/>
          <a:p>
            <a:r>
              <a:rPr lang="ru-RU" sz="3200" b="1" i="1" u="sng" dirty="0" smtClean="0">
                <a:solidFill>
                  <a:srgbClr val="FF0000"/>
                </a:solidFill>
              </a:rPr>
              <a:t>  Картина  линий  магнитной  индукции</a:t>
            </a:r>
            <a:endParaRPr lang="ru-RU" sz="3200" b="1" i="1" u="sng" dirty="0">
              <a:solidFill>
                <a:srgbClr val="FF0000"/>
              </a:solidFill>
            </a:endParaRPr>
          </a:p>
        </p:txBody>
      </p:sp>
      <p:sp>
        <p:nvSpPr>
          <p:cNvPr id="10" name="TextBox 9"/>
          <p:cNvSpPr txBox="1"/>
          <p:nvPr/>
        </p:nvSpPr>
        <p:spPr>
          <a:xfrm>
            <a:off x="857224" y="3786190"/>
            <a:ext cx="2928958" cy="369332"/>
          </a:xfrm>
          <a:prstGeom prst="rect">
            <a:avLst/>
          </a:prstGeom>
          <a:noFill/>
        </p:spPr>
        <p:txBody>
          <a:bodyPr wrap="square" rtlCol="0">
            <a:spAutoFit/>
          </a:bodyPr>
          <a:lstStyle/>
          <a:p>
            <a:r>
              <a:rPr lang="ru-RU" b="1" i="1" dirty="0" smtClean="0"/>
              <a:t> </a:t>
            </a:r>
            <a:r>
              <a:rPr lang="ru-RU" b="1" i="1" u="sng" dirty="0" smtClean="0">
                <a:solidFill>
                  <a:srgbClr val="0000CC"/>
                </a:solidFill>
              </a:rPr>
              <a:t>1. Прямого  тока</a:t>
            </a:r>
            <a:endParaRPr lang="ru-RU" b="1" i="1" u="sng" dirty="0">
              <a:solidFill>
                <a:srgbClr val="0000CC"/>
              </a:solidFill>
            </a:endParaRPr>
          </a:p>
        </p:txBody>
      </p:sp>
      <p:sp>
        <p:nvSpPr>
          <p:cNvPr id="11" name="TextBox 10"/>
          <p:cNvSpPr txBox="1"/>
          <p:nvPr/>
        </p:nvSpPr>
        <p:spPr>
          <a:xfrm>
            <a:off x="5715008" y="3786190"/>
            <a:ext cx="3214710" cy="369332"/>
          </a:xfrm>
          <a:prstGeom prst="rect">
            <a:avLst/>
          </a:prstGeom>
          <a:noFill/>
        </p:spPr>
        <p:txBody>
          <a:bodyPr wrap="square" rtlCol="0">
            <a:spAutoFit/>
          </a:bodyPr>
          <a:lstStyle/>
          <a:p>
            <a:r>
              <a:rPr lang="ru-RU" dirty="0" smtClean="0"/>
              <a:t>   </a:t>
            </a:r>
            <a:r>
              <a:rPr lang="ru-RU" b="1" i="1" u="sng" dirty="0" smtClean="0">
                <a:solidFill>
                  <a:srgbClr val="0000CC"/>
                </a:solidFill>
              </a:rPr>
              <a:t>2. Кругового  тока</a:t>
            </a:r>
            <a:endParaRPr lang="ru-RU" b="1" i="1" u="sng" dirty="0">
              <a:solidFill>
                <a:srgbClr val="0000CC"/>
              </a:solidFill>
            </a:endParaRPr>
          </a:p>
        </p:txBody>
      </p:sp>
      <p:sp>
        <p:nvSpPr>
          <p:cNvPr id="12" name="TextBox 11"/>
          <p:cNvSpPr txBox="1"/>
          <p:nvPr/>
        </p:nvSpPr>
        <p:spPr>
          <a:xfrm>
            <a:off x="642910" y="6357958"/>
            <a:ext cx="3500462" cy="369332"/>
          </a:xfrm>
          <a:prstGeom prst="rect">
            <a:avLst/>
          </a:prstGeom>
          <a:noFill/>
        </p:spPr>
        <p:txBody>
          <a:bodyPr wrap="square" rtlCol="0">
            <a:spAutoFit/>
          </a:bodyPr>
          <a:lstStyle/>
          <a:p>
            <a:r>
              <a:rPr lang="ru-RU" dirty="0" smtClean="0"/>
              <a:t>    </a:t>
            </a:r>
            <a:r>
              <a:rPr lang="ru-RU" b="1" i="1" u="sng" dirty="0" smtClean="0">
                <a:solidFill>
                  <a:srgbClr val="0000CC"/>
                </a:solidFill>
              </a:rPr>
              <a:t>3. Катушки  с  током  </a:t>
            </a:r>
            <a:endParaRPr lang="ru-RU" b="1" i="1" u="sng" dirty="0">
              <a:solidFill>
                <a:srgbClr val="0000CC"/>
              </a:solidFill>
            </a:endParaRPr>
          </a:p>
        </p:txBody>
      </p:sp>
      <p:sp>
        <p:nvSpPr>
          <p:cNvPr id="13" name="TextBox 12"/>
          <p:cNvSpPr txBox="1"/>
          <p:nvPr/>
        </p:nvSpPr>
        <p:spPr>
          <a:xfrm>
            <a:off x="3071802" y="5000636"/>
            <a:ext cx="428628" cy="584775"/>
          </a:xfrm>
          <a:prstGeom prst="rect">
            <a:avLst/>
          </a:prstGeom>
          <a:noFill/>
        </p:spPr>
        <p:txBody>
          <a:bodyPr wrap="square" rtlCol="0">
            <a:spAutoFit/>
          </a:bodyPr>
          <a:lstStyle/>
          <a:p>
            <a:r>
              <a:rPr lang="en-US" sz="3200" b="1" dirty="0" smtClean="0"/>
              <a:t>N</a:t>
            </a:r>
            <a:endParaRPr lang="ru-RU" sz="3200" b="1" dirty="0"/>
          </a:p>
        </p:txBody>
      </p:sp>
      <p:sp>
        <p:nvSpPr>
          <p:cNvPr id="14" name="TextBox 13"/>
          <p:cNvSpPr txBox="1"/>
          <p:nvPr/>
        </p:nvSpPr>
        <p:spPr>
          <a:xfrm>
            <a:off x="714348" y="5000636"/>
            <a:ext cx="428628" cy="707886"/>
          </a:xfrm>
          <a:prstGeom prst="rect">
            <a:avLst/>
          </a:prstGeom>
          <a:noFill/>
        </p:spPr>
        <p:txBody>
          <a:bodyPr wrap="square" rtlCol="0">
            <a:spAutoFit/>
          </a:bodyPr>
          <a:lstStyle/>
          <a:p>
            <a:r>
              <a:rPr lang="en-US" sz="4000" b="1" dirty="0" smtClean="0"/>
              <a:t>S</a:t>
            </a:r>
            <a:endParaRPr lang="ru-RU" sz="4000" b="1" dirty="0"/>
          </a:p>
        </p:txBody>
      </p:sp>
    </p:spTree>
    <p:custDataLst>
      <p:tags r:id="rId1"/>
    </p:custDataLst>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class-fizika.ru/10_11_class/10_magn/1bur.jpg"/>
          <p:cNvPicPr>
            <a:picLocks noChangeAspect="1" noChangeArrowheads="1"/>
          </p:cNvPicPr>
          <p:nvPr/>
        </p:nvPicPr>
        <p:blipFill>
          <a:blip r:embed="rId2" cstate="print"/>
          <a:srcRect/>
          <a:stretch>
            <a:fillRect/>
          </a:stretch>
        </p:blipFill>
        <p:spPr bwMode="auto">
          <a:xfrm>
            <a:off x="827584" y="2996952"/>
            <a:ext cx="3214710" cy="3143272"/>
          </a:xfrm>
          <a:prstGeom prst="rect">
            <a:avLst/>
          </a:prstGeom>
          <a:noFill/>
        </p:spPr>
      </p:pic>
      <p:pic>
        <p:nvPicPr>
          <p:cNvPr id="49155" name="Picture 3" descr="http://www.class-fizika.ru/10_11_class/10_magn/2bur.jpg"/>
          <p:cNvPicPr>
            <a:picLocks noChangeAspect="1" noChangeArrowheads="1"/>
          </p:cNvPicPr>
          <p:nvPr/>
        </p:nvPicPr>
        <p:blipFill>
          <a:blip r:embed="rId3" cstate="print"/>
          <a:srcRect/>
          <a:stretch>
            <a:fillRect/>
          </a:stretch>
        </p:blipFill>
        <p:spPr bwMode="auto">
          <a:xfrm>
            <a:off x="4716016" y="2996952"/>
            <a:ext cx="3286148" cy="3286148"/>
          </a:xfrm>
          <a:prstGeom prst="rect">
            <a:avLst/>
          </a:prstGeom>
          <a:noFill/>
        </p:spPr>
      </p:pic>
      <p:cxnSp>
        <p:nvCxnSpPr>
          <p:cNvPr id="6" name="Прямая соединительная линия 5"/>
          <p:cNvCxnSpPr/>
          <p:nvPr/>
        </p:nvCxnSpPr>
        <p:spPr>
          <a:xfrm rot="16200000" flipH="1">
            <a:off x="2357422" y="4643446"/>
            <a:ext cx="142876" cy="1428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2357422" y="4643446"/>
            <a:ext cx="142876" cy="1428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6286512" y="4500570"/>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71472" y="428604"/>
            <a:ext cx="8286808" cy="1323439"/>
          </a:xfrm>
          <a:prstGeom prst="rect">
            <a:avLst/>
          </a:prstGeom>
          <a:noFill/>
        </p:spPr>
        <p:txBody>
          <a:bodyPr wrap="square" rtlCol="0">
            <a:spAutoFit/>
          </a:bodyPr>
          <a:lstStyle/>
          <a:p>
            <a:pPr algn="ctr"/>
            <a:r>
              <a:rPr lang="ru-RU" sz="4000" b="1" u="sng" dirty="0" smtClean="0">
                <a:solidFill>
                  <a:srgbClr val="008000"/>
                </a:solidFill>
              </a:rPr>
              <a:t>  </a:t>
            </a:r>
            <a:r>
              <a:rPr lang="ru-RU" sz="4000" b="1" i="1" u="sng" dirty="0" smtClean="0">
                <a:solidFill>
                  <a:srgbClr val="008000"/>
                </a:solidFill>
              </a:rPr>
              <a:t>Магнитное  поле  прямого  проводника  с  током</a:t>
            </a:r>
            <a:endParaRPr lang="ru-RU" sz="4000" b="1" i="1" u="sng" dirty="0">
              <a:solidFill>
                <a:srgbClr val="008000"/>
              </a:solidFill>
            </a:endParaRPr>
          </a:p>
        </p:txBody>
      </p:sp>
      <p:sp>
        <p:nvSpPr>
          <p:cNvPr id="12" name="TextBox 11"/>
          <p:cNvSpPr txBox="1"/>
          <p:nvPr/>
        </p:nvSpPr>
        <p:spPr>
          <a:xfrm>
            <a:off x="0" y="2492896"/>
            <a:ext cx="4680520" cy="830997"/>
          </a:xfrm>
          <a:prstGeom prst="rect">
            <a:avLst/>
          </a:prstGeom>
          <a:noFill/>
        </p:spPr>
        <p:txBody>
          <a:bodyPr wrap="square" rtlCol="0">
            <a:spAutoFit/>
          </a:bodyPr>
          <a:lstStyle/>
          <a:p>
            <a:r>
              <a:rPr lang="ru-RU" dirty="0" smtClean="0"/>
              <a:t>  </a:t>
            </a:r>
            <a:r>
              <a:rPr lang="ru-RU" sz="2400" b="1" i="1" dirty="0" smtClean="0">
                <a:solidFill>
                  <a:srgbClr val="0000CC"/>
                </a:solidFill>
              </a:rPr>
              <a:t>1. Ток  в  проводнике  направлен</a:t>
            </a:r>
          </a:p>
          <a:p>
            <a:r>
              <a:rPr lang="ru-RU" sz="2400" b="1" i="1" dirty="0" smtClean="0">
                <a:solidFill>
                  <a:srgbClr val="0000CC"/>
                </a:solidFill>
              </a:rPr>
              <a:t>                   от нас  </a:t>
            </a:r>
            <a:endParaRPr lang="ru-RU" sz="2400" b="1" i="1" dirty="0">
              <a:solidFill>
                <a:srgbClr val="0000CC"/>
              </a:solidFill>
            </a:endParaRPr>
          </a:p>
        </p:txBody>
      </p:sp>
      <p:sp>
        <p:nvSpPr>
          <p:cNvPr id="15" name="TextBox 14"/>
          <p:cNvSpPr txBox="1"/>
          <p:nvPr/>
        </p:nvSpPr>
        <p:spPr>
          <a:xfrm>
            <a:off x="4499992" y="2492896"/>
            <a:ext cx="4824536" cy="830997"/>
          </a:xfrm>
          <a:prstGeom prst="rect">
            <a:avLst/>
          </a:prstGeom>
          <a:noFill/>
        </p:spPr>
        <p:txBody>
          <a:bodyPr wrap="square" rtlCol="0">
            <a:spAutoFit/>
          </a:bodyPr>
          <a:lstStyle/>
          <a:p>
            <a:r>
              <a:rPr lang="ru-RU" b="1" i="1" dirty="0" smtClean="0"/>
              <a:t> </a:t>
            </a:r>
            <a:r>
              <a:rPr lang="ru-RU" sz="2400" b="1" i="1" dirty="0" smtClean="0">
                <a:solidFill>
                  <a:srgbClr val="0000CC"/>
                </a:solidFill>
              </a:rPr>
              <a:t>2.  Ток  в  проводнике  направлен</a:t>
            </a:r>
          </a:p>
          <a:p>
            <a:r>
              <a:rPr lang="ru-RU" sz="2400" b="1" i="1" dirty="0" smtClean="0">
                <a:solidFill>
                  <a:srgbClr val="0000CC"/>
                </a:solidFill>
              </a:rPr>
              <a:t>                   к нам</a:t>
            </a:r>
            <a:endParaRPr lang="ru-RU" sz="2400" b="1" i="1" dirty="0">
              <a:solidFill>
                <a:srgbClr val="0000CC"/>
              </a:solidFill>
            </a:endParaRPr>
          </a:p>
        </p:txBody>
      </p:sp>
    </p:spTree>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560840" cy="4524315"/>
          </a:xfrm>
          <a:prstGeom prst="rect">
            <a:avLst/>
          </a:prstGeom>
          <a:noFill/>
        </p:spPr>
        <p:txBody>
          <a:bodyPr wrap="square" rtlCol="0">
            <a:spAutoFit/>
          </a:bodyPr>
          <a:lstStyle/>
          <a:p>
            <a:pPr algn="ctr"/>
            <a:r>
              <a:rPr lang="ru-RU" dirty="0" smtClean="0"/>
              <a:t>   </a:t>
            </a:r>
            <a:r>
              <a:rPr lang="ru-RU" sz="9600" b="1" i="1" u="sng" dirty="0" smtClean="0">
                <a:solidFill>
                  <a:srgbClr val="FF0000"/>
                </a:solidFill>
              </a:rPr>
              <a:t>Сила  Ампера  и  ее  применение</a:t>
            </a:r>
            <a:endParaRPr lang="ru-RU" sz="9600" b="1" i="1" u="sng" dirty="0">
              <a:solidFill>
                <a:srgbClr val="FF0000"/>
              </a:solidFill>
            </a:endParaRP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08720"/>
            <a:ext cx="7632848" cy="4524315"/>
          </a:xfrm>
          <a:prstGeom prst="rect">
            <a:avLst/>
          </a:prstGeom>
          <a:noFill/>
        </p:spPr>
        <p:txBody>
          <a:bodyPr wrap="square" rtlCol="0">
            <a:spAutoFit/>
          </a:bodyPr>
          <a:lstStyle/>
          <a:p>
            <a:pPr algn="ctr"/>
            <a:r>
              <a:rPr lang="en-US" sz="7200" b="1" i="1" u="sng" dirty="0" smtClean="0">
                <a:solidFill>
                  <a:srgbClr val="FF0000"/>
                </a:solidFill>
              </a:rPr>
              <a:t>1</a:t>
            </a:r>
            <a:r>
              <a:rPr lang="ru-RU" sz="7200" b="1" i="1" u="sng" dirty="0" smtClean="0">
                <a:solidFill>
                  <a:srgbClr val="FF0000"/>
                </a:solidFill>
              </a:rPr>
              <a:t>. Электрические  двигатели  постоянного  тока</a:t>
            </a:r>
            <a:endParaRPr lang="ru-RU" sz="7200" b="1" i="1" u="sng" dirty="0">
              <a:solidFill>
                <a:srgbClr val="FF0000"/>
              </a:solidFill>
            </a:endParaRP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4546" y="500042"/>
            <a:ext cx="4714908" cy="369332"/>
          </a:xfrm>
          <a:prstGeom prst="rect">
            <a:avLst/>
          </a:prstGeom>
          <a:noFill/>
        </p:spPr>
        <p:txBody>
          <a:bodyPr wrap="square" rtlCol="0">
            <a:spAutoFit/>
          </a:bodyPr>
          <a:lstStyle/>
          <a:p>
            <a:r>
              <a:rPr lang="en-US" dirty="0" smtClean="0"/>
              <a:t>        </a:t>
            </a:r>
            <a:endParaRPr lang="ru-RU" dirty="0"/>
          </a:p>
        </p:txBody>
      </p:sp>
      <p:sp>
        <p:nvSpPr>
          <p:cNvPr id="3" name="TextBox 2"/>
          <p:cNvSpPr txBox="1"/>
          <p:nvPr/>
        </p:nvSpPr>
        <p:spPr>
          <a:xfrm>
            <a:off x="2915816" y="116632"/>
            <a:ext cx="2016224" cy="2246769"/>
          </a:xfrm>
          <a:prstGeom prst="rect">
            <a:avLst/>
          </a:prstGeom>
          <a:noFill/>
        </p:spPr>
        <p:txBody>
          <a:bodyPr wrap="square" rtlCol="0">
            <a:spAutoFit/>
          </a:bodyPr>
          <a:lstStyle/>
          <a:p>
            <a:r>
              <a:rPr lang="ru-RU" sz="4400" dirty="0" smtClean="0"/>
              <a:t>      </a:t>
            </a:r>
            <a:r>
              <a:rPr lang="ru-RU" sz="9600" b="1" dirty="0" smtClean="0">
                <a:solidFill>
                  <a:srgbClr val="FF0000"/>
                </a:solidFill>
              </a:rPr>
              <a:t>Где</a:t>
            </a:r>
            <a:r>
              <a:rPr lang="ru-RU" sz="9600" dirty="0" smtClean="0">
                <a:solidFill>
                  <a:srgbClr val="FF0000"/>
                </a:solidFill>
              </a:rPr>
              <a:t>  </a:t>
            </a:r>
            <a:endParaRPr lang="ru-RU" sz="9600" dirty="0">
              <a:solidFill>
                <a:srgbClr val="FF0000"/>
              </a:solidFill>
            </a:endParaRPr>
          </a:p>
        </p:txBody>
      </p:sp>
      <p:sp>
        <p:nvSpPr>
          <p:cNvPr id="4" name="TextBox 3"/>
          <p:cNvSpPr txBox="1"/>
          <p:nvPr/>
        </p:nvSpPr>
        <p:spPr>
          <a:xfrm>
            <a:off x="1043608" y="2132856"/>
            <a:ext cx="6602506" cy="1569660"/>
          </a:xfrm>
          <a:prstGeom prst="rect">
            <a:avLst/>
          </a:prstGeom>
          <a:noFill/>
        </p:spPr>
        <p:txBody>
          <a:bodyPr wrap="square" rtlCol="0">
            <a:spAutoFit/>
          </a:bodyPr>
          <a:lstStyle/>
          <a:p>
            <a:r>
              <a:rPr lang="ru-RU" sz="4000" dirty="0" smtClean="0">
                <a:solidFill>
                  <a:srgbClr val="FF0000"/>
                </a:solidFill>
              </a:rPr>
              <a:t>  </a:t>
            </a:r>
            <a:r>
              <a:rPr lang="ru-RU" sz="9600" b="1" dirty="0" smtClean="0">
                <a:solidFill>
                  <a:srgbClr val="FF0000"/>
                </a:solidFill>
              </a:rPr>
              <a:t>возникает</a:t>
            </a:r>
            <a:endParaRPr lang="ru-RU" sz="9600" b="1" dirty="0">
              <a:solidFill>
                <a:srgbClr val="FF0000"/>
              </a:solidFill>
            </a:endParaRPr>
          </a:p>
        </p:txBody>
      </p:sp>
      <p:sp>
        <p:nvSpPr>
          <p:cNvPr id="5" name="TextBox 4"/>
          <p:cNvSpPr txBox="1"/>
          <p:nvPr/>
        </p:nvSpPr>
        <p:spPr>
          <a:xfrm>
            <a:off x="0" y="3212976"/>
            <a:ext cx="8568952" cy="3046988"/>
          </a:xfrm>
          <a:prstGeom prst="rect">
            <a:avLst/>
          </a:prstGeom>
          <a:noFill/>
        </p:spPr>
        <p:txBody>
          <a:bodyPr wrap="square" rtlCol="0">
            <a:spAutoFit/>
          </a:bodyPr>
          <a:lstStyle/>
          <a:p>
            <a:pPr algn="ctr"/>
            <a:r>
              <a:rPr lang="ru-RU" sz="4400" b="1" i="1" dirty="0" smtClean="0"/>
              <a:t>    </a:t>
            </a:r>
            <a:r>
              <a:rPr lang="ru-RU" sz="9600" b="1" i="1" dirty="0" smtClean="0">
                <a:solidFill>
                  <a:srgbClr val="FF0000"/>
                </a:solidFill>
              </a:rPr>
              <a:t>магнитное  поле?</a:t>
            </a:r>
            <a:endParaRPr lang="ru-RU" sz="9600" b="1" i="1" dirty="0">
              <a:solidFill>
                <a:srgbClr val="FF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600" decel="100000"/>
                                        <p:tgtEl>
                                          <p:spTgt spid="3"/>
                                        </p:tgtEl>
                                      </p:cBhvr>
                                    </p:animEffect>
                                    <p:anim calcmode="lin" valueType="num">
                                      <p:cBhvr>
                                        <p:cTn id="8" dur="1600" decel="100000" fill="hold"/>
                                        <p:tgtEl>
                                          <p:spTgt spid="3"/>
                                        </p:tgtEl>
                                        <p:attrNameLst>
                                          <p:attrName>style.rotation</p:attrName>
                                        </p:attrNameLst>
                                      </p:cBhvr>
                                      <p:tavLst>
                                        <p:tav tm="0">
                                          <p:val>
                                            <p:fltVal val="-90"/>
                                          </p:val>
                                        </p:tav>
                                        <p:tav tm="100000">
                                          <p:val>
                                            <p:fltVal val="0"/>
                                          </p:val>
                                        </p:tav>
                                      </p:tavLst>
                                    </p:anim>
                                    <p:anim calcmode="lin" valueType="num">
                                      <p:cBhvr>
                                        <p:cTn id="9" dur="1600" decel="100000" fill="hold"/>
                                        <p:tgtEl>
                                          <p:spTgt spid="3"/>
                                        </p:tgtEl>
                                        <p:attrNameLst>
                                          <p:attrName>ppt_x</p:attrName>
                                        </p:attrNameLst>
                                      </p:cBhvr>
                                      <p:tavLst>
                                        <p:tav tm="0">
                                          <p:val>
                                            <p:strVal val="#ppt_x+0.4"/>
                                          </p:val>
                                        </p:tav>
                                        <p:tav tm="100000">
                                          <p:val>
                                            <p:strVal val="#ppt_x-0.05"/>
                                          </p:val>
                                        </p:tav>
                                      </p:tavLst>
                                    </p:anim>
                                    <p:anim calcmode="lin" valueType="num">
                                      <p:cBhvr>
                                        <p:cTn id="10" dur="1600" decel="100000" fill="hold"/>
                                        <p:tgtEl>
                                          <p:spTgt spid="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600" decel="100000"/>
                                        <p:tgtEl>
                                          <p:spTgt spid="4"/>
                                        </p:tgtEl>
                                      </p:cBhvr>
                                    </p:animEffect>
                                    <p:anim calcmode="lin" valueType="num">
                                      <p:cBhvr>
                                        <p:cTn id="17" dur="1600" decel="100000" fill="hold"/>
                                        <p:tgtEl>
                                          <p:spTgt spid="4"/>
                                        </p:tgtEl>
                                        <p:attrNameLst>
                                          <p:attrName>style.rotation</p:attrName>
                                        </p:attrNameLst>
                                      </p:cBhvr>
                                      <p:tavLst>
                                        <p:tav tm="0">
                                          <p:val>
                                            <p:fltVal val="-90"/>
                                          </p:val>
                                        </p:tav>
                                        <p:tav tm="100000">
                                          <p:val>
                                            <p:fltVal val="0"/>
                                          </p:val>
                                        </p:tav>
                                      </p:tavLst>
                                    </p:anim>
                                    <p:anim calcmode="lin" valueType="num">
                                      <p:cBhvr>
                                        <p:cTn id="18" dur="1600" decel="100000" fill="hold"/>
                                        <p:tgtEl>
                                          <p:spTgt spid="4"/>
                                        </p:tgtEl>
                                        <p:attrNameLst>
                                          <p:attrName>ppt_x</p:attrName>
                                        </p:attrNameLst>
                                      </p:cBhvr>
                                      <p:tavLst>
                                        <p:tav tm="0">
                                          <p:val>
                                            <p:strVal val="#ppt_x+0.4"/>
                                          </p:val>
                                        </p:tav>
                                        <p:tav tm="100000">
                                          <p:val>
                                            <p:strVal val="#ppt_x-0.05"/>
                                          </p:val>
                                        </p:tav>
                                      </p:tavLst>
                                    </p:anim>
                                    <p:anim calcmode="lin" valueType="num">
                                      <p:cBhvr>
                                        <p:cTn id="19" dur="1600" decel="100000" fill="hold"/>
                                        <p:tgtEl>
                                          <p:spTgt spid="4"/>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400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600" decel="100000"/>
                                        <p:tgtEl>
                                          <p:spTgt spid="5"/>
                                        </p:tgtEl>
                                      </p:cBhvr>
                                    </p:animEffect>
                                    <p:anim calcmode="lin" valueType="num">
                                      <p:cBhvr>
                                        <p:cTn id="26" dur="1600" decel="100000" fill="hold"/>
                                        <p:tgtEl>
                                          <p:spTgt spid="5"/>
                                        </p:tgtEl>
                                        <p:attrNameLst>
                                          <p:attrName>style.rotation</p:attrName>
                                        </p:attrNameLst>
                                      </p:cBhvr>
                                      <p:tavLst>
                                        <p:tav tm="0">
                                          <p:val>
                                            <p:fltVal val="-90"/>
                                          </p:val>
                                        </p:tav>
                                        <p:tav tm="100000">
                                          <p:val>
                                            <p:fltVal val="0"/>
                                          </p:val>
                                        </p:tav>
                                      </p:tavLst>
                                    </p:anim>
                                    <p:anim calcmode="lin" valueType="num">
                                      <p:cBhvr>
                                        <p:cTn id="27" dur="1600" decel="100000" fill="hold"/>
                                        <p:tgtEl>
                                          <p:spTgt spid="5"/>
                                        </p:tgtEl>
                                        <p:attrNameLst>
                                          <p:attrName>ppt_x</p:attrName>
                                        </p:attrNameLst>
                                      </p:cBhvr>
                                      <p:tavLst>
                                        <p:tav tm="0">
                                          <p:val>
                                            <p:strVal val="#ppt_x+0.4"/>
                                          </p:val>
                                        </p:tav>
                                        <p:tav tm="100000">
                                          <p:val>
                                            <p:strVal val="#ppt_x-0.05"/>
                                          </p:val>
                                        </p:tav>
                                      </p:tavLst>
                                    </p:anim>
                                    <p:anim calcmode="lin" valueType="num">
                                      <p:cBhvr>
                                        <p:cTn id="28" dur="1600" decel="100000" fill="hold"/>
                                        <p:tgtEl>
                                          <p:spTgt spid="5"/>
                                        </p:tgtEl>
                                        <p:attrNameLst>
                                          <p:attrName>ppt_y</p:attrName>
                                        </p:attrNameLst>
                                      </p:cBhvr>
                                      <p:tavLst>
                                        <p:tav tm="0">
                                          <p:val>
                                            <p:strVal val="#ppt_y-0.4"/>
                                          </p:val>
                                        </p:tav>
                                        <p:tav tm="100000">
                                          <p:val>
                                            <p:strVal val="#ppt_y+0.1"/>
                                          </p:val>
                                        </p:tav>
                                      </p:tavLst>
                                    </p:anim>
                                    <p:anim calcmode="lin" valueType="num">
                                      <p:cBhvr>
                                        <p:cTn id="29"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30"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srcRect/>
          <a:stretch>
            <a:fillRect/>
          </a:stretch>
        </p:blipFill>
        <p:spPr bwMode="auto">
          <a:xfrm>
            <a:off x="523200" y="2276871"/>
            <a:ext cx="8009240" cy="4327573"/>
          </a:xfrm>
          <a:prstGeom prst="rect">
            <a:avLst/>
          </a:prstGeom>
          <a:noFill/>
          <a:ln w="9525">
            <a:noFill/>
            <a:miter lim="800000"/>
            <a:headEnd/>
            <a:tailEnd/>
          </a:ln>
        </p:spPr>
      </p:pic>
      <p:sp>
        <p:nvSpPr>
          <p:cNvPr id="3" name="Прямоугольник 2"/>
          <p:cNvSpPr/>
          <p:nvPr/>
        </p:nvSpPr>
        <p:spPr>
          <a:xfrm>
            <a:off x="323528" y="404664"/>
            <a:ext cx="8352928" cy="1569660"/>
          </a:xfrm>
          <a:prstGeom prst="rect">
            <a:avLst/>
          </a:prstGeom>
        </p:spPr>
        <p:txBody>
          <a:bodyPr wrap="square">
            <a:spAutoFit/>
          </a:bodyPr>
          <a:lstStyle/>
          <a:p>
            <a:pPr algn="ctr"/>
            <a:r>
              <a:rPr lang="en-US" dirty="0" smtClean="0"/>
              <a:t> </a:t>
            </a:r>
            <a:r>
              <a:rPr lang="ru-RU" sz="4800" b="1" i="1" u="sng" dirty="0" smtClean="0">
                <a:solidFill>
                  <a:srgbClr val="FF0000"/>
                </a:solidFill>
              </a:rPr>
              <a:t>Рамка  с  током  в  магнитном  поле</a:t>
            </a:r>
            <a:endParaRPr lang="ru-RU" sz="4800" b="1" u="sng" dirty="0">
              <a:solidFill>
                <a:srgbClr val="FF0000"/>
              </a:solidFill>
            </a:endParaRPr>
          </a:p>
        </p:txBody>
      </p:sp>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024" y="0"/>
            <a:ext cx="8784976" cy="6863417"/>
          </a:xfrm>
          <a:prstGeom prst="rect">
            <a:avLst/>
          </a:prstGeom>
        </p:spPr>
        <p:txBody>
          <a:bodyPr wrap="square">
            <a:spAutoFit/>
          </a:bodyPr>
          <a:lstStyle/>
          <a:p>
            <a:r>
              <a:rPr lang="ru-RU" sz="2000" b="1" dirty="0" smtClean="0"/>
              <a:t>При положении рамки, показанном на этом рисунке, ток проходит по стороне А и по стороне Б. Известно, что на проводник с током, помещенный в магнитное поле, действует сила, направление которой определяется по правилу левой руки: если держать ладонь левой руки так, чтобы в нее входили магнитные силовые линии поля, а вытянутые четыре пальца были обращены по направлению тока в проводнике, то отогнутый большой палец укажет направление действия этой силы. Применив правило левой руки для рассматриваемого случая, определим, что на сторону рамки В действует сила F1 направленная вверх, а на сторону рамки А—сила F2 направленная вниз. Силы F1 и F2, действующие на рамку, называются парой сил. Под   действием вращающего момента, создаваемого этой парой сил, рамка поворачивается против часовой стрелки.</a:t>
            </a:r>
            <a:br>
              <a:rPr lang="ru-RU" sz="2000" b="1" dirty="0" smtClean="0"/>
            </a:br>
            <a:r>
              <a:rPr lang="ru-RU" sz="2000" b="1" dirty="0" smtClean="0"/>
              <a:t>Дойдя до вертикального положения, рамка по инерции повернется дальше. Теперь щетка Щ1 касается уже коллекторной пластины К2, а щетка Щ2 — коллекторной пластины К1. Благодаря этому направление тока в рамке изменяется и образуется пара сил, под действием которой рамка продолжает поворачиваться против часовой стрелки. </a:t>
            </a:r>
            <a:r>
              <a:rPr lang="ru-RU" sz="2400" b="1" i="1" u="sng" dirty="0" smtClean="0">
                <a:solidFill>
                  <a:srgbClr val="0000CC"/>
                </a:solidFill>
              </a:rPr>
              <a:t>Таким образом, рамка, получая электрическую энергию, будет непрерывно вращаться. Рамка может приводить в движение любой механизм, т. е. в данном случае работает в качестве электродвигателя.</a:t>
            </a:r>
            <a:endParaRPr lang="ru-RU" sz="2400" b="1" i="1" u="sng" dirty="0">
              <a:solidFill>
                <a:srgbClr val="0000CC"/>
              </a:solidFill>
            </a:endParaRPr>
          </a:p>
        </p:txBody>
      </p:sp>
    </p:spTree>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971600" y="1340768"/>
            <a:ext cx="6984776" cy="5242437"/>
          </a:xfrm>
          <a:prstGeom prst="rect">
            <a:avLst/>
          </a:prstGeom>
          <a:noFill/>
          <a:ln w="9525">
            <a:noFill/>
            <a:miter lim="800000"/>
            <a:headEnd/>
            <a:tailEnd/>
          </a:ln>
        </p:spPr>
      </p:pic>
      <p:sp>
        <p:nvSpPr>
          <p:cNvPr id="3" name="TextBox 2"/>
          <p:cNvSpPr txBox="1"/>
          <p:nvPr/>
        </p:nvSpPr>
        <p:spPr>
          <a:xfrm>
            <a:off x="611560" y="116632"/>
            <a:ext cx="7848872" cy="1077218"/>
          </a:xfrm>
          <a:prstGeom prst="rect">
            <a:avLst/>
          </a:prstGeom>
          <a:noFill/>
        </p:spPr>
        <p:txBody>
          <a:bodyPr wrap="square" rtlCol="0">
            <a:spAutoFit/>
          </a:bodyPr>
          <a:lstStyle/>
          <a:p>
            <a:pPr algn="ctr"/>
            <a:r>
              <a:rPr lang="ru-RU" dirty="0" smtClean="0"/>
              <a:t> </a:t>
            </a:r>
            <a:r>
              <a:rPr lang="ru-RU" sz="3200" b="1" i="1" u="sng" dirty="0" smtClean="0">
                <a:solidFill>
                  <a:srgbClr val="FF0000"/>
                </a:solidFill>
              </a:rPr>
              <a:t>Простейший  двигатель  постоянного  тока</a:t>
            </a:r>
            <a:endParaRPr lang="ru-RU" sz="3200" b="1" i="1" u="sng" dirty="0">
              <a:solidFill>
                <a:srgbClr val="FF0000"/>
              </a:solidFill>
            </a:endParaRPr>
          </a:p>
        </p:txBody>
      </p:sp>
    </p:spTree>
  </p:cSld>
  <p:clrMapOvr>
    <a:masterClrMapping/>
  </p:clrMapOvr>
  <p:transition spd="med">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upload.wikimedia.org/wikipedia/commons/thumb/e/e6/Electric_motor_cycle_1.png/250px-Electric_motor_cycle_1.png">
            <a:hlinkClick r:id="rId2"/>
          </p:cNvPr>
          <p:cNvPicPr/>
          <p:nvPr/>
        </p:nvPicPr>
        <p:blipFill>
          <a:blip r:embed="rId3" cstate="print"/>
          <a:srcRect/>
          <a:stretch>
            <a:fillRect/>
          </a:stretch>
        </p:blipFill>
        <p:spPr bwMode="auto">
          <a:xfrm>
            <a:off x="1331640" y="1556792"/>
            <a:ext cx="5786478" cy="4357718"/>
          </a:xfrm>
          <a:prstGeom prst="rect">
            <a:avLst/>
          </a:prstGeom>
          <a:noFill/>
          <a:ln w="9525">
            <a:noFill/>
            <a:miter lim="800000"/>
            <a:headEnd/>
            <a:tailEnd/>
          </a:ln>
        </p:spPr>
      </p:pic>
      <p:sp>
        <p:nvSpPr>
          <p:cNvPr id="50177" name="Rectangle 1"/>
          <p:cNvSpPr>
            <a:spLocks noChangeArrowheads="1"/>
          </p:cNvSpPr>
          <p:nvPr/>
        </p:nvSpPr>
        <p:spPr bwMode="auto">
          <a:xfrm>
            <a:off x="179512" y="260648"/>
            <a:ext cx="871540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sng" strike="noStrike" cap="none" normalizeH="0" baseline="0" dirty="0" smtClean="0">
                <a:ln>
                  <a:noFill/>
                </a:ln>
                <a:solidFill>
                  <a:srgbClr val="008000"/>
                </a:solidFill>
                <a:effectLst/>
                <a:latin typeface="Calibri" pitchFamily="34" charset="0"/>
                <a:ea typeface="Times New Roman" pitchFamily="18" charset="0"/>
                <a:cs typeface="Times New Roman" pitchFamily="18" charset="0"/>
              </a:rPr>
              <a:t>Устройство простейшего коллекторного двигателя постоянного тока</a:t>
            </a:r>
            <a:endParaRPr kumimoji="0" lang="ru-RU" sz="3200" b="1" i="1" u="sng" strike="noStrike" cap="none" normalizeH="0" baseline="0" dirty="0" smtClean="0">
              <a:ln>
                <a:noFill/>
              </a:ln>
              <a:solidFill>
                <a:srgbClr val="008000"/>
              </a:solidFill>
              <a:effectLst/>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640960" cy="6494085"/>
          </a:xfrm>
          <a:prstGeom prst="rect">
            <a:avLst/>
          </a:prstGeom>
        </p:spPr>
        <p:txBody>
          <a:bodyPr wrap="square">
            <a:spAutoFit/>
          </a:bodyPr>
          <a:lstStyle/>
          <a:p>
            <a:r>
              <a:rPr lang="ru-RU" sz="3200" b="1" u="sng" dirty="0" smtClean="0">
                <a:solidFill>
                  <a:srgbClr val="0000CC"/>
                </a:solidFill>
              </a:rPr>
              <a:t>Коллектор</a:t>
            </a:r>
            <a:r>
              <a:rPr lang="ru-RU" sz="3200" b="1" i="1" dirty="0" smtClean="0">
                <a:solidFill>
                  <a:srgbClr val="FF0000"/>
                </a:solidFill>
              </a:rPr>
              <a:t> простого электродвигателя постоянного тока состоит </a:t>
            </a:r>
            <a:r>
              <a:rPr lang="ru-RU" sz="3200" b="1" u="sng" dirty="0" smtClean="0">
                <a:solidFill>
                  <a:srgbClr val="0000CC"/>
                </a:solidFill>
              </a:rPr>
              <a:t>из медного кольца, разрезанного пополам и крепящегося на оси ротора. </a:t>
            </a:r>
            <a:r>
              <a:rPr lang="ru-RU" sz="3200" b="1" i="1" dirty="0" smtClean="0">
                <a:solidFill>
                  <a:srgbClr val="FF0000"/>
                </a:solidFill>
              </a:rPr>
              <a:t>Концы катушки (ротора) подключаются к двум половинкам кольца. Ток  от  источника  тока  с  помощью  щеток  проходит  через  катушку , под  действием  силы  Ампера  катушка  поворачивается  . При вращении ротора каждая щетка поочередно взаимодействует с обеими сторонами катушки , при этом  направление  тока  через  катушку  меняется  на  противоположное. </a:t>
            </a:r>
            <a:endParaRPr lang="ru-RU" sz="3200" b="1" i="1" dirty="0">
              <a:solidFill>
                <a:srgbClr val="FF0000"/>
              </a:solidFill>
            </a:endParaRPr>
          </a:p>
        </p:txBody>
      </p:sp>
    </p:spTree>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712968" cy="2062103"/>
          </a:xfrm>
          <a:prstGeom prst="rect">
            <a:avLst/>
          </a:prstGeom>
        </p:spPr>
        <p:txBody>
          <a:bodyPr wrap="square">
            <a:spAutoFit/>
          </a:bodyPr>
          <a:lstStyle/>
          <a:p>
            <a:pPr algn="ctr"/>
            <a:r>
              <a:rPr lang="ru-RU" sz="3200" b="1" i="1" u="sng" dirty="0" smtClean="0">
                <a:solidFill>
                  <a:srgbClr val="FF0000"/>
                </a:solidFill>
              </a:rPr>
              <a:t>1834 г. Американский кузнец Томас </a:t>
            </a:r>
            <a:r>
              <a:rPr lang="ru-RU" sz="3200" b="1" i="1" u="sng" dirty="0" err="1" smtClean="0">
                <a:solidFill>
                  <a:srgbClr val="FF0000"/>
                </a:solidFill>
              </a:rPr>
              <a:t>Дэвенпорт</a:t>
            </a:r>
            <a:r>
              <a:rPr lang="ru-RU" sz="3200" b="1" i="1" u="sng" dirty="0" smtClean="0">
                <a:solidFill>
                  <a:srgbClr val="FF0000"/>
                </a:solidFill>
              </a:rPr>
              <a:t> создаёт первый электродвигатель постоянного тока. </a:t>
            </a:r>
            <a:br>
              <a:rPr lang="ru-RU" sz="3200" b="1" i="1" u="sng" dirty="0" smtClean="0">
                <a:solidFill>
                  <a:srgbClr val="FF0000"/>
                </a:solidFill>
              </a:rPr>
            </a:br>
            <a:endParaRPr lang="ru-RU" sz="3200" b="1" i="1" u="sng" dirty="0" smtClean="0">
              <a:solidFill>
                <a:srgbClr val="FF0000"/>
              </a:solidFill>
            </a:endParaRPr>
          </a:p>
        </p:txBody>
      </p:sp>
      <p:sp>
        <p:nvSpPr>
          <p:cNvPr id="3" name="Прямоугольник 2"/>
          <p:cNvSpPr/>
          <p:nvPr/>
        </p:nvSpPr>
        <p:spPr>
          <a:xfrm>
            <a:off x="179512" y="1700808"/>
            <a:ext cx="8568952" cy="4893647"/>
          </a:xfrm>
          <a:prstGeom prst="rect">
            <a:avLst/>
          </a:prstGeom>
        </p:spPr>
        <p:txBody>
          <a:bodyPr wrap="square">
            <a:spAutoFit/>
          </a:bodyPr>
          <a:lstStyle/>
          <a:p>
            <a:r>
              <a:rPr lang="ru-RU" sz="2400" b="1" dirty="0" smtClean="0"/>
              <a:t>Томас </a:t>
            </a:r>
            <a:r>
              <a:rPr lang="ru-RU" sz="2400" b="1" dirty="0" err="1" smtClean="0"/>
              <a:t>Дэвенпорт</a:t>
            </a:r>
            <a:r>
              <a:rPr lang="ru-RU" sz="2400" b="1" dirty="0" smtClean="0"/>
              <a:t>, 35-летний деревенский кузнец и электрик-самоучка из американской глубинки, получил патент на «Усовершенствование в двигательной технике с помощью магнетизма и электромагнетизма» — </a:t>
            </a:r>
            <a:r>
              <a:rPr lang="ru-RU" sz="2400" b="1" i="1" u="sng" dirty="0" smtClean="0">
                <a:solidFill>
                  <a:srgbClr val="0000CC"/>
                </a:solidFill>
              </a:rPr>
              <a:t>первый в мире эффективный электромотор</a:t>
            </a:r>
            <a:r>
              <a:rPr lang="ru-RU" sz="2400" b="1" dirty="0" smtClean="0"/>
              <a:t>. Четырьмя годами раньше </a:t>
            </a:r>
            <a:r>
              <a:rPr lang="ru-RU" sz="2400" b="1" dirty="0" err="1" smtClean="0"/>
              <a:t>Дэвенпорт</a:t>
            </a:r>
            <a:r>
              <a:rPr lang="ru-RU" sz="2400" b="1" dirty="0" smtClean="0"/>
              <a:t>, узнав, что его соотечественник Джозеф Генри изобрел электромагнит и использует его для обогащения железной руды, купил новинку и, изучив ее, начал изготовлять компактные магниты. Для изоляции проводов он разрезал на ленточки шелковое подвенечное платье жены. Вскоре был готов и мотор. В 1835-м </a:t>
            </a:r>
            <a:r>
              <a:rPr lang="ru-RU" sz="2400" b="1" dirty="0" err="1" smtClean="0"/>
              <a:t>Дэвенпорт</a:t>
            </a:r>
            <a:r>
              <a:rPr lang="ru-RU" sz="2400" b="1" dirty="0" smtClean="0"/>
              <a:t> уже поражал публику моделью  круговой железной дорогой диаметром 1,2 метра, по которой бегал локомотив..</a:t>
            </a:r>
            <a:endParaRPr lang="ru-RU" sz="2400" b="1" dirty="0"/>
          </a:p>
        </p:txBody>
      </p:sp>
    </p:spTree>
  </p:cSld>
  <p:clrMapOvr>
    <a:masterClrMapping/>
  </p:clrMapOvr>
  <p:transition spd="med">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1569660"/>
          </a:xfrm>
          <a:prstGeom prst="rect">
            <a:avLst/>
          </a:prstGeom>
        </p:spPr>
        <p:txBody>
          <a:bodyPr wrap="square">
            <a:spAutoFit/>
          </a:bodyPr>
          <a:lstStyle/>
          <a:p>
            <a:pPr algn="ctr"/>
            <a:r>
              <a:rPr lang="ru-RU" sz="3200" b="1" i="1" u="sng" dirty="0" smtClean="0">
                <a:solidFill>
                  <a:srgbClr val="FF0000"/>
                </a:solidFill>
              </a:rPr>
              <a:t>1839 г. Якоби Борис Семёнович построил лодку с электродвигателем постоянного тока. </a:t>
            </a:r>
          </a:p>
        </p:txBody>
      </p:sp>
      <p:pic>
        <p:nvPicPr>
          <p:cNvPr id="57345" name="Picture 1"/>
          <p:cNvPicPr>
            <a:picLocks noChangeAspect="1" noChangeArrowheads="1"/>
          </p:cNvPicPr>
          <p:nvPr/>
        </p:nvPicPr>
        <p:blipFill>
          <a:blip r:embed="rId2" cstate="print"/>
          <a:srcRect/>
          <a:stretch>
            <a:fillRect/>
          </a:stretch>
        </p:blipFill>
        <p:spPr bwMode="auto">
          <a:xfrm>
            <a:off x="179512" y="1916832"/>
            <a:ext cx="8319693" cy="4055850"/>
          </a:xfrm>
          <a:prstGeom prst="rect">
            <a:avLst/>
          </a:prstGeom>
          <a:noFill/>
          <a:ln w="9525">
            <a:noFill/>
            <a:miter lim="800000"/>
            <a:headEnd/>
            <a:tailEnd/>
          </a:ln>
        </p:spPr>
      </p:pic>
      <p:pic>
        <p:nvPicPr>
          <p:cNvPr id="3" name="Picture 1"/>
          <p:cNvPicPr>
            <a:picLocks noChangeAspect="1" noChangeArrowheads="1"/>
          </p:cNvPicPr>
          <p:nvPr/>
        </p:nvPicPr>
        <p:blipFill>
          <a:blip r:embed="rId3" cstate="print"/>
          <a:srcRect/>
          <a:stretch>
            <a:fillRect/>
          </a:stretch>
        </p:blipFill>
        <p:spPr bwMode="auto">
          <a:xfrm>
            <a:off x="179512" y="1268760"/>
            <a:ext cx="1905000" cy="2600325"/>
          </a:xfrm>
          <a:prstGeom prst="rect">
            <a:avLst/>
          </a:prstGeom>
          <a:noFill/>
          <a:ln w="9525">
            <a:noFill/>
            <a:miter lim="800000"/>
            <a:headEnd/>
            <a:tailEnd/>
          </a:ln>
        </p:spPr>
      </p:pic>
    </p:spTree>
  </p:cSld>
  <p:clrMapOvr>
    <a:masterClrMapping/>
  </p:clrMapOvr>
  <p:transition spd="med">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print"/>
          <a:srcRect/>
          <a:stretch>
            <a:fillRect/>
          </a:stretch>
        </p:blipFill>
        <p:spPr bwMode="auto">
          <a:xfrm>
            <a:off x="827584" y="1772816"/>
            <a:ext cx="7620000" cy="4762500"/>
          </a:xfrm>
          <a:prstGeom prst="rect">
            <a:avLst/>
          </a:prstGeom>
          <a:noFill/>
          <a:ln w="9525">
            <a:noFill/>
            <a:miter lim="800000"/>
            <a:headEnd/>
            <a:tailEnd/>
          </a:ln>
        </p:spPr>
      </p:pic>
      <p:sp>
        <p:nvSpPr>
          <p:cNvPr id="3" name="TextBox 2"/>
          <p:cNvSpPr txBox="1"/>
          <p:nvPr/>
        </p:nvSpPr>
        <p:spPr>
          <a:xfrm>
            <a:off x="251520" y="188640"/>
            <a:ext cx="8640960" cy="1323439"/>
          </a:xfrm>
          <a:prstGeom prst="rect">
            <a:avLst/>
          </a:prstGeom>
          <a:noFill/>
        </p:spPr>
        <p:txBody>
          <a:bodyPr wrap="square" rtlCol="0">
            <a:spAutoFit/>
          </a:bodyPr>
          <a:lstStyle/>
          <a:p>
            <a:pPr algn="ctr"/>
            <a:r>
              <a:rPr lang="ru-RU" sz="4000" b="1" u="sng" dirty="0" smtClean="0">
                <a:solidFill>
                  <a:srgbClr val="C00000"/>
                </a:solidFill>
              </a:rPr>
              <a:t>Промышленный  электродвигатель  постоянного  тока</a:t>
            </a:r>
            <a:endParaRPr lang="ru-RU" sz="4000" b="1" u="sng" dirty="0">
              <a:solidFill>
                <a:srgbClr val="C00000"/>
              </a:solidFill>
            </a:endParaRPr>
          </a:p>
        </p:txBody>
      </p:sp>
    </p:spTree>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1475656" y="1700808"/>
            <a:ext cx="5671517" cy="4990935"/>
          </a:xfrm>
          <a:prstGeom prst="rect">
            <a:avLst/>
          </a:prstGeom>
          <a:noFill/>
          <a:ln w="9525">
            <a:noFill/>
            <a:miter lim="800000"/>
            <a:headEnd/>
            <a:tailEnd/>
          </a:ln>
        </p:spPr>
      </p:pic>
      <p:sp>
        <p:nvSpPr>
          <p:cNvPr id="3" name="TextBox 2"/>
          <p:cNvSpPr txBox="1"/>
          <p:nvPr/>
        </p:nvSpPr>
        <p:spPr>
          <a:xfrm>
            <a:off x="467544" y="332656"/>
            <a:ext cx="7848872" cy="1200329"/>
          </a:xfrm>
          <a:prstGeom prst="rect">
            <a:avLst/>
          </a:prstGeom>
          <a:noFill/>
        </p:spPr>
        <p:txBody>
          <a:bodyPr wrap="square" rtlCol="0">
            <a:spAutoFit/>
          </a:bodyPr>
          <a:lstStyle/>
          <a:p>
            <a:pPr algn="ctr"/>
            <a:r>
              <a:rPr lang="ru-RU" sz="3600" b="1" i="1" u="sng" dirty="0" smtClean="0">
                <a:solidFill>
                  <a:srgbClr val="C00000"/>
                </a:solidFill>
              </a:rPr>
              <a:t>Электрический  двигатель  постоянного  тока</a:t>
            </a:r>
            <a:endParaRPr lang="ru-RU" sz="3600" b="1" i="1" u="sng" dirty="0">
              <a:solidFill>
                <a:srgbClr val="C00000"/>
              </a:solidFill>
            </a:endParaRPr>
          </a:p>
        </p:txBody>
      </p:sp>
    </p:spTree>
  </p:cSld>
  <p:clrMapOvr>
    <a:masterClrMapping/>
  </p:clrMapOvr>
  <p:transition spd="med">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srcRect/>
          <a:stretch>
            <a:fillRect/>
          </a:stretch>
        </p:blipFill>
        <p:spPr bwMode="auto">
          <a:xfrm>
            <a:off x="1259632" y="2060848"/>
            <a:ext cx="6053658" cy="4479707"/>
          </a:xfrm>
          <a:prstGeom prst="rect">
            <a:avLst/>
          </a:prstGeom>
          <a:noFill/>
          <a:ln w="9525">
            <a:noFill/>
            <a:miter lim="800000"/>
            <a:headEnd/>
            <a:tailEnd/>
          </a:ln>
        </p:spPr>
      </p:pic>
      <p:sp>
        <p:nvSpPr>
          <p:cNvPr id="3" name="TextBox 2"/>
          <p:cNvSpPr txBox="1"/>
          <p:nvPr/>
        </p:nvSpPr>
        <p:spPr>
          <a:xfrm>
            <a:off x="467544" y="332656"/>
            <a:ext cx="8208912" cy="1754326"/>
          </a:xfrm>
          <a:prstGeom prst="rect">
            <a:avLst/>
          </a:prstGeom>
          <a:noFill/>
        </p:spPr>
        <p:txBody>
          <a:bodyPr wrap="square" rtlCol="0">
            <a:spAutoFit/>
          </a:bodyPr>
          <a:lstStyle/>
          <a:p>
            <a:pPr algn="ctr"/>
            <a:r>
              <a:rPr lang="ru-RU" sz="3600" b="1" i="1" u="sng" dirty="0" smtClean="0">
                <a:solidFill>
                  <a:srgbClr val="C00000"/>
                </a:solidFill>
              </a:rPr>
              <a:t>  Стартер  представляет  собой  электрический  двигатель  постоянного  тока</a:t>
            </a:r>
            <a:endParaRPr lang="ru-RU" sz="3600" b="1" i="1" u="sng" dirty="0">
              <a:solidFill>
                <a:srgbClr val="C00000"/>
              </a:solidFill>
            </a:endParaRP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319868" cy="4524315"/>
          </a:xfrm>
          <a:prstGeom prst="rect">
            <a:avLst/>
          </a:prstGeom>
          <a:noFill/>
        </p:spPr>
        <p:txBody>
          <a:bodyPr wrap="square" rtlCol="0">
            <a:spAutoFit/>
          </a:bodyPr>
          <a:lstStyle/>
          <a:p>
            <a:pPr algn="ctr"/>
            <a:r>
              <a:rPr lang="ru-RU" sz="8800" b="1" dirty="0" smtClean="0">
                <a:solidFill>
                  <a:srgbClr val="FF0000"/>
                </a:solidFill>
              </a:rPr>
              <a:t>    1.</a:t>
            </a:r>
            <a:r>
              <a:rPr lang="ru-RU" sz="4400" b="1" dirty="0" smtClean="0">
                <a:solidFill>
                  <a:srgbClr val="FF0000"/>
                </a:solidFill>
              </a:rPr>
              <a:t> </a:t>
            </a:r>
            <a:r>
              <a:rPr lang="ru-RU" sz="9600" b="1" i="1" u="sng" dirty="0" smtClean="0">
                <a:solidFill>
                  <a:srgbClr val="FF0000"/>
                </a:solidFill>
              </a:rPr>
              <a:t>Вокруг  постоянных  магнитов</a:t>
            </a:r>
            <a:endParaRPr lang="ru-RU" sz="96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856984" cy="5262979"/>
          </a:xfrm>
          <a:prstGeom prst="rect">
            <a:avLst/>
          </a:prstGeom>
        </p:spPr>
        <p:txBody>
          <a:bodyPr wrap="square">
            <a:spAutoFit/>
          </a:bodyPr>
          <a:lstStyle/>
          <a:p>
            <a:r>
              <a:rPr lang="ru-RU" sz="2400" b="1" dirty="0" smtClean="0"/>
              <a:t>                                  </a:t>
            </a:r>
            <a:r>
              <a:rPr lang="ru-RU" sz="2400" b="1" i="1" u="sng" dirty="0" smtClean="0">
                <a:solidFill>
                  <a:srgbClr val="C00000"/>
                </a:solidFill>
              </a:rPr>
              <a:t>Достоинства  ДПТ</a:t>
            </a:r>
          </a:p>
          <a:p>
            <a:endParaRPr lang="ru-RU" sz="2400" b="1" i="1" u="sng" dirty="0" smtClean="0">
              <a:solidFill>
                <a:srgbClr val="C00000"/>
              </a:solidFill>
            </a:endParaRPr>
          </a:p>
          <a:p>
            <a:r>
              <a:rPr lang="ru-RU" sz="2400" b="1" dirty="0" smtClean="0"/>
              <a:t>простота устройства и управления;</a:t>
            </a:r>
          </a:p>
          <a:p>
            <a:r>
              <a:rPr lang="ru-RU" sz="2400" b="1" dirty="0" smtClean="0"/>
              <a:t>легко регулировать частоту вращения;</a:t>
            </a:r>
          </a:p>
          <a:p>
            <a:r>
              <a:rPr lang="ru-RU" sz="2400" b="1" dirty="0" smtClean="0"/>
              <a:t>хорошие пусковые свойства (большой пусковой момент);</a:t>
            </a:r>
          </a:p>
          <a:p>
            <a:r>
              <a:rPr lang="ru-RU" sz="2400" b="1" dirty="0" smtClean="0"/>
              <a:t>так как ДПТ являются обратимыми машинами, появляется возможность использования их как в двигательном, так и в генераторном режимах.</a:t>
            </a:r>
          </a:p>
          <a:p>
            <a:r>
              <a:rPr lang="ru-RU" sz="2400" b="1" dirty="0" smtClean="0"/>
              <a:t>                                         </a:t>
            </a:r>
            <a:r>
              <a:rPr lang="ru-RU" sz="2400" b="1" i="1" u="sng" dirty="0" smtClean="0">
                <a:solidFill>
                  <a:srgbClr val="FF0000"/>
                </a:solidFill>
              </a:rPr>
              <a:t>Недостатки </a:t>
            </a:r>
          </a:p>
          <a:p>
            <a:endParaRPr lang="ru-RU" sz="2400" b="1" i="1" u="sng" dirty="0" smtClean="0">
              <a:solidFill>
                <a:srgbClr val="FF0000"/>
              </a:solidFill>
            </a:endParaRPr>
          </a:p>
          <a:p>
            <a:r>
              <a:rPr lang="ru-RU" sz="2400" b="1" dirty="0" smtClean="0"/>
              <a:t>дороговизна изготовления;</a:t>
            </a:r>
          </a:p>
          <a:p>
            <a:r>
              <a:rPr lang="ru-RU" sz="2400" b="1" dirty="0" smtClean="0"/>
              <a:t>необходимость профилактического обслуживания коллекторно-щёточных узлов;</a:t>
            </a:r>
          </a:p>
          <a:p>
            <a:r>
              <a:rPr lang="ru-RU" sz="2400" b="1" dirty="0" smtClean="0"/>
              <a:t>ограниченный срок службы из-за износа коллектора.</a:t>
            </a:r>
            <a:endParaRPr lang="ru-RU" sz="2400" b="1" dirty="0"/>
          </a:p>
        </p:txBody>
      </p:sp>
    </p:spTree>
  </p:cSld>
  <p:clrMapOvr>
    <a:masterClrMapping/>
  </p:clrMapOvr>
  <p:transition spd="med">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340768"/>
            <a:ext cx="8784976" cy="2677656"/>
          </a:xfrm>
          <a:prstGeom prst="rect">
            <a:avLst/>
          </a:prstGeom>
          <a:noFill/>
        </p:spPr>
        <p:txBody>
          <a:bodyPr wrap="square" rtlCol="0">
            <a:spAutoFit/>
          </a:bodyPr>
          <a:lstStyle/>
          <a:p>
            <a:pPr algn="ctr"/>
            <a:r>
              <a:rPr lang="ru-RU" sz="6000" b="1" i="1" u="sng" dirty="0" smtClean="0">
                <a:solidFill>
                  <a:srgbClr val="FF0000"/>
                </a:solidFill>
              </a:rPr>
              <a:t> </a:t>
            </a:r>
            <a:r>
              <a:rPr lang="ru-RU" sz="5400" b="1" i="1" u="sng" dirty="0" smtClean="0">
                <a:solidFill>
                  <a:srgbClr val="FF0000"/>
                </a:solidFill>
              </a:rPr>
              <a:t>2.Электроизмерительные  приборы ( амперметры, вольтметры )</a:t>
            </a:r>
            <a:endParaRPr lang="ru-RU" sz="5400" b="1" i="1" u="sng" dirty="0">
              <a:solidFill>
                <a:srgbClr val="FF0000"/>
              </a:solidFill>
            </a:endParaRPr>
          </a:p>
        </p:txBody>
      </p:sp>
    </p:spTree>
  </p:cSld>
  <p:clrMapOvr>
    <a:masterClrMapping/>
  </p:clrMapOvr>
  <p:transition spd="med">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500166" y="5357826"/>
          <a:ext cx="5644515" cy="1051560"/>
        </p:xfrm>
        <a:graphic>
          <a:graphicData uri="http://schemas.openxmlformats.org/drawingml/2006/table">
            <a:tbl>
              <a:tblPr/>
              <a:tblGrid>
                <a:gridCol w="4029075"/>
                <a:gridCol w="1615440"/>
              </a:tblGrid>
              <a:tr h="0">
                <a:tc>
                  <a:txBody>
                    <a:bodyPr/>
                    <a:lstStyle/>
                    <a:p>
                      <a:pPr marL="342900" lvl="0" indent="-342900" algn="just">
                        <a:lnSpc>
                          <a:spcPct val="115000"/>
                        </a:lnSpc>
                        <a:spcAft>
                          <a:spcPts val="0"/>
                        </a:spcAft>
                        <a:buFont typeface="+mj-lt"/>
                        <a:buAutoNum type="arabicPeriod"/>
                        <a:tabLst>
                          <a:tab pos="419100" algn="l"/>
                        </a:tabLst>
                      </a:pPr>
                      <a:r>
                        <a:rPr lang="ru-RU" sz="1200" b="1" dirty="0" smtClean="0">
                          <a:solidFill>
                            <a:schemeClr val="tx1"/>
                          </a:solidFill>
                          <a:latin typeface="Times New Roman"/>
                          <a:ea typeface="Times New Roman"/>
                          <a:cs typeface="Times New Roman"/>
                        </a:rPr>
                        <a:t>Магнитоэлектрическая система: </a:t>
                      </a:r>
                      <a:endParaRPr lang="ru-RU" sz="1100" b="1" dirty="0" smtClean="0">
                        <a:solidFill>
                          <a:schemeClr val="tx1"/>
                        </a:solidFill>
                        <a:latin typeface="Calibri"/>
                        <a:ea typeface="Calibri"/>
                        <a:cs typeface="Times New Roman"/>
                      </a:endParaRPr>
                    </a:p>
                    <a:p>
                      <a:pPr algn="just">
                        <a:lnSpc>
                          <a:spcPct val="115000"/>
                        </a:lnSpc>
                        <a:spcAft>
                          <a:spcPts val="0"/>
                        </a:spcAft>
                      </a:pPr>
                      <a:r>
                        <a:rPr lang="ru-RU" sz="1200" b="1" dirty="0" smtClean="0">
                          <a:solidFill>
                            <a:schemeClr val="tx1"/>
                          </a:solidFill>
                          <a:latin typeface="Times New Roman"/>
                          <a:ea typeface="Times New Roman"/>
                          <a:cs typeface="Times New Roman"/>
                        </a:rPr>
                        <a:t>1 </a:t>
                      </a:r>
                      <a:r>
                        <a:rPr lang="ru-RU" sz="1200" b="1" dirty="0">
                          <a:solidFill>
                            <a:schemeClr val="tx1"/>
                          </a:solidFill>
                          <a:latin typeface="Times New Roman"/>
                          <a:ea typeface="Times New Roman"/>
                          <a:cs typeface="Times New Roman"/>
                        </a:rPr>
                        <a:t>- рамка с током; 2 - постоянный магнит; 3</a:t>
                      </a:r>
                      <a:r>
                        <a:rPr lang="ru-RU" sz="1200" b="1" i="1" dirty="0">
                          <a:solidFill>
                            <a:schemeClr val="tx1"/>
                          </a:solidFill>
                          <a:latin typeface="Times New Roman"/>
                          <a:ea typeface="Times New Roman"/>
                          <a:cs typeface="Times New Roman"/>
                        </a:rPr>
                        <a:t> —</a:t>
                      </a:r>
                      <a:r>
                        <a:rPr lang="ru-RU" sz="1200" b="1" dirty="0">
                          <a:solidFill>
                            <a:schemeClr val="tx1"/>
                          </a:solidFill>
                          <a:latin typeface="Times New Roman"/>
                          <a:ea typeface="Times New Roman"/>
                          <a:cs typeface="Times New Roman"/>
                        </a:rPr>
                        <a:t> спиральные пружины; 4</a:t>
                      </a:r>
                      <a:r>
                        <a:rPr lang="ru-RU" sz="1200" b="1" i="1" dirty="0">
                          <a:solidFill>
                            <a:schemeClr val="tx1"/>
                          </a:solidFill>
                          <a:latin typeface="Times New Roman"/>
                          <a:ea typeface="Times New Roman"/>
                          <a:cs typeface="Times New Roman"/>
                        </a:rPr>
                        <a:t> — </a:t>
                      </a:r>
                      <a:r>
                        <a:rPr lang="ru-RU" sz="1200" b="1" dirty="0">
                          <a:solidFill>
                            <a:schemeClr val="tx1"/>
                          </a:solidFill>
                          <a:latin typeface="Times New Roman"/>
                          <a:ea typeface="Times New Roman"/>
                          <a:cs typeface="Times New Roman"/>
                        </a:rPr>
                        <a:t>клеммы; </a:t>
                      </a:r>
                      <a:endParaRPr lang="ru-RU" sz="1100" b="1" dirty="0">
                        <a:solidFill>
                          <a:schemeClr val="tx1"/>
                        </a:solidFill>
                        <a:latin typeface="Calibri"/>
                        <a:ea typeface="Calibri"/>
                        <a:cs typeface="Times New Roman"/>
                      </a:endParaRPr>
                    </a:p>
                    <a:p>
                      <a:pPr algn="just">
                        <a:lnSpc>
                          <a:spcPct val="115000"/>
                        </a:lnSpc>
                        <a:spcAft>
                          <a:spcPts val="0"/>
                        </a:spcAft>
                      </a:pPr>
                      <a:r>
                        <a:rPr lang="ru-RU" sz="1200" b="1" dirty="0">
                          <a:solidFill>
                            <a:schemeClr val="tx1"/>
                          </a:solidFill>
                          <a:latin typeface="Times New Roman"/>
                          <a:ea typeface="Times New Roman"/>
                          <a:cs typeface="Times New Roman"/>
                        </a:rPr>
                        <a:t>5</a:t>
                      </a:r>
                      <a:r>
                        <a:rPr lang="ru-RU" sz="1200" b="1" i="1" dirty="0">
                          <a:solidFill>
                            <a:schemeClr val="tx1"/>
                          </a:solidFill>
                          <a:latin typeface="Times New Roman"/>
                          <a:ea typeface="Times New Roman"/>
                          <a:cs typeface="Times New Roman"/>
                        </a:rPr>
                        <a:t> —</a:t>
                      </a:r>
                      <a:r>
                        <a:rPr lang="ru-RU" sz="1200" b="1" dirty="0">
                          <a:solidFill>
                            <a:schemeClr val="tx1"/>
                          </a:solidFill>
                          <a:latin typeface="Times New Roman"/>
                          <a:ea typeface="Times New Roman"/>
                          <a:cs typeface="Times New Roman"/>
                        </a:rPr>
                        <a:t> подшипники и ось; 6</a:t>
                      </a:r>
                      <a:r>
                        <a:rPr lang="ru-RU" sz="1200" b="1" i="1" dirty="0">
                          <a:solidFill>
                            <a:schemeClr val="tx1"/>
                          </a:solidFill>
                          <a:latin typeface="Times New Roman"/>
                          <a:ea typeface="Times New Roman"/>
                          <a:cs typeface="Times New Roman"/>
                        </a:rPr>
                        <a:t> — </a:t>
                      </a:r>
                      <a:r>
                        <a:rPr lang="ru-RU" sz="1200" b="1" dirty="0">
                          <a:solidFill>
                            <a:schemeClr val="tx1"/>
                          </a:solidFill>
                          <a:latin typeface="Times New Roman"/>
                          <a:ea typeface="Times New Roman"/>
                          <a:cs typeface="Times New Roman"/>
                        </a:rPr>
                        <a:t>стрелка; 7 — шкала (равномерная</a:t>
                      </a:r>
                      <a:r>
                        <a:rPr lang="ru-RU" sz="1200" b="1" dirty="0" smtClean="0">
                          <a:solidFill>
                            <a:schemeClr val="tx1"/>
                          </a:solidFill>
                          <a:latin typeface="Times New Roman"/>
                          <a:ea typeface="Times New Roman"/>
                          <a:cs typeface="Times New Roman"/>
                        </a:rPr>
                        <a:t>)</a:t>
                      </a:r>
                      <a:endParaRPr lang="ru-RU" sz="11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pic>
        <p:nvPicPr>
          <p:cNvPr id="50177" name="Рисунок 1"/>
          <p:cNvPicPr>
            <a:picLocks noChangeAspect="1" noChangeArrowheads="1"/>
          </p:cNvPicPr>
          <p:nvPr/>
        </p:nvPicPr>
        <p:blipFill>
          <a:blip r:embed="rId2" cstate="print"/>
          <a:srcRect/>
          <a:stretch>
            <a:fillRect/>
          </a:stretch>
        </p:blipFill>
        <p:spPr bwMode="auto">
          <a:xfrm>
            <a:off x="1357290" y="1214422"/>
            <a:ext cx="6000792" cy="4000528"/>
          </a:xfrm>
          <a:prstGeom prst="rect">
            <a:avLst/>
          </a:prstGeom>
          <a:noFill/>
        </p:spPr>
      </p:pic>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500034" y="285728"/>
            <a:ext cx="8501122" cy="646331"/>
          </a:xfrm>
          <a:prstGeom prst="rect">
            <a:avLst/>
          </a:prstGeom>
          <a:noFill/>
        </p:spPr>
        <p:txBody>
          <a:bodyPr wrap="square" rtlCol="0">
            <a:spAutoFit/>
          </a:bodyPr>
          <a:lstStyle/>
          <a:p>
            <a:r>
              <a:rPr lang="ru-RU" b="1" i="1" u="sng" dirty="0" smtClean="0">
                <a:solidFill>
                  <a:srgbClr val="008000"/>
                </a:solidFill>
              </a:rPr>
              <a:t>Принцип  работы   электроизмерительных  приборов  ( </a:t>
            </a:r>
            <a:r>
              <a:rPr lang="ru-RU" b="1" i="1" u="sng" dirty="0" err="1" smtClean="0">
                <a:solidFill>
                  <a:srgbClr val="008000"/>
                </a:solidFill>
              </a:rPr>
              <a:t>амперметров,вольт</a:t>
            </a:r>
            <a:r>
              <a:rPr lang="ru-RU" b="1" i="1" u="sng" dirty="0" smtClean="0">
                <a:solidFill>
                  <a:srgbClr val="008000"/>
                </a:solidFill>
              </a:rPr>
              <a:t>-</a:t>
            </a:r>
          </a:p>
          <a:p>
            <a:r>
              <a:rPr lang="ru-RU" b="1" i="1" u="sng" dirty="0" smtClean="0">
                <a:solidFill>
                  <a:srgbClr val="008000"/>
                </a:solidFill>
              </a:rPr>
              <a:t>   метров)  магнитоэлектрической  системы</a:t>
            </a:r>
            <a:endParaRPr lang="ru-RU" b="1" i="1" u="sng" dirty="0">
              <a:solidFill>
                <a:srgbClr val="008000"/>
              </a:solidFill>
            </a:endParaRPr>
          </a:p>
        </p:txBody>
      </p:sp>
    </p:spTree>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8229600" cy="1143000"/>
          </a:xfrm>
        </p:spPr>
        <p:txBody>
          <a:bodyPr>
            <a:normAutofit fontScale="90000"/>
          </a:bodyPr>
          <a:lstStyle/>
          <a:p>
            <a:r>
              <a:rPr lang="ru-RU" sz="4000"/>
              <a:t>Вольтметр :стрелка поворачивается в магнитном поле магнита.</a:t>
            </a:r>
          </a:p>
        </p:txBody>
      </p:sp>
      <p:pic>
        <p:nvPicPr>
          <p:cNvPr id="9220" name="Picture 4" descr="{3EC3C763-1C7F-44DC-9BC4-C406F725304F}"/>
          <p:cNvPicPr>
            <a:picLocks noChangeAspect="1" noChangeArrowheads="1"/>
          </p:cNvPicPr>
          <p:nvPr/>
        </p:nvPicPr>
        <p:blipFill>
          <a:blip r:embed="rId2" cstate="print"/>
          <a:srcRect/>
          <a:stretch>
            <a:fillRect/>
          </a:stretch>
        </p:blipFill>
        <p:spPr bwMode="auto">
          <a:xfrm>
            <a:off x="1835150" y="1773238"/>
            <a:ext cx="5832475" cy="450850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44824"/>
            <a:ext cx="7848872" cy="1015663"/>
          </a:xfrm>
          <a:prstGeom prst="rect">
            <a:avLst/>
          </a:prstGeom>
          <a:noFill/>
        </p:spPr>
        <p:txBody>
          <a:bodyPr wrap="square" rtlCol="0">
            <a:spAutoFit/>
          </a:bodyPr>
          <a:lstStyle/>
          <a:p>
            <a:r>
              <a:rPr lang="ru-RU" sz="6000" b="1" i="1" u="sng" dirty="0" smtClean="0">
                <a:solidFill>
                  <a:srgbClr val="FF0000"/>
                </a:solidFill>
              </a:rPr>
              <a:t>3. Громкоговорители</a:t>
            </a:r>
            <a:endParaRPr lang="ru-RU" sz="6000" b="1" i="1" u="sng" dirty="0">
              <a:solidFill>
                <a:srgbClr val="FF0000"/>
              </a:solidFill>
            </a:endParaRPr>
          </a:p>
        </p:txBody>
      </p:sp>
    </p:spTree>
  </p:cSld>
  <p:clrMapOvr>
    <a:masterClrMapping/>
  </p:clrMapOvr>
  <p:transition spd="med">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403648" y="1772816"/>
            <a:ext cx="5628456" cy="3834386"/>
          </a:xfrm>
          <a:prstGeom prst="rect">
            <a:avLst/>
          </a:prstGeom>
          <a:noFill/>
          <a:ln w="9525">
            <a:noFill/>
            <a:miter lim="800000"/>
            <a:headEnd/>
            <a:tailEnd/>
          </a:ln>
        </p:spPr>
      </p:pic>
      <p:sp>
        <p:nvSpPr>
          <p:cNvPr id="3" name="TextBox 2"/>
          <p:cNvSpPr txBox="1"/>
          <p:nvPr/>
        </p:nvSpPr>
        <p:spPr>
          <a:xfrm>
            <a:off x="611560" y="332656"/>
            <a:ext cx="8136904" cy="707886"/>
          </a:xfrm>
          <a:prstGeom prst="rect">
            <a:avLst/>
          </a:prstGeom>
          <a:noFill/>
        </p:spPr>
        <p:txBody>
          <a:bodyPr wrap="square" rtlCol="0">
            <a:spAutoFit/>
          </a:bodyPr>
          <a:lstStyle/>
          <a:p>
            <a:r>
              <a:rPr lang="ru-RU" sz="4000" b="1" i="1" u="sng" dirty="0" smtClean="0">
                <a:solidFill>
                  <a:srgbClr val="008000"/>
                </a:solidFill>
              </a:rPr>
              <a:t>Устройство  громкоговорителя</a:t>
            </a:r>
            <a:endParaRPr lang="ru-RU" sz="4000" b="1" i="1" u="sng" dirty="0">
              <a:solidFill>
                <a:srgbClr val="008000"/>
              </a:solidFill>
            </a:endParaRPr>
          </a:p>
        </p:txBody>
      </p:sp>
    </p:spTree>
  </p:cSld>
  <p:clrMapOvr>
    <a:masterClrMapping/>
  </p:clrMapOvr>
  <p:transition spd="med">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1547664" y="1124744"/>
            <a:ext cx="5328592" cy="5328592"/>
          </a:xfrm>
          <a:prstGeom prst="rect">
            <a:avLst/>
          </a:prstGeom>
          <a:noFill/>
          <a:ln w="9525">
            <a:noFill/>
            <a:miter lim="800000"/>
            <a:headEnd/>
            <a:tailEnd/>
          </a:ln>
        </p:spPr>
      </p:pic>
      <p:sp>
        <p:nvSpPr>
          <p:cNvPr id="3" name="TextBox 2"/>
          <p:cNvSpPr txBox="1"/>
          <p:nvPr/>
        </p:nvSpPr>
        <p:spPr>
          <a:xfrm>
            <a:off x="251520" y="188640"/>
            <a:ext cx="8712968" cy="646331"/>
          </a:xfrm>
          <a:prstGeom prst="rect">
            <a:avLst/>
          </a:prstGeom>
          <a:noFill/>
        </p:spPr>
        <p:txBody>
          <a:bodyPr wrap="square" rtlCol="0">
            <a:spAutoFit/>
          </a:bodyPr>
          <a:lstStyle/>
          <a:p>
            <a:r>
              <a:rPr lang="en-US" u="sng" dirty="0" smtClean="0"/>
              <a:t>  </a:t>
            </a:r>
            <a:r>
              <a:rPr lang="ru-RU" sz="3600" b="1" i="1" u="sng" dirty="0" smtClean="0">
                <a:solidFill>
                  <a:srgbClr val="FF0000"/>
                </a:solidFill>
              </a:rPr>
              <a:t>Звуковая  катушка  громкоговорителя</a:t>
            </a:r>
            <a:endParaRPr lang="ru-RU" sz="3600" b="1" i="1" u="sng" dirty="0">
              <a:solidFill>
                <a:srgbClr val="FF0000"/>
              </a:solidFill>
            </a:endParaRPr>
          </a:p>
        </p:txBody>
      </p:sp>
    </p:spTree>
  </p:cSld>
  <p:clrMapOvr>
    <a:masterClrMapping/>
  </p:clrMapOvr>
  <p:transition spd="med">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259632" y="1700808"/>
            <a:ext cx="6346463" cy="4397275"/>
          </a:xfrm>
          <a:prstGeom prst="rect">
            <a:avLst/>
          </a:prstGeom>
          <a:noFill/>
          <a:ln w="9525">
            <a:noFill/>
            <a:miter lim="800000"/>
            <a:headEnd/>
            <a:tailEnd/>
          </a:ln>
        </p:spPr>
      </p:pic>
      <p:sp>
        <p:nvSpPr>
          <p:cNvPr id="3" name="TextBox 2"/>
          <p:cNvSpPr txBox="1"/>
          <p:nvPr/>
        </p:nvSpPr>
        <p:spPr>
          <a:xfrm>
            <a:off x="467544" y="404664"/>
            <a:ext cx="8136904" cy="584775"/>
          </a:xfrm>
          <a:prstGeom prst="rect">
            <a:avLst/>
          </a:prstGeom>
          <a:noFill/>
        </p:spPr>
        <p:txBody>
          <a:bodyPr wrap="square" rtlCol="0">
            <a:spAutoFit/>
          </a:bodyPr>
          <a:lstStyle/>
          <a:p>
            <a:r>
              <a:rPr lang="ru-RU" sz="3200" b="1" i="1" u="sng" dirty="0" smtClean="0">
                <a:solidFill>
                  <a:srgbClr val="FF0000"/>
                </a:solidFill>
              </a:rPr>
              <a:t> Магнитная  система  громкоговорителя</a:t>
            </a:r>
            <a:endParaRPr lang="ru-RU" sz="3200" b="1" i="1" u="sng" dirty="0">
              <a:solidFill>
                <a:srgbClr val="FF0000"/>
              </a:solidFill>
            </a:endParaRPr>
          </a:p>
        </p:txBody>
      </p:sp>
    </p:spTree>
  </p:cSld>
  <p:clrMapOvr>
    <a:masterClrMapping/>
  </p:clrMapOvr>
  <p:transition spd="med">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12968" cy="5632311"/>
          </a:xfrm>
          <a:prstGeom prst="rect">
            <a:avLst/>
          </a:prstGeom>
        </p:spPr>
        <p:txBody>
          <a:bodyPr wrap="square">
            <a:spAutoFit/>
          </a:bodyPr>
          <a:lstStyle/>
          <a:p>
            <a:r>
              <a:rPr lang="ru-RU" sz="2400" b="1" i="1" u="sng" dirty="0" smtClean="0">
                <a:solidFill>
                  <a:srgbClr val="FF0000"/>
                </a:solidFill>
              </a:rPr>
              <a:t>Диффузор</a:t>
            </a:r>
            <a:r>
              <a:rPr lang="ru-RU" sz="2400" dirty="0" smtClean="0"/>
              <a:t>— основной излучающий элемент громкоговорителя.</a:t>
            </a:r>
          </a:p>
          <a:p>
            <a:r>
              <a:rPr lang="ru-RU" sz="2400" b="1" i="1" u="sng" dirty="0" smtClean="0">
                <a:solidFill>
                  <a:srgbClr val="0000CC"/>
                </a:solidFill>
              </a:rPr>
              <a:t>Диффузоры по типу материала бывают:</a:t>
            </a:r>
          </a:p>
          <a:p>
            <a:endParaRPr lang="ru-RU" sz="2400" dirty="0" smtClean="0"/>
          </a:p>
          <a:p>
            <a:r>
              <a:rPr lang="ru-RU" sz="2400" b="1" u="sng" dirty="0" smtClean="0"/>
              <a:t>жесткие</a:t>
            </a:r>
            <a:r>
              <a:rPr lang="ru-RU" sz="2400" dirty="0" smtClean="0"/>
              <a:t> (керамика, алюминий) - обеспечивают наименьший уровень искажений</a:t>
            </a:r>
          </a:p>
          <a:p>
            <a:endParaRPr lang="ru-RU" sz="2400" dirty="0" smtClean="0"/>
          </a:p>
          <a:p>
            <a:r>
              <a:rPr lang="ru-RU" sz="2400" b="1" u="sng" dirty="0" smtClean="0"/>
              <a:t>полужесткие</a:t>
            </a:r>
            <a:r>
              <a:rPr lang="ru-RU" sz="2400" dirty="0" smtClean="0"/>
              <a:t> (стеклоткань)</a:t>
            </a:r>
          </a:p>
          <a:p>
            <a:endParaRPr lang="ru-RU" sz="2400" dirty="0" smtClean="0"/>
          </a:p>
          <a:p>
            <a:r>
              <a:rPr lang="ru-RU" sz="2400" b="1" u="sng" dirty="0" smtClean="0"/>
              <a:t>мягкие диффузоры </a:t>
            </a:r>
            <a:r>
              <a:rPr lang="ru-RU" sz="2400" dirty="0" smtClean="0"/>
              <a:t>(полипропилен, </a:t>
            </a:r>
            <a:r>
              <a:rPr lang="ru-RU" sz="2400" dirty="0" err="1" smtClean="0"/>
              <a:t>полиметилпентен</a:t>
            </a:r>
            <a:r>
              <a:rPr lang="ru-RU" sz="2400" dirty="0" smtClean="0"/>
              <a:t>) - обычно имеют мягкий приятный звук почти во всем диапазоне, но имеют низкие импульсные параметры (отсутствие четкости)</a:t>
            </a:r>
          </a:p>
          <a:p>
            <a:endParaRPr lang="ru-RU" sz="2400" dirty="0" smtClean="0"/>
          </a:p>
          <a:p>
            <a:r>
              <a:rPr lang="ru-RU" sz="2400" b="1" u="sng" dirty="0" smtClean="0"/>
              <a:t>бумажные диффузоры - </a:t>
            </a:r>
            <a:r>
              <a:rPr lang="ru-RU" sz="2400" dirty="0" smtClean="0"/>
              <a:t>   бумагу смешивают с различными синтетическими и натуральными волокнами, намазывают на бумагу  акриловый  лак.</a:t>
            </a:r>
          </a:p>
        </p:txBody>
      </p:sp>
    </p:spTree>
  </p:cSld>
  <p:clrMapOvr>
    <a:masterClrMapping/>
  </p:clrMapOvr>
  <p:transition spd="med">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amnesia.pavelbers.com/tarel_b.jpg"/>
          <p:cNvPicPr>
            <a:picLocks noChangeAspect="1" noChangeArrowheads="1"/>
          </p:cNvPicPr>
          <p:nvPr/>
        </p:nvPicPr>
        <p:blipFill>
          <a:blip r:embed="rId2" cstate="print"/>
          <a:srcRect/>
          <a:stretch>
            <a:fillRect/>
          </a:stretch>
        </p:blipFill>
        <p:spPr bwMode="auto">
          <a:xfrm>
            <a:off x="1000100" y="785794"/>
            <a:ext cx="6429420" cy="5572164"/>
          </a:xfrm>
          <a:prstGeom prst="rect">
            <a:avLst/>
          </a:prstGeom>
          <a:noFill/>
        </p:spPr>
      </p:pic>
      <p:sp>
        <p:nvSpPr>
          <p:cNvPr id="3" name="TextBox 2"/>
          <p:cNvSpPr txBox="1"/>
          <p:nvPr/>
        </p:nvSpPr>
        <p:spPr>
          <a:xfrm>
            <a:off x="928662" y="142852"/>
            <a:ext cx="7929618" cy="584775"/>
          </a:xfrm>
          <a:prstGeom prst="rect">
            <a:avLst/>
          </a:prstGeom>
          <a:noFill/>
        </p:spPr>
        <p:txBody>
          <a:bodyPr wrap="square" rtlCol="0">
            <a:spAutoFit/>
          </a:bodyPr>
          <a:lstStyle/>
          <a:p>
            <a:r>
              <a:rPr lang="en-US" b="1" dirty="0" smtClean="0">
                <a:solidFill>
                  <a:srgbClr val="C00000"/>
                </a:solidFill>
              </a:rPr>
              <a:t>        </a:t>
            </a:r>
            <a:r>
              <a:rPr lang="ru-RU" sz="3200" b="1" i="1" u="sng" dirty="0" smtClean="0">
                <a:solidFill>
                  <a:srgbClr val="C00000"/>
                </a:solidFill>
              </a:rPr>
              <a:t>Первый  советский  громкоговоритель</a:t>
            </a:r>
            <a:endParaRPr lang="ru-RU" sz="3200" b="1" i="1" u="sng" dirty="0">
              <a:solidFill>
                <a:srgbClr val="C00000"/>
              </a:solidFill>
            </a:endParaRPr>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6" descr="1209149832_12.jpg"/>
          <p:cNvPicPr>
            <a:picLocks noChangeAspect="1"/>
          </p:cNvPicPr>
          <p:nvPr/>
        </p:nvPicPr>
        <p:blipFill>
          <a:blip r:embed="rId2" cstate="print">
            <a:lum bright="16000" contrast="20000"/>
          </a:blip>
          <a:srcRect/>
          <a:stretch>
            <a:fillRect/>
          </a:stretch>
        </p:blipFill>
        <p:spPr bwMode="auto">
          <a:xfrm>
            <a:off x="3563888" y="3789040"/>
            <a:ext cx="2051050" cy="1500187"/>
          </a:xfrm>
          <a:prstGeom prst="rect">
            <a:avLst/>
          </a:prstGeom>
          <a:noFill/>
          <a:ln w="9525">
            <a:noFill/>
            <a:miter lim="800000"/>
            <a:headEnd/>
            <a:tailEnd/>
          </a:ln>
        </p:spPr>
      </p:pic>
      <p:sp>
        <p:nvSpPr>
          <p:cNvPr id="8195" name="Rectangle 5"/>
          <p:cNvSpPr>
            <a:spLocks noGrp="1" noChangeArrowheads="1"/>
          </p:cNvSpPr>
          <p:nvPr>
            <p:ph type="title"/>
          </p:nvPr>
        </p:nvSpPr>
        <p:spPr>
          <a:xfrm>
            <a:off x="214313" y="500063"/>
            <a:ext cx="9144000" cy="563562"/>
          </a:xfrm>
        </p:spPr>
        <p:txBody>
          <a:bodyPr>
            <a:normAutofit fontScale="90000"/>
          </a:bodyPr>
          <a:lstStyle/>
          <a:p>
            <a:pPr eaLnBrk="1" hangingPunct="1"/>
            <a:r>
              <a:rPr lang="ru-RU" b="1" u="sng" dirty="0" smtClean="0">
                <a:solidFill>
                  <a:srgbClr val="FF0000"/>
                </a:solidFill>
                <a:latin typeface="Times New Roman" pitchFamily="18" charset="0"/>
                <a:cs typeface="Times New Roman" pitchFamily="18" charset="0"/>
              </a:rPr>
              <a:t>Искусственные и естественные магниты.</a:t>
            </a:r>
          </a:p>
        </p:txBody>
      </p:sp>
      <p:sp>
        <p:nvSpPr>
          <p:cNvPr id="8196" name="Text Box 6"/>
          <p:cNvSpPr txBox="1">
            <a:spLocks noChangeArrowheads="1"/>
          </p:cNvSpPr>
          <p:nvPr/>
        </p:nvSpPr>
        <p:spPr bwMode="auto">
          <a:xfrm>
            <a:off x="323528" y="1772816"/>
            <a:ext cx="8463283" cy="1908215"/>
          </a:xfrm>
          <a:prstGeom prst="rect">
            <a:avLst/>
          </a:prstGeom>
          <a:noFill/>
          <a:ln w="9525">
            <a:noFill/>
            <a:miter lim="800000"/>
            <a:headEnd/>
            <a:tailEnd/>
          </a:ln>
        </p:spPr>
        <p:txBody>
          <a:bodyPr wrap="square">
            <a:spAutoFit/>
          </a:bodyPr>
          <a:lstStyle/>
          <a:p>
            <a:pPr>
              <a:spcBef>
                <a:spcPct val="50000"/>
              </a:spcBef>
            </a:pPr>
            <a:r>
              <a:rPr lang="ru-RU" sz="2800" b="1" i="1" u="sng" dirty="0" smtClean="0">
                <a:solidFill>
                  <a:srgbClr val="FF0000"/>
                </a:solidFill>
                <a:latin typeface="Times New Roman" pitchFamily="18" charset="0"/>
                <a:cs typeface="Times New Roman" pitchFamily="18" charset="0"/>
              </a:rPr>
              <a:t>Искусственные(постоянные) </a:t>
            </a:r>
            <a:r>
              <a:rPr lang="ru-RU" sz="2800" b="1" i="1" u="sng" dirty="0">
                <a:solidFill>
                  <a:srgbClr val="FF0000"/>
                </a:solidFill>
                <a:latin typeface="Times New Roman" pitchFamily="18" charset="0"/>
                <a:cs typeface="Times New Roman" pitchFamily="18" charset="0"/>
              </a:rPr>
              <a:t>магниты </a:t>
            </a:r>
            <a:r>
              <a:rPr lang="ru-RU" sz="2800" b="1" i="1" dirty="0">
                <a:solidFill>
                  <a:srgbClr val="C00000"/>
                </a:solidFill>
                <a:latin typeface="Times New Roman" pitchFamily="18" charset="0"/>
                <a:cs typeface="Times New Roman" pitchFamily="18" charset="0"/>
              </a:rPr>
              <a:t>- </a:t>
            </a:r>
            <a:r>
              <a:rPr lang="ru-RU" sz="2800" b="1" dirty="0">
                <a:solidFill>
                  <a:srgbClr val="0000CC"/>
                </a:solidFill>
                <a:latin typeface="Times New Roman" pitchFamily="18" charset="0"/>
                <a:cs typeface="Times New Roman" pitchFamily="18" charset="0"/>
              </a:rPr>
              <a:t>сталь, никель, кобальт</a:t>
            </a:r>
            <a:r>
              <a:rPr lang="ru-RU" sz="3600" b="1" dirty="0" smtClean="0">
                <a:solidFill>
                  <a:srgbClr val="0000CC"/>
                </a:solidFill>
                <a:latin typeface="Times New Roman" pitchFamily="18" charset="0"/>
                <a:cs typeface="Times New Roman" pitchFamily="18" charset="0"/>
              </a:rPr>
              <a:t>.</a:t>
            </a:r>
          </a:p>
          <a:p>
            <a:pPr>
              <a:spcBef>
                <a:spcPct val="50000"/>
              </a:spcBef>
            </a:pPr>
            <a:r>
              <a:rPr lang="ru-RU" sz="2800" b="1" i="1" u="sng" dirty="0" smtClean="0">
                <a:solidFill>
                  <a:srgbClr val="FF0000"/>
                </a:solidFill>
                <a:latin typeface="Times New Roman" pitchFamily="18" charset="0"/>
                <a:cs typeface="Times New Roman" pitchFamily="18" charset="0"/>
              </a:rPr>
              <a:t>Естественные магниты </a:t>
            </a:r>
            <a:r>
              <a:rPr lang="ru-RU" sz="2800" b="1" i="1" dirty="0" smtClean="0">
                <a:solidFill>
                  <a:srgbClr val="FF0000"/>
                </a:solidFill>
                <a:latin typeface="Times New Roman" pitchFamily="18" charset="0"/>
                <a:cs typeface="Times New Roman" pitchFamily="18" charset="0"/>
              </a:rPr>
              <a:t>- </a:t>
            </a:r>
            <a:r>
              <a:rPr lang="ru-RU" sz="2800" b="1" dirty="0" smtClean="0">
                <a:solidFill>
                  <a:srgbClr val="0000CC"/>
                </a:solidFill>
                <a:latin typeface="Times New Roman" pitchFamily="18" charset="0"/>
                <a:cs typeface="Times New Roman" pitchFamily="18" charset="0"/>
              </a:rPr>
              <a:t>магнитный железняк</a:t>
            </a:r>
            <a:r>
              <a:rPr lang="ru-RU" sz="3600" b="1" dirty="0" smtClean="0">
                <a:solidFill>
                  <a:srgbClr val="0000CC"/>
                </a:solidFill>
                <a:latin typeface="Times New Roman" pitchFamily="18" charset="0"/>
                <a:cs typeface="Times New Roman" pitchFamily="18" charset="0"/>
              </a:rPr>
              <a:t>.</a:t>
            </a:r>
            <a:endParaRPr lang="ru-RU" sz="3600" b="1" dirty="0">
              <a:solidFill>
                <a:srgbClr val="0000CC"/>
              </a:solidFill>
              <a:latin typeface="Times New Roman" pitchFamily="18" charset="0"/>
              <a:cs typeface="Times New Roman" pitchFamily="18" charset="0"/>
            </a:endParaRPr>
          </a:p>
        </p:txBody>
      </p:sp>
      <p:pic>
        <p:nvPicPr>
          <p:cNvPr id="8198" name="Picture 6" descr="Картинка 20 из 57">
            <a:hlinkClick r:id="rId3"/>
          </p:cNvPr>
          <p:cNvPicPr>
            <a:picLocks noChangeAspect="1" noChangeArrowheads="1"/>
          </p:cNvPicPr>
          <p:nvPr/>
        </p:nvPicPr>
        <p:blipFill>
          <a:blip r:embed="rId2" cstate="print"/>
          <a:srcRect/>
          <a:stretch>
            <a:fillRect/>
          </a:stretch>
        </p:blipFill>
        <p:spPr bwMode="auto">
          <a:xfrm>
            <a:off x="2147483647" y="-1128713"/>
            <a:ext cx="3000375" cy="2333626"/>
          </a:xfrm>
          <a:prstGeom prst="rect">
            <a:avLst/>
          </a:prstGeom>
          <a:noFill/>
          <a:ln w="9525">
            <a:noFill/>
            <a:miter lim="800000"/>
            <a:headEnd/>
            <a:tailEnd/>
          </a:ln>
        </p:spPr>
      </p:pic>
      <p:pic>
        <p:nvPicPr>
          <p:cNvPr id="8199" name="Picture 8" descr="Картинка 20 из 57">
            <a:hlinkClick r:id="rId3"/>
          </p:cNvPr>
          <p:cNvPicPr>
            <a:picLocks noChangeAspect="1" noChangeArrowheads="1"/>
          </p:cNvPicPr>
          <p:nvPr/>
        </p:nvPicPr>
        <p:blipFill>
          <a:blip r:embed="rId2" cstate="print"/>
          <a:srcRect/>
          <a:stretch>
            <a:fillRect/>
          </a:stretch>
        </p:blipFill>
        <p:spPr bwMode="auto">
          <a:xfrm>
            <a:off x="2147483647" y="-1128713"/>
            <a:ext cx="3000375" cy="2333626"/>
          </a:xfrm>
          <a:prstGeom prst="rect">
            <a:avLst/>
          </a:prstGeom>
          <a:noFill/>
          <a:ln w="9525">
            <a:noFill/>
            <a:miter lim="800000"/>
            <a:headEnd/>
            <a:tailEnd/>
          </a:ln>
        </p:spPr>
      </p:pic>
      <p:sp>
        <p:nvSpPr>
          <p:cNvPr id="8200" name="Rectangle 9"/>
          <p:cNvSpPr>
            <a:spLocks noChangeArrowheads="1"/>
          </p:cNvSpPr>
          <p:nvPr/>
        </p:nvSpPr>
        <p:spPr bwMode="auto">
          <a:xfrm>
            <a:off x="214313" y="5148288"/>
            <a:ext cx="8715375" cy="1801765"/>
          </a:xfrm>
          <a:prstGeom prst="rect">
            <a:avLst/>
          </a:prstGeom>
          <a:noFill/>
          <a:ln w="9525">
            <a:noFill/>
            <a:miter lim="800000"/>
            <a:headEnd/>
            <a:tailEnd/>
          </a:ln>
        </p:spPr>
        <p:txBody>
          <a:bodyPr bIns="31740" anchor="ctr">
            <a:spAutoFit/>
          </a:bodyPr>
          <a:lstStyle/>
          <a:p>
            <a:pPr eaLnBrk="0" hangingPunct="0"/>
            <a:r>
              <a:rPr lang="ru-RU" sz="2000" b="1" dirty="0">
                <a:solidFill>
                  <a:srgbClr val="0000CC"/>
                </a:solidFill>
                <a:latin typeface="Times New Roman" pitchFamily="18" charset="0"/>
                <a:cs typeface="Times New Roman" pitchFamily="18" charset="0"/>
              </a:rPr>
              <a:t>Природные магниты, т.е. кусочки </a:t>
            </a:r>
            <a:r>
              <a:rPr lang="ru-RU" sz="2400" b="1" i="1" u="sng" dirty="0">
                <a:solidFill>
                  <a:srgbClr val="FF0000"/>
                </a:solidFill>
                <a:latin typeface="Times New Roman" pitchFamily="18" charset="0"/>
                <a:cs typeface="Times New Roman" pitchFamily="18" charset="0"/>
              </a:rPr>
              <a:t>магнитного железняка </a:t>
            </a:r>
            <a:r>
              <a:rPr lang="ru-RU" sz="2000" b="1" dirty="0">
                <a:solidFill>
                  <a:srgbClr val="0000CC"/>
                </a:solidFill>
                <a:latin typeface="Times New Roman" pitchFamily="18" charset="0"/>
                <a:cs typeface="Times New Roman" pitchFamily="18" charset="0"/>
              </a:rPr>
              <a:t>- магнетита (химический состав 31% </a:t>
            </a:r>
            <a:r>
              <a:rPr lang="ru-RU" sz="2000" b="1" dirty="0" err="1">
                <a:solidFill>
                  <a:srgbClr val="0000CC"/>
                </a:solidFill>
                <a:latin typeface="Times New Roman" pitchFamily="18" charset="0"/>
                <a:cs typeface="Times New Roman" pitchFamily="18" charset="0"/>
              </a:rPr>
              <a:t>FeO</a:t>
            </a:r>
            <a:r>
              <a:rPr lang="ru-RU" sz="2000" b="1" dirty="0">
                <a:solidFill>
                  <a:srgbClr val="0000CC"/>
                </a:solidFill>
                <a:latin typeface="Times New Roman" pitchFamily="18" charset="0"/>
                <a:cs typeface="Times New Roman" pitchFamily="18" charset="0"/>
              </a:rPr>
              <a:t> и 69% Fe2O3), в разных странах назывались по-разному: китайцы называли магнит - </a:t>
            </a:r>
            <a:r>
              <a:rPr lang="ru-RU" sz="2400" b="1" i="1" u="sng" dirty="0" err="1" smtClean="0">
                <a:solidFill>
                  <a:srgbClr val="FF0000"/>
                </a:solidFill>
                <a:latin typeface="Times New Roman" pitchFamily="18" charset="0"/>
                <a:cs typeface="Times New Roman" pitchFamily="18" charset="0"/>
              </a:rPr>
              <a:t>чу-ши</a:t>
            </a:r>
            <a:r>
              <a:rPr lang="ru-RU" sz="2400" b="1" i="1" u="sng" dirty="0">
                <a:solidFill>
                  <a:srgbClr val="FF0000"/>
                </a:solidFill>
                <a:latin typeface="Times New Roman" pitchFamily="18" charset="0"/>
                <a:cs typeface="Times New Roman" pitchFamily="18" charset="0"/>
              </a:rPr>
              <a:t>,</a:t>
            </a:r>
            <a:r>
              <a:rPr lang="ru-RU" sz="2000" b="1" dirty="0" smtClean="0">
                <a:solidFill>
                  <a:srgbClr val="0000CC"/>
                </a:solidFill>
                <a:latin typeface="Times New Roman" pitchFamily="18" charset="0"/>
                <a:cs typeface="Times New Roman" pitchFamily="18" charset="0"/>
              </a:rPr>
              <a:t> </a:t>
            </a:r>
            <a:r>
              <a:rPr lang="ru-RU" sz="2000" b="1" dirty="0">
                <a:solidFill>
                  <a:srgbClr val="0000CC"/>
                </a:solidFill>
                <a:latin typeface="Times New Roman" pitchFamily="18" charset="0"/>
                <a:cs typeface="Times New Roman" pitchFamily="18" charset="0"/>
              </a:rPr>
              <a:t>греки - </a:t>
            </a:r>
            <a:r>
              <a:rPr lang="ru-RU" sz="2400" b="1" i="1" u="sng" dirty="0" err="1">
                <a:solidFill>
                  <a:srgbClr val="FF0000"/>
                </a:solidFill>
                <a:latin typeface="Times New Roman" pitchFamily="18" charset="0"/>
                <a:cs typeface="Times New Roman" pitchFamily="18" charset="0"/>
              </a:rPr>
              <a:t>адамас</a:t>
            </a:r>
            <a:r>
              <a:rPr lang="ru-RU" sz="2400" b="1" i="1" u="sng" dirty="0">
                <a:solidFill>
                  <a:srgbClr val="FF0000"/>
                </a:solidFill>
                <a:latin typeface="Times New Roman" pitchFamily="18" charset="0"/>
                <a:cs typeface="Times New Roman" pitchFamily="18" charset="0"/>
              </a:rPr>
              <a:t> и каламита</a:t>
            </a:r>
            <a:r>
              <a:rPr lang="ru-RU" sz="2000" b="1" dirty="0">
                <a:solidFill>
                  <a:srgbClr val="0000CC"/>
                </a:solidFill>
                <a:latin typeface="Times New Roman" pitchFamily="18" charset="0"/>
                <a:cs typeface="Times New Roman" pitchFamily="18" charset="0"/>
              </a:rPr>
              <a:t>.</a:t>
            </a:r>
          </a:p>
          <a:p>
            <a:pPr eaLnBrk="0" hangingPunct="0"/>
            <a:endParaRPr lang="ru-RU" sz="2000" dirty="0">
              <a:latin typeface="Times New Roman" pitchFamily="18" charset="0"/>
              <a:cs typeface="Times New Roman" pitchFamily="18" charset="0"/>
            </a:endParaRPr>
          </a:p>
        </p:txBody>
      </p:sp>
    </p:spTree>
  </p:cSld>
  <p:clrMapOvr>
    <a:masterClrMapping/>
  </p:clrMapOvr>
  <p:transition spd="med">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belpokupki.ru/upload/iblock/f37/an300-1.jpg"/>
          <p:cNvPicPr>
            <a:picLocks noChangeAspect="1" noChangeArrowheads="1"/>
          </p:cNvPicPr>
          <p:nvPr/>
        </p:nvPicPr>
        <p:blipFill>
          <a:blip r:embed="rId2" cstate="print"/>
          <a:srcRect/>
          <a:stretch>
            <a:fillRect/>
          </a:stretch>
        </p:blipFill>
        <p:spPr bwMode="auto">
          <a:xfrm>
            <a:off x="357158" y="1714488"/>
            <a:ext cx="3371850" cy="4286250"/>
          </a:xfrm>
          <a:prstGeom prst="rect">
            <a:avLst/>
          </a:prstGeom>
          <a:noFill/>
        </p:spPr>
      </p:pic>
      <p:pic>
        <p:nvPicPr>
          <p:cNvPr id="46082" name="Picture 2" descr="http://www.parovoz.com/gallery/UACE/20080414_131421.jpg"/>
          <p:cNvPicPr>
            <a:picLocks noChangeAspect="1" noChangeArrowheads="1"/>
          </p:cNvPicPr>
          <p:nvPr/>
        </p:nvPicPr>
        <p:blipFill>
          <a:blip r:embed="rId3" cstate="print"/>
          <a:srcRect/>
          <a:stretch>
            <a:fillRect/>
          </a:stretch>
        </p:blipFill>
        <p:spPr bwMode="auto">
          <a:xfrm>
            <a:off x="63500" y="-136525"/>
            <a:ext cx="8067675" cy="786765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fibersystem.ru/Sites/default/Uploads/LBC395001_P.7CEF793FA9E94E13B55805915CEB8D4F.jpg"/>
          <p:cNvPicPr>
            <a:picLocks noChangeAspect="1" noChangeArrowheads="1"/>
          </p:cNvPicPr>
          <p:nvPr/>
        </p:nvPicPr>
        <p:blipFill>
          <a:blip r:embed="rId2" cstate="print"/>
          <a:srcRect/>
          <a:stretch>
            <a:fillRect/>
          </a:stretch>
        </p:blipFill>
        <p:spPr bwMode="auto">
          <a:xfrm>
            <a:off x="214282" y="714356"/>
            <a:ext cx="4762500" cy="4162425"/>
          </a:xfrm>
          <a:prstGeom prst="rect">
            <a:avLst/>
          </a:prstGeom>
          <a:noFill/>
        </p:spPr>
      </p:pic>
      <p:pic>
        <p:nvPicPr>
          <p:cNvPr id="46082" name="Picture 2" descr="http://www.belpokupki.ru/upload/iblock/f37/an300-1.jpg"/>
          <p:cNvPicPr>
            <a:picLocks noChangeAspect="1" noChangeArrowheads="1"/>
          </p:cNvPicPr>
          <p:nvPr/>
        </p:nvPicPr>
        <p:blipFill>
          <a:blip r:embed="rId3" cstate="print"/>
          <a:srcRect/>
          <a:stretch>
            <a:fillRect/>
          </a:stretch>
        </p:blipFill>
        <p:spPr bwMode="auto">
          <a:xfrm>
            <a:off x="4572000" y="785794"/>
            <a:ext cx="3371850" cy="428625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80728"/>
            <a:ext cx="7920880" cy="4154984"/>
          </a:xfrm>
          <a:prstGeom prst="rect">
            <a:avLst/>
          </a:prstGeom>
          <a:noFill/>
        </p:spPr>
        <p:txBody>
          <a:bodyPr wrap="square" rtlCol="0">
            <a:spAutoFit/>
          </a:bodyPr>
          <a:lstStyle/>
          <a:p>
            <a:pPr algn="ctr"/>
            <a:r>
              <a:rPr lang="ru-RU" sz="8800" b="1" i="1" u="sng" dirty="0" smtClean="0">
                <a:solidFill>
                  <a:srgbClr val="FF0000"/>
                </a:solidFill>
              </a:rPr>
              <a:t>Сила  Лоренца  и  ее  применение</a:t>
            </a:r>
            <a:endParaRPr lang="ru-RU" sz="8800" b="1" i="1" u="sng" dirty="0">
              <a:solidFill>
                <a:srgbClr val="FF0000"/>
              </a:solidFill>
            </a:endParaRPr>
          </a:p>
        </p:txBody>
      </p:sp>
    </p:spTree>
  </p:cSld>
  <p:clrMapOvr>
    <a:masterClrMapping/>
  </p:clrMapOvr>
  <p:transition spd="med">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p:cNvPicPr>
            <a:picLocks noChangeAspect="1" noChangeArrowheads="1"/>
          </p:cNvPicPr>
          <p:nvPr/>
        </p:nvPicPr>
        <p:blipFill>
          <a:blip r:embed="rId2" cstate="print"/>
          <a:srcRect/>
          <a:stretch>
            <a:fillRect/>
          </a:stretch>
        </p:blipFill>
        <p:spPr bwMode="auto">
          <a:xfrm>
            <a:off x="395536" y="332656"/>
            <a:ext cx="3816424" cy="3296678"/>
          </a:xfrm>
          <a:prstGeom prst="rect">
            <a:avLst/>
          </a:prstGeom>
          <a:noFill/>
        </p:spPr>
      </p:pic>
      <p:sp>
        <p:nvSpPr>
          <p:cNvPr id="17415" name="Text Box 7"/>
          <p:cNvSpPr txBox="1">
            <a:spLocks noChangeArrowheads="1"/>
          </p:cNvSpPr>
          <p:nvPr/>
        </p:nvSpPr>
        <p:spPr bwMode="auto">
          <a:xfrm>
            <a:off x="5867400" y="549275"/>
            <a:ext cx="2952750" cy="366713"/>
          </a:xfrm>
          <a:prstGeom prst="rect">
            <a:avLst/>
          </a:prstGeom>
          <a:noFill/>
          <a:ln w="9525">
            <a:noFill/>
            <a:miter lim="800000"/>
            <a:headEnd/>
            <a:tailEnd/>
          </a:ln>
          <a:effectLst/>
        </p:spPr>
        <p:txBody>
          <a:bodyPr>
            <a:spAutoFit/>
          </a:bodyPr>
          <a:lstStyle/>
          <a:p>
            <a:pPr>
              <a:spcBef>
                <a:spcPct val="50000"/>
              </a:spcBef>
            </a:pPr>
            <a:endParaRPr lang="ru-RU">
              <a:latin typeface="Arial" pitchFamily="34" charset="0"/>
            </a:endParaRPr>
          </a:p>
        </p:txBody>
      </p:sp>
      <p:sp>
        <p:nvSpPr>
          <p:cNvPr id="17416" name="Text Box 8"/>
          <p:cNvSpPr txBox="1">
            <a:spLocks noChangeArrowheads="1"/>
          </p:cNvSpPr>
          <p:nvPr/>
        </p:nvSpPr>
        <p:spPr bwMode="auto">
          <a:xfrm>
            <a:off x="5992813" y="784225"/>
            <a:ext cx="184150" cy="366713"/>
          </a:xfrm>
          <a:prstGeom prst="rect">
            <a:avLst/>
          </a:prstGeom>
          <a:noFill/>
          <a:ln w="9525">
            <a:noFill/>
            <a:miter lim="800000"/>
            <a:headEnd/>
            <a:tailEnd/>
          </a:ln>
          <a:effectLst/>
        </p:spPr>
        <p:txBody>
          <a:bodyPr wrap="none">
            <a:spAutoFit/>
          </a:bodyPr>
          <a:lstStyle/>
          <a:p>
            <a:endParaRPr lang="ru-RU">
              <a:latin typeface="Arial" pitchFamily="34" charset="0"/>
            </a:endParaRPr>
          </a:p>
        </p:txBody>
      </p:sp>
      <p:sp>
        <p:nvSpPr>
          <p:cNvPr id="17417" name="Text Box 9"/>
          <p:cNvSpPr txBox="1">
            <a:spLocks noChangeArrowheads="1"/>
          </p:cNvSpPr>
          <p:nvPr/>
        </p:nvSpPr>
        <p:spPr bwMode="auto">
          <a:xfrm>
            <a:off x="179512" y="3717032"/>
            <a:ext cx="8495977" cy="2554545"/>
          </a:xfrm>
          <a:prstGeom prst="rect">
            <a:avLst/>
          </a:prstGeom>
          <a:noFill/>
          <a:ln w="9525">
            <a:noFill/>
            <a:miter lim="800000"/>
            <a:headEnd/>
            <a:tailEnd/>
          </a:ln>
          <a:effectLst/>
        </p:spPr>
        <p:txBody>
          <a:bodyPr wrap="square">
            <a:spAutoFit/>
          </a:bodyPr>
          <a:lstStyle/>
          <a:p>
            <a:r>
              <a:rPr lang="ru-RU" sz="2000" b="1" dirty="0">
                <a:latin typeface="Arial" pitchFamily="34" charset="0"/>
              </a:rPr>
              <a:t>Магнитное поле </a:t>
            </a:r>
            <a:r>
              <a:rPr lang="ru-RU" sz="2000" b="1" dirty="0" smtClean="0">
                <a:latin typeface="Arial" pitchFamily="34" charset="0"/>
              </a:rPr>
              <a:t>защищает </a:t>
            </a:r>
            <a:r>
              <a:rPr lang="ru-RU" sz="2000" b="1" dirty="0">
                <a:latin typeface="Arial" pitchFamily="34" charset="0"/>
              </a:rPr>
              <a:t>поверхность Земли от </a:t>
            </a:r>
            <a:r>
              <a:rPr lang="ru-RU" sz="2000" b="1" dirty="0" smtClean="0">
                <a:latin typeface="Arial" pitchFamily="34" charset="0"/>
              </a:rPr>
              <a:t>попадания </a:t>
            </a:r>
            <a:r>
              <a:rPr lang="ru-RU" sz="2000" b="1" dirty="0">
                <a:latin typeface="Arial" pitchFamily="34" charset="0"/>
              </a:rPr>
              <a:t>огромного </a:t>
            </a:r>
            <a:r>
              <a:rPr lang="ru-RU" sz="2000" b="1" dirty="0" smtClean="0">
                <a:latin typeface="Arial" pitchFamily="34" charset="0"/>
              </a:rPr>
              <a:t>количества </a:t>
            </a:r>
            <a:r>
              <a:rPr lang="ru-RU" sz="2000" b="1" dirty="0">
                <a:latin typeface="Arial" pitchFamily="34" charset="0"/>
              </a:rPr>
              <a:t>заряженных частиц, </a:t>
            </a:r>
            <a:r>
              <a:rPr lang="ru-RU" sz="2000" b="1" dirty="0" smtClean="0">
                <a:latin typeface="Arial" pitchFamily="34" charset="0"/>
              </a:rPr>
              <a:t>падающих  на  Землю со  стороны  Солнца.</a:t>
            </a:r>
            <a:endParaRPr lang="ru-RU" sz="2000" b="1" dirty="0">
              <a:latin typeface="Arial" pitchFamily="34" charset="0"/>
            </a:endParaRPr>
          </a:p>
          <a:p>
            <a:r>
              <a:rPr lang="ru-RU" sz="2000" b="1" dirty="0" smtClean="0">
                <a:latin typeface="Arial" pitchFamily="34" charset="0"/>
              </a:rPr>
              <a:t>Они захватываются магнитным полем  </a:t>
            </a:r>
            <a:r>
              <a:rPr lang="ru-RU" sz="2000" b="1" dirty="0">
                <a:latin typeface="Arial" pitchFamily="34" charset="0"/>
              </a:rPr>
              <a:t>Земли </a:t>
            </a:r>
            <a:r>
              <a:rPr lang="ru-RU" sz="2000" b="1" i="1" u="sng" dirty="0">
                <a:solidFill>
                  <a:srgbClr val="0000CC"/>
                </a:solidFill>
                <a:latin typeface="Arial" pitchFamily="34" charset="0"/>
              </a:rPr>
              <a:t>и </a:t>
            </a:r>
            <a:r>
              <a:rPr lang="ru-RU" sz="2000" b="1" i="1" u="sng" dirty="0" smtClean="0">
                <a:solidFill>
                  <a:srgbClr val="0000CC"/>
                </a:solidFill>
                <a:latin typeface="Arial" pitchFamily="34" charset="0"/>
              </a:rPr>
              <a:t>под  действием  силы  Лоренца</a:t>
            </a:r>
            <a:r>
              <a:rPr lang="ru-RU" sz="2000" b="1" dirty="0" smtClean="0">
                <a:latin typeface="Arial" pitchFamily="34" charset="0"/>
              </a:rPr>
              <a:t> движутся </a:t>
            </a:r>
            <a:r>
              <a:rPr lang="ru-RU" sz="2000" b="1" dirty="0">
                <a:latin typeface="Arial" pitchFamily="34" charset="0"/>
              </a:rPr>
              <a:t>по сложным траекториям, колеблясь между северным и южным магнитными полюсами Земли, вызывая у полюсов </a:t>
            </a:r>
            <a:r>
              <a:rPr lang="ru-RU" sz="2000" b="1" i="1" u="sng" dirty="0">
                <a:solidFill>
                  <a:srgbClr val="0000CC"/>
                </a:solidFill>
                <a:latin typeface="Arial" pitchFamily="34" charset="0"/>
              </a:rPr>
              <a:t>свечение атмосферы</a:t>
            </a:r>
            <a:r>
              <a:rPr lang="ru-RU" sz="2000" b="1" dirty="0">
                <a:latin typeface="Arial" pitchFamily="34" charset="0"/>
              </a:rPr>
              <a:t>.</a:t>
            </a:r>
          </a:p>
          <a:p>
            <a:r>
              <a:rPr lang="ru-RU" sz="2000" b="1" dirty="0">
                <a:latin typeface="Arial" pitchFamily="34" charset="0"/>
              </a:rPr>
              <a:t> </a:t>
            </a:r>
          </a:p>
        </p:txBody>
      </p:sp>
      <p:sp>
        <p:nvSpPr>
          <p:cNvPr id="8" name="TextBox 7"/>
          <p:cNvSpPr txBox="1"/>
          <p:nvPr/>
        </p:nvSpPr>
        <p:spPr>
          <a:xfrm>
            <a:off x="4355976" y="1340768"/>
            <a:ext cx="4392488" cy="1569660"/>
          </a:xfrm>
          <a:prstGeom prst="rect">
            <a:avLst/>
          </a:prstGeom>
          <a:noFill/>
        </p:spPr>
        <p:txBody>
          <a:bodyPr wrap="square" rtlCol="0">
            <a:spAutoFit/>
          </a:bodyPr>
          <a:lstStyle/>
          <a:p>
            <a:pPr algn="ctr"/>
            <a:r>
              <a:rPr lang="ru-RU" sz="4800" b="1" i="1" u="sng" dirty="0" smtClean="0">
                <a:solidFill>
                  <a:srgbClr val="C00000"/>
                </a:solidFill>
              </a:rPr>
              <a:t>1. Магнитная  ловушка</a:t>
            </a:r>
            <a:endParaRPr lang="ru-RU" sz="4800" b="1" i="1" u="sng" dirty="0">
              <a:solidFill>
                <a:srgbClr val="C00000"/>
              </a:solidFill>
            </a:endParaRPr>
          </a:p>
        </p:txBody>
      </p:sp>
    </p:spTree>
  </p:cSld>
  <p:clrMapOvr>
    <a:masterClrMapping/>
  </p:clrMapOvr>
  <p:transition spd="med">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11560" y="404664"/>
            <a:ext cx="6886575" cy="563562"/>
          </a:xfrm>
        </p:spPr>
        <p:txBody>
          <a:bodyPr>
            <a:noAutofit/>
          </a:bodyPr>
          <a:lstStyle/>
          <a:p>
            <a:pPr eaLnBrk="1" hangingPunct="1"/>
            <a:r>
              <a:rPr lang="en-US" sz="4800" b="1" i="1" u="sng" dirty="0" smtClean="0">
                <a:solidFill>
                  <a:srgbClr val="FF0000"/>
                </a:solidFill>
                <a:latin typeface="Times New Roman" pitchFamily="18" charset="0"/>
                <a:cs typeface="Times New Roman" pitchFamily="18" charset="0"/>
              </a:rPr>
              <a:t>2</a:t>
            </a:r>
            <a:r>
              <a:rPr lang="ru-RU" sz="4800" b="1" i="1" u="sng" dirty="0" smtClean="0">
                <a:solidFill>
                  <a:srgbClr val="FF0000"/>
                </a:solidFill>
                <a:latin typeface="Times New Roman" pitchFamily="18" charset="0"/>
                <a:cs typeface="Times New Roman" pitchFamily="18" charset="0"/>
              </a:rPr>
              <a:t>.Полярное         сияние</a:t>
            </a:r>
          </a:p>
        </p:txBody>
      </p:sp>
      <p:sp>
        <p:nvSpPr>
          <p:cNvPr id="19460" name="Прямоугольник 4"/>
          <p:cNvSpPr>
            <a:spLocks noChangeArrowheads="1"/>
          </p:cNvSpPr>
          <p:nvPr/>
        </p:nvSpPr>
        <p:spPr bwMode="auto">
          <a:xfrm>
            <a:off x="107504" y="1556792"/>
            <a:ext cx="8928992" cy="2492990"/>
          </a:xfrm>
          <a:prstGeom prst="rect">
            <a:avLst/>
          </a:prstGeom>
          <a:noFill/>
          <a:ln w="9525">
            <a:noFill/>
            <a:miter lim="800000"/>
            <a:headEnd/>
            <a:tailEnd/>
          </a:ln>
        </p:spPr>
        <p:txBody>
          <a:bodyPr wrap="square">
            <a:spAutoFit/>
          </a:bodyPr>
          <a:lstStyle/>
          <a:p>
            <a:r>
              <a:rPr lang="ru-RU" sz="2400" b="1" dirty="0">
                <a:latin typeface="Times New Roman" pitchFamily="18" charset="0"/>
                <a:cs typeface="Times New Roman" pitchFamily="18" charset="0"/>
              </a:rPr>
              <a:t>       </a:t>
            </a:r>
            <a:r>
              <a:rPr lang="ru-RU" sz="2400" b="1" i="1" dirty="0">
                <a:latin typeface="Times New Roman" pitchFamily="18" charset="0"/>
                <a:cs typeface="Times New Roman" pitchFamily="18" charset="0"/>
              </a:rPr>
              <a:t>Результатом взаимодействия солнечного ветра с магнитным полем Земли является </a:t>
            </a:r>
            <a:r>
              <a:rPr lang="ru-RU" sz="2800" b="1" i="1" u="sng" dirty="0">
                <a:solidFill>
                  <a:srgbClr val="0000CC"/>
                </a:solidFill>
                <a:latin typeface="Times New Roman" pitchFamily="18" charset="0"/>
                <a:cs typeface="Times New Roman" pitchFamily="18" charset="0"/>
              </a:rPr>
              <a:t>полярное сияние.</a:t>
            </a:r>
            <a:r>
              <a:rPr lang="ru-RU" sz="2400" b="1" i="1" dirty="0">
                <a:latin typeface="Times New Roman" pitchFamily="18" charset="0"/>
                <a:cs typeface="Times New Roman" pitchFamily="18" charset="0"/>
              </a:rPr>
              <a:t> Вторгаясь в земную атмосферу, частицы солнечного ветра </a:t>
            </a:r>
            <a:r>
              <a:rPr lang="ru-RU" sz="2400" b="1" i="1" dirty="0" smtClean="0">
                <a:latin typeface="Times New Roman" pitchFamily="18" charset="0"/>
                <a:cs typeface="Times New Roman" pitchFamily="18" charset="0"/>
              </a:rPr>
              <a:t>(</a:t>
            </a:r>
            <a:r>
              <a:rPr lang="ru-RU" sz="2800" b="1" i="1" dirty="0" smtClean="0">
                <a:latin typeface="Times New Roman" pitchFamily="18" charset="0"/>
                <a:cs typeface="Times New Roman" pitchFamily="18" charset="0"/>
              </a:rPr>
              <a:t>электроны </a:t>
            </a:r>
            <a:r>
              <a:rPr lang="ru-RU" sz="2800" b="1" i="1" dirty="0">
                <a:latin typeface="Times New Roman" pitchFamily="18" charset="0"/>
                <a:cs typeface="Times New Roman" pitchFamily="18" charset="0"/>
              </a:rPr>
              <a:t>и </a:t>
            </a:r>
            <a:r>
              <a:rPr lang="ru-RU" sz="2800" b="1" i="1" dirty="0" smtClean="0">
                <a:latin typeface="Times New Roman" pitchFamily="18" charset="0"/>
                <a:cs typeface="Times New Roman" pitchFamily="18" charset="0"/>
              </a:rPr>
              <a:t>протоны</a:t>
            </a:r>
            <a:r>
              <a:rPr lang="ru-RU" sz="2400" b="1" i="1" dirty="0" smtClean="0">
                <a:latin typeface="Times New Roman" pitchFamily="18" charset="0"/>
                <a:cs typeface="Times New Roman" pitchFamily="18" charset="0"/>
              </a:rPr>
              <a:t>) </a:t>
            </a:r>
            <a:r>
              <a:rPr lang="ru-RU" sz="2400" b="1" i="1" u="sng" dirty="0" smtClean="0">
                <a:solidFill>
                  <a:srgbClr val="0000CC"/>
                </a:solidFill>
                <a:latin typeface="Times New Roman" pitchFamily="18" charset="0"/>
                <a:cs typeface="Times New Roman" pitchFamily="18" charset="0"/>
              </a:rPr>
              <a:t>под  действием силы  Лоренца </a:t>
            </a:r>
            <a:r>
              <a:rPr lang="ru-RU" sz="2400" b="1" i="1" dirty="0" smtClean="0">
                <a:latin typeface="Times New Roman" pitchFamily="18" charset="0"/>
                <a:cs typeface="Times New Roman" pitchFamily="18" charset="0"/>
              </a:rPr>
              <a:t> двигаются вдоль  линий  магнитного поля Земли и фокусируются около магнитных  полюсов  полюсов.  </a:t>
            </a:r>
            <a:endParaRPr lang="ru-RU" sz="2400" b="1" i="1" dirty="0">
              <a:latin typeface="Times New Roman" pitchFamily="18" charset="0"/>
              <a:cs typeface="Times New Roman" pitchFamily="18" charset="0"/>
            </a:endParaRPr>
          </a:p>
        </p:txBody>
      </p:sp>
      <p:sp>
        <p:nvSpPr>
          <p:cNvPr id="19461" name="Прямоугольник 5"/>
          <p:cNvSpPr>
            <a:spLocks noChangeArrowheads="1"/>
          </p:cNvSpPr>
          <p:nvPr/>
        </p:nvSpPr>
        <p:spPr bwMode="auto">
          <a:xfrm>
            <a:off x="323528" y="4149080"/>
            <a:ext cx="8429625" cy="1692771"/>
          </a:xfrm>
          <a:prstGeom prst="rect">
            <a:avLst/>
          </a:prstGeom>
          <a:noFill/>
          <a:ln w="9525">
            <a:noFill/>
            <a:miter lim="800000"/>
            <a:headEnd/>
            <a:tailEnd/>
          </a:ln>
        </p:spPr>
        <p:txBody>
          <a:bodyPr>
            <a:spAutoFit/>
          </a:bodyPr>
          <a:lstStyle/>
          <a:p>
            <a:pPr algn="just" eaLnBrk="0" hangingPunct="0"/>
            <a:r>
              <a:rPr lang="ru-RU" sz="2400" b="1" dirty="0">
                <a:latin typeface="Times New Roman" pitchFamily="18" charset="0"/>
                <a:cs typeface="Times New Roman" pitchFamily="18" charset="0"/>
              </a:rPr>
              <a:t>      Сталкиваясь с атомами и молекулами атмосферного воздуха, они ионизируют и возбуждают их, в результате чего </a:t>
            </a:r>
            <a:r>
              <a:rPr lang="ru-RU" sz="2400" b="1" dirty="0" smtClean="0">
                <a:latin typeface="Times New Roman" pitchFamily="18" charset="0"/>
                <a:cs typeface="Times New Roman" pitchFamily="18" charset="0"/>
              </a:rPr>
              <a:t>около </a:t>
            </a:r>
            <a:r>
              <a:rPr lang="ru-RU" sz="2400" b="1" smtClean="0">
                <a:latin typeface="Times New Roman" pitchFamily="18" charset="0"/>
                <a:cs typeface="Times New Roman" pitchFamily="18" charset="0"/>
              </a:rPr>
              <a:t>полюсов Земли возникает </a:t>
            </a:r>
            <a:r>
              <a:rPr lang="ru-RU" sz="2400" b="1" dirty="0">
                <a:latin typeface="Times New Roman" pitchFamily="18" charset="0"/>
                <a:cs typeface="Times New Roman" pitchFamily="18" charset="0"/>
              </a:rPr>
              <a:t>свечение, которое называют </a:t>
            </a:r>
            <a:r>
              <a:rPr lang="ru-RU" sz="2800" b="1" i="1" u="sng" dirty="0">
                <a:solidFill>
                  <a:srgbClr val="0000CC"/>
                </a:solidFill>
                <a:latin typeface="Times New Roman" pitchFamily="18" charset="0"/>
                <a:cs typeface="Times New Roman" pitchFamily="18" charset="0"/>
              </a:rPr>
              <a:t>полярным сиянием.</a:t>
            </a:r>
          </a:p>
        </p:txBody>
      </p:sp>
    </p:spTree>
  </p:cSld>
  <p:clrMapOvr>
    <a:masterClrMapping/>
  </p:clrMapOvr>
  <p:transition spd="med">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Северное сияние">
            <a:hlinkClick r:id="rId2" tooltip="Северное сияние"/>
          </p:cNvPr>
          <p:cNvPicPr>
            <a:picLocks noChangeAspect="1" noChangeArrowheads="1"/>
          </p:cNvPicPr>
          <p:nvPr/>
        </p:nvPicPr>
        <p:blipFill>
          <a:blip r:embed="rId3" cstate="print"/>
          <a:srcRect/>
          <a:stretch>
            <a:fillRect/>
          </a:stretch>
        </p:blipFill>
        <p:spPr bwMode="auto">
          <a:xfrm>
            <a:off x="285720" y="2500306"/>
            <a:ext cx="3643338" cy="3214710"/>
          </a:xfrm>
          <a:prstGeom prst="rect">
            <a:avLst/>
          </a:prstGeom>
          <a:noFill/>
        </p:spPr>
      </p:pic>
      <p:pic>
        <p:nvPicPr>
          <p:cNvPr id="2" name="Picture 2" descr="Снимок полярного сияния из космоса">
            <a:hlinkClick r:id="rId4" tooltip="Снимок полярного сияния из космоса"/>
          </p:cNvPr>
          <p:cNvPicPr>
            <a:picLocks noChangeAspect="1" noChangeArrowheads="1"/>
          </p:cNvPicPr>
          <p:nvPr/>
        </p:nvPicPr>
        <p:blipFill>
          <a:blip r:embed="rId5" cstate="print"/>
          <a:srcRect/>
          <a:stretch>
            <a:fillRect/>
          </a:stretch>
        </p:blipFill>
        <p:spPr bwMode="auto">
          <a:xfrm>
            <a:off x="4643438" y="2428868"/>
            <a:ext cx="4286280" cy="3286148"/>
          </a:xfrm>
          <a:prstGeom prst="rect">
            <a:avLst/>
          </a:prstGeom>
          <a:noFill/>
        </p:spPr>
      </p:pic>
      <p:sp>
        <p:nvSpPr>
          <p:cNvPr id="4" name="TextBox 3"/>
          <p:cNvSpPr txBox="1"/>
          <p:nvPr/>
        </p:nvSpPr>
        <p:spPr>
          <a:xfrm>
            <a:off x="857224" y="785794"/>
            <a:ext cx="7500990" cy="1446550"/>
          </a:xfrm>
          <a:prstGeom prst="rect">
            <a:avLst/>
          </a:prstGeom>
          <a:noFill/>
        </p:spPr>
        <p:txBody>
          <a:bodyPr wrap="square" rtlCol="0">
            <a:spAutoFit/>
          </a:bodyPr>
          <a:lstStyle/>
          <a:p>
            <a:pPr algn="ctr"/>
            <a:r>
              <a:rPr lang="ru-RU" dirty="0" smtClean="0"/>
              <a:t>  </a:t>
            </a:r>
            <a:r>
              <a:rPr lang="ru-RU" sz="4400" b="1" i="1" u="sng" dirty="0" smtClean="0">
                <a:solidFill>
                  <a:srgbClr val="FF0000"/>
                </a:solidFill>
              </a:rPr>
              <a:t>Фотография  полярного  сияния  из  космоса</a:t>
            </a:r>
            <a:endParaRPr lang="ru-RU" sz="44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63359" y="692697"/>
            <a:ext cx="8309370" cy="5544616"/>
          </a:xfrm>
          <a:prstGeom prst="rect">
            <a:avLst/>
          </a:prstGeom>
          <a:noFill/>
          <a:ln w="9525">
            <a:noFill/>
            <a:miter lim="800000"/>
            <a:headEnd/>
            <a:tailEnd/>
          </a:ln>
        </p:spPr>
      </p:pic>
    </p:spTree>
  </p:cSld>
  <p:clrMapOvr>
    <a:masterClrMapping/>
  </p:clrMapOvr>
  <p:transition spd="med">
    <p:split orient="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63359" y="620689"/>
            <a:ext cx="8417284" cy="5616624"/>
          </a:xfrm>
          <a:prstGeom prst="rect">
            <a:avLst/>
          </a:prstGeom>
          <a:noFill/>
          <a:ln w="9525">
            <a:noFill/>
            <a:miter lim="800000"/>
            <a:headEnd/>
            <a:tailEnd/>
          </a:ln>
        </p:spPr>
      </p:pic>
    </p:spTree>
  </p:cSld>
  <p:clrMapOvr>
    <a:masterClrMapping/>
  </p:clrMapOvr>
  <p:transition spd="med">
    <p:split orient="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hysics.kgsu.ru/school/sprav_mat/pic_3/0123r3.gif"/>
          <p:cNvPicPr/>
          <p:nvPr/>
        </p:nvPicPr>
        <p:blipFill>
          <a:blip r:embed="rId2" cstate="print"/>
          <a:srcRect/>
          <a:stretch>
            <a:fillRect/>
          </a:stretch>
        </p:blipFill>
        <p:spPr bwMode="auto">
          <a:xfrm>
            <a:off x="1115616" y="692696"/>
            <a:ext cx="6262688" cy="2590800"/>
          </a:xfrm>
          <a:prstGeom prst="rect">
            <a:avLst/>
          </a:prstGeom>
          <a:noFill/>
          <a:ln w="9525">
            <a:noFill/>
            <a:miter lim="800000"/>
            <a:headEnd/>
            <a:tailEnd/>
          </a:ln>
        </p:spPr>
      </p:pic>
      <p:sp>
        <p:nvSpPr>
          <p:cNvPr id="5" name="TextBox 4"/>
          <p:cNvSpPr txBox="1"/>
          <p:nvPr/>
        </p:nvSpPr>
        <p:spPr>
          <a:xfrm>
            <a:off x="611560" y="142852"/>
            <a:ext cx="8280920" cy="523220"/>
          </a:xfrm>
          <a:prstGeom prst="rect">
            <a:avLst/>
          </a:prstGeom>
          <a:noFill/>
        </p:spPr>
        <p:txBody>
          <a:bodyPr wrap="square" rtlCol="0">
            <a:spAutoFit/>
          </a:bodyPr>
          <a:lstStyle/>
          <a:p>
            <a:pPr algn="ctr"/>
            <a:r>
              <a:rPr lang="en-US" sz="2800" b="1" i="1" dirty="0" smtClean="0">
                <a:solidFill>
                  <a:srgbClr val="FF0000"/>
                </a:solidFill>
              </a:rPr>
              <a:t>3</a:t>
            </a:r>
            <a:r>
              <a:rPr lang="ru-RU" sz="2800" b="1" i="1" dirty="0" smtClean="0">
                <a:solidFill>
                  <a:srgbClr val="FF0000"/>
                </a:solidFill>
              </a:rPr>
              <a:t>.Ускоритель  заряженных  частиц ( циклотрон)</a:t>
            </a:r>
            <a:endParaRPr lang="ru-RU" sz="2800" b="1" i="1" dirty="0">
              <a:solidFill>
                <a:srgbClr val="FF0000"/>
              </a:solidFill>
            </a:endParaRPr>
          </a:p>
        </p:txBody>
      </p:sp>
      <p:sp>
        <p:nvSpPr>
          <p:cNvPr id="6" name="TextBox 5"/>
          <p:cNvSpPr txBox="1"/>
          <p:nvPr/>
        </p:nvSpPr>
        <p:spPr>
          <a:xfrm>
            <a:off x="179512" y="3429000"/>
            <a:ext cx="8393586" cy="2308324"/>
          </a:xfrm>
          <a:prstGeom prst="rect">
            <a:avLst/>
          </a:prstGeom>
          <a:noFill/>
        </p:spPr>
        <p:txBody>
          <a:bodyPr wrap="square" rtlCol="0">
            <a:spAutoFit/>
          </a:bodyPr>
          <a:lstStyle/>
          <a:p>
            <a:r>
              <a:rPr lang="ru-RU" dirty="0" smtClean="0"/>
              <a:t>  </a:t>
            </a:r>
            <a:r>
              <a:rPr lang="ru-RU" b="1" i="1" dirty="0" smtClean="0">
                <a:solidFill>
                  <a:srgbClr val="0000CC"/>
                </a:solidFill>
              </a:rPr>
              <a:t>Полые  металлические  полуцилиндры ( </a:t>
            </a:r>
            <a:r>
              <a:rPr lang="ru-RU" b="1" i="1" dirty="0" err="1" smtClean="0">
                <a:solidFill>
                  <a:srgbClr val="0000CC"/>
                </a:solidFill>
              </a:rPr>
              <a:t>дуанты</a:t>
            </a:r>
            <a:r>
              <a:rPr lang="ru-RU" b="1" i="1" dirty="0" smtClean="0">
                <a:solidFill>
                  <a:srgbClr val="0000CC"/>
                </a:solidFill>
              </a:rPr>
              <a:t> )  находятся  в  вакуумной  камере  в  сильном  магнитном  поле, между  ними  создается  электрическое</a:t>
            </a:r>
          </a:p>
          <a:p>
            <a:r>
              <a:rPr lang="ru-RU" b="1" i="1" dirty="0" smtClean="0">
                <a:solidFill>
                  <a:srgbClr val="0000CC"/>
                </a:solidFill>
              </a:rPr>
              <a:t>напряжение  порядка 20000 вольт. Под  действием  кулоновской  силы частица</a:t>
            </a:r>
          </a:p>
          <a:p>
            <a:r>
              <a:rPr lang="ru-RU" b="1" i="1" dirty="0" smtClean="0">
                <a:solidFill>
                  <a:srgbClr val="0000CC"/>
                </a:solidFill>
              </a:rPr>
              <a:t> в  электрическом  поле  получает  ускорение , под  действием  силы  Лоренца </a:t>
            </a:r>
          </a:p>
          <a:p>
            <a:r>
              <a:rPr lang="ru-RU" b="1" i="1" dirty="0" smtClean="0">
                <a:solidFill>
                  <a:srgbClr val="0000CC"/>
                </a:solidFill>
              </a:rPr>
              <a:t>траектория  частицы  искривляется и она  продолжает  двигаться  по  полу –окружности  большего  радиуса и опять  ускоряется  в  электрическом  поле.</a:t>
            </a:r>
          </a:p>
          <a:p>
            <a:r>
              <a:rPr lang="ru-RU" b="1" i="1" dirty="0" smtClean="0">
                <a:solidFill>
                  <a:srgbClr val="0000CC"/>
                </a:solidFill>
              </a:rPr>
              <a:t>На  последнем  витке  частица  с  очень  большой  скоростью  вылетает  из </a:t>
            </a:r>
          </a:p>
          <a:p>
            <a:r>
              <a:rPr lang="ru-RU" b="1" i="1" dirty="0" smtClean="0">
                <a:solidFill>
                  <a:srgbClr val="0000CC"/>
                </a:solidFill>
              </a:rPr>
              <a:t>ц</a:t>
            </a:r>
            <a:r>
              <a:rPr lang="ru-RU" b="1" i="1" smtClean="0">
                <a:solidFill>
                  <a:srgbClr val="0000CC"/>
                </a:solidFill>
              </a:rPr>
              <a:t>иклотрона</a:t>
            </a:r>
            <a:r>
              <a:rPr lang="ru-RU" b="1" i="1" dirty="0" smtClean="0">
                <a:solidFill>
                  <a:srgbClr val="0000CC"/>
                </a:solidFill>
              </a:rPr>
              <a:t>.</a:t>
            </a:r>
            <a:endParaRPr lang="ru-RU" b="1" i="1" dirty="0">
              <a:solidFill>
                <a:srgbClr val="0000CC"/>
              </a:solidFill>
            </a:endParaRPr>
          </a:p>
        </p:txBody>
      </p:sp>
    </p:spTree>
  </p:cSld>
  <p:clrMapOvr>
    <a:masterClrMapping/>
  </p:clrMapOvr>
  <p:transition spd="med">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r>
              <a:rPr lang="ru-RU" sz="4000" b="1" dirty="0" smtClean="0">
                <a:solidFill>
                  <a:srgbClr val="FF0000"/>
                </a:solidFill>
                <a:latin typeface="Times New Roman" pitchFamily="18" charset="0"/>
                <a:cs typeface="Times New Roman" pitchFamily="18" charset="0"/>
              </a:rPr>
              <a:t>Постоянные  магниты</a:t>
            </a:r>
          </a:p>
        </p:txBody>
      </p:sp>
      <p:grpSp>
        <p:nvGrpSpPr>
          <p:cNvPr id="2" name="Group 12"/>
          <p:cNvGrpSpPr>
            <a:grpSpLocks/>
          </p:cNvGrpSpPr>
          <p:nvPr/>
        </p:nvGrpSpPr>
        <p:grpSpPr bwMode="auto">
          <a:xfrm>
            <a:off x="527050" y="3500438"/>
            <a:ext cx="1911350" cy="1981200"/>
            <a:chOff x="1402" y="2173"/>
            <a:chExt cx="1433" cy="1335"/>
          </a:xfrm>
        </p:grpSpPr>
        <p:grpSp>
          <p:nvGrpSpPr>
            <p:cNvPr id="3" name="Group 8"/>
            <p:cNvGrpSpPr>
              <a:grpSpLocks/>
            </p:cNvGrpSpPr>
            <p:nvPr/>
          </p:nvGrpSpPr>
          <p:grpSpPr bwMode="auto">
            <a:xfrm>
              <a:off x="1402" y="2185"/>
              <a:ext cx="1401" cy="1323"/>
              <a:chOff x="1402" y="2185"/>
              <a:chExt cx="1401" cy="1323"/>
            </a:xfrm>
          </p:grpSpPr>
          <p:sp>
            <p:nvSpPr>
              <p:cNvPr id="8" name="AutoShape 6"/>
              <p:cNvSpPr>
                <a:spLocks noChangeArrowheads="1"/>
              </p:cNvSpPr>
              <p:nvPr/>
            </p:nvSpPr>
            <p:spPr bwMode="auto">
              <a:xfrm rot="2700000">
                <a:off x="1490" y="2097"/>
                <a:ext cx="1225" cy="1401"/>
              </a:xfrm>
              <a:custGeom>
                <a:avLst/>
                <a:gdLst>
                  <a:gd name="G0" fmla="+- 6572 0 0"/>
                  <a:gd name="G1" fmla="+- -8727760 0 0"/>
                  <a:gd name="G2" fmla="+- 0 0 -8727760"/>
                  <a:gd name="T0" fmla="*/ 0 256 1"/>
                  <a:gd name="T1" fmla="*/ 180 256 1"/>
                  <a:gd name="G3" fmla="+- -8727760 T0 T1"/>
                  <a:gd name="T2" fmla="*/ 0 256 1"/>
                  <a:gd name="T3" fmla="*/ 90 256 1"/>
                  <a:gd name="G4" fmla="+- -8727760 T2 T3"/>
                  <a:gd name="G5" fmla="*/ G4 2 1"/>
                  <a:gd name="T4" fmla="*/ 90 256 1"/>
                  <a:gd name="T5" fmla="*/ 0 256 1"/>
                  <a:gd name="G6" fmla="+- -8727760 T4 T5"/>
                  <a:gd name="G7" fmla="*/ G6 2 1"/>
                  <a:gd name="G8" fmla="abs -87277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572"/>
                  <a:gd name="G18" fmla="*/ 6572 1 2"/>
                  <a:gd name="G19" fmla="+- G18 5400 0"/>
                  <a:gd name="G20" fmla="cos G19 -8727760"/>
                  <a:gd name="G21" fmla="sin G19 -8727760"/>
                  <a:gd name="G22" fmla="+- G20 10800 0"/>
                  <a:gd name="G23" fmla="+- G21 10800 0"/>
                  <a:gd name="G24" fmla="+- 10800 0 G20"/>
                  <a:gd name="G25" fmla="+- 6572 10800 0"/>
                  <a:gd name="G26" fmla="?: G9 G17 G25"/>
                  <a:gd name="G27" fmla="?: G9 0 21600"/>
                  <a:gd name="G28" fmla="cos 10800 -8727760"/>
                  <a:gd name="G29" fmla="sin 10800 -8727760"/>
                  <a:gd name="G30" fmla="sin 6572 -8727760"/>
                  <a:gd name="G31" fmla="+- G28 10800 0"/>
                  <a:gd name="G32" fmla="+- G29 10800 0"/>
                  <a:gd name="G33" fmla="+- G30 10800 0"/>
                  <a:gd name="G34" fmla="?: G4 0 G31"/>
                  <a:gd name="G35" fmla="?: -8727760 G34 0"/>
                  <a:gd name="G36" fmla="?: G6 G35 G31"/>
                  <a:gd name="G37" fmla="+- 21600 0 G36"/>
                  <a:gd name="G38" fmla="?: G4 0 G33"/>
                  <a:gd name="G39" fmla="?: -8727760 G38 G32"/>
                  <a:gd name="G40" fmla="?: G6 G39 0"/>
                  <a:gd name="G41" fmla="?: G4 G32 21600"/>
                  <a:gd name="G42" fmla="?: G6 G41 G33"/>
                  <a:gd name="T12" fmla="*/ 10800 w 21600"/>
                  <a:gd name="T13" fmla="*/ 0 h 21600"/>
                  <a:gd name="T14" fmla="*/ 4856 w 21600"/>
                  <a:gd name="T15" fmla="*/ 4465 h 21600"/>
                  <a:gd name="T16" fmla="*/ 10800 w 21600"/>
                  <a:gd name="T17" fmla="*/ 4228 h 21600"/>
                  <a:gd name="T18" fmla="*/ 16744 w 21600"/>
                  <a:gd name="T19" fmla="*/ 44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03" y="6007"/>
                    </a:moveTo>
                    <a:cubicBezTo>
                      <a:pt x="7521" y="4864"/>
                      <a:pt x="9129" y="4227"/>
                      <a:pt x="10800" y="4228"/>
                    </a:cubicBezTo>
                    <a:cubicBezTo>
                      <a:pt x="12470" y="4228"/>
                      <a:pt x="14078" y="4864"/>
                      <a:pt x="15296" y="6007"/>
                    </a:cubicBezTo>
                    <a:lnTo>
                      <a:pt x="18189" y="2923"/>
                    </a:lnTo>
                    <a:cubicBezTo>
                      <a:pt x="16187" y="1045"/>
                      <a:pt x="13545" y="-1"/>
                      <a:pt x="10799" y="0"/>
                    </a:cubicBezTo>
                    <a:cubicBezTo>
                      <a:pt x="8054" y="0"/>
                      <a:pt x="5412" y="1045"/>
                      <a:pt x="3410" y="2923"/>
                    </a:cubicBezTo>
                    <a:close/>
                  </a:path>
                </a:pathLst>
              </a:custGeom>
              <a:solidFill>
                <a:schemeClr val="accent2">
                  <a:lumMod val="50000"/>
                </a:schemeClr>
              </a:solidFill>
              <a:ln w="9525">
                <a:solidFill>
                  <a:schemeClr val="accent2">
                    <a:lumMod val="50000"/>
                  </a:schemeClr>
                </a:solidFill>
                <a:miter lim="800000"/>
                <a:headEnd/>
                <a:tailEnd/>
              </a:ln>
              <a:effectLst/>
            </p:spPr>
            <p:txBody>
              <a:bodyPr wrap="none" anchor="ctr"/>
              <a:lstStyle/>
              <a:p>
                <a:pPr>
                  <a:defRPr/>
                </a:pPr>
                <a:endParaRPr lang="ru-RU"/>
              </a:p>
            </p:txBody>
          </p:sp>
          <p:sp>
            <p:nvSpPr>
              <p:cNvPr id="9" name="Rectangle 7"/>
              <p:cNvSpPr>
                <a:spLocks noChangeArrowheads="1"/>
              </p:cNvSpPr>
              <p:nvPr/>
            </p:nvSpPr>
            <p:spPr bwMode="auto">
              <a:xfrm>
                <a:off x="2505" y="2737"/>
                <a:ext cx="282" cy="771"/>
              </a:xfrm>
              <a:prstGeom prst="rect">
                <a:avLst/>
              </a:prstGeom>
              <a:solidFill>
                <a:schemeClr val="accent2">
                  <a:lumMod val="50000"/>
                </a:schemeClr>
              </a:solidFill>
              <a:ln w="9525">
                <a:solidFill>
                  <a:schemeClr val="accent2">
                    <a:lumMod val="50000"/>
                  </a:schemeClr>
                </a:solidFill>
                <a:miter lim="800000"/>
                <a:headEnd/>
                <a:tailEnd/>
              </a:ln>
              <a:effectLst/>
            </p:spPr>
            <p:txBody>
              <a:bodyPr wrap="none" anchor="ctr"/>
              <a:lstStyle/>
              <a:p>
                <a:pPr>
                  <a:defRPr/>
                </a:pPr>
                <a:endParaRPr lang="ru-RU"/>
              </a:p>
            </p:txBody>
          </p:sp>
        </p:grpSp>
        <p:grpSp>
          <p:nvGrpSpPr>
            <p:cNvPr id="4" name="Group 9"/>
            <p:cNvGrpSpPr>
              <a:grpSpLocks/>
            </p:cNvGrpSpPr>
            <p:nvPr/>
          </p:nvGrpSpPr>
          <p:grpSpPr bwMode="auto">
            <a:xfrm flipH="1">
              <a:off x="1489" y="2173"/>
              <a:ext cx="1346" cy="1335"/>
              <a:chOff x="1429" y="2173"/>
              <a:chExt cx="1346" cy="1335"/>
            </a:xfrm>
          </p:grpSpPr>
          <p:sp>
            <p:nvSpPr>
              <p:cNvPr id="6" name="AutoShape 10"/>
              <p:cNvSpPr>
                <a:spLocks noChangeArrowheads="1"/>
              </p:cNvSpPr>
              <p:nvPr/>
            </p:nvSpPr>
            <p:spPr bwMode="auto">
              <a:xfrm rot="2700000">
                <a:off x="1479" y="2123"/>
                <a:ext cx="1225" cy="1325"/>
              </a:xfrm>
              <a:custGeom>
                <a:avLst/>
                <a:gdLst>
                  <a:gd name="G0" fmla="+- 6572 0 0"/>
                  <a:gd name="G1" fmla="+- -8727760 0 0"/>
                  <a:gd name="G2" fmla="+- 0 0 -8727760"/>
                  <a:gd name="T0" fmla="*/ 0 256 1"/>
                  <a:gd name="T1" fmla="*/ 180 256 1"/>
                  <a:gd name="G3" fmla="+- -8727760 T0 T1"/>
                  <a:gd name="T2" fmla="*/ 0 256 1"/>
                  <a:gd name="T3" fmla="*/ 90 256 1"/>
                  <a:gd name="G4" fmla="+- -8727760 T2 T3"/>
                  <a:gd name="G5" fmla="*/ G4 2 1"/>
                  <a:gd name="T4" fmla="*/ 90 256 1"/>
                  <a:gd name="T5" fmla="*/ 0 256 1"/>
                  <a:gd name="G6" fmla="+- -8727760 T4 T5"/>
                  <a:gd name="G7" fmla="*/ G6 2 1"/>
                  <a:gd name="G8" fmla="abs -872776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572"/>
                  <a:gd name="G18" fmla="*/ 6572 1 2"/>
                  <a:gd name="G19" fmla="+- G18 5400 0"/>
                  <a:gd name="G20" fmla="cos G19 -8727760"/>
                  <a:gd name="G21" fmla="sin G19 -8727760"/>
                  <a:gd name="G22" fmla="+- G20 10800 0"/>
                  <a:gd name="G23" fmla="+- G21 10800 0"/>
                  <a:gd name="G24" fmla="+- 10800 0 G20"/>
                  <a:gd name="G25" fmla="+- 6572 10800 0"/>
                  <a:gd name="G26" fmla="?: G9 G17 G25"/>
                  <a:gd name="G27" fmla="?: G9 0 21600"/>
                  <a:gd name="G28" fmla="cos 10800 -8727760"/>
                  <a:gd name="G29" fmla="sin 10800 -8727760"/>
                  <a:gd name="G30" fmla="sin 6572 -8727760"/>
                  <a:gd name="G31" fmla="+- G28 10800 0"/>
                  <a:gd name="G32" fmla="+- G29 10800 0"/>
                  <a:gd name="G33" fmla="+- G30 10800 0"/>
                  <a:gd name="G34" fmla="?: G4 0 G31"/>
                  <a:gd name="G35" fmla="?: -8727760 G34 0"/>
                  <a:gd name="G36" fmla="?: G6 G35 G31"/>
                  <a:gd name="G37" fmla="+- 21600 0 G36"/>
                  <a:gd name="G38" fmla="?: G4 0 G33"/>
                  <a:gd name="G39" fmla="?: -8727760 G38 G32"/>
                  <a:gd name="G40" fmla="?: G6 G39 0"/>
                  <a:gd name="G41" fmla="?: G4 G32 21600"/>
                  <a:gd name="G42" fmla="?: G6 G41 G33"/>
                  <a:gd name="T12" fmla="*/ 10800 w 21600"/>
                  <a:gd name="T13" fmla="*/ 0 h 21600"/>
                  <a:gd name="T14" fmla="*/ 4856 w 21600"/>
                  <a:gd name="T15" fmla="*/ 4465 h 21600"/>
                  <a:gd name="T16" fmla="*/ 10800 w 21600"/>
                  <a:gd name="T17" fmla="*/ 4228 h 21600"/>
                  <a:gd name="T18" fmla="*/ 16744 w 21600"/>
                  <a:gd name="T19" fmla="*/ 446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303" y="6007"/>
                    </a:moveTo>
                    <a:cubicBezTo>
                      <a:pt x="7521" y="4864"/>
                      <a:pt x="9129" y="4227"/>
                      <a:pt x="10800" y="4228"/>
                    </a:cubicBezTo>
                    <a:cubicBezTo>
                      <a:pt x="12470" y="4228"/>
                      <a:pt x="14078" y="4864"/>
                      <a:pt x="15296" y="6007"/>
                    </a:cubicBezTo>
                    <a:lnTo>
                      <a:pt x="18189" y="2923"/>
                    </a:lnTo>
                    <a:cubicBezTo>
                      <a:pt x="16187" y="1045"/>
                      <a:pt x="13545" y="-1"/>
                      <a:pt x="10799" y="0"/>
                    </a:cubicBezTo>
                    <a:cubicBezTo>
                      <a:pt x="8054" y="0"/>
                      <a:pt x="5412" y="1045"/>
                      <a:pt x="3410" y="2923"/>
                    </a:cubicBezTo>
                    <a:close/>
                  </a:path>
                </a:pathLst>
              </a:custGeom>
              <a:solidFill>
                <a:srgbClr val="C00000"/>
              </a:solidFill>
              <a:ln w="9525">
                <a:solidFill>
                  <a:srgbClr val="C00000"/>
                </a:solidFill>
                <a:miter lim="800000"/>
                <a:headEnd/>
                <a:tailEnd/>
              </a:ln>
              <a:effectLst/>
            </p:spPr>
            <p:txBody>
              <a:bodyPr wrap="none" anchor="ctr"/>
              <a:lstStyle/>
              <a:p>
                <a:pPr>
                  <a:defRPr/>
                </a:pPr>
                <a:endParaRPr lang="ru-RU">
                  <a:ln>
                    <a:solidFill>
                      <a:srgbClr val="C00000"/>
                    </a:solidFill>
                  </a:ln>
                </a:endParaRPr>
              </a:p>
            </p:txBody>
          </p:sp>
          <p:sp>
            <p:nvSpPr>
              <p:cNvPr id="5141" name="Rectangle 11"/>
              <p:cNvSpPr>
                <a:spLocks noChangeArrowheads="1"/>
              </p:cNvSpPr>
              <p:nvPr/>
            </p:nvSpPr>
            <p:spPr bwMode="auto">
              <a:xfrm>
                <a:off x="2507" y="2737"/>
                <a:ext cx="268" cy="771"/>
              </a:xfrm>
              <a:prstGeom prst="rect">
                <a:avLst/>
              </a:prstGeom>
              <a:solidFill>
                <a:srgbClr val="C00000"/>
              </a:solidFill>
              <a:ln w="9525">
                <a:solidFill>
                  <a:srgbClr val="C00000"/>
                </a:solidFill>
                <a:miter lim="800000"/>
                <a:headEnd/>
                <a:tailEnd/>
              </a:ln>
            </p:spPr>
            <p:txBody>
              <a:bodyPr wrap="none" anchor="ctr"/>
              <a:lstStyle/>
              <a:p>
                <a:endParaRPr lang="ru-RU"/>
              </a:p>
            </p:txBody>
          </p:sp>
        </p:grpSp>
      </p:grpSp>
      <p:sp>
        <p:nvSpPr>
          <p:cNvPr id="5124" name="Text Box 24"/>
          <p:cNvSpPr txBox="1">
            <a:spLocks noChangeArrowheads="1"/>
          </p:cNvSpPr>
          <p:nvPr/>
        </p:nvSpPr>
        <p:spPr bwMode="auto">
          <a:xfrm>
            <a:off x="2500313" y="3286125"/>
            <a:ext cx="4214812" cy="1016000"/>
          </a:xfrm>
          <a:prstGeom prst="rect">
            <a:avLst/>
          </a:prstGeom>
          <a:noFill/>
          <a:ln w="9525">
            <a:noFill/>
            <a:miter lim="800000"/>
            <a:headEnd/>
            <a:tailEnd/>
          </a:ln>
        </p:spPr>
        <p:txBody>
          <a:bodyPr>
            <a:spAutoFit/>
          </a:bodyPr>
          <a:lstStyle/>
          <a:p>
            <a:pPr>
              <a:spcBef>
                <a:spcPct val="50000"/>
              </a:spcBef>
            </a:pPr>
            <a:r>
              <a:rPr lang="en-US" sz="2400" b="1" dirty="0">
                <a:solidFill>
                  <a:srgbClr val="0000CC"/>
                </a:solidFill>
                <a:latin typeface="Times New Roman" pitchFamily="18" charset="0"/>
                <a:cs typeface="Times New Roman" pitchFamily="18" charset="0"/>
              </a:rPr>
              <a:t>N</a:t>
            </a:r>
            <a:r>
              <a:rPr lang="ru-RU" sz="2400" b="1" dirty="0">
                <a:solidFill>
                  <a:srgbClr val="0000CC"/>
                </a:solidFill>
                <a:latin typeface="Times New Roman" pitchFamily="18" charset="0"/>
                <a:cs typeface="Times New Roman" pitchFamily="18" charset="0"/>
              </a:rPr>
              <a:t> – северный полюс магнита</a:t>
            </a:r>
          </a:p>
          <a:p>
            <a:pPr>
              <a:spcBef>
                <a:spcPct val="50000"/>
              </a:spcBef>
            </a:pPr>
            <a:r>
              <a:rPr lang="ru-RU"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S</a:t>
            </a:r>
            <a:r>
              <a:rPr lang="ru-RU" sz="2400" b="1" dirty="0">
                <a:solidFill>
                  <a:srgbClr val="C00000"/>
                </a:solidFill>
                <a:latin typeface="Times New Roman" pitchFamily="18" charset="0"/>
                <a:cs typeface="Times New Roman" pitchFamily="18" charset="0"/>
              </a:rPr>
              <a:t> – южный полюс магнит</a:t>
            </a:r>
            <a:r>
              <a:rPr lang="ru-RU" sz="2400" b="1" dirty="0">
                <a:latin typeface="Times New Roman" pitchFamily="18" charset="0"/>
                <a:cs typeface="Times New Roman" pitchFamily="18" charset="0"/>
              </a:rPr>
              <a:t>а</a:t>
            </a:r>
          </a:p>
        </p:txBody>
      </p:sp>
      <p:sp>
        <p:nvSpPr>
          <p:cNvPr id="11" name="Rectangle 13"/>
          <p:cNvSpPr txBox="1">
            <a:spLocks noChangeArrowheads="1"/>
          </p:cNvSpPr>
          <p:nvPr/>
        </p:nvSpPr>
        <p:spPr bwMode="white">
          <a:xfrm>
            <a:off x="214313" y="1214438"/>
            <a:ext cx="7143750" cy="1462087"/>
          </a:xfrm>
          <a:prstGeom prst="rect">
            <a:avLst/>
          </a:prstGeom>
          <a:noFill/>
          <a:ln w="9525">
            <a:noFill/>
            <a:miter lim="800000"/>
            <a:headEnd/>
            <a:tailEnd/>
          </a:ln>
        </p:spPr>
        <p:txBody>
          <a:bodyPr anchor="ctr"/>
          <a:lstStyle/>
          <a:p>
            <a:pPr eaLnBrk="0" hangingPunct="0">
              <a:defRPr/>
            </a:pPr>
            <a:r>
              <a:rPr lang="ru-RU" sz="2600" b="1" i="1" u="sng"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Постоянные магниты </a:t>
            </a:r>
            <a:r>
              <a:rPr lang="ru-RU" sz="2600" b="1" dirty="0">
                <a:latin typeface="Times New Roman" pitchFamily="18" charset="0"/>
                <a:cs typeface="Times New Roman" pitchFamily="18" charset="0"/>
              </a:rPr>
              <a:t>– </a:t>
            </a:r>
            <a:r>
              <a:rPr lang="ru-RU" sz="2600" b="1" dirty="0">
                <a:solidFill>
                  <a:srgbClr val="0000CC"/>
                </a:solidFill>
                <a:latin typeface="Times New Roman" pitchFamily="18" charset="0"/>
                <a:cs typeface="Times New Roman" pitchFamily="18" charset="0"/>
              </a:rPr>
              <a:t>тела, сохраняющие длительное </a:t>
            </a:r>
            <a:r>
              <a:rPr lang="ru-RU" sz="2600" b="1" dirty="0" smtClean="0">
                <a:solidFill>
                  <a:srgbClr val="0000CC"/>
                </a:solidFill>
                <a:latin typeface="Times New Roman" pitchFamily="18" charset="0"/>
                <a:cs typeface="Times New Roman" pitchFamily="18" charset="0"/>
              </a:rPr>
              <a:t>время  магнитные  свойства.</a:t>
            </a:r>
            <a:endParaRPr lang="ru-RU" sz="2600" b="1" dirty="0">
              <a:solidFill>
                <a:srgbClr val="0000CC"/>
              </a:solidFill>
              <a:latin typeface="Times New Roman" pitchFamily="18" charset="0"/>
              <a:cs typeface="Times New Roman" pitchFamily="18" charset="0"/>
            </a:endParaRPr>
          </a:p>
        </p:txBody>
      </p:sp>
      <p:grpSp>
        <p:nvGrpSpPr>
          <p:cNvPr id="5" name="Group 16"/>
          <p:cNvGrpSpPr>
            <a:grpSpLocks/>
          </p:cNvGrpSpPr>
          <p:nvPr/>
        </p:nvGrpSpPr>
        <p:grpSpPr bwMode="auto">
          <a:xfrm>
            <a:off x="4786313" y="5214938"/>
            <a:ext cx="3168650" cy="431800"/>
            <a:chOff x="3515" y="2614"/>
            <a:chExt cx="1996" cy="340"/>
          </a:xfrm>
        </p:grpSpPr>
        <p:sp>
          <p:nvSpPr>
            <p:cNvPr id="5136" name="Rectangle 14"/>
            <p:cNvSpPr>
              <a:spLocks noChangeArrowheads="1"/>
            </p:cNvSpPr>
            <p:nvPr/>
          </p:nvSpPr>
          <p:spPr bwMode="auto">
            <a:xfrm>
              <a:off x="3515" y="2614"/>
              <a:ext cx="998" cy="340"/>
            </a:xfrm>
            <a:prstGeom prst="rect">
              <a:avLst/>
            </a:prstGeom>
            <a:solidFill>
              <a:srgbClr val="C00000"/>
            </a:solidFill>
            <a:ln w="9525">
              <a:solidFill>
                <a:srgbClr val="C00000"/>
              </a:solidFill>
              <a:miter lim="800000"/>
              <a:headEnd/>
              <a:tailEnd/>
            </a:ln>
          </p:spPr>
          <p:txBody>
            <a:bodyPr wrap="none" anchor="ctr"/>
            <a:lstStyle/>
            <a:p>
              <a:endParaRPr lang="ru-RU"/>
            </a:p>
          </p:txBody>
        </p:sp>
        <p:sp>
          <p:nvSpPr>
            <p:cNvPr id="14" name="Rectangle 15"/>
            <p:cNvSpPr>
              <a:spLocks noChangeArrowheads="1"/>
            </p:cNvSpPr>
            <p:nvPr/>
          </p:nvSpPr>
          <p:spPr bwMode="auto">
            <a:xfrm>
              <a:off x="4513" y="2614"/>
              <a:ext cx="998" cy="340"/>
            </a:xfrm>
            <a:prstGeom prst="rect">
              <a:avLst/>
            </a:prstGeom>
            <a:solidFill>
              <a:schemeClr val="accent2">
                <a:lumMod val="50000"/>
              </a:schemeClr>
            </a:solidFill>
            <a:ln w="9525">
              <a:solidFill>
                <a:schemeClr val="accent2">
                  <a:lumMod val="50000"/>
                </a:schemeClr>
              </a:solidFill>
              <a:miter lim="800000"/>
              <a:headEnd/>
              <a:tailEnd/>
            </a:ln>
            <a:effectLst/>
          </p:spPr>
          <p:txBody>
            <a:bodyPr wrap="none" anchor="ctr"/>
            <a:lstStyle/>
            <a:p>
              <a:pPr>
                <a:defRPr/>
              </a:pPr>
              <a:endParaRPr lang="ru-RU"/>
            </a:p>
          </p:txBody>
        </p:sp>
      </p:grpSp>
      <p:sp>
        <p:nvSpPr>
          <p:cNvPr id="5127" name="Text Box 17"/>
          <p:cNvSpPr txBox="1">
            <a:spLocks noChangeArrowheads="1"/>
          </p:cNvSpPr>
          <p:nvPr/>
        </p:nvSpPr>
        <p:spPr bwMode="auto">
          <a:xfrm>
            <a:off x="0" y="5715000"/>
            <a:ext cx="3429000" cy="461963"/>
          </a:xfrm>
          <a:prstGeom prst="rect">
            <a:avLst/>
          </a:prstGeom>
          <a:noFill/>
          <a:ln w="9525">
            <a:noFill/>
            <a:miter lim="800000"/>
            <a:headEnd/>
            <a:tailEnd/>
          </a:ln>
        </p:spPr>
        <p:txBody>
          <a:bodyPr>
            <a:spAutoFit/>
          </a:bodyPr>
          <a:lstStyle/>
          <a:p>
            <a:pPr algn="ctr">
              <a:spcBef>
                <a:spcPct val="50000"/>
              </a:spcBef>
            </a:pPr>
            <a:r>
              <a:rPr lang="ru-RU" sz="2400" b="1" dirty="0">
                <a:solidFill>
                  <a:srgbClr val="0000CC"/>
                </a:solidFill>
                <a:latin typeface="Times New Roman" pitchFamily="18" charset="0"/>
                <a:cs typeface="Times New Roman" pitchFamily="18" charset="0"/>
              </a:rPr>
              <a:t>Дугообразный магнит</a:t>
            </a:r>
          </a:p>
        </p:txBody>
      </p:sp>
      <p:sp>
        <p:nvSpPr>
          <p:cNvPr id="5128" name="Text Box 18"/>
          <p:cNvSpPr txBox="1">
            <a:spLocks noChangeArrowheads="1"/>
          </p:cNvSpPr>
          <p:nvPr/>
        </p:nvSpPr>
        <p:spPr bwMode="auto">
          <a:xfrm>
            <a:off x="5000625" y="5715000"/>
            <a:ext cx="2857500" cy="461963"/>
          </a:xfrm>
          <a:prstGeom prst="rect">
            <a:avLst/>
          </a:prstGeom>
          <a:noFill/>
          <a:ln w="9525">
            <a:noFill/>
            <a:miter lim="800000"/>
            <a:headEnd/>
            <a:tailEnd/>
          </a:ln>
        </p:spPr>
        <p:txBody>
          <a:bodyPr>
            <a:spAutoFit/>
          </a:bodyPr>
          <a:lstStyle/>
          <a:p>
            <a:pPr algn="ctr">
              <a:spcBef>
                <a:spcPct val="50000"/>
              </a:spcBef>
            </a:pPr>
            <a:r>
              <a:rPr lang="ru-RU" sz="2400" b="1" dirty="0">
                <a:solidFill>
                  <a:srgbClr val="0000CC"/>
                </a:solidFill>
                <a:latin typeface="Times New Roman" pitchFamily="18" charset="0"/>
                <a:cs typeface="Times New Roman" pitchFamily="18" charset="0"/>
              </a:rPr>
              <a:t>Полосовой магнит</a:t>
            </a:r>
          </a:p>
        </p:txBody>
      </p:sp>
      <p:sp>
        <p:nvSpPr>
          <p:cNvPr id="5129" name="Прямоугольник 16"/>
          <p:cNvSpPr>
            <a:spLocks noChangeArrowheads="1"/>
          </p:cNvSpPr>
          <p:nvPr/>
        </p:nvSpPr>
        <p:spPr bwMode="auto">
          <a:xfrm>
            <a:off x="2071688" y="5143500"/>
            <a:ext cx="369887" cy="400050"/>
          </a:xfrm>
          <a:prstGeom prst="rect">
            <a:avLst/>
          </a:prstGeom>
          <a:noFill/>
          <a:ln w="9525">
            <a:noFill/>
            <a:miter lim="800000"/>
            <a:headEnd/>
            <a:tailEnd/>
          </a:ln>
        </p:spPr>
        <p:txBody>
          <a:bodyPr wrap="none">
            <a:spAutoFit/>
          </a:bodyPr>
          <a:lstStyle/>
          <a:p>
            <a:r>
              <a:rPr lang="en-US" sz="2000" b="1">
                <a:solidFill>
                  <a:schemeClr val="bg1"/>
                </a:solidFill>
                <a:latin typeface="Times New Roman" pitchFamily="18" charset="0"/>
                <a:cs typeface="Times New Roman" pitchFamily="18" charset="0"/>
              </a:rPr>
              <a:t>N</a:t>
            </a:r>
            <a:endParaRPr lang="ru-RU" sz="2000">
              <a:solidFill>
                <a:schemeClr val="bg1"/>
              </a:solidFill>
            </a:endParaRPr>
          </a:p>
        </p:txBody>
      </p:sp>
      <p:sp>
        <p:nvSpPr>
          <p:cNvPr id="18" name="Прямоугольник 17"/>
          <p:cNvSpPr/>
          <p:nvPr/>
        </p:nvSpPr>
        <p:spPr>
          <a:xfrm>
            <a:off x="7572375" y="5214938"/>
            <a:ext cx="369888" cy="400050"/>
          </a:xfrm>
          <a:prstGeom prst="rect">
            <a:avLst/>
          </a:prstGeom>
        </p:spPr>
        <p:txBody>
          <a:bodyPr wrap="none">
            <a:spAutoFit/>
          </a:bodyPr>
          <a:lstStyle/>
          <a:p>
            <a:pPr>
              <a:defRPr/>
            </a:pP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a:t>
            </a:r>
            <a:endParaRPr lang="ru-RU" sz="2000" dirty="0">
              <a:solidFill>
                <a:schemeClr val="bg1"/>
              </a:solidFill>
              <a:effectLst>
                <a:outerShdw blurRad="38100" dist="38100" dir="2700000" algn="tl">
                  <a:srgbClr val="000000">
                    <a:alpha val="43137"/>
                  </a:srgbClr>
                </a:outerShdw>
              </a:effectLst>
            </a:endParaRPr>
          </a:p>
        </p:txBody>
      </p:sp>
      <p:sp>
        <p:nvSpPr>
          <p:cNvPr id="5131" name="Прямоугольник 18"/>
          <p:cNvSpPr>
            <a:spLocks noChangeArrowheads="1"/>
          </p:cNvSpPr>
          <p:nvPr/>
        </p:nvSpPr>
        <p:spPr bwMode="auto">
          <a:xfrm>
            <a:off x="642938" y="5072063"/>
            <a:ext cx="327025" cy="400050"/>
          </a:xfrm>
          <a:prstGeom prst="rect">
            <a:avLst/>
          </a:prstGeom>
          <a:noFill/>
          <a:ln w="9525">
            <a:noFill/>
            <a:miter lim="800000"/>
            <a:headEnd/>
            <a:tailEnd/>
          </a:ln>
        </p:spPr>
        <p:txBody>
          <a:bodyPr wrap="none">
            <a:spAutoFit/>
          </a:bodyPr>
          <a:lstStyle/>
          <a:p>
            <a:r>
              <a:rPr lang="en-US" sz="2000" b="1">
                <a:solidFill>
                  <a:schemeClr val="bg1"/>
                </a:solidFill>
                <a:latin typeface="Times New Roman" pitchFamily="18" charset="0"/>
                <a:cs typeface="Times New Roman" pitchFamily="18" charset="0"/>
              </a:rPr>
              <a:t>S</a:t>
            </a:r>
            <a:endParaRPr lang="ru-RU" sz="2000">
              <a:solidFill>
                <a:schemeClr val="bg1"/>
              </a:solidFill>
            </a:endParaRPr>
          </a:p>
        </p:txBody>
      </p:sp>
      <p:sp>
        <p:nvSpPr>
          <p:cNvPr id="5132" name="Прямоугольник 19"/>
          <p:cNvSpPr>
            <a:spLocks noChangeArrowheads="1"/>
          </p:cNvSpPr>
          <p:nvPr/>
        </p:nvSpPr>
        <p:spPr bwMode="auto">
          <a:xfrm>
            <a:off x="4857750" y="5214938"/>
            <a:ext cx="327025" cy="400050"/>
          </a:xfrm>
          <a:prstGeom prst="rect">
            <a:avLst/>
          </a:prstGeom>
          <a:noFill/>
          <a:ln w="9525">
            <a:noFill/>
            <a:miter lim="800000"/>
            <a:headEnd/>
            <a:tailEnd/>
          </a:ln>
        </p:spPr>
        <p:txBody>
          <a:bodyPr wrap="none">
            <a:spAutoFit/>
          </a:bodyPr>
          <a:lstStyle/>
          <a:p>
            <a:r>
              <a:rPr lang="en-US" sz="2000" b="1">
                <a:solidFill>
                  <a:schemeClr val="bg1"/>
                </a:solidFill>
                <a:latin typeface="Times New Roman" pitchFamily="18" charset="0"/>
                <a:cs typeface="Times New Roman" pitchFamily="18" charset="0"/>
              </a:rPr>
              <a:t>S</a:t>
            </a:r>
            <a:endParaRPr lang="ru-RU" sz="2000">
              <a:solidFill>
                <a:schemeClr val="bg1"/>
              </a:solidFill>
            </a:endParaRPr>
          </a:p>
        </p:txBody>
      </p:sp>
      <p:sp>
        <p:nvSpPr>
          <p:cNvPr id="5133" name="Прямоугольник 20"/>
          <p:cNvSpPr>
            <a:spLocks noChangeArrowheads="1"/>
          </p:cNvSpPr>
          <p:nvPr/>
        </p:nvSpPr>
        <p:spPr bwMode="auto">
          <a:xfrm>
            <a:off x="214313" y="2348880"/>
            <a:ext cx="8750175" cy="707886"/>
          </a:xfrm>
          <a:prstGeom prst="rect">
            <a:avLst/>
          </a:prstGeom>
          <a:noFill/>
          <a:ln w="9525">
            <a:noFill/>
            <a:miter lim="800000"/>
            <a:headEnd/>
            <a:tailEnd/>
          </a:ln>
        </p:spPr>
        <p:txBody>
          <a:bodyPr wrap="square">
            <a:spAutoFit/>
          </a:bodyPr>
          <a:lstStyle/>
          <a:p>
            <a:pPr algn="ctr"/>
            <a:r>
              <a:rPr lang="ru-RU" sz="2000" b="1" u="sng" dirty="0">
                <a:solidFill>
                  <a:srgbClr val="0000CC"/>
                </a:solidFill>
                <a:latin typeface="Times New Roman" pitchFamily="18" charset="0"/>
                <a:cs typeface="Times New Roman" pitchFamily="18" charset="0"/>
              </a:rPr>
              <a:t>Полюс - место магнита, где обнаруживается наиболее </a:t>
            </a:r>
            <a:r>
              <a:rPr lang="ru-RU" sz="2000" b="1" u="sng" dirty="0" smtClean="0">
                <a:solidFill>
                  <a:srgbClr val="0000CC"/>
                </a:solidFill>
                <a:latin typeface="Times New Roman" pitchFamily="18" charset="0"/>
                <a:cs typeface="Times New Roman" pitchFamily="18" charset="0"/>
              </a:rPr>
              <a:t>сильное магнитное </a:t>
            </a:r>
            <a:r>
              <a:rPr lang="ru-RU" sz="2000" b="1" u="sng" dirty="0">
                <a:solidFill>
                  <a:srgbClr val="0000CC"/>
                </a:solidFill>
                <a:latin typeface="Times New Roman" pitchFamily="18" charset="0"/>
                <a:cs typeface="Times New Roman" pitchFamily="18" charset="0"/>
              </a:rPr>
              <a:t>действие </a:t>
            </a:r>
          </a:p>
        </p:txBody>
      </p:sp>
      <p:pic>
        <p:nvPicPr>
          <p:cNvPr id="23" name="Рисунок 22" descr="Рисунок6.jpg"/>
          <p:cNvPicPr>
            <a:picLocks noChangeAspect="1"/>
          </p:cNvPicPr>
          <p:nvPr/>
        </p:nvPicPr>
        <p:blipFill>
          <a:blip r:embed="rId2" cstate="print">
            <a:duotone>
              <a:schemeClr val="accent4">
                <a:shade val="45000"/>
                <a:satMod val="135000"/>
              </a:schemeClr>
              <a:prstClr val="white"/>
            </a:duotone>
          </a:blip>
          <a:stretch>
            <a:fillRect/>
          </a:stretch>
        </p:blipFill>
        <p:spPr>
          <a:xfrm>
            <a:off x="7000892" y="3286124"/>
            <a:ext cx="1928826" cy="1357322"/>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59632" y="692696"/>
            <a:ext cx="7143750" cy="5736431"/>
          </a:xfrm>
          <a:prstGeom prst="rect">
            <a:avLst/>
          </a:prstGeom>
          <a:noFill/>
          <a:ln w="9525">
            <a:noFill/>
            <a:miter lim="800000"/>
            <a:headEnd/>
            <a:tailEnd/>
          </a:ln>
        </p:spPr>
      </p:pic>
    </p:spTree>
  </p:cSld>
  <p:clrMapOvr>
    <a:masterClrMapping/>
  </p:clrMapOvr>
  <p:transition spd="med">
    <p:split orient="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1925" y="381000"/>
            <a:ext cx="8820150" cy="6096000"/>
          </a:xfrm>
          <a:prstGeom prst="rect">
            <a:avLst/>
          </a:prstGeom>
          <a:noFill/>
          <a:ln w="9525">
            <a:noFill/>
            <a:miter lim="800000"/>
            <a:headEnd/>
            <a:tailEnd/>
          </a:ln>
        </p:spPr>
      </p:pic>
    </p:spTree>
  </p:cSld>
  <p:clrMapOvr>
    <a:masterClrMapping/>
  </p:clrMapOvr>
  <p:transition spd="med">
    <p:split orient="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hysics.kgsu.ru/school/sprav_mat/pic_3/0124r1.gif"/>
          <p:cNvPicPr/>
          <p:nvPr/>
        </p:nvPicPr>
        <p:blipFill>
          <a:blip r:embed="rId2" cstate="print"/>
          <a:srcRect/>
          <a:stretch>
            <a:fillRect/>
          </a:stretch>
        </p:blipFill>
        <p:spPr bwMode="auto">
          <a:xfrm>
            <a:off x="971600" y="836712"/>
            <a:ext cx="6229350" cy="3333750"/>
          </a:xfrm>
          <a:prstGeom prst="rect">
            <a:avLst/>
          </a:prstGeom>
          <a:noFill/>
          <a:ln w="9525">
            <a:noFill/>
            <a:miter lim="800000"/>
            <a:headEnd/>
            <a:tailEnd/>
          </a:ln>
        </p:spPr>
      </p:pic>
      <p:sp>
        <p:nvSpPr>
          <p:cNvPr id="3" name="TextBox 2"/>
          <p:cNvSpPr txBox="1"/>
          <p:nvPr/>
        </p:nvSpPr>
        <p:spPr>
          <a:xfrm>
            <a:off x="539552" y="260648"/>
            <a:ext cx="7358114" cy="461665"/>
          </a:xfrm>
          <a:prstGeom prst="rect">
            <a:avLst/>
          </a:prstGeom>
          <a:noFill/>
        </p:spPr>
        <p:txBody>
          <a:bodyPr wrap="square" rtlCol="0">
            <a:spAutoFit/>
          </a:bodyPr>
          <a:lstStyle/>
          <a:p>
            <a:r>
              <a:rPr lang="ru-RU" b="1" dirty="0" smtClean="0"/>
              <a:t>  </a:t>
            </a:r>
            <a:r>
              <a:rPr lang="en-US" sz="2400" b="1" i="1" u="sng" dirty="0" smtClean="0">
                <a:solidFill>
                  <a:srgbClr val="C00000"/>
                </a:solidFill>
              </a:rPr>
              <a:t>4</a:t>
            </a:r>
            <a:r>
              <a:rPr lang="ru-RU" sz="2400" b="1" i="1" u="sng" dirty="0" smtClean="0">
                <a:solidFill>
                  <a:srgbClr val="C00000"/>
                </a:solidFill>
              </a:rPr>
              <a:t>.Магнитогидродинамический </a:t>
            </a:r>
            <a:r>
              <a:rPr lang="ru-RU" sz="2400" b="1" i="1" u="sng" dirty="0" smtClean="0">
                <a:solidFill>
                  <a:srgbClr val="C00000"/>
                </a:solidFill>
              </a:rPr>
              <a:t>(МГД) генератор</a:t>
            </a:r>
            <a:endParaRPr lang="ru-RU" sz="2400" b="1" i="1" u="sng" dirty="0">
              <a:solidFill>
                <a:srgbClr val="C00000"/>
              </a:solidFill>
            </a:endParaRPr>
          </a:p>
        </p:txBody>
      </p:sp>
      <p:sp>
        <p:nvSpPr>
          <p:cNvPr id="4" name="Прямоугольник 3"/>
          <p:cNvSpPr/>
          <p:nvPr/>
        </p:nvSpPr>
        <p:spPr>
          <a:xfrm>
            <a:off x="285720" y="4572008"/>
            <a:ext cx="8501122" cy="1815882"/>
          </a:xfrm>
          <a:prstGeom prst="rect">
            <a:avLst/>
          </a:prstGeom>
          <a:solidFill>
            <a:srgbClr val="FFFF00"/>
          </a:solidFill>
          <a:ln w="57150">
            <a:solidFill>
              <a:srgbClr val="002060"/>
            </a:solidFill>
          </a:ln>
          <a:effectLst>
            <a:glow rad="228600">
              <a:schemeClr val="accent1">
                <a:satMod val="175000"/>
                <a:alpha val="40000"/>
              </a:schemeClr>
            </a:glow>
          </a:effectLst>
        </p:spPr>
        <p:txBody>
          <a:bodyPr wrap="square">
            <a:spAutoFit/>
          </a:bodyPr>
          <a:lstStyle/>
          <a:p>
            <a:pPr lvl="0" fontAlgn="base">
              <a:spcBef>
                <a:spcPct val="0"/>
              </a:spcBef>
              <a:spcAft>
                <a:spcPct val="0"/>
              </a:spcAft>
            </a:pPr>
            <a:r>
              <a:rPr lang="ru-RU" sz="1400" i="1" u="sng" dirty="0" smtClean="0">
                <a:solidFill>
                  <a:srgbClr val="333333"/>
                </a:solidFill>
                <a:latin typeface="Arial" pitchFamily="34" charset="0"/>
                <a:ea typeface="Times New Roman" pitchFamily="18" charset="0"/>
              </a:rPr>
              <a:t>В камере сгорания при сжигании нефти, керосина или природного газа создается высокая температура (2000—3000 К), при которой газообразные продукты сгорания ионизируются, образуя электронно-ионную </a:t>
            </a:r>
            <a:r>
              <a:rPr lang="ru-RU" sz="1400" i="1" u="sng" dirty="0" err="1" smtClean="0">
                <a:solidFill>
                  <a:srgbClr val="333333"/>
                </a:solidFill>
                <a:latin typeface="Arial" pitchFamily="34" charset="0"/>
                <a:ea typeface="Times New Roman" pitchFamily="18" charset="0"/>
              </a:rPr>
              <a:t>плазму.Раскаленная</a:t>
            </a:r>
            <a:r>
              <a:rPr lang="ru-RU" sz="1400" i="1" u="sng" dirty="0" smtClean="0">
                <a:solidFill>
                  <a:srgbClr val="333333"/>
                </a:solidFill>
                <a:latin typeface="Arial" pitchFamily="34" charset="0"/>
                <a:ea typeface="Times New Roman" pitchFamily="18" charset="0"/>
              </a:rPr>
              <a:t> плазма движется по расширяющемуся каналу в несколько метров, в котором ее внутренняя энергия превращается в кинетическую энергию  и  скорость заряженных  частиц возрастает до 2000 м/с и более.  Влетая в область сильного магнитного поля, заряженные  частицы разных знаков под действием силы Лоренца  двигаются  в  противоположных  направлениях, при  этом  верхний  электрод  заряжается  положительно , а  нижний  - отрицательно.</a:t>
            </a:r>
            <a:endParaRPr lang="ru-RU" sz="1400" i="1" u="sng" dirty="0" smtClean="0">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6063198"/>
          </a:xfrm>
          <a:prstGeom prst="rect">
            <a:avLst/>
          </a:prstGeom>
        </p:spPr>
        <p:txBody>
          <a:bodyPr wrap="square">
            <a:spAutoFit/>
          </a:bodyPr>
          <a:lstStyle/>
          <a:p>
            <a:pPr lvl="0" fontAlgn="base">
              <a:spcBef>
                <a:spcPct val="0"/>
              </a:spcBef>
              <a:spcAft>
                <a:spcPct val="0"/>
              </a:spcAft>
            </a:pPr>
            <a:r>
              <a:rPr lang="ru-RU" sz="2000" b="1" dirty="0" smtClean="0">
                <a:solidFill>
                  <a:srgbClr val="333333"/>
                </a:solidFill>
                <a:latin typeface="Arial" pitchFamily="34" charset="0"/>
                <a:ea typeface="Times New Roman" pitchFamily="18" charset="0"/>
              </a:rPr>
              <a:t>В </a:t>
            </a:r>
            <a:r>
              <a:rPr lang="ru-RU" sz="2000" b="1" dirty="0" err="1" smtClean="0">
                <a:solidFill>
                  <a:srgbClr val="333333"/>
                </a:solidFill>
                <a:latin typeface="Arial" pitchFamily="34" charset="0"/>
                <a:ea typeface="Times New Roman" pitchFamily="18" charset="0"/>
              </a:rPr>
              <a:t>МГД-генераторе</a:t>
            </a:r>
            <a:r>
              <a:rPr lang="ru-RU" sz="2000" b="1" dirty="0" smtClean="0">
                <a:solidFill>
                  <a:srgbClr val="333333"/>
                </a:solidFill>
                <a:latin typeface="Arial" pitchFamily="34" charset="0"/>
                <a:ea typeface="Times New Roman" pitchFamily="18" charset="0"/>
              </a:rPr>
              <a:t> отсутствуют движущиеся детали, подвергаемые подобно лопаткам турбин одновременному воздействию больших механических напряжений и высоких температур. Возможность использовать огнеупорные материалы и применять охлаждение неподвижных металлических деталей, соприкасающихся с плазмой, позволяет повысить температуру рабочего тела, а значит, и КПД установки. </a:t>
            </a:r>
            <a:r>
              <a:rPr lang="ru-RU" sz="2400" b="1" i="1" u="sng" dirty="0" smtClean="0">
                <a:solidFill>
                  <a:srgbClr val="0000CC"/>
                </a:solidFill>
                <a:latin typeface="Arial" pitchFamily="34" charset="0"/>
                <a:ea typeface="Times New Roman" pitchFamily="18" charset="0"/>
              </a:rPr>
              <a:t>Для температуры плазмы, равной на входе T</a:t>
            </a:r>
            <a:r>
              <a:rPr lang="ru-RU" sz="2400" b="1" i="1" u="sng" baseline="-30000" dirty="0" smtClean="0">
                <a:solidFill>
                  <a:srgbClr val="0000CC"/>
                </a:solidFill>
                <a:latin typeface="Arial" pitchFamily="34" charset="0"/>
                <a:ea typeface="Times New Roman" pitchFamily="18" charset="0"/>
              </a:rPr>
              <a:t>1</a:t>
            </a:r>
            <a:r>
              <a:rPr lang="ru-RU" sz="2400" b="1" i="1" u="sng" dirty="0" smtClean="0">
                <a:solidFill>
                  <a:srgbClr val="0000CC"/>
                </a:solidFill>
                <a:latin typeface="Arial" pitchFamily="34" charset="0"/>
                <a:ea typeface="Times New Roman" pitchFamily="18" charset="0"/>
              </a:rPr>
              <a:t> = 2500 К, а на выходе T</a:t>
            </a:r>
            <a:r>
              <a:rPr lang="ru-RU" sz="2400" b="1" i="1" u="sng" baseline="-30000" dirty="0" smtClean="0">
                <a:solidFill>
                  <a:srgbClr val="0000CC"/>
                </a:solidFill>
                <a:latin typeface="Arial" pitchFamily="34" charset="0"/>
                <a:ea typeface="Times New Roman" pitchFamily="18" charset="0"/>
              </a:rPr>
              <a:t>2</a:t>
            </a:r>
            <a:r>
              <a:rPr lang="ru-RU" sz="2400" b="1" i="1" u="sng" dirty="0" smtClean="0">
                <a:solidFill>
                  <a:srgbClr val="0000CC"/>
                </a:solidFill>
                <a:latin typeface="Arial" pitchFamily="34" charset="0"/>
                <a:ea typeface="Times New Roman" pitchFamily="18" charset="0"/>
              </a:rPr>
              <a:t> = 300 К, теоретическое значение КПД составляет примерно 90 %. </a:t>
            </a:r>
            <a:r>
              <a:rPr lang="ru-RU" sz="2000" b="1" dirty="0" smtClean="0">
                <a:solidFill>
                  <a:srgbClr val="333333"/>
                </a:solidFill>
                <a:latin typeface="Arial" pitchFamily="34" charset="0"/>
                <a:ea typeface="Times New Roman" pitchFamily="18" charset="0"/>
              </a:rPr>
              <a:t>Однако, в реальных условиях температура отработанных газов на выходе из канала больше 300 К. Но если отработанные и уже не ионизированные продукты сгорания использовать для получения пара и приведения в действие турбины обычного электромашинного генератора, то реальный КПД такой установки будет равен 50—60 %. А это почти вдвое превышает реальный КПД тепловых электростанций</a:t>
            </a:r>
            <a:r>
              <a:rPr lang="ru-RU" sz="2400" b="1" i="1" u="sng" dirty="0" smtClean="0">
                <a:solidFill>
                  <a:srgbClr val="0000CC"/>
                </a:solidFill>
                <a:latin typeface="Arial" pitchFamily="34" charset="0"/>
                <a:ea typeface="Times New Roman" pitchFamily="18" charset="0"/>
              </a:rPr>
              <a:t>. Следовательно, при том же расходе топлива с помощью </a:t>
            </a:r>
            <a:r>
              <a:rPr lang="ru-RU" sz="2400" b="1" i="1" u="sng" dirty="0" err="1" smtClean="0">
                <a:solidFill>
                  <a:srgbClr val="0000CC"/>
                </a:solidFill>
                <a:latin typeface="Arial" pitchFamily="34" charset="0"/>
                <a:ea typeface="Times New Roman" pitchFamily="18" charset="0"/>
              </a:rPr>
              <a:t>МГД-генератора</a:t>
            </a:r>
            <a:r>
              <a:rPr lang="ru-RU" sz="2400" b="1" i="1" u="sng" dirty="0" smtClean="0">
                <a:solidFill>
                  <a:srgbClr val="0000CC"/>
                </a:solidFill>
                <a:latin typeface="Arial" pitchFamily="34" charset="0"/>
                <a:ea typeface="Times New Roman" pitchFamily="18" charset="0"/>
              </a:rPr>
              <a:t> можно получить вдвое больше электроэнергии</a:t>
            </a:r>
            <a:r>
              <a:rPr lang="ru-RU" sz="2400" b="1" i="1" u="sng" dirty="0" smtClean="0">
                <a:solidFill>
                  <a:srgbClr val="0000CC"/>
                </a:solidFill>
                <a:latin typeface="Arial" pitchFamily="34" charset="0"/>
              </a:rPr>
              <a:t> </a:t>
            </a:r>
          </a:p>
        </p:txBody>
      </p:sp>
      <p:sp>
        <p:nvSpPr>
          <p:cNvPr id="3" name="Прямоугольник 2"/>
          <p:cNvSpPr/>
          <p:nvPr/>
        </p:nvSpPr>
        <p:spPr>
          <a:xfrm>
            <a:off x="714348" y="3714752"/>
            <a:ext cx="7786742" cy="369332"/>
          </a:xfrm>
          <a:prstGeom prst="rect">
            <a:avLst/>
          </a:prstGeom>
        </p:spPr>
        <p:txBody>
          <a:bodyPr wrap="square">
            <a:spAutoFit/>
          </a:bodyPr>
          <a:lstStyle/>
          <a:p>
            <a:r>
              <a:rPr lang="ru-RU" dirty="0" smtClean="0">
                <a:solidFill>
                  <a:srgbClr val="333333"/>
                </a:solidFill>
                <a:ea typeface="Times New Roman" pitchFamily="18" charset="0"/>
                <a:cs typeface="Arial" pitchFamily="34" charset="0"/>
              </a:rPr>
              <a:t> </a:t>
            </a:r>
            <a:endParaRPr lang="ru-RU" sz="1200" b="1" dirty="0"/>
          </a:p>
        </p:txBody>
      </p:sp>
    </p:spTree>
  </p:cSld>
  <p:clrMapOvr>
    <a:masterClrMapping/>
  </p:clrMapOvr>
  <p:transition spd="med">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496944" cy="5262979"/>
          </a:xfrm>
          <a:prstGeom prst="rect">
            <a:avLst/>
          </a:prstGeom>
        </p:spPr>
        <p:txBody>
          <a:bodyPr wrap="square">
            <a:spAutoFit/>
          </a:bodyPr>
          <a:lstStyle/>
          <a:p>
            <a:r>
              <a:rPr lang="ru-RU" sz="2800" b="1" i="1" dirty="0" smtClean="0">
                <a:solidFill>
                  <a:srgbClr val="333333"/>
                </a:solidFill>
                <a:latin typeface="Arial" pitchFamily="34" charset="0"/>
                <a:ea typeface="Times New Roman" pitchFamily="18" charset="0"/>
                <a:cs typeface="Arial" pitchFamily="34" charset="0"/>
              </a:rPr>
              <a:t>Первая опытно-промышленная </a:t>
            </a:r>
            <a:r>
              <a:rPr lang="ru-RU" sz="2800" b="1" i="1" u="sng" dirty="0" smtClean="0">
                <a:solidFill>
                  <a:srgbClr val="0000CC"/>
                </a:solidFill>
                <a:latin typeface="Arial" pitchFamily="34" charset="0"/>
                <a:ea typeface="Times New Roman" pitchFamily="18" charset="0"/>
                <a:cs typeface="Arial" pitchFamily="34" charset="0"/>
              </a:rPr>
              <a:t>электростанция У-25 с </a:t>
            </a:r>
            <a:r>
              <a:rPr lang="ru-RU" sz="2800" b="1" i="1" u="sng" dirty="0" err="1" smtClean="0">
                <a:solidFill>
                  <a:srgbClr val="0000CC"/>
                </a:solidFill>
                <a:latin typeface="Arial" pitchFamily="34" charset="0"/>
                <a:ea typeface="Times New Roman" pitchFamily="18" charset="0"/>
                <a:cs typeface="Arial" pitchFamily="34" charset="0"/>
              </a:rPr>
              <a:t>МГД-генератором</a:t>
            </a:r>
            <a:r>
              <a:rPr lang="ru-RU" sz="2800" b="1" i="1" u="sng" dirty="0" smtClean="0">
                <a:solidFill>
                  <a:srgbClr val="0000CC"/>
                </a:solidFill>
                <a:latin typeface="Arial" pitchFamily="34" charset="0"/>
                <a:ea typeface="Times New Roman" pitchFamily="18" charset="0"/>
                <a:cs typeface="Arial" pitchFamily="34" charset="0"/>
              </a:rPr>
              <a:t> мощностью 25 МВт </a:t>
            </a:r>
            <a:r>
              <a:rPr lang="ru-RU" sz="2800" b="1" i="1" dirty="0" smtClean="0">
                <a:solidFill>
                  <a:srgbClr val="333333"/>
                </a:solidFill>
                <a:latin typeface="Arial" pitchFamily="34" charset="0"/>
                <a:ea typeface="Times New Roman" pitchFamily="18" charset="0"/>
                <a:cs typeface="Arial" pitchFamily="34" charset="0"/>
              </a:rPr>
              <a:t>была запущена в нашей стране в 1971 г.</a:t>
            </a:r>
            <a:br>
              <a:rPr lang="ru-RU" sz="2800" b="1" i="1" dirty="0" smtClean="0">
                <a:solidFill>
                  <a:srgbClr val="333333"/>
                </a:solidFill>
                <a:latin typeface="Arial" pitchFamily="34" charset="0"/>
                <a:ea typeface="Times New Roman" pitchFamily="18" charset="0"/>
                <a:cs typeface="Arial" pitchFamily="34" charset="0"/>
              </a:rPr>
            </a:br>
            <a:r>
              <a:rPr lang="ru-RU" sz="2800" b="1" i="1" dirty="0" smtClean="0">
                <a:solidFill>
                  <a:srgbClr val="333333"/>
                </a:solidFill>
                <a:ea typeface="Times New Roman" pitchFamily="18" charset="0"/>
                <a:cs typeface="Arial" pitchFamily="34" charset="0"/>
              </a:rPr>
              <a:t>   </a:t>
            </a:r>
            <a:r>
              <a:rPr lang="ru-RU" sz="2800" b="1" i="1" dirty="0" smtClean="0">
                <a:solidFill>
                  <a:srgbClr val="333333"/>
                </a:solidFill>
                <a:latin typeface="Arial" pitchFamily="34" charset="0"/>
                <a:ea typeface="Times New Roman" pitchFamily="18" charset="0"/>
                <a:cs typeface="Arial" pitchFamily="34" charset="0"/>
              </a:rPr>
              <a:t>На Рязанской ГРЭС начато строительство </a:t>
            </a:r>
            <a:r>
              <a:rPr lang="ru-RU" sz="2800" b="1" i="1" dirty="0" err="1" smtClean="0">
                <a:solidFill>
                  <a:srgbClr val="333333"/>
                </a:solidFill>
                <a:latin typeface="Arial" pitchFamily="34" charset="0"/>
                <a:ea typeface="Times New Roman" pitchFamily="18" charset="0"/>
                <a:cs typeface="Arial" pitchFamily="34" charset="0"/>
              </a:rPr>
              <a:t>МГД-генератора</a:t>
            </a:r>
            <a:r>
              <a:rPr lang="ru-RU" sz="2800" b="1" i="1" dirty="0" smtClean="0">
                <a:solidFill>
                  <a:srgbClr val="333333"/>
                </a:solidFill>
                <a:latin typeface="Arial" pitchFamily="34" charset="0"/>
                <a:ea typeface="Times New Roman" pitchFamily="18" charset="0"/>
                <a:cs typeface="Arial" pitchFamily="34" charset="0"/>
              </a:rPr>
              <a:t> мощностью 500 МВт на </a:t>
            </a:r>
            <a:r>
              <a:rPr lang="ru-RU" sz="2800" b="1" i="1" dirty="0" err="1" smtClean="0">
                <a:solidFill>
                  <a:srgbClr val="333333"/>
                </a:solidFill>
                <a:latin typeface="Arial" pitchFamily="34" charset="0"/>
                <a:ea typeface="Times New Roman" pitchFamily="18" charset="0"/>
                <a:cs typeface="Arial" pitchFamily="34" charset="0"/>
              </a:rPr>
              <a:t>газомазутном</a:t>
            </a:r>
            <a:r>
              <a:rPr lang="ru-RU" sz="2800" b="1" i="1" dirty="0" smtClean="0">
                <a:solidFill>
                  <a:srgbClr val="333333"/>
                </a:solidFill>
                <a:latin typeface="Arial" pitchFamily="34" charset="0"/>
                <a:ea typeface="Times New Roman" pitchFamily="18" charset="0"/>
                <a:cs typeface="Arial" pitchFamily="34" charset="0"/>
              </a:rPr>
              <a:t> топливе.</a:t>
            </a:r>
            <a:br>
              <a:rPr lang="ru-RU" sz="2800" b="1" i="1" dirty="0" smtClean="0">
                <a:solidFill>
                  <a:srgbClr val="333333"/>
                </a:solidFill>
                <a:latin typeface="Arial" pitchFamily="34" charset="0"/>
                <a:ea typeface="Times New Roman" pitchFamily="18" charset="0"/>
                <a:cs typeface="Arial" pitchFamily="34" charset="0"/>
              </a:rPr>
            </a:br>
            <a:r>
              <a:rPr lang="ru-RU" sz="2800" b="1" i="1" dirty="0" smtClean="0">
                <a:solidFill>
                  <a:srgbClr val="333333"/>
                </a:solidFill>
                <a:ea typeface="Times New Roman" pitchFamily="18" charset="0"/>
                <a:cs typeface="Arial" pitchFamily="34" charset="0"/>
              </a:rPr>
              <a:t>   </a:t>
            </a:r>
            <a:r>
              <a:rPr lang="ru-RU" sz="2800" b="1" i="1" dirty="0" smtClean="0">
                <a:solidFill>
                  <a:srgbClr val="333333"/>
                </a:solidFill>
                <a:latin typeface="Arial" pitchFamily="34" charset="0"/>
                <a:ea typeface="Times New Roman" pitchFamily="18" charset="0"/>
                <a:cs typeface="Arial" pitchFamily="34" charset="0"/>
              </a:rPr>
              <a:t>Коэффициент полезного действия энергоблока приближается к 50 %. Это должно обеспечить экономию 20</a:t>
            </a:r>
            <a:r>
              <a:rPr lang="ru-RU" sz="2800" b="1" i="1" dirty="0" smtClean="0">
                <a:solidFill>
                  <a:srgbClr val="333333"/>
                </a:solidFill>
                <a:ea typeface="Times New Roman" pitchFamily="18" charset="0"/>
                <a:cs typeface="Arial" pitchFamily="34" charset="0"/>
              </a:rPr>
              <a:t>—</a:t>
            </a:r>
            <a:r>
              <a:rPr lang="ru-RU" sz="2800" b="1" i="1" dirty="0" smtClean="0">
                <a:solidFill>
                  <a:srgbClr val="333333"/>
                </a:solidFill>
                <a:latin typeface="Arial" pitchFamily="34" charset="0"/>
                <a:ea typeface="Times New Roman" pitchFamily="18" charset="0"/>
                <a:cs typeface="Arial" pitchFamily="34" charset="0"/>
              </a:rPr>
              <a:t>25 % топлива по сравнению с обычной тепловой электростанцией.</a:t>
            </a:r>
            <a:endParaRPr lang="ru-RU" sz="2800" b="1" i="1" dirty="0"/>
          </a:p>
        </p:txBody>
      </p:sp>
    </p:spTree>
  </p:cSld>
  <p:clrMapOvr>
    <a:masterClrMapping/>
  </p:clrMapOvr>
  <p:transition spd="med">
    <p:split orient="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grayscl/>
          </a:blip>
          <a:srcRect/>
          <a:stretch>
            <a:fillRect/>
          </a:stretch>
        </p:blipFill>
        <p:spPr bwMode="auto">
          <a:xfrm>
            <a:off x="357158" y="1142984"/>
            <a:ext cx="3000396" cy="3929090"/>
          </a:xfrm>
          <a:prstGeom prst="rect">
            <a:avLst/>
          </a:prstGeom>
          <a:noFill/>
        </p:spPr>
      </p:pic>
      <p:sp>
        <p:nvSpPr>
          <p:cNvPr id="49153" name="Rectangle 1"/>
          <p:cNvSpPr>
            <a:spLocks noChangeArrowheads="1"/>
          </p:cNvSpPr>
          <p:nvPr/>
        </p:nvSpPr>
        <p:spPr bwMode="auto">
          <a:xfrm>
            <a:off x="3563888" y="877943"/>
            <a:ext cx="5400600" cy="5693866"/>
          </a:xfrm>
          <a:prstGeom prst="rect">
            <a:avLst/>
          </a:prstGeom>
          <a:noFill/>
          <a:ln w="57150">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9075" algn="l" defTabSz="914400" rtl="0" eaLnBrk="1" fontAlgn="base" latinLnBrk="0" hangingPunct="1">
              <a:lnSpc>
                <a:spcPct val="100000"/>
              </a:lnSpc>
              <a:spcBef>
                <a:spcPct val="0"/>
              </a:spcBef>
              <a:spcAft>
                <a:spcPct val="0"/>
              </a:spcAft>
              <a:buClrTx/>
              <a:buSzTx/>
              <a:buFontTx/>
              <a:buNone/>
              <a:tabLst/>
            </a:pPr>
            <a:r>
              <a:rPr kumimoji="0" lang="ru-RU" sz="2800" b="1" u="none" strike="noStrike" cap="none" normalizeH="0" baseline="0" dirty="0" smtClean="0">
                <a:ln>
                  <a:noFill/>
                </a:ln>
                <a:solidFill>
                  <a:srgbClr val="000000"/>
                </a:solidFill>
                <a:effectLst/>
                <a:latin typeface="Arial" pitchFamily="34" charset="0"/>
                <a:ea typeface="Times New Roman" pitchFamily="18" charset="0"/>
              </a:rPr>
              <a:t>Вакуумная камера прибора</a:t>
            </a:r>
            <a:endParaRPr kumimoji="0" lang="ru-RU" sz="2800" b="1" u="none" strike="noStrike" cap="none" normalizeH="0" baseline="0" dirty="0" smtClean="0">
              <a:ln>
                <a:noFill/>
              </a:ln>
              <a:solidFill>
                <a:schemeClr val="tx1"/>
              </a:solidFill>
              <a:effectLst/>
              <a:latin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None/>
              <a:tabLst/>
            </a:pPr>
            <a:r>
              <a:rPr kumimoji="0" lang="ru-RU" sz="2800" b="1" u="none" strike="noStrike" cap="none" normalizeH="0" baseline="0" dirty="0" smtClean="0">
                <a:ln>
                  <a:noFill/>
                </a:ln>
                <a:solidFill>
                  <a:srgbClr val="000000"/>
                </a:solidFill>
                <a:effectLst/>
                <a:latin typeface="Arial" pitchFamily="34" charset="0"/>
                <a:ea typeface="Times New Roman" pitchFamily="18" charset="0"/>
              </a:rPr>
              <a:t>помещена в магнитное поле Ускоренные электрическим полем заряженные частицы (электроны или ионы), описав дугу, попадают на фотопластинку, где оставляют след, позволяющий с высокой точностью измерить радиус траектории . По этому радиусу определяется масса</a:t>
            </a:r>
          </a:p>
          <a:p>
            <a:pPr marL="0" marR="0" lvl="0" indent="212725" algn="l" defTabSz="914400" rtl="0" eaLnBrk="0" fontAlgn="base" latinLnBrk="0" hangingPunct="0">
              <a:lnSpc>
                <a:spcPct val="100000"/>
              </a:lnSpc>
              <a:spcBef>
                <a:spcPct val="0"/>
              </a:spcBef>
              <a:spcAft>
                <a:spcPct val="0"/>
              </a:spcAft>
              <a:buClrTx/>
              <a:buSzTx/>
              <a:buFontTx/>
              <a:buNone/>
              <a:tabLst/>
            </a:pPr>
            <a:r>
              <a:rPr lang="ru-RU" sz="2800" b="1" dirty="0" smtClean="0">
                <a:solidFill>
                  <a:srgbClr val="000000"/>
                </a:solidFill>
                <a:latin typeface="Arial" pitchFamily="34" charset="0"/>
              </a:rPr>
              <a:t>заряженной  частицы.</a:t>
            </a:r>
            <a:endParaRPr kumimoji="0" lang="ru-RU" sz="2800" b="1"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251520" y="285728"/>
            <a:ext cx="8678198" cy="584775"/>
          </a:xfrm>
          <a:prstGeom prst="rect">
            <a:avLst/>
          </a:prstGeom>
          <a:noFill/>
        </p:spPr>
        <p:txBody>
          <a:bodyPr wrap="square" rtlCol="0">
            <a:spAutoFit/>
          </a:bodyPr>
          <a:lstStyle/>
          <a:p>
            <a:r>
              <a:rPr lang="ru-RU" dirty="0" smtClean="0"/>
              <a:t>  </a:t>
            </a:r>
            <a:r>
              <a:rPr lang="en-US" sz="3200" b="1" i="1" u="sng" dirty="0" smtClean="0">
                <a:solidFill>
                  <a:srgbClr val="FF0000"/>
                </a:solidFill>
              </a:rPr>
              <a:t>5</a:t>
            </a:r>
            <a:r>
              <a:rPr lang="ru-RU" sz="3200" b="1" i="1" u="sng" dirty="0" smtClean="0">
                <a:solidFill>
                  <a:srgbClr val="FF0000"/>
                </a:solidFill>
              </a:rPr>
              <a:t>. </a:t>
            </a:r>
            <a:r>
              <a:rPr lang="ru-RU" sz="3200" b="1" i="1" u="sng" dirty="0" smtClean="0">
                <a:solidFill>
                  <a:srgbClr val="FF0000"/>
                </a:solidFill>
              </a:rPr>
              <a:t>Принцип  работы  масс -</a:t>
            </a:r>
            <a:r>
              <a:rPr lang="ru-RU" sz="3200" b="1" i="1" u="sng" dirty="0" err="1" smtClean="0">
                <a:solidFill>
                  <a:srgbClr val="FF0000"/>
                </a:solidFill>
              </a:rPr>
              <a:t>спетрографов</a:t>
            </a:r>
            <a:endParaRPr lang="ru-RU" sz="3200" b="1" i="1" u="sng" dirty="0">
              <a:solidFill>
                <a:srgbClr val="FF0000"/>
              </a:solidFill>
            </a:endParaRPr>
          </a:p>
        </p:txBody>
      </p:sp>
      <p:cxnSp>
        <p:nvCxnSpPr>
          <p:cNvPr id="6" name="Прямая соединительная линия 5"/>
          <p:cNvCxnSpPr/>
          <p:nvPr/>
        </p:nvCxnSpPr>
        <p:spPr>
          <a:xfrm rot="16200000" flipH="1">
            <a:off x="821505" y="5250669"/>
            <a:ext cx="1714512"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85852" y="6143644"/>
            <a:ext cx="2286016" cy="369332"/>
          </a:xfrm>
          <a:prstGeom prst="rect">
            <a:avLst/>
          </a:prstGeom>
          <a:solidFill>
            <a:srgbClr val="FFFF00"/>
          </a:solidFill>
        </p:spPr>
        <p:txBody>
          <a:bodyPr wrap="square" rtlCol="0">
            <a:spAutoFit/>
          </a:bodyPr>
          <a:lstStyle/>
          <a:p>
            <a:r>
              <a:rPr lang="ru-RU" dirty="0" smtClean="0"/>
              <a:t> Электрическое  поле</a:t>
            </a:r>
            <a:endParaRPr lang="ru-RU" dirty="0"/>
          </a:p>
        </p:txBody>
      </p:sp>
    </p:spTree>
  </p:cSld>
  <p:clrMapOvr>
    <a:masterClrMapping/>
  </p:clrMapOvr>
  <p:transition spd="med">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61975" y="695325"/>
            <a:ext cx="8020050" cy="5467350"/>
          </a:xfrm>
          <a:prstGeom prst="rect">
            <a:avLst/>
          </a:prstGeom>
          <a:noFill/>
          <a:ln w="9525">
            <a:noFill/>
            <a:miter lim="800000"/>
            <a:headEnd/>
            <a:tailEnd/>
          </a:ln>
        </p:spPr>
      </p:pic>
    </p:spTree>
  </p:cSld>
  <p:clrMapOvr>
    <a:masterClrMapping/>
  </p:clrMapOvr>
  <p:transition spd="med">
    <p:split orient="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Картинка 3 из 120"/>
          <p:cNvPicPr>
            <a:picLocks noChangeAspect="1" noChangeArrowheads="1"/>
          </p:cNvPicPr>
          <p:nvPr/>
        </p:nvPicPr>
        <p:blipFill>
          <a:blip r:embed="rId2" cstate="print"/>
          <a:srcRect/>
          <a:stretch>
            <a:fillRect/>
          </a:stretch>
        </p:blipFill>
        <p:spPr bwMode="auto">
          <a:xfrm>
            <a:off x="176774" y="764704"/>
            <a:ext cx="8499682" cy="4975424"/>
          </a:xfrm>
          <a:prstGeom prst="rect">
            <a:avLst/>
          </a:prstGeom>
          <a:noFill/>
        </p:spPr>
      </p:pic>
    </p:spTree>
  </p:cSld>
  <p:clrMapOvr>
    <a:masterClrMapping/>
  </p:clrMapOvr>
  <p:transition spd="med">
    <p:split orient="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632848" cy="1323439"/>
          </a:xfrm>
          <a:prstGeom prst="rect">
            <a:avLst/>
          </a:prstGeom>
          <a:noFill/>
        </p:spPr>
        <p:txBody>
          <a:bodyPr wrap="square" rtlCol="0">
            <a:spAutoFit/>
          </a:bodyPr>
          <a:lstStyle/>
          <a:p>
            <a:pPr algn="ctr"/>
            <a:r>
              <a:rPr lang="en-US" sz="4000" b="1" i="1" u="sng" dirty="0" smtClean="0">
                <a:solidFill>
                  <a:srgbClr val="FF0000"/>
                </a:solidFill>
              </a:rPr>
              <a:t>6</a:t>
            </a:r>
            <a:r>
              <a:rPr lang="ru-RU" sz="4000" b="1" i="1" u="sng" dirty="0" smtClean="0">
                <a:solidFill>
                  <a:srgbClr val="FF0000"/>
                </a:solidFill>
              </a:rPr>
              <a:t>. </a:t>
            </a:r>
            <a:r>
              <a:rPr lang="ru-RU" sz="4000" b="1" i="1" u="sng" dirty="0" smtClean="0">
                <a:solidFill>
                  <a:srgbClr val="FF0000"/>
                </a:solidFill>
              </a:rPr>
              <a:t>Отклонение  электронного  пучка  в  кинескопе  телевизоров</a:t>
            </a:r>
            <a:endParaRPr lang="ru-RU" sz="4000" b="1" i="1" u="sng"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403648" y="1846818"/>
            <a:ext cx="5688632" cy="4366824"/>
          </a:xfrm>
          <a:prstGeom prst="rect">
            <a:avLst/>
          </a:prstGeom>
          <a:noFill/>
          <a:ln w="9525">
            <a:noFill/>
            <a:miter lim="800000"/>
            <a:headEnd/>
            <a:tailEnd/>
          </a:ln>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1563" y="500063"/>
            <a:ext cx="7848600" cy="563562"/>
          </a:xfrm>
        </p:spPr>
        <p:txBody>
          <a:bodyPr>
            <a:normAutofit fontScale="90000"/>
          </a:bodyPr>
          <a:lstStyle/>
          <a:p>
            <a:r>
              <a:rPr lang="ru-RU" sz="4000" b="1" smtClean="0">
                <a:solidFill>
                  <a:srgbClr val="FF0000"/>
                </a:solidFill>
                <a:latin typeface="Times New Roman" pitchFamily="18" charset="0"/>
                <a:cs typeface="Times New Roman" pitchFamily="18" charset="0"/>
              </a:rPr>
              <a:t>Свойства постоянных магнитов.</a:t>
            </a:r>
          </a:p>
        </p:txBody>
      </p:sp>
      <p:sp>
        <p:nvSpPr>
          <p:cNvPr id="29699" name="Rectangle 3"/>
          <p:cNvSpPr>
            <a:spLocks noGrp="1" noChangeArrowheads="1"/>
          </p:cNvSpPr>
          <p:nvPr>
            <p:ph type="body" idx="1"/>
          </p:nvPr>
        </p:nvSpPr>
        <p:spPr>
          <a:xfrm>
            <a:off x="251520" y="2204864"/>
            <a:ext cx="8643937" cy="2286000"/>
          </a:xfrm>
        </p:spPr>
        <p:txBody>
          <a:bodyPr>
            <a:normAutofit/>
          </a:bodyPr>
          <a:lstStyle/>
          <a:p>
            <a:pPr marL="514350" indent="-514350">
              <a:buFont typeface="Wingdings" pitchFamily="2" charset="2"/>
              <a:buNone/>
              <a:defRPr/>
            </a:pPr>
            <a:r>
              <a:rPr lang="ru-RU" sz="2400" b="1" i="1" kern="1200" dirty="0" smtClean="0">
                <a:solidFill>
                  <a:srgbClr val="FF0000"/>
                </a:solidFill>
                <a:latin typeface="Times New Roman" pitchFamily="18" charset="0"/>
                <a:cs typeface="Times New Roman" pitchFamily="18" charset="0"/>
              </a:rPr>
              <a:t>    </a:t>
            </a:r>
            <a:r>
              <a:rPr lang="ru-RU" sz="2400" b="1" i="1" u="sng" kern="1200" dirty="0" smtClean="0">
                <a:solidFill>
                  <a:srgbClr val="FF0000"/>
                </a:solidFill>
                <a:latin typeface="Times New Roman" pitchFamily="18" charset="0"/>
                <a:cs typeface="Times New Roman" pitchFamily="18" charset="0"/>
              </a:rPr>
              <a:t>Разноименные </a:t>
            </a:r>
            <a:r>
              <a:rPr lang="ru-RU" sz="2400" b="1" u="sng" kern="1200" dirty="0">
                <a:solidFill>
                  <a:srgbClr val="FF0000"/>
                </a:solidFill>
                <a:latin typeface="Times New Roman" pitchFamily="18" charset="0"/>
                <a:cs typeface="Times New Roman" pitchFamily="18" charset="0"/>
              </a:rPr>
              <a:t>магнитные </a:t>
            </a:r>
            <a:r>
              <a:rPr lang="ru-RU" sz="2400" b="1" u="sng" kern="1200" dirty="0" smtClean="0">
                <a:solidFill>
                  <a:srgbClr val="FF0000"/>
                </a:solidFill>
                <a:latin typeface="Times New Roman" pitchFamily="18" charset="0"/>
                <a:cs typeface="Times New Roman" pitchFamily="18" charset="0"/>
              </a:rPr>
              <a:t>полюса</a:t>
            </a:r>
          </a:p>
          <a:p>
            <a:pPr marL="514350" indent="-514350">
              <a:buFont typeface="Wingdings" pitchFamily="2" charset="2"/>
              <a:buNone/>
              <a:defRPr/>
            </a:pPr>
            <a:endParaRPr lang="ru-RU" sz="2400" b="1" kern="1200" dirty="0" smtClean="0">
              <a:latin typeface="Times New Roman" pitchFamily="18" charset="0"/>
              <a:cs typeface="Times New Roman" pitchFamily="18" charset="0"/>
            </a:endParaRPr>
          </a:p>
          <a:p>
            <a:pPr marL="514350" indent="-514350">
              <a:buFont typeface="Wingdings" pitchFamily="2" charset="2"/>
              <a:buNone/>
              <a:defRPr/>
            </a:pPr>
            <a:endParaRPr lang="ru-RU" sz="2400" b="1" kern="1200" dirty="0" smtClean="0">
              <a:latin typeface="Times New Roman" pitchFamily="18" charset="0"/>
              <a:cs typeface="Times New Roman" pitchFamily="18" charset="0"/>
            </a:endParaRPr>
          </a:p>
        </p:txBody>
      </p:sp>
      <p:sp>
        <p:nvSpPr>
          <p:cNvPr id="11268" name="Прямоугольник 3"/>
          <p:cNvSpPr>
            <a:spLocks noChangeArrowheads="1"/>
          </p:cNvSpPr>
          <p:nvPr/>
        </p:nvSpPr>
        <p:spPr bwMode="auto">
          <a:xfrm>
            <a:off x="1500188" y="1143000"/>
            <a:ext cx="6072187" cy="708025"/>
          </a:xfrm>
          <a:prstGeom prst="rect">
            <a:avLst/>
          </a:prstGeom>
          <a:noFill/>
          <a:ln w="9525">
            <a:noFill/>
            <a:miter lim="800000"/>
            <a:headEnd/>
            <a:tailEnd/>
          </a:ln>
        </p:spPr>
        <p:txBody>
          <a:bodyPr>
            <a:spAutoFit/>
          </a:bodyPr>
          <a:lstStyle/>
          <a:p>
            <a:pPr eaLnBrk="0" hangingPunct="0"/>
            <a:r>
              <a:rPr lang="ru-RU" sz="2000" b="1" dirty="0">
                <a:solidFill>
                  <a:srgbClr val="0000CC"/>
                </a:solidFill>
                <a:latin typeface="Times New Roman" pitchFamily="18" charset="0"/>
                <a:cs typeface="Times New Roman" pitchFamily="18" charset="0"/>
              </a:rPr>
              <a:t>В 1600г. английский врач Г.Х.Гилберт вывел основные свойства постоянных магнитов.</a:t>
            </a:r>
          </a:p>
        </p:txBody>
      </p:sp>
      <p:pic>
        <p:nvPicPr>
          <p:cNvPr id="5" name="Picture 4" descr="likes repel"/>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4929190" y="4357694"/>
            <a:ext cx="3643338" cy="1391389"/>
          </a:xfrm>
          <a:prstGeom prst="rect">
            <a:avLst/>
          </a:prstGeom>
          <a:noFill/>
          <a:ln w="9525">
            <a:noFill/>
            <a:miter lim="800000"/>
            <a:headEnd/>
            <a:tailEnd/>
          </a:ln>
          <a:effectLst>
            <a:outerShdw blurRad="50800" dist="38100" dir="13500000" algn="br" rotWithShape="0">
              <a:prstClr val="black">
                <a:alpha val="40000"/>
              </a:prstClr>
            </a:outerShdw>
          </a:effectLst>
        </p:spPr>
      </p:pic>
      <p:pic>
        <p:nvPicPr>
          <p:cNvPr id="6" name="Picture 7" descr="opposites attract"/>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14348" y="3071810"/>
            <a:ext cx="3500462" cy="1428760"/>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9" name="Прямоугольник 8"/>
          <p:cNvSpPr/>
          <p:nvPr/>
        </p:nvSpPr>
        <p:spPr>
          <a:xfrm>
            <a:off x="1214414" y="4714884"/>
            <a:ext cx="1925527" cy="369332"/>
          </a:xfrm>
          <a:prstGeom prst="rect">
            <a:avLst/>
          </a:prstGeom>
        </p:spPr>
        <p:txBody>
          <a:bodyPr wrap="none">
            <a:spAutoFit/>
          </a:bodyPr>
          <a:lstStyle/>
          <a:p>
            <a:r>
              <a:rPr lang="ru-RU" b="1" dirty="0" smtClean="0">
                <a:solidFill>
                  <a:srgbClr val="FF0000"/>
                </a:solidFill>
                <a:latin typeface="Times New Roman" pitchFamily="18" charset="0"/>
                <a:cs typeface="Times New Roman" pitchFamily="18" charset="0"/>
              </a:rPr>
              <a:t>притягиваются, </a:t>
            </a:r>
            <a:endParaRPr lang="ru-RU" dirty="0">
              <a:solidFill>
                <a:srgbClr val="FF0000"/>
              </a:solidFill>
            </a:endParaRPr>
          </a:p>
        </p:txBody>
      </p:sp>
      <p:sp>
        <p:nvSpPr>
          <p:cNvPr id="10" name="Прямоугольник 9"/>
          <p:cNvSpPr/>
          <p:nvPr/>
        </p:nvSpPr>
        <p:spPr>
          <a:xfrm>
            <a:off x="5724128" y="3573016"/>
            <a:ext cx="2442592" cy="523220"/>
          </a:xfrm>
          <a:prstGeom prst="rect">
            <a:avLst/>
          </a:prstGeom>
        </p:spPr>
        <p:txBody>
          <a:bodyPr wrap="none">
            <a:spAutoFit/>
          </a:bodyPr>
          <a:lstStyle/>
          <a:p>
            <a:r>
              <a:rPr lang="ru-RU" sz="2800" b="1" u="sng" dirty="0" smtClean="0">
                <a:solidFill>
                  <a:srgbClr val="0000CC"/>
                </a:solidFill>
                <a:latin typeface="Times New Roman" pitchFamily="18" charset="0"/>
                <a:cs typeface="Times New Roman" pitchFamily="18" charset="0"/>
              </a:rPr>
              <a:t>одноименные</a:t>
            </a:r>
            <a:r>
              <a:rPr lang="ru-RU" b="1" u="sng" dirty="0" smtClean="0">
                <a:solidFill>
                  <a:srgbClr val="0000CC"/>
                </a:solidFill>
                <a:latin typeface="Times New Roman" pitchFamily="18" charset="0"/>
                <a:cs typeface="Times New Roman" pitchFamily="18" charset="0"/>
              </a:rPr>
              <a:t> </a:t>
            </a:r>
            <a:endParaRPr lang="ru-RU" u="sng" dirty="0">
              <a:solidFill>
                <a:srgbClr val="0000CC"/>
              </a:solidFill>
            </a:endParaRPr>
          </a:p>
        </p:txBody>
      </p:sp>
      <p:sp>
        <p:nvSpPr>
          <p:cNvPr id="11" name="Прямоугольник 10"/>
          <p:cNvSpPr/>
          <p:nvPr/>
        </p:nvSpPr>
        <p:spPr>
          <a:xfrm>
            <a:off x="5857884" y="6000768"/>
            <a:ext cx="1856662" cy="369332"/>
          </a:xfrm>
          <a:prstGeom prst="rect">
            <a:avLst/>
          </a:prstGeom>
        </p:spPr>
        <p:txBody>
          <a:bodyPr wrap="none">
            <a:spAutoFit/>
          </a:bodyPr>
          <a:lstStyle/>
          <a:p>
            <a:pPr marL="514350" indent="-514350">
              <a:buFont typeface="Wingdings" pitchFamily="2" charset="2"/>
              <a:buNone/>
              <a:defRPr/>
            </a:pPr>
            <a:r>
              <a:rPr lang="ru-RU" b="1" dirty="0" smtClean="0">
                <a:solidFill>
                  <a:srgbClr val="0000CC"/>
                </a:solidFill>
                <a:latin typeface="Times New Roman" pitchFamily="18" charset="0"/>
                <a:cs typeface="Times New Roman" pitchFamily="18" charset="0"/>
              </a:rPr>
              <a:t>отталкиваются.</a:t>
            </a:r>
          </a:p>
        </p:txBody>
      </p:sp>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188913"/>
            <a:ext cx="8015288" cy="1562100"/>
          </a:xfrm>
        </p:spPr>
        <p:txBody>
          <a:bodyPr/>
          <a:lstStyle/>
          <a:p>
            <a:r>
              <a:rPr lang="ru-RU" b="1" dirty="0">
                <a:solidFill>
                  <a:srgbClr val="FF0000"/>
                </a:solidFill>
              </a:rPr>
              <a:t>Магнитные полюса невозможно разделить.</a:t>
            </a:r>
          </a:p>
        </p:txBody>
      </p:sp>
      <p:pic>
        <p:nvPicPr>
          <p:cNvPr id="17412" name="Picture 4" descr="{316EA511-7ED6-4C1A-87A1-CFF0E82C0B6F}"/>
          <p:cNvPicPr>
            <a:picLocks noChangeAspect="1" noChangeArrowheads="1"/>
          </p:cNvPicPr>
          <p:nvPr/>
        </p:nvPicPr>
        <p:blipFill>
          <a:blip r:embed="rId2" cstate="print"/>
          <a:srcRect/>
          <a:stretch>
            <a:fillRect/>
          </a:stretch>
        </p:blipFill>
        <p:spPr bwMode="auto">
          <a:xfrm>
            <a:off x="762000" y="1773238"/>
            <a:ext cx="7620000" cy="489585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412776"/>
            <a:ext cx="7215238" cy="3046988"/>
          </a:xfrm>
          <a:prstGeom prst="rect">
            <a:avLst/>
          </a:prstGeom>
          <a:noFill/>
          <a:ln w="76200">
            <a:noFill/>
          </a:ln>
          <a:effectLst>
            <a:glow rad="228600">
              <a:schemeClr val="accent3">
                <a:satMod val="175000"/>
                <a:alpha val="40000"/>
              </a:schemeClr>
            </a:glow>
          </a:effectLst>
        </p:spPr>
        <p:txBody>
          <a:bodyPr wrap="square" rtlCol="0">
            <a:spAutoFit/>
          </a:bodyPr>
          <a:lstStyle/>
          <a:p>
            <a:pPr algn="ctr"/>
            <a:r>
              <a:rPr lang="ru-RU" sz="6000" dirty="0" smtClean="0"/>
              <a:t> </a:t>
            </a:r>
            <a:r>
              <a:rPr lang="ru-RU" sz="8800" b="1" i="1" u="sng" dirty="0" smtClean="0">
                <a:solidFill>
                  <a:srgbClr val="FF0000"/>
                </a:solidFill>
              </a:rPr>
              <a:t>2</a:t>
            </a:r>
            <a:r>
              <a:rPr lang="ru-RU" sz="6000" b="1" i="1" u="sng" dirty="0" smtClean="0">
                <a:solidFill>
                  <a:srgbClr val="FF0000"/>
                </a:solidFill>
              </a:rPr>
              <a:t>.</a:t>
            </a:r>
            <a:r>
              <a:rPr lang="ru-RU" sz="9600" b="1" i="1" u="sng" dirty="0" smtClean="0">
                <a:solidFill>
                  <a:srgbClr val="FF0000"/>
                </a:solidFill>
              </a:rPr>
              <a:t>Вокруг  Земли</a:t>
            </a:r>
            <a:endParaRPr lang="ru-RU" sz="9600" b="1" i="1" u="sng" dirty="0">
              <a:solidFill>
                <a:srgbClr val="FF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1.9|1.2"/>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Презентация Магнитное  поле">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Магнитное  поле</Template>
  <TotalTime>648</TotalTime>
  <Words>1869</Words>
  <Application>Microsoft Office PowerPoint</Application>
  <PresentationFormat>Экран (4:3)</PresentationFormat>
  <Paragraphs>154</Paragraphs>
  <Slides>68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Презентация Магнитное  поле</vt:lpstr>
      <vt:lpstr>Слайд 1</vt:lpstr>
      <vt:lpstr>Слайд 2</vt:lpstr>
      <vt:lpstr>Слайд 3</vt:lpstr>
      <vt:lpstr>Слайд 4</vt:lpstr>
      <vt:lpstr>Искусственные и естественные магниты.</vt:lpstr>
      <vt:lpstr>Постоянные  магниты</vt:lpstr>
      <vt:lpstr>Свойства постоянных магнитов.</vt:lpstr>
      <vt:lpstr>Магнитные полюса невозможно разделить.</vt:lpstr>
      <vt:lpstr>Слайд 9</vt:lpstr>
      <vt:lpstr>Слайд 10</vt:lpstr>
      <vt:lpstr>Слайд 11</vt:lpstr>
      <vt:lpstr>Магнитное поле Земли</vt:lpstr>
      <vt:lpstr>Слайд 13</vt:lpstr>
      <vt:lpstr>Слайд 14</vt:lpstr>
      <vt:lpstr>Слайд 15</vt:lpstr>
      <vt:lpstr>Опыт Эрстеда 1820  год</vt:lpstr>
      <vt:lpstr>Катушка с проводом ,по которому течет ток, является электромагнитом.</vt:lpstr>
      <vt:lpstr>Опыт  Ампера ( 1820 год )</vt:lpstr>
      <vt:lpstr>Слайд 19</vt:lpstr>
      <vt:lpstr>Обнаружение магнитного  поля  с   помощью притяжения железных  опилок</vt:lpstr>
      <vt:lpstr>Слайд 21</vt:lpstr>
      <vt:lpstr>На проводник с током, помещенный в магнитное поле, действует сила со стороны магнитного поля.</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Вольтметр :стрелка поворачивается в магнитном поле магнита.</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2.Полярное         сияние</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155</cp:revision>
  <dcterms:created xsi:type="dcterms:W3CDTF">2010-08-31T16:40:54Z</dcterms:created>
  <dcterms:modified xsi:type="dcterms:W3CDTF">2011-09-08T11:15:48Z</dcterms:modified>
</cp:coreProperties>
</file>