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9" r:id="rId3"/>
    <p:sldId id="258" r:id="rId4"/>
    <p:sldId id="260" r:id="rId5"/>
    <p:sldId id="262" r:id="rId6"/>
    <p:sldId id="263" r:id="rId7"/>
    <p:sldId id="264" r:id="rId8"/>
    <p:sldId id="261" r:id="rId9"/>
    <p:sldId id="265" r:id="rId10"/>
    <p:sldId id="266" r:id="rId11"/>
    <p:sldId id="267" r:id="rId12"/>
    <p:sldId id="273" r:id="rId13"/>
    <p:sldId id="268" r:id="rId14"/>
    <p:sldId id="274" r:id="rId15"/>
    <p:sldId id="275" r:id="rId16"/>
    <p:sldId id="276" r:id="rId17"/>
    <p:sldId id="277" r:id="rId18"/>
    <p:sldId id="278" r:id="rId19"/>
    <p:sldId id="269" r:id="rId20"/>
    <p:sldId id="270" r:id="rId21"/>
    <p:sldId id="271" r:id="rId22"/>
    <p:sldId id="272"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A8D24-2153-45FB-9B0D-13325D0189C5}" type="datetimeFigureOut">
              <a:rPr lang="ru-RU" smtClean="0"/>
              <a:pPr/>
              <a:t>05.08.2011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4897BD-B808-49DB-98F1-4BEE146AF8D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F4897BD-B808-49DB-98F1-4BEE146AF8D9}" type="slidenum">
              <a:rPr lang="ru-RU" smtClean="0"/>
              <a:pPr/>
              <a:t>29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ECC33B9-BFE3-409F-B458-0568D7585BDE}" type="datetimeFigureOut">
              <a:rPr lang="ru-RU" smtClean="0"/>
              <a:pPr/>
              <a:t>05.08.2011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362366-2FB9-4B00-A262-67733979F913}" type="slidenum">
              <a:rPr lang="ru-RU" smtClean="0"/>
              <a:pPr/>
              <a:t>‹#›</a:t>
            </a:fld>
            <a:endParaRPr lang="ru-RU"/>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CC33B9-BFE3-409F-B458-0568D7585BDE}" type="datetimeFigureOut">
              <a:rPr lang="ru-RU" smtClean="0"/>
              <a:pPr/>
              <a:t>05.08.2011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362366-2FB9-4B00-A262-67733979F913}" type="slidenum">
              <a:rPr lang="ru-RU" smtClean="0"/>
              <a:pPr/>
              <a:t>‹#›</a:t>
            </a:fld>
            <a:endParaRPr lang="ru-RU"/>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CC33B9-BFE3-409F-B458-0568D7585BDE}" type="datetimeFigureOut">
              <a:rPr lang="ru-RU" smtClean="0"/>
              <a:pPr/>
              <a:t>05.08.2011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362366-2FB9-4B00-A262-67733979F913}" type="slidenum">
              <a:rPr lang="ru-RU" smtClean="0"/>
              <a:pPr/>
              <a:t>‹#›</a:t>
            </a:fld>
            <a:endParaRPr lang="ru-RU"/>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CC33B9-BFE3-409F-B458-0568D7585BDE}" type="datetimeFigureOut">
              <a:rPr lang="ru-RU" smtClean="0"/>
              <a:pPr/>
              <a:t>05.08.2011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362366-2FB9-4B00-A262-67733979F913}" type="slidenum">
              <a:rPr lang="ru-RU" smtClean="0"/>
              <a:pPr/>
              <a:t>‹#›</a:t>
            </a:fld>
            <a:endParaRPr lang="ru-RU"/>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ECC33B9-BFE3-409F-B458-0568D7585BDE}" type="datetimeFigureOut">
              <a:rPr lang="ru-RU" smtClean="0"/>
              <a:pPr/>
              <a:t>05.08.2011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362366-2FB9-4B00-A262-67733979F913}" type="slidenum">
              <a:rPr lang="ru-RU" smtClean="0"/>
              <a:pPr/>
              <a:t>‹#›</a:t>
            </a:fld>
            <a:endParaRPr lang="ru-RU"/>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ECC33B9-BFE3-409F-B458-0568D7585BDE}" type="datetimeFigureOut">
              <a:rPr lang="ru-RU" smtClean="0"/>
              <a:pPr/>
              <a:t>05.08.2011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362366-2FB9-4B00-A262-67733979F913}" type="slidenum">
              <a:rPr lang="ru-RU" smtClean="0"/>
              <a:pPr/>
              <a:t>‹#›</a:t>
            </a:fld>
            <a:endParaRPr lang="ru-RU"/>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ECC33B9-BFE3-409F-B458-0568D7585BDE}" type="datetimeFigureOut">
              <a:rPr lang="ru-RU" smtClean="0"/>
              <a:pPr/>
              <a:t>05.08.2011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C362366-2FB9-4B00-A262-67733979F913}" type="slidenum">
              <a:rPr lang="ru-RU" smtClean="0"/>
              <a:pPr/>
              <a:t>‹#›</a:t>
            </a:fld>
            <a:endParaRPr lang="ru-RU"/>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ECC33B9-BFE3-409F-B458-0568D7585BDE}" type="datetimeFigureOut">
              <a:rPr lang="ru-RU" smtClean="0"/>
              <a:pPr/>
              <a:t>05.08.2011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C362366-2FB9-4B00-A262-67733979F913}" type="slidenum">
              <a:rPr lang="ru-RU" smtClean="0"/>
              <a:pPr/>
              <a:t>‹#›</a:t>
            </a:fld>
            <a:endParaRPr lang="ru-RU"/>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ECC33B9-BFE3-409F-B458-0568D7585BDE}" type="datetimeFigureOut">
              <a:rPr lang="ru-RU" smtClean="0"/>
              <a:pPr/>
              <a:t>05.08.2011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C362366-2FB9-4B00-A262-67733979F913}" type="slidenum">
              <a:rPr lang="ru-RU" smtClean="0"/>
              <a:pPr/>
              <a:t>‹#›</a:t>
            </a:fld>
            <a:endParaRPr lang="ru-RU"/>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ECC33B9-BFE3-409F-B458-0568D7585BDE}" type="datetimeFigureOut">
              <a:rPr lang="ru-RU" smtClean="0"/>
              <a:pPr/>
              <a:t>05.08.2011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362366-2FB9-4B00-A262-67733979F913}" type="slidenum">
              <a:rPr lang="ru-RU" smtClean="0"/>
              <a:pPr/>
              <a:t>‹#›</a:t>
            </a:fld>
            <a:endParaRPr lang="ru-RU"/>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ECC33B9-BFE3-409F-B458-0568D7585BDE}" type="datetimeFigureOut">
              <a:rPr lang="ru-RU" smtClean="0"/>
              <a:pPr/>
              <a:t>05.08.2011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362366-2FB9-4B00-A262-67733979F913}" type="slidenum">
              <a:rPr lang="ru-RU" smtClean="0"/>
              <a:pPr/>
              <a:t>‹#›</a:t>
            </a:fld>
            <a:endParaRPr lang="ru-RU"/>
          </a:p>
        </p:txBody>
      </p: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C33B9-BFE3-409F-B458-0568D7585BDE}" type="datetimeFigureOut">
              <a:rPr lang="ru-RU" smtClean="0"/>
              <a:pPr/>
              <a:t>05.08.2011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62366-2FB9-4B00-A262-67733979F91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ru.wikipedia.org/wiki/%D0%A2%D0%B5%D1%80%D1%80%D0%B8%D1%82%D0%BE%D1%80%D0%B8%D1%8F" TargetMode="External"/><Relationship Id="rId13" Type="http://schemas.openxmlformats.org/officeDocument/2006/relationships/hyperlink" Target="http://ru.wikipedia.org/wiki/%D0%AD%D0%BA%D1%81%D0%BF%D0%B5%D0%B4%D0%B8%D1%86%D0%B8%D1%8F" TargetMode="External"/><Relationship Id="rId18" Type="http://schemas.openxmlformats.org/officeDocument/2006/relationships/hyperlink" Target="http://ru.wikipedia.org/wiki/%D0%90%D0%BD%D1%82%D0%B0%D1%80%D0%BA%D1%82%D0%B8%D0%BA%D0%B0" TargetMode="External"/><Relationship Id="rId3" Type="http://schemas.openxmlformats.org/officeDocument/2006/relationships/hyperlink" Target="http://ru.wikipedia.org/wiki/%D0%90%D0%BD%D1%82%D0%B0%D1%80%D0%BA%D1%82%D0%B8%D0%B4%D0%B0" TargetMode="External"/><Relationship Id="rId21" Type="http://schemas.openxmlformats.org/officeDocument/2006/relationships/hyperlink" Target="http://ru.wikipedia.org/wiki/%D0%93%D0%B5%D1%80%D0%BC%D0%B0%D0%BD%D0%B8%D1%8F" TargetMode="External"/><Relationship Id="rId7" Type="http://schemas.openxmlformats.org/officeDocument/2006/relationships/hyperlink" Target="http://ru.wikipedia.org/wiki/1945" TargetMode="External"/><Relationship Id="rId12" Type="http://schemas.openxmlformats.org/officeDocument/2006/relationships/hyperlink" Target="http://ru.wikipedia.org/wiki/%D0%9D%D0%BE%D1%80%D0%B2%D0%B5%D0%B3%D0%B8%D1%8F" TargetMode="External"/><Relationship Id="rId17" Type="http://schemas.openxmlformats.org/officeDocument/2006/relationships/hyperlink" Target="http://ru.wikipedia.org/wiki/%D0%9A%D0%B8%D1%82%D0%BE%D0%B1%D0%BE%D0%B9%D0%BD%D1%8B%D0%B9_%D0%BF%D1%80%D0%BE%D0%BC%D1%8B%D1%81%D0%B5%D0%BB" TargetMode="External"/><Relationship Id="rId2" Type="http://schemas.openxmlformats.org/officeDocument/2006/relationships/hyperlink" Target="http://ru.wikipedia.org/wiki/%D0%A8%D0%B2%D0%B0%D0%B1%D0%B8%D1%8F" TargetMode="External"/><Relationship Id="rId16" Type="http://schemas.openxmlformats.org/officeDocument/2006/relationships/hyperlink" Target="http://ru.wikipedia.org/wiki/%D0%A0%D0%B8%D1%88%D0%B5%D1%80,_%D0%90%D0%BB%D1%8C%D1%84%D1%80%D0%B5%D0%B4" TargetMode="External"/><Relationship Id="rId20" Type="http://schemas.openxmlformats.org/officeDocument/2006/relationships/hyperlink" Target="http://ru.wikipedia.org/wiki/%D0%9A%D0%B2%D0%B0%D0%B4%D1%80%D0%B0%D1%82%D0%BD%D1%8B%D0%B9_%D0%BA%D0%B8%D0%BB%D0%BE%D0%BC%D0%B5%D1%82%D1%80" TargetMode="External"/><Relationship Id="rId1" Type="http://schemas.openxmlformats.org/officeDocument/2006/relationships/slideLayout" Target="../slideLayouts/slideLayout7.xml"/><Relationship Id="rId6" Type="http://schemas.openxmlformats.org/officeDocument/2006/relationships/hyperlink" Target="http://ru.wikipedia.org/wiki/8_%D0%BC%D0%B0%D1%8F" TargetMode="External"/><Relationship Id="rId11" Type="http://schemas.openxmlformats.org/officeDocument/2006/relationships/hyperlink" Target="http://ru.wikipedia.org/wiki/%D0%92%D0%B8%D0%BA%D0%B8%D0%BF%D0%B5%D0%B4%D0%B8%D1%8F:%D0%A2%D0%B5%D0%BA%D1%83%D1%89%D0%B8%D0%B5_%D1%81%D0%BE%D0%B1%D1%8B%D1%82%D0%B8%D1%8F" TargetMode="External"/><Relationship Id="rId24" Type="http://schemas.openxmlformats.org/officeDocument/2006/relationships/hyperlink" Target="http://ru.wikipedia.org/wiki/%D0%A4%D0%BE%D1%82%D0%BE%D0%B3%D1%80%D0%B0%D1%84%D0%B8%D1%8F" TargetMode="External"/><Relationship Id="rId5" Type="http://schemas.openxmlformats.org/officeDocument/2006/relationships/hyperlink" Target="http://ru.wikipedia.org/wiki/1939" TargetMode="External"/><Relationship Id="rId15" Type="http://schemas.openxmlformats.org/officeDocument/2006/relationships/hyperlink" Target="http://ru.wikipedia.org/wiki/%D0%A4%D0%B5%D0%B2%D1%80%D0%B0%D0%BB%D1%8C" TargetMode="External"/><Relationship Id="rId23" Type="http://schemas.openxmlformats.org/officeDocument/2006/relationships/hyperlink" Target="http://ru.wikipedia.org/wiki/%D0%92%D1%8B%D0%BC%D0%BF%D0%B5%D0%BB" TargetMode="External"/><Relationship Id="rId10" Type="http://schemas.openxmlformats.org/officeDocument/2006/relationships/hyperlink" Target="http://ru.wikipedia.org/wiki/1938_%D0%B3%D0%BE%D0%B4" TargetMode="External"/><Relationship Id="rId19" Type="http://schemas.openxmlformats.org/officeDocument/2006/relationships/hyperlink" Target="http://ru.wikipedia.org/wiki/%D0%9B%D1%8E%D1%84%D1%82%D0%B2%D0%B0%D1%84%D1%84%D0%B5" TargetMode="External"/><Relationship Id="rId4" Type="http://schemas.openxmlformats.org/officeDocument/2006/relationships/hyperlink" Target="http://ru.wikipedia.org/wiki/19_%D1%8F%D0%BD%D0%B2%D0%B0%D1%80%D1%8F" TargetMode="External"/><Relationship Id="rId9" Type="http://schemas.openxmlformats.org/officeDocument/2006/relationships/hyperlink" Target="http://ru.wikipedia.org/wiki/%D0%97%D0%B5%D0%BC%D0%BB%D1%8F_%D0%9A%D0%BE%D1%80%D0%BE%D0%BB%D0%B5%D0%B2%D1%8B_%D0%9C%D0%BE%D0%B4" TargetMode="External"/><Relationship Id="rId14" Type="http://schemas.openxmlformats.org/officeDocument/2006/relationships/hyperlink" Target="http://ru.wikipedia.org/wiki/17_%D0%B4%D0%B5%D0%BA%D0%B0%D0%B1%D1%80%D1%8F" TargetMode="External"/><Relationship Id="rId22" Type="http://schemas.openxmlformats.org/officeDocument/2006/relationships/hyperlink" Target="http://ru.wikipedia.org/wiki/%D0%9A%D0%B8%D0%BB%D0%BE%D0%BC%D0%B5%D1%82%D1%8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Buck_Rogers" TargetMode="External"/><Relationship Id="rId2" Type="http://schemas.openxmlformats.org/officeDocument/2006/relationships/hyperlink" Target="http://en.wikipedia.org/wiki/Frank_Lloyd_Wright"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908720"/>
            <a:ext cx="7632848" cy="4524315"/>
          </a:xfrm>
          <a:prstGeom prst="rect">
            <a:avLst/>
          </a:prstGeom>
          <a:noFill/>
        </p:spPr>
        <p:txBody>
          <a:bodyPr wrap="square" rtlCol="0">
            <a:spAutoFit/>
          </a:bodyPr>
          <a:lstStyle/>
          <a:p>
            <a:pPr algn="ctr"/>
            <a:r>
              <a:rPr lang="en-US" dirty="0" smtClean="0"/>
              <a:t> </a:t>
            </a:r>
            <a:r>
              <a:rPr lang="ru-RU" sz="7200" b="1" i="1" u="sng" dirty="0" smtClean="0">
                <a:solidFill>
                  <a:srgbClr val="FF0000"/>
                </a:solidFill>
              </a:rPr>
              <a:t>Адмирал Берд  и  его  вклад  в  теорию  полой  Земли</a:t>
            </a:r>
            <a:endParaRPr lang="ru-RU" sz="7200" b="1" i="1" u="sng"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48680"/>
            <a:ext cx="8712968" cy="5509200"/>
          </a:xfrm>
          <a:prstGeom prst="rect">
            <a:avLst/>
          </a:prstGeom>
        </p:spPr>
        <p:txBody>
          <a:bodyPr wrap="square">
            <a:spAutoFit/>
          </a:bodyPr>
          <a:lstStyle/>
          <a:p>
            <a:r>
              <a:rPr lang="ru-RU" sz="2400" b="1" dirty="0" smtClean="0"/>
              <a:t>После того как «</a:t>
            </a:r>
            <a:r>
              <a:rPr lang="ru-RU" sz="2400" b="1" dirty="0" err="1" smtClean="0"/>
              <a:t>Бризант</a:t>
            </a:r>
            <a:r>
              <a:rPr lang="ru-RU" sz="2400" b="1" dirty="0" smtClean="0"/>
              <a:t>» сослался на слова Берда, заслуженного адмирала немедленно упрятали в </a:t>
            </a:r>
            <a:r>
              <a:rPr lang="ru-RU" sz="2800" b="1" i="1" u="sng" dirty="0" smtClean="0">
                <a:solidFill>
                  <a:srgbClr val="6600CC"/>
                </a:solidFill>
              </a:rPr>
              <a:t>сумасшедший дом</a:t>
            </a:r>
            <a:r>
              <a:rPr lang="ru-RU" sz="2400" b="1" dirty="0" smtClean="0"/>
              <a:t>. Впрочем, через пять лет его совершенно спокойно выпустили оттуда и назначили на ответственную должность; следовательно, реальных сомнений в здравом рассудке адмирала у чиновников не возникало никогда. </a:t>
            </a:r>
            <a:r>
              <a:rPr lang="ru-RU" sz="2800" b="1" i="1" u="sng" dirty="0" smtClean="0">
                <a:solidFill>
                  <a:srgbClr val="6600CC"/>
                </a:solidFill>
              </a:rPr>
              <a:t>Власти позаботились о том, чтобы шумиха в прессе была замята, применяя все возможные рычаги воздействия.</a:t>
            </a:r>
            <a:r>
              <a:rPr lang="ru-RU" sz="2400" b="1" dirty="0" smtClean="0"/>
              <a:t/>
            </a:r>
            <a:br>
              <a:rPr lang="ru-RU" sz="2400" b="1" dirty="0" smtClean="0"/>
            </a:br>
            <a:r>
              <a:rPr lang="ru-RU" sz="2400" b="1" dirty="0" smtClean="0"/>
              <a:t/>
            </a:r>
            <a:br>
              <a:rPr lang="ru-RU" sz="2400" b="1" dirty="0" smtClean="0"/>
            </a:br>
            <a:r>
              <a:rPr lang="ru-RU" sz="2400" b="1" dirty="0" smtClean="0"/>
              <a:t>Почему американцы решили замолчать итоги экспедиции Берда? И почему они не стали больше предпринимать никаких попыток отправить военную эскадру к антарктическим берегам?</a:t>
            </a:r>
            <a:endParaRPr lang="ru-RU" sz="2400" b="1" dirty="0"/>
          </a:p>
        </p:txBody>
      </p:sp>
    </p:spTree>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856984" cy="5786199"/>
          </a:xfrm>
          <a:prstGeom prst="rect">
            <a:avLst/>
          </a:prstGeom>
        </p:spPr>
        <p:txBody>
          <a:bodyPr wrap="square">
            <a:spAutoFit/>
          </a:bodyPr>
          <a:lstStyle/>
          <a:p>
            <a:r>
              <a:rPr lang="ru-RU" sz="2000" b="1" i="1" u="sng" dirty="0" smtClean="0">
                <a:solidFill>
                  <a:srgbClr val="C00000"/>
                </a:solidFill>
              </a:rPr>
              <a:t>Новая Швабия в опасности!</a:t>
            </a:r>
          </a:p>
          <a:p>
            <a:r>
              <a:rPr lang="ru-RU" dirty="0" smtClean="0"/>
              <a:t/>
            </a:r>
            <a:br>
              <a:rPr lang="ru-RU" dirty="0" smtClean="0"/>
            </a:br>
            <a:r>
              <a:rPr lang="ru-RU" dirty="0" smtClean="0"/>
              <a:t>О приближении вражеской эскадры </a:t>
            </a:r>
            <a:r>
              <a:rPr lang="ru-RU" b="1" i="1" u="sng" dirty="0" smtClean="0">
                <a:solidFill>
                  <a:srgbClr val="6600CC"/>
                </a:solidFill>
              </a:rPr>
              <a:t>Гесс</a:t>
            </a:r>
            <a:r>
              <a:rPr lang="ru-RU" dirty="0" smtClean="0"/>
              <a:t> получил сообщение по своим каналам еще до того, как она вышла из гавани. Нацистская разведка действовала безупречно. Реакция главы </a:t>
            </a:r>
            <a:r>
              <a:rPr lang="ru-RU" b="1" i="1" u="sng" dirty="0" smtClean="0">
                <a:solidFill>
                  <a:srgbClr val="6600CC"/>
                </a:solidFill>
              </a:rPr>
              <a:t>Новой Швабии </a:t>
            </a:r>
            <a:r>
              <a:rPr lang="ru-RU" dirty="0" smtClean="0"/>
              <a:t>была вполне адекватной. 7 января 1947 года появляется его распоряжение, там говорится следующее:</a:t>
            </a:r>
            <a:br>
              <a:rPr lang="ru-RU" dirty="0" smtClean="0"/>
            </a:br>
            <a:r>
              <a:rPr lang="ru-RU" dirty="0" smtClean="0"/>
              <a:t/>
            </a:r>
            <a:br>
              <a:rPr lang="ru-RU" dirty="0" smtClean="0"/>
            </a:br>
            <a:r>
              <a:rPr lang="ru-RU" sz="2400" b="1" i="1" u="sng" dirty="0" smtClean="0">
                <a:solidFill>
                  <a:srgbClr val="6600CC"/>
                </a:solidFill>
              </a:rPr>
              <a:t>Новая Швабия в опасности!</a:t>
            </a:r>
            <a:r>
              <a:rPr lang="ru-RU" dirty="0" smtClean="0"/>
              <a:t/>
            </a:r>
            <a:br>
              <a:rPr lang="ru-RU" dirty="0" smtClean="0"/>
            </a:br>
            <a:r>
              <a:rPr lang="ru-RU" dirty="0" smtClean="0"/>
              <a:t>Согласно сообщениям из достоверных источников, в течение ближайших недель к берегам Новой Швабии </a:t>
            </a:r>
            <a:r>
              <a:rPr lang="ru-RU" b="1" i="1" u="sng" dirty="0" smtClean="0">
                <a:solidFill>
                  <a:srgbClr val="6600CC"/>
                </a:solidFill>
              </a:rPr>
              <a:t>прибудет эскадра флота США</a:t>
            </a:r>
            <a:r>
              <a:rPr lang="ru-RU" dirty="0" smtClean="0"/>
              <a:t>. Целью этой эскадры является обнаружение и уничтожение нашей базы. В связи с этим приказываю:</a:t>
            </a:r>
            <a:br>
              <a:rPr lang="ru-RU" dirty="0" smtClean="0"/>
            </a:br>
            <a:r>
              <a:rPr lang="ru-RU" dirty="0" smtClean="0"/>
              <a:t>1. Реализовать полный комплекс работ по маскировке объектов с воздуха и с моря.</a:t>
            </a:r>
            <a:br>
              <a:rPr lang="ru-RU" dirty="0" smtClean="0"/>
            </a:br>
            <a:r>
              <a:rPr lang="ru-RU" dirty="0" smtClean="0"/>
              <a:t>2. Установить наблюдение за неприятельской эскадрой силами подводного флота. Перевести вооруженные силы в готовность номер один.</a:t>
            </a:r>
            <a:br>
              <a:rPr lang="ru-RU" dirty="0" smtClean="0"/>
            </a:br>
            <a:r>
              <a:rPr lang="ru-RU" dirty="0" smtClean="0"/>
              <a:t>3. Отправить крейсер «</a:t>
            </a:r>
            <a:r>
              <a:rPr lang="ru-RU" dirty="0" err="1" smtClean="0"/>
              <a:t>Вестфален</a:t>
            </a:r>
            <a:r>
              <a:rPr lang="ru-RU" dirty="0" smtClean="0"/>
              <a:t>» к восточному побережью США для нанесения возможного предупредительного удара.</a:t>
            </a:r>
            <a:br>
              <a:rPr lang="ru-RU" dirty="0" smtClean="0"/>
            </a:br>
            <a:r>
              <a:rPr lang="ru-RU" dirty="0" smtClean="0"/>
              <a:t/>
            </a:r>
            <a:br>
              <a:rPr lang="ru-RU" dirty="0" smtClean="0"/>
            </a:br>
            <a:r>
              <a:rPr lang="ru-RU" sz="2800" b="1" i="1" u="sng" dirty="0" smtClean="0">
                <a:solidFill>
                  <a:srgbClr val="6600CC"/>
                </a:solidFill>
              </a:rPr>
              <a:t>Фюрер колонии Новая Швабия Рудольф Гесс.</a:t>
            </a:r>
            <a:r>
              <a:rPr lang="ru-RU" sz="2800" b="1" u="sng" dirty="0" smtClean="0">
                <a:solidFill>
                  <a:srgbClr val="6600CC"/>
                </a:solidFill>
              </a:rPr>
              <a:t/>
            </a:r>
            <a:br>
              <a:rPr lang="ru-RU" sz="2800" b="1" u="sng" dirty="0" smtClean="0">
                <a:solidFill>
                  <a:srgbClr val="6600CC"/>
                </a:solidFill>
              </a:rPr>
            </a:br>
            <a:endParaRPr lang="ru-RU" sz="2800" b="1" u="sng" dirty="0">
              <a:solidFill>
                <a:srgbClr val="6600CC"/>
              </a:solidFill>
            </a:endParaRPr>
          </a:p>
        </p:txBody>
      </p:sp>
    </p:spTree>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603448"/>
            <a:ext cx="8640960" cy="72943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Секретное нацистское убежище во льдах Антарктиды, или База 211</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 концу 1938 года Гитлер послал экспедицию под руководством известного океанолога Альфреда </a:t>
            </a:r>
            <a:r>
              <a:rPr kumimoji="0" lang="ru-RU"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Ритшера</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 атлантический берег Атлантиды на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корабле  - базе гидросамолётов «</a:t>
            </a:r>
            <a:r>
              <a:rPr kumimoji="0" lang="ru-RU"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Швабенланд</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19 января 1939 года судно достигло Антарктиды в районе нынешней Земли Королевы Мод. Научные исследования проводились с борта судна при помощи гидросамолётов. Немцы проделали гигантскую работу.</a:t>
            </a:r>
            <a:endParaRPr kumimoji="0" lang="ru-RU"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Был обследован огромный район южного континента от 13 градуса западной долготы до 22 градуса восточной долготы, сделано более 11000 фотоснимков, охватывающих примерно 360 000 квадратных километров. Во время полётов командиру одного из гидросамолётов </a:t>
            </a:r>
            <a:r>
              <a:rPr kumimoji="0" lang="ru-RU" b="1" i="0" u="none" strike="noStrike" cap="none" normalizeH="0" baseline="0" dirty="0" err="1" smtClean="0">
                <a:ln>
                  <a:noFill/>
                </a:ln>
                <a:solidFill>
                  <a:schemeClr val="tx1"/>
                </a:solidFill>
                <a:effectLst/>
                <a:latin typeface="Arial" pitchFamily="34" charset="0"/>
                <a:ea typeface="Times New Roman" pitchFamily="18" charset="0"/>
              </a:rPr>
              <a:t>Ширмахеру</a:t>
            </a:r>
            <a:r>
              <a:rPr kumimoji="0" lang="ru-RU" b="1" i="0" u="none" strike="noStrike" cap="none" normalizeH="0" baseline="0" dirty="0" smtClean="0">
                <a:ln>
                  <a:noFill/>
                </a:ln>
                <a:solidFill>
                  <a:schemeClr val="tx1"/>
                </a:solidFill>
                <a:effectLst/>
                <a:latin typeface="Arial" pitchFamily="34" charset="0"/>
                <a:ea typeface="Times New Roman" pitchFamily="18" charset="0"/>
              </a:rPr>
              <a:t> посчастливилось совершить замечательное открытие – </a:t>
            </a:r>
            <a:r>
              <a:rPr kumimoji="0" lang="ru-RU" b="1" i="1" u="sng" strike="noStrike" cap="none" normalizeH="0" baseline="0" dirty="0" smtClean="0">
                <a:ln>
                  <a:noFill/>
                </a:ln>
                <a:solidFill>
                  <a:srgbClr val="6600CC"/>
                </a:solidFill>
                <a:effectLst/>
                <a:latin typeface="Arial" pitchFamily="34" charset="0"/>
                <a:ea typeface="Times New Roman" pitchFamily="18" charset="0"/>
              </a:rPr>
              <a:t>он обнаружил уникальный участок природы с удивительным для Антарктиды ландшафтом, в полном смысле этого слова оазис с площадью 32 кв. км, который и был назван его именем. Этот оазис существует и сейчас. Он никогда не покрывается льдом, обладает очень мягким микроклиматом и несколькими не замерзающими озёрами пресной воды. Весь обследованный район немцы назвали Новой Швабией и объявили территорией, принадлежащей Третьему рейху. </a:t>
            </a:r>
            <a:r>
              <a:rPr kumimoji="0" lang="ru-RU" b="1" i="0" u="none" strike="noStrike" cap="none" normalizeH="0" baseline="0" dirty="0" smtClean="0">
                <a:ln>
                  <a:noFill/>
                </a:ln>
                <a:solidFill>
                  <a:schemeClr val="tx1"/>
                </a:solidFill>
                <a:effectLst/>
                <a:latin typeface="Arial" pitchFamily="34" charset="0"/>
                <a:ea typeface="Times New Roman" pitchFamily="18" charset="0"/>
              </a:rPr>
              <a:t>Фашисты застолбили себе хороший кусок Антарктиды размером с Германию и в подтверждение своих прав разбросали с самолётов по всему району громадное количество металлических пластинок с изображением нацисткой символики. </a:t>
            </a:r>
            <a:br>
              <a:rPr kumimoji="0" lang="ru-RU" b="1" i="0" u="none" strike="noStrike" cap="none" normalizeH="0" baseline="0" dirty="0" smtClean="0">
                <a:ln>
                  <a:noFill/>
                </a:ln>
                <a:solidFill>
                  <a:schemeClr val="tx1"/>
                </a:solidFill>
                <a:effectLst/>
                <a:latin typeface="Arial" pitchFamily="34" charset="0"/>
                <a:ea typeface="Times New Roman" pitchFamily="18" charset="0"/>
              </a:rPr>
            </a:br>
            <a:r>
              <a:rPr kumimoji="0" lang="ru-RU" b="1" i="0" u="none" strike="noStrike" cap="none" normalizeH="0" baseline="0" dirty="0" smtClean="0">
                <a:ln>
                  <a:noFill/>
                </a:ln>
                <a:solidFill>
                  <a:schemeClr val="tx1"/>
                </a:solidFill>
                <a:effectLst/>
                <a:latin typeface="Arial" pitchFamily="34" charset="0"/>
                <a:ea typeface="Times New Roman" pitchFamily="18" charset="0"/>
              </a:rPr>
              <a:t/>
            </a:r>
            <a:br>
              <a:rPr kumimoji="0" lang="ru-RU" b="1" i="0" u="none" strike="noStrike" cap="none" normalizeH="0" baseline="0" dirty="0" smtClean="0">
                <a:ln>
                  <a:noFill/>
                </a:ln>
                <a:solidFill>
                  <a:schemeClr val="tx1"/>
                </a:solidFill>
                <a:effectLst/>
                <a:latin typeface="Arial" pitchFamily="34" charset="0"/>
                <a:ea typeface="Times New Roman" pitchFamily="18" charset="0"/>
              </a:rPr>
            </a:br>
            <a:endParaRPr kumimoji="0" lang="ru-RU" b="1"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92696"/>
            <a:ext cx="7992888" cy="5078313"/>
          </a:xfrm>
          <a:prstGeom prst="rect">
            <a:avLst/>
          </a:prstGeom>
        </p:spPr>
        <p:txBody>
          <a:bodyPr wrap="square">
            <a:spAutoFit/>
          </a:bodyPr>
          <a:lstStyle/>
          <a:p>
            <a:r>
              <a:rPr lang="ru-RU" sz="2400" b="1" i="1" u="sng" dirty="0" smtClean="0">
                <a:solidFill>
                  <a:srgbClr val="6600CC"/>
                </a:solidFill>
              </a:rPr>
              <a:t>Новая</a:t>
            </a:r>
            <a:r>
              <a:rPr lang="ru-RU" sz="2000" b="1" dirty="0" smtClean="0"/>
              <a:t> </a:t>
            </a:r>
            <a:r>
              <a:rPr lang="ru-RU" sz="2000" b="1" dirty="0" smtClean="0">
                <a:hlinkClick r:id="rId2" tooltip="Швабия"/>
              </a:rPr>
              <a:t>Швабия</a:t>
            </a:r>
            <a:r>
              <a:rPr lang="ru-RU" sz="2000" b="1" dirty="0" smtClean="0"/>
              <a:t>— территория </a:t>
            </a:r>
            <a:r>
              <a:rPr lang="ru-RU" sz="2000" b="1" dirty="0" smtClean="0">
                <a:hlinkClick r:id="rId3" tooltip="Антарктида"/>
              </a:rPr>
              <a:t>Антарктиды</a:t>
            </a:r>
            <a:r>
              <a:rPr lang="ru-RU" sz="2000" b="1" dirty="0" smtClean="0"/>
              <a:t> между 20° восточной долготы и 10° западной долготы, на которую предъявлялись территориальные претензии Германии в период от </a:t>
            </a:r>
            <a:r>
              <a:rPr lang="ru-RU" sz="2000" b="1" dirty="0" smtClean="0">
                <a:hlinkClick r:id="rId4" tooltip="19 января"/>
              </a:rPr>
              <a:t>19 января</a:t>
            </a:r>
            <a:r>
              <a:rPr lang="ru-RU" sz="2000" b="1" dirty="0" smtClean="0"/>
              <a:t> </a:t>
            </a:r>
            <a:r>
              <a:rPr lang="ru-RU" sz="2000" b="1" dirty="0" smtClean="0">
                <a:hlinkClick r:id="rId5" tooltip="1939"/>
              </a:rPr>
              <a:t>1939</a:t>
            </a:r>
            <a:r>
              <a:rPr lang="ru-RU" sz="2000" b="1" dirty="0" smtClean="0"/>
              <a:t> года по </a:t>
            </a:r>
            <a:r>
              <a:rPr lang="ru-RU" sz="2000" b="1" dirty="0" smtClean="0">
                <a:hlinkClick r:id="rId6" tooltip="8 мая"/>
              </a:rPr>
              <a:t>8 мая</a:t>
            </a:r>
            <a:r>
              <a:rPr lang="ru-RU" sz="2000" b="1" dirty="0" smtClean="0"/>
              <a:t> </a:t>
            </a:r>
            <a:r>
              <a:rPr lang="ru-RU" sz="2000" b="1" dirty="0" smtClean="0">
                <a:hlinkClick r:id="rId7" tooltip="1945"/>
              </a:rPr>
              <a:t>1945</a:t>
            </a:r>
            <a:r>
              <a:rPr lang="ru-RU" sz="2000" b="1" dirty="0" smtClean="0"/>
              <a:t> года.</a:t>
            </a:r>
          </a:p>
          <a:p>
            <a:r>
              <a:rPr lang="ru-RU" sz="2000" b="1" dirty="0" smtClean="0">
                <a:hlinkClick r:id="rId8" tooltip="Территория"/>
              </a:rPr>
              <a:t>Территория</a:t>
            </a:r>
            <a:r>
              <a:rPr lang="ru-RU" sz="2000" b="1" dirty="0" smtClean="0"/>
              <a:t> Новой Швабии располагалась на </a:t>
            </a:r>
            <a:r>
              <a:rPr lang="ru-RU" sz="2000" b="1" dirty="0" smtClean="0">
                <a:hlinkClick r:id="rId9" tooltip="Земля Королевы Мод"/>
              </a:rPr>
              <a:t>Земле Королевы Мод</a:t>
            </a:r>
            <a:r>
              <a:rPr lang="ru-RU" sz="2000" b="1" dirty="0" smtClean="0"/>
              <a:t>. На эту территорию с </a:t>
            </a:r>
            <a:r>
              <a:rPr lang="ru-RU" sz="2000" b="1" dirty="0" smtClean="0">
                <a:hlinkClick r:id="rId10" tooltip="1938&#10; год"/>
              </a:rPr>
              <a:t>1938 года</a:t>
            </a:r>
            <a:r>
              <a:rPr lang="ru-RU" sz="2000" b="1" dirty="0" smtClean="0"/>
              <a:t> до </a:t>
            </a:r>
            <a:r>
              <a:rPr lang="ru-RU" sz="2000" b="1" dirty="0" smtClean="0">
                <a:hlinkClick r:id="rId11" tooltip="Википедия:Текущие события"/>
              </a:rPr>
              <a:t>сегодняшнего дня</a:t>
            </a:r>
            <a:r>
              <a:rPr lang="ru-RU" sz="2000" b="1" dirty="0" smtClean="0"/>
              <a:t> претендует и </a:t>
            </a:r>
            <a:r>
              <a:rPr lang="ru-RU" sz="2000" b="1" dirty="0" smtClean="0">
                <a:hlinkClick r:id="rId12" tooltip="Норвегия"/>
              </a:rPr>
              <a:t>Норвегия</a:t>
            </a:r>
            <a:r>
              <a:rPr lang="ru-RU" sz="2000" b="1" dirty="0" smtClean="0"/>
              <a:t>.</a:t>
            </a:r>
          </a:p>
          <a:p>
            <a:r>
              <a:rPr lang="ru-RU" sz="2000" b="1" dirty="0" smtClean="0">
                <a:hlinkClick r:id="rId13" tooltip="Экспедиция"/>
              </a:rPr>
              <a:t>Экспедиция</a:t>
            </a:r>
            <a:r>
              <a:rPr lang="ru-RU" sz="2000" b="1" dirty="0" smtClean="0"/>
              <a:t> «Новая Швабия» (Третья Германская) проходила в период с </a:t>
            </a:r>
            <a:r>
              <a:rPr lang="ru-RU" sz="2000" b="1" dirty="0" smtClean="0">
                <a:hlinkClick r:id="rId14" tooltip="17 декабря"/>
              </a:rPr>
              <a:t>17 декабря</a:t>
            </a:r>
            <a:r>
              <a:rPr lang="ru-RU" sz="2000" b="1" dirty="0" smtClean="0"/>
              <a:t> 1938 года по </a:t>
            </a:r>
            <a:r>
              <a:rPr lang="ru-RU" sz="2000" b="1" dirty="0" smtClean="0">
                <a:hlinkClick r:id="rId15" tooltip="Февраль"/>
              </a:rPr>
              <a:t>февраль</a:t>
            </a:r>
            <a:r>
              <a:rPr lang="ru-RU" sz="2000" b="1" dirty="0" smtClean="0"/>
              <a:t> 1939 года под руководством </a:t>
            </a:r>
            <a:r>
              <a:rPr lang="ru-RU" sz="2000" b="1" dirty="0" smtClean="0">
                <a:hlinkClick r:id="rId16" tooltip="Ришер, Альфред"/>
              </a:rPr>
              <a:t>Альфреда </a:t>
            </a:r>
            <a:r>
              <a:rPr lang="ru-RU" sz="2000" b="1" dirty="0" err="1" smtClean="0">
                <a:hlinkClick r:id="rId16" tooltip="Ришер, Альфред"/>
              </a:rPr>
              <a:t>Ришера</a:t>
            </a:r>
            <a:r>
              <a:rPr lang="ru-RU" sz="2000" b="1" dirty="0" smtClean="0"/>
              <a:t>. Целью экспедиции была охрана германских </a:t>
            </a:r>
            <a:r>
              <a:rPr lang="ru-RU" sz="2000" b="1" dirty="0" smtClean="0">
                <a:hlinkClick r:id="rId17" tooltip="Китобойный промысел"/>
              </a:rPr>
              <a:t>китобойных станций</a:t>
            </a:r>
            <a:r>
              <a:rPr lang="ru-RU" sz="2000" b="1" dirty="0" smtClean="0"/>
              <a:t> в </a:t>
            </a:r>
            <a:r>
              <a:rPr lang="ru-RU" sz="2000" b="1" dirty="0" smtClean="0">
                <a:hlinkClick r:id="rId18" tooltip="Антарктика"/>
              </a:rPr>
              <a:t>Антарктике</a:t>
            </a:r>
            <a:r>
              <a:rPr lang="ru-RU" sz="2000" b="1" dirty="0" smtClean="0"/>
              <a:t>. Лётчики </a:t>
            </a:r>
            <a:r>
              <a:rPr lang="ru-RU" sz="2000" b="1" dirty="0" smtClean="0">
                <a:hlinkClick r:id="rId19" tooltip="Люфтваффе"/>
              </a:rPr>
              <a:t>люфтваффе</a:t>
            </a:r>
            <a:r>
              <a:rPr lang="ru-RU" sz="2000" b="1" dirty="0" smtClean="0"/>
              <a:t> облетели территорию приблизительно 600 тысяч </a:t>
            </a:r>
            <a:r>
              <a:rPr lang="ru-RU" sz="2000" b="1" dirty="0" smtClean="0">
                <a:hlinkClick r:id="rId20" tooltip="Квадратный километр"/>
              </a:rPr>
              <a:t>квадратных километров</a:t>
            </a:r>
            <a:r>
              <a:rPr lang="ru-RU" sz="2000" b="1" dirty="0" smtClean="0"/>
              <a:t> (это почти в два раза превышает территорию современной </a:t>
            </a:r>
            <a:r>
              <a:rPr lang="ru-RU" sz="2000" b="1" dirty="0" smtClean="0">
                <a:hlinkClick r:id="rId21" tooltip="Германия"/>
              </a:rPr>
              <a:t>Германии</a:t>
            </a:r>
            <a:r>
              <a:rPr lang="ru-RU" sz="2000" b="1" dirty="0" smtClean="0"/>
              <a:t>), через каждые 25-30 </a:t>
            </a:r>
            <a:r>
              <a:rPr lang="ru-RU" sz="2000" b="1" dirty="0" smtClean="0">
                <a:hlinkClick r:id="rId22" tooltip="Километр"/>
              </a:rPr>
              <a:t>километров</a:t>
            </a:r>
            <a:r>
              <a:rPr lang="ru-RU" sz="2000" b="1" dirty="0" smtClean="0"/>
              <a:t> сбрасывая </a:t>
            </a:r>
            <a:r>
              <a:rPr lang="ru-RU" sz="2000" b="1" dirty="0" smtClean="0">
                <a:hlinkClick r:id="rId23" tooltip="Вымпел"/>
              </a:rPr>
              <a:t>вымпелы</a:t>
            </a:r>
            <a:r>
              <a:rPr lang="ru-RU" sz="2000" b="1" dirty="0" smtClean="0"/>
              <a:t>. Около 350 тысяч квадратных километров было сфотографировано с воздуха, сделано более 11 тысяч </a:t>
            </a:r>
            <a:r>
              <a:rPr lang="ru-RU" sz="2000" b="1" dirty="0" smtClean="0">
                <a:hlinkClick r:id="rId24" tooltip="Фотография"/>
              </a:rPr>
              <a:t>фотоснимков</a:t>
            </a:r>
            <a:endParaRPr lang="ru-RU" sz="2000" b="1" dirty="0"/>
          </a:p>
        </p:txBody>
      </p:sp>
    </p:spTree>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405245"/>
            <a:ext cx="8496944"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sng" strike="noStrike" cap="none" normalizeH="0" baseline="0" dirty="0" smtClean="0">
                <a:ln>
                  <a:noFill/>
                </a:ln>
                <a:solidFill>
                  <a:srgbClr val="6600CC"/>
                </a:solidFill>
                <a:effectLst/>
                <a:latin typeface="Arial" charset="0"/>
              </a:rPr>
              <a:t>В середине февраля 1939 года </a:t>
            </a:r>
            <a:r>
              <a:rPr kumimoji="0" lang="ru-RU" sz="2400" b="1" i="0" u="none" strike="noStrike" cap="none" normalizeH="0" baseline="0" dirty="0" smtClean="0">
                <a:ln>
                  <a:noFill/>
                </a:ln>
                <a:solidFill>
                  <a:schemeClr val="tx1"/>
                </a:solidFill>
                <a:effectLst/>
                <a:latin typeface="Arial" charset="0"/>
              </a:rPr>
              <a:t>«</a:t>
            </a:r>
            <a:r>
              <a:rPr kumimoji="0" lang="ru-RU" sz="2400" b="1" i="0" u="none" strike="noStrike" cap="none" normalizeH="0" baseline="0" dirty="0" err="1" smtClean="0">
                <a:ln>
                  <a:noFill/>
                </a:ln>
                <a:solidFill>
                  <a:schemeClr val="tx1"/>
                </a:solidFill>
                <a:effectLst/>
                <a:latin typeface="Arial" charset="0"/>
              </a:rPr>
              <a:t>Швабенланд</a:t>
            </a:r>
            <a:r>
              <a:rPr kumimoji="0" lang="ru-RU" sz="2400" b="1" i="0" u="none" strike="noStrike" cap="none" normalizeH="0" baseline="0" dirty="0" smtClean="0">
                <a:ln>
                  <a:noFill/>
                </a:ln>
                <a:solidFill>
                  <a:schemeClr val="tx1"/>
                </a:solidFill>
                <a:effectLst/>
                <a:latin typeface="Arial" charset="0"/>
              </a:rPr>
              <a:t>» покинул Антарктиду. Возвращения судна в Гамбург заняло два месяца. </a:t>
            </a:r>
            <a:r>
              <a:rPr kumimoji="0" lang="ru-RU" sz="2400" b="1" i="0" u="none" strike="noStrike" cap="none" normalizeH="0" baseline="0" dirty="0" err="1" smtClean="0">
                <a:ln>
                  <a:noFill/>
                </a:ln>
                <a:solidFill>
                  <a:schemeClr val="tx1"/>
                </a:solidFill>
                <a:effectLst/>
                <a:latin typeface="Arial" charset="0"/>
              </a:rPr>
              <a:t>Ритшер</a:t>
            </a:r>
            <a:r>
              <a:rPr kumimoji="0" lang="ru-RU" sz="2400" b="1" i="0" u="none" strike="noStrike" cap="none" normalizeH="0" baseline="0" dirty="0" smtClean="0">
                <a:ln>
                  <a:noFill/>
                </a:ln>
                <a:solidFill>
                  <a:schemeClr val="tx1"/>
                </a:solidFill>
                <a:effectLst/>
                <a:latin typeface="Arial" charset="0"/>
              </a:rPr>
              <a:t> использовал это время для классификации результатов исследований, карт и фотографий. </a:t>
            </a:r>
            <a:r>
              <a:rPr kumimoji="0" lang="ru-RU" sz="2800" b="1" i="1" u="sng" strike="noStrike" cap="none" normalizeH="0" baseline="0" dirty="0" smtClean="0">
                <a:ln>
                  <a:noFill/>
                </a:ln>
                <a:solidFill>
                  <a:srgbClr val="6600CC"/>
                </a:solidFill>
                <a:effectLst/>
                <a:latin typeface="Arial" charset="0"/>
              </a:rPr>
              <a:t>Океанолог был так захвачен результатами «ледового похода», что сразу стал планировать вторую, полностью гражданскую экспедицию с использованием большого количества самолётов. </a:t>
            </a:r>
            <a:r>
              <a:rPr kumimoji="0" lang="ru-RU" sz="2400" b="1" i="0" u="none" strike="noStrike" cap="none" normalizeH="0" baseline="0" dirty="0" smtClean="0">
                <a:ln>
                  <a:noFill/>
                </a:ln>
                <a:solidFill>
                  <a:schemeClr val="tx1"/>
                </a:solidFill>
                <a:effectLst/>
                <a:latin typeface="Arial" charset="0"/>
              </a:rPr>
              <a:t>Однако началась Вторая мировая война, и официально эти планы пришлось отменить. Но это официально, а на самом деле? По другим данным, фашистские </a:t>
            </a:r>
            <a:r>
              <a:rPr kumimoji="0" lang="ru-RU" sz="2400" b="1" i="0" u="none" strike="noStrike" cap="none" normalizeH="0" baseline="0" dirty="0" err="1" smtClean="0">
                <a:ln>
                  <a:noFill/>
                </a:ln>
                <a:solidFill>
                  <a:schemeClr val="tx1"/>
                </a:solidFill>
                <a:effectLst/>
                <a:latin typeface="Arial" charset="0"/>
              </a:rPr>
              <a:t>оккультисты</a:t>
            </a:r>
            <a:r>
              <a:rPr kumimoji="0" lang="ru-RU" sz="2400" b="1" i="0" u="none" strike="noStrike" cap="none" normalizeH="0" baseline="0" dirty="0" smtClean="0">
                <a:ln>
                  <a:noFill/>
                </a:ln>
                <a:solidFill>
                  <a:schemeClr val="tx1"/>
                </a:solidFill>
                <a:effectLst/>
                <a:latin typeface="Arial" charset="0"/>
              </a:rPr>
              <a:t> были уверены, что </a:t>
            </a:r>
            <a:r>
              <a:rPr kumimoji="0" lang="ru-RU" sz="2800" b="1" i="1" u="sng" strike="noStrike" cap="none" normalizeH="0" baseline="0" dirty="0" smtClean="0">
                <a:ln>
                  <a:noFill/>
                </a:ln>
                <a:solidFill>
                  <a:srgbClr val="6600CC"/>
                </a:solidFill>
                <a:effectLst/>
                <a:latin typeface="Arial" charset="0"/>
              </a:rPr>
              <a:t>Антарктида – это бывшая Атлантида. </a:t>
            </a:r>
            <a:r>
              <a:rPr kumimoji="0" lang="ru-RU" sz="1800" b="0" i="0" u="none" strike="noStrike" cap="none" normalizeH="0" baseline="0" dirty="0" smtClean="0">
                <a:ln>
                  <a:noFill/>
                </a:ln>
                <a:solidFill>
                  <a:schemeClr val="tx1"/>
                </a:solidFill>
                <a:effectLst/>
                <a:latin typeface="Arial" charset="0"/>
              </a:rPr>
              <a:t/>
            </a:r>
            <a:br>
              <a:rPr kumimoji="0" lang="ru-RU" sz="1800" b="0" i="0" u="none" strike="noStrike" cap="none" normalizeH="0" baseline="0" dirty="0" smtClean="0">
                <a:ln>
                  <a:noFill/>
                </a:ln>
                <a:solidFill>
                  <a:schemeClr val="tx1"/>
                </a:solidFill>
                <a:effectLst/>
                <a:latin typeface="Arial" charset="0"/>
              </a:rPr>
            </a:br>
            <a:r>
              <a:rPr kumimoji="0" lang="ru-RU" sz="1800" b="0" i="0" u="none" strike="noStrike" cap="none" normalizeH="0" baseline="0" dirty="0" smtClean="0">
                <a:ln>
                  <a:noFill/>
                </a:ln>
                <a:solidFill>
                  <a:schemeClr val="tx1"/>
                </a:solidFill>
                <a:effectLst/>
                <a:latin typeface="Arial" charset="0"/>
              </a:rPr>
              <a:t/>
            </a:r>
            <a:br>
              <a:rPr kumimoji="0" lang="ru-RU" sz="1800" b="0" i="0" u="none" strike="noStrike" cap="none" normalizeH="0" baseline="0" dirty="0" smtClean="0">
                <a:ln>
                  <a:noFill/>
                </a:ln>
                <a:solidFill>
                  <a:schemeClr val="tx1"/>
                </a:solidFill>
                <a:effectLst/>
                <a:latin typeface="Arial" charset="0"/>
              </a:rPr>
            </a:br>
            <a:endParaRPr kumimoji="0" lang="ru-RU" sz="1800" b="0" i="0" u="none" strike="noStrike" cap="none" normalizeH="0" baseline="0" dirty="0" smtClean="0">
              <a:ln>
                <a:noFill/>
              </a:ln>
              <a:solidFill>
                <a:schemeClr val="tx1"/>
              </a:solidFill>
              <a:effectLst/>
              <a:latin typeface="Arial" charset="0"/>
            </a:endParaRPr>
          </a:p>
        </p:txBody>
      </p:sp>
    </p:spTree>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76672"/>
            <a:ext cx="8568952" cy="5878532"/>
          </a:xfrm>
          <a:prstGeom prst="rect">
            <a:avLst/>
          </a:prstGeom>
        </p:spPr>
        <p:txBody>
          <a:bodyPr wrap="square">
            <a:spAutoFit/>
          </a:bodyPr>
          <a:lstStyle/>
          <a:p>
            <a:r>
              <a:rPr lang="ru-RU" sz="2000" b="1" dirty="0" smtClean="0"/>
              <a:t>В поисках следов </a:t>
            </a:r>
            <a:r>
              <a:rPr lang="ru-RU" sz="2400" b="1" i="1" u="sng" dirty="0" smtClean="0">
                <a:solidFill>
                  <a:srgbClr val="6600CC"/>
                </a:solidFill>
              </a:rPr>
              <a:t>цивилизации атлантов </a:t>
            </a:r>
            <a:r>
              <a:rPr lang="ru-RU" sz="2000" b="1" dirty="0" smtClean="0"/>
              <a:t>они и осуществили туда ряд секретных экспедиций в 1935 – 1936 годах. Особое внимание было уделено той части, которая получила название – Земля королевы Мод. </a:t>
            </a:r>
            <a:r>
              <a:rPr lang="ru-RU" sz="2000" b="1" i="1" u="sng" dirty="0" smtClean="0">
                <a:solidFill>
                  <a:srgbClr val="6600CC"/>
                </a:solidFill>
              </a:rPr>
              <a:t>Там нацистские исследователи обнаружили необъяснимые с точки зрения традиционной науки оазисы, а также огромную систему соединённых между собой пещер с тёплым воздухом. Эту территорию назвали Новой Швабией (в Средние века Швабией называлось одно из крупнейших герцогств Германии) и приступили там в 1937 году к строительству целого подземного города под названием «Новый Берлин» с заводами по переработке полезных ископаемых, лабораториями для биогенетических экспериментов, инфраструктурой, способной обеспечить жизнедеятельность огромной массы людей. </a:t>
            </a:r>
            <a:r>
              <a:rPr lang="ru-RU" sz="2000" b="1" dirty="0" smtClean="0"/>
              <a:t>Для скрытой перевозки в «Новый Берлин» людей и грузов была построена эскадра сверхкрупных субмарин, а также использовалось совершенно секретное соединение германских подводных лодок под названием «Конвой фюрера». </a:t>
            </a:r>
            <a:r>
              <a:rPr lang="ru-RU" sz="2400" b="1" i="1" u="sng" dirty="0" smtClean="0">
                <a:solidFill>
                  <a:srgbClr val="6600CC"/>
                </a:solidFill>
              </a:rPr>
              <a:t>В Антарктиду отправлялось горнопроходческое оборудование, рельсовые дороги, вагонетки и огромные фрезы для проходки тоннелей. </a:t>
            </a:r>
            <a:endParaRPr lang="ru-RU" sz="2400" b="1" i="1" u="sng" dirty="0">
              <a:solidFill>
                <a:srgbClr val="6600CC"/>
              </a:solidFill>
            </a:endParaRPr>
          </a:p>
        </p:txBody>
      </p:sp>
    </p:spTree>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640960" cy="6740307"/>
          </a:xfrm>
          <a:prstGeom prst="rect">
            <a:avLst/>
          </a:prstGeom>
        </p:spPr>
        <p:txBody>
          <a:bodyPr wrap="square">
            <a:spAutoFit/>
          </a:bodyPr>
          <a:lstStyle/>
          <a:p>
            <a:r>
              <a:rPr lang="ru-RU" sz="2400" b="1" dirty="0" smtClean="0"/>
              <a:t>Уже в апреле 1942 года на далёкий континент были переправлены </a:t>
            </a:r>
            <a:r>
              <a:rPr lang="ru-RU" sz="2400" b="1" i="1" u="sng" dirty="0" smtClean="0">
                <a:solidFill>
                  <a:srgbClr val="6600CC"/>
                </a:solidFill>
              </a:rPr>
              <a:t>тысячи узников концлагерей</a:t>
            </a:r>
            <a:r>
              <a:rPr lang="ru-RU" sz="2400" b="1" dirty="0" smtClean="0"/>
              <a:t>, причём везли не всех, а только самых выносливых, которых можно было использовать на тяжёлых работах. </a:t>
            </a:r>
            <a:r>
              <a:rPr lang="ru-RU" sz="2400" b="1" i="1" u="sng" dirty="0" smtClean="0">
                <a:solidFill>
                  <a:srgbClr val="6600CC"/>
                </a:solidFill>
              </a:rPr>
              <a:t>А в ноябре того же года база уже встречала лучших учёных, лётчиков политиков с семьями, обслуживающего персонала, а также представителей </a:t>
            </a:r>
            <a:r>
              <a:rPr lang="ru-RU" sz="2400" b="1" i="1" u="sng" dirty="0" err="1" smtClean="0">
                <a:solidFill>
                  <a:srgbClr val="6600CC"/>
                </a:solidFill>
              </a:rPr>
              <a:t>гитлерюгента</a:t>
            </a:r>
            <a:r>
              <a:rPr lang="ru-RU" sz="2400" b="1" i="1" u="sng" dirty="0" smtClean="0">
                <a:solidFill>
                  <a:srgbClr val="6600CC"/>
                </a:solidFill>
              </a:rPr>
              <a:t>, призванных стать генофондом самой «чистой расы». </a:t>
            </a:r>
            <a:r>
              <a:rPr lang="ru-RU" sz="2400" b="1" dirty="0" smtClean="0"/>
              <a:t/>
            </a:r>
            <a:br>
              <a:rPr lang="ru-RU" sz="2400" b="1" dirty="0" smtClean="0"/>
            </a:br>
            <a:r>
              <a:rPr lang="ru-RU" sz="2400" b="1" dirty="0" smtClean="0"/>
              <a:t/>
            </a:r>
            <a:br>
              <a:rPr lang="ru-RU" sz="2400" b="1" dirty="0" smtClean="0"/>
            </a:br>
            <a:r>
              <a:rPr lang="ru-RU" sz="2400" b="1" dirty="0" smtClean="0"/>
              <a:t>Следует учитывать и другой аспект. По мнению некоторых нацистских лидеров, включая Генриха </a:t>
            </a:r>
            <a:r>
              <a:rPr lang="ru-RU" sz="2400" b="1" dirty="0" err="1" smtClean="0"/>
              <a:t>Гимлера</a:t>
            </a:r>
            <a:r>
              <a:rPr lang="ru-RU" sz="2400" b="1" dirty="0" smtClean="0"/>
              <a:t> и Рудольфа Гесса, чистую арийскую расу можно воспитать в условиях изолированных колоний, расположенных в северных и даже полярных районах. </a:t>
            </a:r>
            <a:r>
              <a:rPr lang="ru-RU" sz="2400" b="1" i="1" u="sng" dirty="0" smtClean="0">
                <a:solidFill>
                  <a:srgbClr val="6600CC"/>
                </a:solidFill>
              </a:rPr>
              <a:t>Кроме того, во время войны нацисты нуждались в больших территориях, на которых располагались бы секретные базы для создания, и испытания передового оружия. </a:t>
            </a:r>
            <a:r>
              <a:rPr lang="ru-RU" sz="2400" b="1" dirty="0" smtClean="0"/>
              <a:t/>
            </a:r>
            <a:br>
              <a:rPr lang="ru-RU" sz="2400" b="1" dirty="0" smtClean="0"/>
            </a:br>
            <a:endParaRPr lang="ru-RU" sz="2400" b="1" dirty="0"/>
          </a:p>
        </p:txBody>
      </p:sp>
    </p:spTree>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43608" y="956621"/>
            <a:ext cx="6408712" cy="5501041"/>
          </a:xfrm>
          <a:prstGeom prst="rect">
            <a:avLst/>
          </a:prstGeom>
          <a:noFill/>
          <a:ln w="9525">
            <a:noFill/>
            <a:miter lim="800000"/>
            <a:headEnd/>
            <a:tailEnd/>
          </a:ln>
        </p:spPr>
      </p:pic>
      <p:sp>
        <p:nvSpPr>
          <p:cNvPr id="3" name="TextBox 2"/>
          <p:cNvSpPr txBox="1"/>
          <p:nvPr/>
        </p:nvSpPr>
        <p:spPr>
          <a:xfrm>
            <a:off x="827584" y="188640"/>
            <a:ext cx="7200800" cy="769441"/>
          </a:xfrm>
          <a:prstGeom prst="rect">
            <a:avLst/>
          </a:prstGeom>
          <a:noFill/>
        </p:spPr>
        <p:txBody>
          <a:bodyPr wrap="square" rtlCol="0">
            <a:spAutoFit/>
          </a:bodyPr>
          <a:lstStyle/>
          <a:p>
            <a:r>
              <a:rPr lang="en-US" dirty="0" smtClean="0"/>
              <a:t>  </a:t>
            </a:r>
            <a:r>
              <a:rPr lang="ru-RU" sz="4400" b="1" i="1" u="sng" dirty="0" smtClean="0">
                <a:solidFill>
                  <a:srgbClr val="FF0000"/>
                </a:solidFill>
              </a:rPr>
              <a:t>Авианосец  « </a:t>
            </a:r>
            <a:r>
              <a:rPr lang="ru-RU" sz="4400" b="1" i="1" u="sng" dirty="0" err="1" smtClean="0">
                <a:solidFill>
                  <a:srgbClr val="FF0000"/>
                </a:solidFill>
              </a:rPr>
              <a:t>Швабенланд</a:t>
            </a:r>
            <a:r>
              <a:rPr lang="ru-RU" sz="4400" b="1" i="1" u="sng" dirty="0" smtClean="0">
                <a:solidFill>
                  <a:srgbClr val="FF0000"/>
                </a:solidFill>
              </a:rPr>
              <a:t>» </a:t>
            </a:r>
            <a:endParaRPr lang="ru-RU" sz="4400" b="1" i="1" u="sng" dirty="0">
              <a:solidFill>
                <a:srgbClr val="FF0000"/>
              </a:solidFill>
            </a:endParaRPr>
          </a:p>
        </p:txBody>
      </p:sp>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27584" y="1412776"/>
            <a:ext cx="7429437" cy="4680545"/>
          </a:xfrm>
          <a:prstGeom prst="rect">
            <a:avLst/>
          </a:prstGeom>
          <a:noFill/>
          <a:ln w="9525">
            <a:noFill/>
            <a:miter lim="800000"/>
            <a:headEnd/>
            <a:tailEnd/>
          </a:ln>
        </p:spPr>
      </p:pic>
      <p:sp>
        <p:nvSpPr>
          <p:cNvPr id="3" name="TextBox 2"/>
          <p:cNvSpPr txBox="1"/>
          <p:nvPr/>
        </p:nvSpPr>
        <p:spPr>
          <a:xfrm>
            <a:off x="683568" y="260648"/>
            <a:ext cx="7920880" cy="707886"/>
          </a:xfrm>
          <a:prstGeom prst="rect">
            <a:avLst/>
          </a:prstGeom>
          <a:noFill/>
        </p:spPr>
        <p:txBody>
          <a:bodyPr wrap="square" rtlCol="0">
            <a:spAutoFit/>
          </a:bodyPr>
          <a:lstStyle/>
          <a:p>
            <a:r>
              <a:rPr lang="en-US" dirty="0" smtClean="0"/>
              <a:t> </a:t>
            </a:r>
            <a:r>
              <a:rPr lang="ru-RU" sz="4000" b="1" i="1" u="sng" dirty="0" smtClean="0">
                <a:solidFill>
                  <a:srgbClr val="FF0000"/>
                </a:solidFill>
              </a:rPr>
              <a:t>Экипаж  корабля « </a:t>
            </a:r>
            <a:r>
              <a:rPr lang="ru-RU" sz="4000" b="1" i="1" u="sng" dirty="0" err="1" smtClean="0">
                <a:solidFill>
                  <a:srgbClr val="FF0000"/>
                </a:solidFill>
              </a:rPr>
              <a:t>Швабенланд</a:t>
            </a:r>
            <a:r>
              <a:rPr lang="ru-RU" sz="4000" b="1" i="1" u="sng" dirty="0" smtClean="0">
                <a:solidFill>
                  <a:srgbClr val="FF0000"/>
                </a:solidFill>
              </a:rPr>
              <a:t>»</a:t>
            </a:r>
            <a:endParaRPr lang="ru-RU" sz="4000" b="1" i="1" u="sng" dirty="0">
              <a:solidFill>
                <a:srgbClr val="FF0000"/>
              </a:solidFill>
            </a:endParaRPr>
          </a:p>
        </p:txBody>
      </p:sp>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87624" y="764704"/>
            <a:ext cx="5767338" cy="5919444"/>
          </a:xfrm>
          <a:prstGeom prst="rect">
            <a:avLst/>
          </a:prstGeom>
          <a:noFill/>
          <a:ln w="9525">
            <a:noFill/>
            <a:miter lim="800000"/>
            <a:headEnd/>
            <a:tailEnd/>
          </a:ln>
        </p:spPr>
      </p:pic>
      <p:sp>
        <p:nvSpPr>
          <p:cNvPr id="3" name="TextBox 2"/>
          <p:cNvSpPr txBox="1"/>
          <p:nvPr/>
        </p:nvSpPr>
        <p:spPr>
          <a:xfrm>
            <a:off x="1403648" y="0"/>
            <a:ext cx="5256584" cy="707886"/>
          </a:xfrm>
          <a:prstGeom prst="rect">
            <a:avLst/>
          </a:prstGeom>
          <a:noFill/>
        </p:spPr>
        <p:txBody>
          <a:bodyPr wrap="square" rtlCol="0">
            <a:spAutoFit/>
          </a:bodyPr>
          <a:lstStyle/>
          <a:p>
            <a:r>
              <a:rPr lang="ru-RU" dirty="0" smtClean="0"/>
              <a:t>  </a:t>
            </a:r>
            <a:r>
              <a:rPr lang="ru-RU" sz="4000" b="1" i="1" u="sng" dirty="0" smtClean="0">
                <a:solidFill>
                  <a:srgbClr val="C00000"/>
                </a:solidFill>
              </a:rPr>
              <a:t>Фото  Новой  Швабии</a:t>
            </a:r>
            <a:endParaRPr lang="ru-RU" sz="4000" b="1" i="1" u="sng" dirty="0">
              <a:solidFill>
                <a:srgbClr val="C00000"/>
              </a:solidFill>
            </a:endParaRPr>
          </a:p>
        </p:txBody>
      </p:sp>
    </p:spTree>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531440"/>
            <a:ext cx="8640960" cy="71711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charset="0"/>
              </a:rPr>
              <a:t/>
            </a:r>
            <a:br>
              <a:rPr kumimoji="0" lang="ru-RU" sz="2000" b="1" i="0" u="none" strike="noStrike" cap="none" normalizeH="0" baseline="0" dirty="0" smtClean="0">
                <a:ln>
                  <a:noFill/>
                </a:ln>
                <a:solidFill>
                  <a:schemeClr val="tx1"/>
                </a:solidFill>
                <a:effectLst/>
                <a:latin typeface="Arial" charset="0"/>
              </a:rPr>
            </a:br>
            <a:r>
              <a:rPr kumimoji="0" lang="ru-RU" sz="2000" b="1" i="0" u="none" strike="noStrike" cap="none" normalizeH="0" baseline="0" dirty="0" smtClean="0">
                <a:ln>
                  <a:noFill/>
                </a:ln>
                <a:solidFill>
                  <a:schemeClr val="tx1"/>
                </a:solidFill>
                <a:effectLst/>
                <a:latin typeface="Arial" charset="0"/>
              </a:rPr>
              <a:t/>
            </a:r>
            <a:br>
              <a:rPr kumimoji="0" lang="ru-RU" sz="2000" b="1" i="0" u="none" strike="noStrike" cap="none" normalizeH="0" baseline="0" dirty="0" smtClean="0">
                <a:ln>
                  <a:noFill/>
                </a:ln>
                <a:solidFill>
                  <a:schemeClr val="tx1"/>
                </a:solidFill>
                <a:effectLst/>
                <a:latin typeface="Arial" charset="0"/>
              </a:rPr>
            </a:br>
            <a:r>
              <a:rPr kumimoji="0" lang="ru-RU" sz="2800" b="1" i="0" u="none" strike="noStrike" cap="none" normalizeH="0" baseline="0" dirty="0" smtClean="0">
                <a:ln>
                  <a:noFill/>
                </a:ln>
                <a:solidFill>
                  <a:schemeClr val="tx1"/>
                </a:solidFill>
                <a:effectLst/>
                <a:latin typeface="Arial" charset="0"/>
              </a:rPr>
              <a:t>Среди исследователей ледовых континентов первой половины минувшего века </a:t>
            </a:r>
            <a:r>
              <a:rPr kumimoji="0" lang="ru-RU" sz="2800" b="1" i="1" u="sng" strike="noStrike" cap="none" normalizeH="0" baseline="0" dirty="0" smtClean="0">
                <a:ln>
                  <a:noFill/>
                </a:ln>
                <a:solidFill>
                  <a:srgbClr val="0000CC"/>
                </a:solidFill>
                <a:effectLst/>
                <a:latin typeface="Arial" charset="0"/>
              </a:rPr>
              <a:t>американский адмирал Ричард Берд </a:t>
            </a:r>
            <a:r>
              <a:rPr kumimoji="0" lang="ru-RU" sz="2800" b="1" i="0" u="none" strike="noStrike" cap="none" normalizeH="0" baseline="0" dirty="0" smtClean="0">
                <a:ln>
                  <a:noFill/>
                </a:ln>
                <a:solidFill>
                  <a:schemeClr val="tx1"/>
                </a:solidFill>
                <a:effectLst/>
                <a:latin typeface="Arial" charset="0"/>
              </a:rPr>
              <a:t>занимает особое место. Но совсем не потому, что в 1928 году впервые в мире осуществил с борта дирижабля аэрофотосъемку обширных площадей Антарктики, а потому, что в январе 1947-го и в феврале 1953 года возглавил туда две совершенно секретные, далеко не научные экспедиции, </a:t>
            </a:r>
            <a:r>
              <a:rPr kumimoji="0" lang="ru-RU" sz="2800" b="1" i="1" u="sng" strike="noStrike" cap="none" normalizeH="0" baseline="0" dirty="0" smtClean="0">
                <a:ln>
                  <a:noFill/>
                </a:ln>
                <a:solidFill>
                  <a:srgbClr val="0000CC"/>
                </a:solidFill>
                <a:effectLst/>
                <a:latin typeface="Arial" charset="0"/>
              </a:rPr>
              <a:t>повлекшие за собой локальные военные конфликты с авиацией и подводным флотом фашистской Германии, государства, потерпевшего поражение во Второй мировой войне, следовательно, не существующего. </a:t>
            </a:r>
          </a:p>
        </p:txBody>
      </p:sp>
    </p:spTree>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640960" cy="6740307"/>
          </a:xfrm>
          <a:prstGeom prst="rect">
            <a:avLst/>
          </a:prstGeom>
        </p:spPr>
        <p:txBody>
          <a:bodyPr wrap="square">
            <a:spAutoFit/>
          </a:bodyPr>
          <a:lstStyle/>
          <a:p>
            <a:r>
              <a:rPr lang="ru-RU" sz="2400" b="1" i="1" u="sng" dirty="0" smtClean="0">
                <a:solidFill>
                  <a:srgbClr val="6600CC"/>
                </a:solidFill>
              </a:rPr>
              <a:t>Итак ,американцев ждали</a:t>
            </a:r>
            <a:r>
              <a:rPr lang="ru-RU" sz="2400" b="1" dirty="0" smtClean="0"/>
              <a:t>, и ждали отнюдь не с распростертыми объятиями. У немцев было одно очень важное преимущество: адмирал Берд не представлял себе, с какой внушительной силой ему придется столкнуться. </a:t>
            </a:r>
            <a:r>
              <a:rPr lang="ru-RU" sz="2400" b="1" i="1" u="sng" dirty="0" smtClean="0">
                <a:solidFill>
                  <a:srgbClr val="6600CC"/>
                </a:solidFill>
              </a:rPr>
              <a:t>Эскадра в 14 кораблей против полутора сотен подводных лодок, авианосца и трехсот боевых самолетов — это все равно, что дробина против слона. </a:t>
            </a:r>
            <a:r>
              <a:rPr lang="ru-RU" sz="2400" b="1" dirty="0" smtClean="0"/>
              <a:t>И все же Гессу очень не хотелось, чтобы базу нашли. Потому что он прекрасно понимал: </a:t>
            </a:r>
            <a:r>
              <a:rPr lang="ru-RU" sz="2400" b="1" i="1" u="sng" dirty="0" smtClean="0">
                <a:solidFill>
                  <a:srgbClr val="6600CC"/>
                </a:solidFill>
              </a:rPr>
              <a:t>США ничего не стоит выставить против новой Швабии флот в тридцать авианосцев и сосредоточить пять тысяч самолетов. А в этом случае крах Четвертого рейха становился неизбежным.</a:t>
            </a:r>
            <a:r>
              <a:rPr lang="ru-RU" sz="2400" b="1" dirty="0" smtClean="0"/>
              <a:t/>
            </a:r>
            <a:br>
              <a:rPr lang="ru-RU" sz="2400" b="1" dirty="0" smtClean="0"/>
            </a:br>
            <a:r>
              <a:rPr lang="ru-RU" sz="2400" b="1" dirty="0" smtClean="0"/>
              <a:t>Меры по маскировке объектов были приняты. Над наземными базами натянули белые полотнища либо просто уложили толстый слой снега. В </a:t>
            </a:r>
            <a:r>
              <a:rPr lang="ru-RU" sz="2400" b="1" i="1" u="sng" dirty="0" smtClean="0">
                <a:solidFill>
                  <a:srgbClr val="6600CC"/>
                </a:solidFill>
              </a:rPr>
              <a:t>«Райском саду» </a:t>
            </a:r>
            <a:r>
              <a:rPr lang="ru-RU" sz="2400" b="1" dirty="0" smtClean="0"/>
              <a:t>постарались сделать как можно менее заметными следы пребывания человека. И начали ждать. </a:t>
            </a:r>
            <a:r>
              <a:rPr lang="ru-RU" sz="2400" b="1" i="1" dirty="0" smtClean="0">
                <a:solidFill>
                  <a:srgbClr val="6600CC"/>
                </a:solidFill>
              </a:rPr>
              <a:t>Впрочем, ждать пришлось недолго.</a:t>
            </a:r>
            <a:endParaRPr lang="ru-RU" sz="2400" b="1" i="1" dirty="0">
              <a:solidFill>
                <a:srgbClr val="6600CC"/>
              </a:solidFill>
            </a:endParaRPr>
          </a:p>
        </p:txBody>
      </p:sp>
    </p:spTree>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8496944" cy="5632311"/>
          </a:xfrm>
          <a:prstGeom prst="rect">
            <a:avLst/>
          </a:prstGeom>
        </p:spPr>
        <p:txBody>
          <a:bodyPr wrap="square">
            <a:spAutoFit/>
          </a:bodyPr>
          <a:lstStyle/>
          <a:p>
            <a:r>
              <a:rPr lang="ru-RU" sz="2000" b="1" dirty="0" smtClean="0"/>
              <a:t>Уже в середине января американское соединение было обнаружено на подходах </a:t>
            </a:r>
            <a:r>
              <a:rPr lang="ru-RU" sz="2400" b="1" i="1" u="sng" dirty="0" smtClean="0">
                <a:solidFill>
                  <a:srgbClr val="6600CC"/>
                </a:solidFill>
              </a:rPr>
              <a:t>к Антарктиде</a:t>
            </a:r>
            <a:r>
              <a:rPr lang="ru-RU" sz="2000" b="1" dirty="0" smtClean="0"/>
              <a:t>. С тех пор за ним непрерывно следили, оставаясь на почтительном расстоянии, новейшие подводные лодки, которые американцы обнаружить не могли. Сами того не зная, корабли экспедиции к началу своих исследований уже оказались в ловушке, из которой не было выхода: от родных берегов их отделяла весьма плотная завеса нацистских субмарин.</a:t>
            </a:r>
            <a:br>
              <a:rPr lang="ru-RU" sz="2000" b="1" dirty="0" smtClean="0"/>
            </a:br>
            <a:r>
              <a:rPr lang="ru-RU" sz="2000" b="1" dirty="0" smtClean="0"/>
              <a:t/>
            </a:r>
            <a:br>
              <a:rPr lang="ru-RU" sz="2000" b="1" dirty="0" smtClean="0"/>
            </a:br>
            <a:r>
              <a:rPr lang="ru-RU" sz="2000" b="1" dirty="0" smtClean="0"/>
              <a:t>Но все было спокойно до 15 февраля. В этот день американский пилот, пролетавший в районе базы «Новая Германия», обнаружил на земле какой-то </a:t>
            </a:r>
            <a:r>
              <a:rPr lang="ru-RU" sz="2400" b="1" i="1" u="sng" dirty="0" smtClean="0">
                <a:solidFill>
                  <a:srgbClr val="6600CC"/>
                </a:solidFill>
              </a:rPr>
              <a:t>странный объект</a:t>
            </a:r>
            <a:r>
              <a:rPr lang="ru-RU" sz="2000" b="1" dirty="0" smtClean="0"/>
              <a:t>. Летчик снизился и стал рассматривать необычный участок. Возможно, будь на его месте кто-то другой, он решил бы, что имеет дело с причудливой игрой природы. Однако, на беду своего адмирала, летчик родился в шахтерском районе и прекрасно знал, как выглядят места добычи полезных ископаемых</a:t>
            </a:r>
            <a:r>
              <a:rPr lang="ru-RU" sz="2400" b="1" i="1" u="sng" dirty="0" smtClean="0">
                <a:solidFill>
                  <a:srgbClr val="6600CC"/>
                </a:solidFill>
              </a:rPr>
              <a:t>. Сомнений не оставалось: карьер, который он видел под собой, был явно искусственного происхождения.</a:t>
            </a:r>
            <a:endParaRPr lang="ru-RU" sz="2400" b="1" i="1" u="sng" dirty="0">
              <a:solidFill>
                <a:srgbClr val="6600CC"/>
              </a:solidFill>
            </a:endParaRPr>
          </a:p>
        </p:txBody>
      </p:sp>
    </p:spTree>
  </p:cSld>
  <p:clrMapOvr>
    <a:masterClrMapping/>
  </p:clrMapOvr>
  <p:transition spd="med">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496944" cy="5755422"/>
          </a:xfrm>
          <a:prstGeom prst="rect">
            <a:avLst/>
          </a:prstGeom>
        </p:spPr>
        <p:txBody>
          <a:bodyPr wrap="square">
            <a:spAutoFit/>
          </a:bodyPr>
          <a:lstStyle/>
          <a:p>
            <a:r>
              <a:rPr lang="ru-RU" sz="2000" b="1" dirty="0" smtClean="0"/>
              <a:t>Это же подтвердили и специалисты, взглянув на снимки, которые сделал пилот. На берег был немедленно </a:t>
            </a:r>
            <a:r>
              <a:rPr lang="ru-RU" sz="2400" b="1" i="1" u="sng" dirty="0" smtClean="0">
                <a:solidFill>
                  <a:srgbClr val="6600CC"/>
                </a:solidFill>
              </a:rPr>
              <a:t>высажен отряд численностью около 500 </a:t>
            </a:r>
            <a:r>
              <a:rPr lang="ru-RU" sz="2000" b="1" dirty="0" smtClean="0"/>
              <a:t>человек, который начал продвигаться по направлению к карьеру. Самолеты с авианосца обеспечивали постоянное прикрытие с воздуха и снабжение. Естественно, за отрядом пристально наблюдали. Вскоре Гессу стало понятно, что, следуя прежним маршрутом, американцы обязательно попадут на территорию «Новой Германии». А тут уже не спасет никакая маскировка.</a:t>
            </a:r>
            <a:br>
              <a:rPr lang="ru-RU" sz="2000" b="1" dirty="0" smtClean="0"/>
            </a:br>
            <a:r>
              <a:rPr lang="ru-RU" sz="2000" b="1" dirty="0" smtClean="0"/>
              <a:t/>
            </a:r>
            <a:br>
              <a:rPr lang="ru-RU" sz="2000" b="1" dirty="0" smtClean="0"/>
            </a:br>
            <a:r>
              <a:rPr lang="ru-RU" sz="2000" b="1" dirty="0" smtClean="0"/>
              <a:t>Реагировать пришлось быстро и решительно</a:t>
            </a:r>
            <a:r>
              <a:rPr lang="ru-RU" sz="2000" b="1" i="1" u="sng" dirty="0" smtClean="0">
                <a:solidFill>
                  <a:srgbClr val="6600CC"/>
                </a:solidFill>
              </a:rPr>
              <a:t>. Американские летчики заметили на горизонте несколько точек, стремительно увеличивавшихся в размерах. Удивление быстро сменилось ужасом: стремительные реактивные самолеты с крестами на крыльях приближались явно не для того, чтобы радостно приветствовать дорогих гостей. Не знаю, о чем думали обреченные пилоты в свои последние секунды: в любом случае, не успели те, кого они прикрывали, опомниться, как нацистские истребители уничтожили их всех до единого и перешли к ударам по наземной цели.</a:t>
            </a:r>
            <a:endParaRPr lang="ru-RU" sz="2000" b="1" i="1" u="sng" dirty="0">
              <a:solidFill>
                <a:srgbClr val="6600CC"/>
              </a:solidFill>
            </a:endParaRP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8712968" cy="5940088"/>
          </a:xfrm>
          <a:prstGeom prst="rect">
            <a:avLst/>
          </a:prstGeom>
        </p:spPr>
        <p:txBody>
          <a:bodyPr wrap="square">
            <a:spAutoFit/>
          </a:bodyPr>
          <a:lstStyle/>
          <a:p>
            <a:r>
              <a:rPr lang="ru-RU" sz="2800" b="1" dirty="0" smtClean="0"/>
              <a:t>Множество людей в темной одежде, сани, громоздкая техника на белом снегу — можно ли найти более привлекательную цель для умелого летчика? В считанные минуты большой отряд был частично уничтожен, частично рассеян. Над белоснежной антарктической равниной поднялся черный дым от горевших вездеходов. </a:t>
            </a:r>
            <a:r>
              <a:rPr lang="ru-RU" sz="3200" b="1" i="1" u="sng" dirty="0" smtClean="0">
                <a:solidFill>
                  <a:srgbClr val="6600CC"/>
                </a:solidFill>
              </a:rPr>
              <a:t>А потом, словно из-под земли, выросли лыжники в эсэсовской униформе, которые начали брать в плен всех уцелевших.</a:t>
            </a:r>
            <a:r>
              <a:rPr lang="ru-RU" sz="2800" b="1" dirty="0" smtClean="0"/>
              <a:t> Пытавшихся сопротивляться или бежать убивали на месте без долгих разговоров. Впрочем, таких было немного. Раненых пристреливали.</a:t>
            </a:r>
            <a:endParaRPr lang="ru-RU" sz="2800" b="1" dirty="0"/>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97346"/>
            <a:ext cx="8496944" cy="6740307"/>
          </a:xfrm>
          <a:prstGeom prst="rect">
            <a:avLst/>
          </a:prstGeom>
        </p:spPr>
        <p:txBody>
          <a:bodyPr wrap="square">
            <a:spAutoFit/>
          </a:bodyPr>
          <a:lstStyle/>
          <a:p>
            <a:r>
              <a:rPr lang="ru-RU" sz="2400" b="1" dirty="0" smtClean="0"/>
              <a:t>Еще до того, как американцы поняли, что с их десантом творится нечто ненормальное, в частоты связи эскадры вклинился неизвестный передатчик. </a:t>
            </a:r>
            <a:r>
              <a:rPr lang="ru-RU" sz="2400" b="1" i="1" u="sng" dirty="0" smtClean="0">
                <a:solidFill>
                  <a:srgbClr val="6600CC"/>
                </a:solidFill>
              </a:rPr>
              <a:t>На чистом английском языке незнакомый голос заявил, что адмирал Берд приглашается для переговоров. </a:t>
            </a:r>
            <a:r>
              <a:rPr lang="ru-RU" sz="2400" b="1" dirty="0" smtClean="0"/>
              <a:t>Срок на раздумья — два часа. Если по истечении этого срока согласие не будет дано, всю эскадру уничтожат. В доказательство серьезности этих намерений сейчас будет потоплен один из эсминцев.</a:t>
            </a:r>
            <a:br>
              <a:rPr lang="ru-RU" sz="2400" b="1" dirty="0" smtClean="0"/>
            </a:br>
            <a:r>
              <a:rPr lang="ru-RU" sz="2400" b="1" dirty="0" smtClean="0"/>
              <a:t/>
            </a:r>
            <a:br>
              <a:rPr lang="ru-RU" sz="2400" b="1" dirty="0" smtClean="0"/>
            </a:br>
            <a:r>
              <a:rPr lang="ru-RU" sz="2400" b="1" dirty="0" smtClean="0"/>
              <a:t>Из оцепенения адмирала Берда и его штаб вывел только раскат взрыва. На месте одного из эсминцев поднимался к небу столб воды. В серьезности намерений противника сомневаться не приходилось. Адмирал попробовал в экстренном порядке связаться со Штабом ВМФ, но кто-то старательно глушил все частоты связи. Принимать решение нужно было самому.</a:t>
            </a:r>
            <a:br>
              <a:rPr lang="ru-RU" sz="2400" b="1" dirty="0" smtClean="0"/>
            </a:br>
            <a:r>
              <a:rPr lang="ru-RU" sz="2400" b="1" dirty="0" smtClean="0"/>
              <a:t/>
            </a:r>
            <a:br>
              <a:rPr lang="ru-RU" sz="2400" b="1" dirty="0" smtClean="0"/>
            </a:br>
            <a:r>
              <a:rPr lang="ru-RU" sz="2400" b="1" i="1" u="sng" dirty="0" smtClean="0">
                <a:solidFill>
                  <a:srgbClr val="6600CC"/>
                </a:solidFill>
              </a:rPr>
              <a:t>Впрочем, разве у Берда была альтернатива?</a:t>
            </a:r>
            <a:endParaRPr lang="ru-RU" sz="2400" b="1" i="1" u="sng" dirty="0">
              <a:solidFill>
                <a:srgbClr val="6600CC"/>
              </a:solidFill>
            </a:endParaRPr>
          </a:p>
        </p:txBody>
      </p:sp>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0"/>
            <a:ext cx="8640960" cy="6494085"/>
          </a:xfrm>
          <a:prstGeom prst="rect">
            <a:avLst/>
          </a:prstGeom>
        </p:spPr>
        <p:txBody>
          <a:bodyPr wrap="square">
            <a:spAutoFit/>
          </a:bodyPr>
          <a:lstStyle/>
          <a:p>
            <a:r>
              <a:rPr lang="ru-RU" sz="2400" b="1" dirty="0" smtClean="0"/>
              <a:t>Главное условие, которое выдвигали нацисты — </a:t>
            </a:r>
            <a:r>
              <a:rPr lang="ru-RU" sz="2400" b="1" i="1" u="sng" dirty="0" smtClean="0">
                <a:solidFill>
                  <a:srgbClr val="6600CC"/>
                </a:solidFill>
              </a:rPr>
              <a:t>это чтобы базу оставили в покое</a:t>
            </a:r>
            <a:r>
              <a:rPr lang="ru-RU" sz="2400" b="1" dirty="0" smtClean="0"/>
              <a:t>. Что они могли предложить взамен? Развитые технологии, в которых США отчаянно нуждались ввиду начавшегося противостояния с коммунистической Россией. Свою поддержку в деле освоения Антарктиды — тоже достаточно ценный фактор. Кроме того, судя по всему, нацисты требовали, чтобы США не препятствовали деятельности </a:t>
            </a:r>
            <a:r>
              <a:rPr lang="ru-RU" sz="2400" b="1" dirty="0" err="1" smtClean="0"/>
              <a:t>Скорцени</a:t>
            </a:r>
            <a:r>
              <a:rPr lang="ru-RU" sz="2400" b="1" dirty="0" smtClean="0"/>
              <a:t> и его организации ОДЕССА. Это косвенно подтверждается тем фактом, что именно в 1947 году американцы резко прекратили искать и наказывать нацистских преступников; более того, именно после экспедиции Берда Борман получил возможность покинуть свое тайное убежище и уплыть к ледовым берегам.</a:t>
            </a:r>
            <a:br>
              <a:rPr lang="ru-RU" sz="2400" b="1" dirty="0" smtClean="0"/>
            </a:br>
            <a:r>
              <a:rPr lang="ru-RU" sz="2400" b="1" dirty="0" smtClean="0"/>
              <a:t>Однако получить согласие Берда — это было самым легким. Гесс понимал, что гораздо труднее будет заставить принять этот тайный договор американские власти. </a:t>
            </a:r>
            <a:r>
              <a:rPr lang="ru-RU" sz="2800" b="1" i="1" u="sng" dirty="0" smtClean="0">
                <a:solidFill>
                  <a:srgbClr val="6600CC"/>
                </a:solidFill>
              </a:rPr>
              <a:t>И на этот случай им был приготовлен еще один козырь…</a:t>
            </a:r>
            <a:endParaRPr lang="ru-RU" sz="2800" b="1" i="1" u="sng" dirty="0">
              <a:solidFill>
                <a:srgbClr val="6600CC"/>
              </a:solidFill>
            </a:endParaRPr>
          </a:p>
        </p:txBody>
      </p:sp>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2"/>
            <a:ext cx="8892480" cy="6740307"/>
          </a:xfrm>
          <a:prstGeom prst="rect">
            <a:avLst/>
          </a:prstGeom>
        </p:spPr>
        <p:txBody>
          <a:bodyPr wrap="square">
            <a:spAutoFit/>
          </a:bodyPr>
          <a:lstStyle/>
          <a:p>
            <a:r>
              <a:rPr lang="ru-RU" sz="2400" b="1" dirty="0" smtClean="0"/>
              <a:t>В газете «Нью-Йорк тайме» от 25 февраля 1947 года. На первой полосе газеты в разделе «Чрезвычайные происшествия» была помещена </a:t>
            </a:r>
            <a:r>
              <a:rPr lang="ru-RU" sz="2400" b="1" i="1" u="sng" dirty="0" smtClean="0">
                <a:solidFill>
                  <a:srgbClr val="FF0000"/>
                </a:solidFill>
              </a:rPr>
              <a:t>статья «Взрыв в Нью-Йорке».</a:t>
            </a:r>
            <a:r>
              <a:rPr lang="ru-RU" sz="2400" b="1" dirty="0" smtClean="0"/>
              <a:t/>
            </a:r>
            <a:br>
              <a:rPr lang="ru-RU" sz="2400" b="1" dirty="0" smtClean="0"/>
            </a:br>
            <a:r>
              <a:rPr lang="ru-RU" sz="2400" b="1" i="1" u="sng" dirty="0" smtClean="0">
                <a:solidFill>
                  <a:srgbClr val="6600CC"/>
                </a:solidFill>
              </a:rPr>
              <a:t>Мощный взрыв прогремел вчера на северной окраине Нью-Йорка. В радиусе нескольких десятков метров разрушены все здания — в основном промышленные объекты и дома рабочих. Серьезно пострадали также другие окружающие постройки. Точных данных о количестве человеческих жертв нет, на данный момент обнаружено около 20 трупов. Разбор завалов продолжается, пожарные и медики работают без перерыва.</a:t>
            </a:r>
            <a:br>
              <a:rPr lang="ru-RU" sz="2400" b="1" i="1" u="sng" dirty="0" smtClean="0">
                <a:solidFill>
                  <a:srgbClr val="6600CC"/>
                </a:solidFill>
              </a:rPr>
            </a:br>
            <a:r>
              <a:rPr lang="ru-RU" sz="2400" b="1" i="1" u="sng" dirty="0" smtClean="0">
                <a:solidFill>
                  <a:srgbClr val="6600CC"/>
                </a:solidFill>
              </a:rPr>
              <a:t>Власти все еще не могут дать официальный комментарий относительно причин взрыва. </a:t>
            </a:r>
            <a:r>
              <a:rPr lang="ru-RU" sz="2400" b="1" dirty="0" smtClean="0"/>
              <a:t>На место происшествия выехал мэр Нью-Йорка, который заявил, что в настоящий момент прорабатываются несколько версий произошедшего. Одновременно поступают первые свидетельства очевидцев: с востока прилетел </a:t>
            </a:r>
            <a:r>
              <a:rPr lang="ru-RU" sz="2400" b="1" i="1" u="sng" dirty="0" smtClean="0">
                <a:solidFill>
                  <a:srgbClr val="6600CC"/>
                </a:solidFill>
              </a:rPr>
              <a:t>сигарообразный предмет</a:t>
            </a:r>
            <a:r>
              <a:rPr lang="ru-RU" sz="2400" b="1" dirty="0" smtClean="0"/>
              <a:t>, оставлявший за собой дымный след, и упал на землю. Создается впечатление, что </a:t>
            </a:r>
            <a:r>
              <a:rPr lang="ru-RU" sz="2400" b="1" i="1" u="sng" dirty="0" smtClean="0">
                <a:solidFill>
                  <a:srgbClr val="6600CC"/>
                </a:solidFill>
              </a:rPr>
              <a:t>это была ракета</a:t>
            </a:r>
            <a:r>
              <a:rPr lang="ru-RU" sz="2400" b="1" u="sng" dirty="0" smtClean="0"/>
              <a:t>.</a:t>
            </a:r>
            <a:endParaRPr lang="ru-RU" sz="2400" b="1" u="sng" dirty="0"/>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0"/>
            <a:ext cx="8712968" cy="6740307"/>
          </a:xfrm>
          <a:prstGeom prst="rect">
            <a:avLst/>
          </a:prstGeom>
        </p:spPr>
        <p:txBody>
          <a:bodyPr wrap="square">
            <a:spAutoFit/>
          </a:bodyPr>
          <a:lstStyle/>
          <a:p>
            <a:r>
              <a:rPr lang="ru-RU" b="1" dirty="0" smtClean="0"/>
              <a:t>Власти лихорадочно заметались в поисках объяснений случившемуся. В отсутствие достоверной информации газеты начали печатать одну сенсационную статью за другой: </a:t>
            </a:r>
            <a:r>
              <a:rPr lang="ru-RU" sz="2400" b="1" i="1" u="sng" dirty="0" smtClean="0">
                <a:solidFill>
                  <a:srgbClr val="6600CC"/>
                </a:solidFill>
              </a:rPr>
              <a:t>об атаке со стороны русских, о японских камикадзе-мстителях, даже об инопланетянах</a:t>
            </a:r>
            <a:r>
              <a:rPr lang="ru-RU" b="1" dirty="0" smtClean="0"/>
              <a:t>. Интерес к взрыву не угасал, как вдруг внезапно, в конце марта, правительство дало официальное разъяснение: на окраину Нью-Йорка упала новая секретная американская ракета, проходившая испытания. Пентагон приносит свои извинения и перечисляет компенсацию семьям погибших, которых в конечном итоге набралось 56 человек.</a:t>
            </a:r>
            <a:br>
              <a:rPr lang="ru-RU" b="1" dirty="0" smtClean="0"/>
            </a:br>
            <a:r>
              <a:rPr lang="ru-RU" b="1" dirty="0" smtClean="0"/>
              <a:t>Сразу бросаются в глаза несколько деталей: во-первых, </a:t>
            </a:r>
            <a:r>
              <a:rPr lang="ru-RU" sz="2400" b="1" i="1" u="sng" dirty="0" smtClean="0">
                <a:solidFill>
                  <a:srgbClr val="6600CC"/>
                </a:solidFill>
              </a:rPr>
              <a:t>с момента взрыва до появления официальной версии прошел ровно месяц. За это время Берд как раз успел вернуться в США и, очевидно, представить свой доклад президенту и руководству вооруженных сил. </a:t>
            </a:r>
            <a:r>
              <a:rPr lang="ru-RU" b="1" dirty="0" smtClean="0"/>
              <a:t>Во-вторых, официальная версия явно несостоятельна: все «опасные» испытания США обычно проводят в южных пустынях, а не в окрестностях Нью-Йорка. Да и прилетела загадочная ракета с востока, со стороны океана.</a:t>
            </a:r>
            <a:endParaRPr lang="en-US" b="1" dirty="0" smtClean="0"/>
          </a:p>
          <a:p>
            <a:r>
              <a:rPr lang="ru-RU" sz="2400" b="1" i="1" u="sng" dirty="0" smtClean="0">
                <a:solidFill>
                  <a:srgbClr val="6600CC"/>
                </a:solidFill>
              </a:rPr>
              <a:t>Ракета  с большой  вероятностью  могла  прилететь  с  « Новой  Швабии»</a:t>
            </a:r>
            <a:br>
              <a:rPr lang="ru-RU" sz="2400" b="1" i="1" u="sng" dirty="0" smtClean="0">
                <a:solidFill>
                  <a:srgbClr val="6600CC"/>
                </a:solidFill>
              </a:rPr>
            </a:br>
            <a:r>
              <a:rPr lang="ru-RU" b="1" dirty="0" smtClean="0"/>
              <a:t/>
            </a:r>
            <a:br>
              <a:rPr lang="ru-RU" b="1" dirty="0" smtClean="0"/>
            </a:br>
            <a:r>
              <a:rPr lang="ru-RU" b="1" i="1" u="sng" dirty="0" smtClean="0">
                <a:solidFill>
                  <a:srgbClr val="6600CC"/>
                </a:solidFill>
              </a:rPr>
              <a:t>Американцы решили все-таки замять дело. Государственное руководство США приняло условия договора, подписанного Бердом. На это, очевидно, были </a:t>
            </a:r>
            <a:r>
              <a:rPr lang="ru-RU" b="1" i="1" u="sng" smtClean="0">
                <a:solidFill>
                  <a:srgbClr val="6600CC"/>
                </a:solidFill>
              </a:rPr>
              <a:t>свои причины</a:t>
            </a:r>
            <a:endParaRPr lang="ru-RU" b="1" i="1" u="sng" dirty="0">
              <a:solidFill>
                <a:srgbClr val="6600CC"/>
              </a:solidFill>
            </a:endParaRP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92696"/>
            <a:ext cx="8064896" cy="4524315"/>
          </a:xfrm>
          <a:prstGeom prst="rect">
            <a:avLst/>
          </a:prstGeom>
          <a:noFill/>
        </p:spPr>
        <p:txBody>
          <a:bodyPr wrap="square" rtlCol="0">
            <a:spAutoFit/>
          </a:bodyPr>
          <a:lstStyle/>
          <a:p>
            <a:pPr algn="ctr"/>
            <a:r>
              <a:rPr lang="en-US" dirty="0" smtClean="0"/>
              <a:t>  </a:t>
            </a:r>
            <a:r>
              <a:rPr lang="ru-RU" sz="9600" b="1" i="1" u="sng" dirty="0" smtClean="0">
                <a:solidFill>
                  <a:srgbClr val="FF0000"/>
                </a:solidFill>
              </a:rPr>
              <a:t>Дневник  адмирала  Берда</a:t>
            </a:r>
            <a:endParaRPr lang="ru-RU" sz="9600" b="1" i="1" u="sng"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04664"/>
            <a:ext cx="8568952" cy="5632311"/>
          </a:xfrm>
          <a:prstGeom prst="rect">
            <a:avLst/>
          </a:prstGeom>
        </p:spPr>
        <p:txBody>
          <a:bodyPr wrap="square">
            <a:spAutoFit/>
          </a:bodyPr>
          <a:lstStyle/>
          <a:p>
            <a:r>
              <a:rPr lang="ru-RU" sz="3200" b="1" i="1" u="sng" dirty="0" smtClean="0">
                <a:solidFill>
                  <a:srgbClr val="6600CC"/>
                </a:solidFill>
              </a:rPr>
              <a:t>В интернете </a:t>
            </a:r>
            <a:r>
              <a:rPr lang="ru-RU" sz="2800" b="1" dirty="0" smtClean="0"/>
              <a:t>можно найти </a:t>
            </a:r>
            <a:r>
              <a:rPr lang="ru-RU" sz="2800" b="1" i="1" u="sng" dirty="0" smtClean="0">
                <a:solidFill>
                  <a:srgbClr val="6600CC"/>
                </a:solidFill>
              </a:rPr>
              <a:t>дневник контр-адмирала ВМФ США полярника Ричарда Берда, который всплыл в публичном доступе в районе 1995 </a:t>
            </a:r>
            <a:r>
              <a:rPr lang="ru-RU" sz="2800" b="1" dirty="0" smtClean="0"/>
              <a:t>года. Гарантий о то, что дневник подлинный никто не дает, но с другой стороны, выдумывать такое тоже особого смысла нет. </a:t>
            </a:r>
            <a:endParaRPr lang="en-US" sz="2800" b="1" dirty="0" smtClean="0"/>
          </a:p>
          <a:p>
            <a:endParaRPr lang="ru-RU" sz="2800" b="1" dirty="0" smtClean="0"/>
          </a:p>
          <a:p>
            <a:r>
              <a:rPr lang="ru-RU" sz="3200" b="1" i="1" u="sng" dirty="0" smtClean="0"/>
              <a:t>Дневник адмирала Ричарда Берда </a:t>
            </a:r>
            <a:endParaRPr lang="en-US" sz="3200" b="1" i="1" u="sng" dirty="0" smtClean="0"/>
          </a:p>
          <a:p>
            <a:r>
              <a:rPr lang="ru-RU" sz="3200" b="1" i="1" u="sng" dirty="0" smtClean="0"/>
              <a:t>( февраль-март 1947 )</a:t>
            </a:r>
            <a:br>
              <a:rPr lang="ru-RU" sz="3200" b="1" i="1" u="sng" dirty="0" smtClean="0"/>
            </a:br>
            <a:r>
              <a:rPr lang="ru-RU" sz="3200" b="1" i="1" u="sng" dirty="0" smtClean="0"/>
              <a:t>Исследовательский полет на Северным Полюсом</a:t>
            </a:r>
            <a:br>
              <a:rPr lang="ru-RU" sz="3200" b="1" i="1" u="sng" dirty="0" smtClean="0"/>
            </a:br>
            <a:r>
              <a:rPr lang="ru-RU" sz="3200" b="1" i="1" u="sng" dirty="0" smtClean="0"/>
              <a:t>(Мой секретный дневник о Полой Земле)</a:t>
            </a:r>
            <a:endParaRPr lang="ru-RU" sz="3200" b="1" i="1" u="sng" dirty="0"/>
          </a:p>
        </p:txBody>
      </p:sp>
    </p:spTree>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9552" y="1124744"/>
            <a:ext cx="3600400" cy="5391599"/>
          </a:xfrm>
          <a:prstGeom prst="rect">
            <a:avLst/>
          </a:prstGeom>
          <a:noFill/>
          <a:ln w="9525">
            <a:noFill/>
            <a:miter lim="800000"/>
            <a:headEnd/>
            <a:tailEnd/>
          </a:ln>
        </p:spPr>
      </p:pic>
      <p:sp>
        <p:nvSpPr>
          <p:cNvPr id="3" name="TextBox 2"/>
          <p:cNvSpPr txBox="1"/>
          <p:nvPr/>
        </p:nvSpPr>
        <p:spPr>
          <a:xfrm>
            <a:off x="323528" y="260648"/>
            <a:ext cx="4176464" cy="830997"/>
          </a:xfrm>
          <a:prstGeom prst="rect">
            <a:avLst/>
          </a:prstGeom>
          <a:noFill/>
        </p:spPr>
        <p:txBody>
          <a:bodyPr wrap="square" rtlCol="0">
            <a:spAutoFit/>
          </a:bodyPr>
          <a:lstStyle/>
          <a:p>
            <a:pPr algn="ctr"/>
            <a:r>
              <a:rPr lang="ru-RU" sz="2400" b="1" i="1" u="sng" dirty="0" smtClean="0">
                <a:solidFill>
                  <a:srgbClr val="FF0000"/>
                </a:solidFill>
              </a:rPr>
              <a:t>Адмирал Ричард </a:t>
            </a:r>
            <a:r>
              <a:rPr lang="ru-RU" sz="2400" b="1" i="1" u="sng" dirty="0" err="1" smtClean="0">
                <a:solidFill>
                  <a:srgbClr val="FF0000"/>
                </a:solidFill>
              </a:rPr>
              <a:t>Эвелин</a:t>
            </a:r>
            <a:r>
              <a:rPr lang="ru-RU" sz="2400" b="1" i="1" u="sng" dirty="0" smtClean="0">
                <a:solidFill>
                  <a:srgbClr val="FF0000"/>
                </a:solidFill>
              </a:rPr>
              <a:t>  Берд</a:t>
            </a:r>
            <a:endParaRPr lang="ru-RU" sz="2400" b="1" i="1" u="sng" dirty="0">
              <a:solidFill>
                <a:srgbClr val="FF0000"/>
              </a:solidFill>
            </a:endParaRPr>
          </a:p>
        </p:txBody>
      </p:sp>
      <p:sp>
        <p:nvSpPr>
          <p:cNvPr id="4" name="Прямоугольник 3"/>
          <p:cNvSpPr/>
          <p:nvPr/>
        </p:nvSpPr>
        <p:spPr>
          <a:xfrm>
            <a:off x="4355976" y="908720"/>
            <a:ext cx="4572000" cy="5016758"/>
          </a:xfrm>
          <a:prstGeom prst="rect">
            <a:avLst/>
          </a:prstGeom>
        </p:spPr>
        <p:txBody>
          <a:bodyPr>
            <a:spAutoFit/>
          </a:bodyPr>
          <a:lstStyle/>
          <a:p>
            <a:r>
              <a:rPr lang="ru-RU" sz="2000" b="1" dirty="0" smtClean="0"/>
              <a:t>Родившийся в конце XIX века, Берд с детства мечтал о великих географических открытиях. Ему следовало  бы  </a:t>
            </a:r>
            <a:r>
              <a:rPr lang="ru-RU" sz="2000" b="1" i="1" u="sng" dirty="0" smtClean="0">
                <a:solidFill>
                  <a:srgbClr val="6600CC"/>
                </a:solidFill>
              </a:rPr>
              <a:t>родиться в эпоху Колумба</a:t>
            </a:r>
            <a:r>
              <a:rPr lang="ru-RU" sz="2000" b="1" dirty="0" smtClean="0"/>
              <a:t>, но, к его несчастью, Ричард появился на свет в то время, когда все — или почти все — уже было открыто и изучено. </a:t>
            </a:r>
            <a:r>
              <a:rPr lang="ru-RU" sz="2000" b="1" i="1" u="sng" dirty="0" smtClean="0">
                <a:solidFill>
                  <a:srgbClr val="6600FF"/>
                </a:solidFill>
              </a:rPr>
              <a:t>Оставался один неисследованный континент — Антарктида</a:t>
            </a:r>
            <a:r>
              <a:rPr lang="ru-RU" sz="2000" b="1" dirty="0" smtClean="0"/>
              <a:t>, которой Берд и посвятил всю свою жизнь. Он организовал ряд полярных экспедиций в 30-е годы, причем </a:t>
            </a:r>
            <a:r>
              <a:rPr lang="ru-RU" sz="2000" b="1" dirty="0" smtClean="0">
                <a:solidFill>
                  <a:srgbClr val="6600CC"/>
                </a:solidFill>
              </a:rPr>
              <a:t>убедил</a:t>
            </a:r>
            <a:r>
              <a:rPr lang="ru-RU" sz="2000" b="1" dirty="0" smtClean="0"/>
              <a:t> государственное руководство США, что эти исследования имеют не научную, а чисто практическую ценность. </a:t>
            </a:r>
            <a:endParaRPr lang="ru-RU" sz="2000" b="1" dirty="0"/>
          </a:p>
        </p:txBody>
      </p:sp>
    </p:spTree>
  </p:cSld>
  <p:clrMapOvr>
    <a:masterClrMapping/>
  </p:clrMapOvr>
  <p:transition spd="med">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8640960" cy="5693866"/>
          </a:xfrm>
          <a:prstGeom prst="rect">
            <a:avLst/>
          </a:prstGeom>
        </p:spPr>
        <p:txBody>
          <a:bodyPr wrap="square">
            <a:spAutoFit/>
          </a:bodyPr>
          <a:lstStyle/>
          <a:p>
            <a:r>
              <a:rPr lang="ru-RU" sz="3200" b="1" dirty="0" smtClean="0"/>
              <a:t>Я пишу этот дневник в тайне и не до конца все понимая. </a:t>
            </a:r>
            <a:r>
              <a:rPr lang="ru-RU" sz="3600" b="1" i="1" u="sng" dirty="0" smtClean="0">
                <a:solidFill>
                  <a:srgbClr val="6600CC"/>
                </a:solidFill>
              </a:rPr>
              <a:t>Он относится к моему Арктическому полету 19 февраля 1947 года.</a:t>
            </a:r>
            <a:r>
              <a:rPr lang="ru-RU" sz="3200" b="1" dirty="0" smtClean="0"/>
              <a:t/>
            </a:r>
            <a:br>
              <a:rPr lang="ru-RU" sz="3200" b="1" dirty="0" smtClean="0"/>
            </a:br>
            <a:r>
              <a:rPr lang="ru-RU" sz="3200" b="1" dirty="0" smtClean="0"/>
              <a:t>Приходит время, когда неизбежность истины затмевает рациональность. Я не в праве раскрывать следующую документацию на момент написания… может быть, она никогда не откроется для широкой общественности, </a:t>
            </a:r>
            <a:r>
              <a:rPr lang="ru-RU" sz="3200" b="1" i="1" u="sng" dirty="0" smtClean="0">
                <a:solidFill>
                  <a:srgbClr val="6600CC"/>
                </a:solidFill>
              </a:rPr>
              <a:t>но мой долг записать здесь все, чтобы это было однажды прочитано.</a:t>
            </a:r>
            <a:endParaRPr lang="ru-RU" sz="3200" b="1" i="1" u="sng" dirty="0">
              <a:solidFill>
                <a:srgbClr val="6600CC"/>
              </a:solidFill>
            </a:endParaRPr>
          </a:p>
        </p:txBody>
      </p:sp>
    </p:spTree>
  </p:cSld>
  <p:clrMapOvr>
    <a:masterClrMapping/>
  </p:clrMapOvr>
  <p:transition spd="med">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92696"/>
            <a:ext cx="8568952" cy="4401205"/>
          </a:xfrm>
          <a:prstGeom prst="rect">
            <a:avLst/>
          </a:prstGeom>
        </p:spPr>
        <p:txBody>
          <a:bodyPr wrap="square">
            <a:spAutoFit/>
          </a:bodyPr>
          <a:lstStyle/>
          <a:p>
            <a:r>
              <a:rPr lang="ru-RU" sz="2000" b="1" dirty="0" smtClean="0"/>
              <a:t>Бортовой журнал: Арктическая база, 19/02/1947</a:t>
            </a:r>
          </a:p>
          <a:p>
            <a:r>
              <a:rPr lang="ru-RU" sz="2000" b="1" dirty="0" smtClean="0"/>
              <a:t>6:00 Все приготовления для нашего полета на север завершены и мы отрываемся от земли в 6:10 с полными баками горючего.</a:t>
            </a:r>
          </a:p>
          <a:p>
            <a:r>
              <a:rPr lang="ru-RU" sz="2000" b="1" dirty="0" smtClean="0"/>
              <a:t>6:20 Топливовоздушная смесь в правом двигателе слишком насыщенная, выполнили регулировку и теперь двигатели работают хорошо.</a:t>
            </a:r>
          </a:p>
          <a:p>
            <a:r>
              <a:rPr lang="ru-RU" sz="2000" b="1" dirty="0" smtClean="0"/>
              <a:t>7:30 Радиоконтакт с базой. Все в порядке и </a:t>
            </a:r>
            <a:r>
              <a:rPr lang="ru-RU" sz="2000" b="1" dirty="0" err="1" smtClean="0"/>
              <a:t>радиосингал</a:t>
            </a:r>
            <a:r>
              <a:rPr lang="ru-RU" sz="2000" b="1" dirty="0" smtClean="0"/>
              <a:t> хороший.</a:t>
            </a:r>
          </a:p>
          <a:p>
            <a:r>
              <a:rPr lang="ru-RU" sz="2000" b="1" dirty="0" smtClean="0"/>
              <a:t>7:40 Заметил небольшую утечку масла в правом двигателе, однако индикатор давления масла показывает, что все в норме.</a:t>
            </a:r>
          </a:p>
          <a:p>
            <a:r>
              <a:rPr lang="ru-RU" sz="2000" b="1" dirty="0" smtClean="0"/>
              <a:t>8:00 Небольшая турбулентность отмечена в восточном направлении на высоте 2321 фут, изменили высоту до 1700 футов, больше турбулентность не наблюдается, но хвостовой ветер усиливается. Небольшие регулировки дросселя и сейчас самолет управляется отлично.</a:t>
            </a:r>
          </a:p>
          <a:p>
            <a:r>
              <a:rPr lang="ru-RU" sz="2000" b="1" dirty="0" smtClean="0"/>
              <a:t>8:15 Радиоконтакт с базой, все в норме.</a:t>
            </a:r>
          </a:p>
          <a:p>
            <a:r>
              <a:rPr lang="ru-RU" sz="2000" b="1" dirty="0" smtClean="0"/>
              <a:t>8:30 Снова турбулентность. поднялись до 2900 футов, снова все спокойно.</a:t>
            </a:r>
            <a:endParaRPr lang="ru-RU" sz="2000" b="1" dirty="0"/>
          </a:p>
        </p:txBody>
      </p:sp>
    </p:spTree>
  </p:cSld>
  <p:clrMapOvr>
    <a:masterClrMapping/>
  </p:clrMapOvr>
  <p:transition spd="med">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60648"/>
            <a:ext cx="8892480" cy="6370975"/>
          </a:xfrm>
          <a:prstGeom prst="rect">
            <a:avLst/>
          </a:prstGeom>
        </p:spPr>
        <p:txBody>
          <a:bodyPr wrap="square">
            <a:spAutoFit/>
          </a:bodyPr>
          <a:lstStyle/>
          <a:p>
            <a:r>
              <a:rPr lang="ru-RU" sz="2400" b="1" dirty="0" smtClean="0"/>
              <a:t>9:10 Бескрайний лед и снег внизу, отмечаются области, окрашенные в желтоватый цвет. Меняем курс для лучшего изучения этих областей, замечаем красноватые и пурпурные области. Делаем два круга над этими местами и возвращаемся на курс. Радиоконтакт с базой, сверяем местоположение и передаем информацию об окрашенном снеге и льде под нами.</a:t>
            </a:r>
          </a:p>
          <a:p>
            <a:r>
              <a:rPr lang="ru-RU" sz="2400" b="1" dirty="0" smtClean="0"/>
              <a:t>9:10 Магнитный и гирокомпас перестают раскачиваться и вращаться так, что мы не можем держать курс по приборам. Используем солнечный компас, так как он позволяет держать курс. Самолет достаточно тяжело управляется, хотя обледенение фюзеляжа не наблюдается.</a:t>
            </a:r>
          </a:p>
          <a:p>
            <a:r>
              <a:rPr lang="ru-RU" sz="2400" b="1" dirty="0" smtClean="0"/>
              <a:t>9:15 В отдалении нечто, напоминающее горы.</a:t>
            </a:r>
          </a:p>
          <a:p>
            <a:r>
              <a:rPr lang="ru-RU" sz="2400" b="1" dirty="0" smtClean="0"/>
              <a:t>9:49 </a:t>
            </a:r>
            <a:r>
              <a:rPr lang="ru-RU" sz="2400" b="1" dirty="0" err="1" smtClean="0"/>
              <a:t>Спустся</a:t>
            </a:r>
            <a:r>
              <a:rPr lang="ru-RU" sz="2400" b="1" dirty="0" smtClean="0"/>
              <a:t> 29 минут мы убедились, что это действительно горы. Это небольшой горный хребет, который я никогда не видел!</a:t>
            </a:r>
          </a:p>
          <a:p>
            <a:r>
              <a:rPr lang="ru-RU" sz="2400" b="1" dirty="0" smtClean="0"/>
              <a:t>9:55 Изменяем высоту до 2950 футов, так как снова наблюдаем сильную турбулентность</a:t>
            </a:r>
            <a:endParaRPr lang="ru-RU" sz="2400" b="1" dirty="0"/>
          </a:p>
        </p:txBody>
      </p:sp>
    </p:spTree>
  </p:cSld>
  <p:clrMapOvr>
    <a:masterClrMapping/>
  </p:clrMapOvr>
  <p:transition spd="med">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7693"/>
            <a:ext cx="8964488" cy="6740307"/>
          </a:xfrm>
          <a:prstGeom prst="rect">
            <a:avLst/>
          </a:prstGeom>
        </p:spPr>
        <p:txBody>
          <a:bodyPr wrap="square">
            <a:spAutoFit/>
          </a:bodyPr>
          <a:lstStyle/>
          <a:p>
            <a:r>
              <a:rPr lang="ru-RU" sz="2400" b="1" dirty="0" smtClean="0"/>
              <a:t>10:00 Мы пролетаем над небольшим горным хребтом все еще двигаясь на север так точно, как это может быть установлено. Помимо горного хребта мы видим небольшую поляну с рекой или ручьем посредине</a:t>
            </a:r>
            <a:r>
              <a:rPr lang="ru-RU" sz="2400" b="1" i="1" u="sng" dirty="0" smtClean="0">
                <a:solidFill>
                  <a:srgbClr val="6600CC"/>
                </a:solidFill>
              </a:rPr>
              <a:t>. Но ведь под нами не может быть зеленой поляны!</a:t>
            </a:r>
            <a:r>
              <a:rPr lang="ru-RU" sz="2400" b="1" dirty="0" smtClean="0"/>
              <a:t> Здесь что-то определенно не так! Мы должны быть надо льдом и снегом</a:t>
            </a:r>
            <a:r>
              <a:rPr lang="ru-RU" sz="2400" b="1" i="1" u="sng" dirty="0" smtClean="0">
                <a:solidFill>
                  <a:srgbClr val="6600CC"/>
                </a:solidFill>
              </a:rPr>
              <a:t>! По левому борту мы видим лес, растущий на склонах гор</a:t>
            </a:r>
            <a:r>
              <a:rPr lang="ru-RU" sz="2400" b="1" dirty="0" smtClean="0"/>
              <a:t>. Наши навигационные инструменты все еще вращаются, гироскоп раскачивается вперед-назад.</a:t>
            </a:r>
          </a:p>
          <a:p>
            <a:r>
              <a:rPr lang="ru-RU" sz="2400" b="1" dirty="0" smtClean="0"/>
              <a:t>10:05 Я изменяю высоту до 1400 футов и закладываю крутой левый крен для того, чтобы рассмотреть поляну под нами. </a:t>
            </a:r>
            <a:r>
              <a:rPr lang="ru-RU" sz="2400" b="1" i="1" u="sng" dirty="0" smtClean="0">
                <a:solidFill>
                  <a:srgbClr val="6600CC"/>
                </a:solidFill>
              </a:rPr>
              <a:t>Она зеленая либо из за мха, либо из за плотно сплетенной травы. Свет здесь кажется другим. Я больше не вижу Солнца. Мы делаем еще один левый разворот и замечаем нечто вроде большого животного под нами. Похоже, что это слон. НЕТ!!! Он больше похож на мамонта! Невероятно! Но тем не менее это так! </a:t>
            </a:r>
            <a:r>
              <a:rPr lang="ru-RU" sz="2400" b="1" dirty="0" smtClean="0"/>
              <a:t>Мы снижаемся до 1000 футов и я достаю бинокль для того, чтобы лучше рассмотреть животное. Теперь я убедился - это определенно животное вроде мамонта. Сообщаем это на базу.</a:t>
            </a:r>
            <a:endParaRPr lang="ru-RU" sz="2400" b="1" dirty="0"/>
          </a:p>
        </p:txBody>
      </p:sp>
    </p:spTree>
  </p:cSld>
  <p:clrMapOvr>
    <a:masterClrMapping/>
  </p:clrMapOvr>
  <p:transition spd="med">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6494085"/>
          </a:xfrm>
          <a:prstGeom prst="rect">
            <a:avLst/>
          </a:prstGeom>
        </p:spPr>
        <p:txBody>
          <a:bodyPr wrap="square">
            <a:spAutoFit/>
          </a:bodyPr>
          <a:lstStyle/>
          <a:p>
            <a:r>
              <a:rPr lang="ru-RU" sz="2400" b="1" dirty="0" smtClean="0"/>
              <a:t>10:30 Обнаруживаем больше зеленых холмов. Индикатор температуры за бортом показывает 74 градуса по Фаренгейту (примеч., 23 градуса по Цельсию). Продолжаем двигаться на север. Навигационные приборы сейчас в норме. Я озадачен их поведением. Пытаемся выйти на радиоконтакт с базой</a:t>
            </a:r>
            <a:r>
              <a:rPr lang="ru-RU" sz="2400" b="1" i="1" u="sng" dirty="0" smtClean="0"/>
              <a:t>. Радио не функционирует!</a:t>
            </a:r>
          </a:p>
          <a:p>
            <a:r>
              <a:rPr lang="ru-RU" sz="2400" b="1" dirty="0" smtClean="0"/>
              <a:t>11:30 Земля под нами более ровная и нормальная (если можно ее так назвать</a:t>
            </a:r>
            <a:r>
              <a:rPr lang="ru-RU" sz="2800" b="1" i="1" u="sng" dirty="0" smtClean="0">
                <a:solidFill>
                  <a:srgbClr val="6600CC"/>
                </a:solidFill>
              </a:rPr>
              <a:t>. Впереди мы замечаем нечто, похожее на город!!!! Невероятно! </a:t>
            </a:r>
            <a:r>
              <a:rPr lang="ru-RU" sz="2400" b="1" dirty="0" smtClean="0"/>
              <a:t>Самолет кажется странно легким. Управление не реагирует! </a:t>
            </a:r>
            <a:r>
              <a:rPr lang="ru-RU" sz="2400" b="1" i="1" u="sng" dirty="0" smtClean="0">
                <a:solidFill>
                  <a:srgbClr val="6600CC"/>
                </a:solidFill>
              </a:rPr>
              <a:t>Господи! По бокам от наших крыльев странного типа летательные аппараты. Они летят вдоль быстро приближаясь. Они напоминают по форме диск и блестящий внешний вид. </a:t>
            </a:r>
            <a:r>
              <a:rPr lang="ru-RU" sz="2400" b="1" dirty="0" smtClean="0"/>
              <a:t>Сейчас они достаточно близко, чтобы увидеть маркировку на них</a:t>
            </a:r>
            <a:r>
              <a:rPr lang="ru-RU" sz="2400" b="1" i="1" u="sng" dirty="0" smtClean="0">
                <a:solidFill>
                  <a:srgbClr val="6600CC"/>
                </a:solidFill>
              </a:rPr>
              <a:t>. Это свастика!!! </a:t>
            </a:r>
            <a:r>
              <a:rPr lang="ru-RU" sz="2400" b="1" dirty="0" smtClean="0"/>
              <a:t>Фантастика. Где же мы? Что же произошло. Я пытаюсь потянуть на себя штурвал - никакой реакции!! Мы пойманы в нечто вроде невидимых тисков!</a:t>
            </a:r>
            <a:endParaRPr lang="ru-RU" sz="2400" b="1" dirty="0"/>
          </a:p>
        </p:txBody>
      </p:sp>
    </p:spTree>
  </p:cSld>
  <p:clrMapOvr>
    <a:masterClrMapping/>
  </p:clrMapOvr>
  <p:transition spd="med">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036496" cy="6555641"/>
          </a:xfrm>
          <a:prstGeom prst="rect">
            <a:avLst/>
          </a:prstGeom>
        </p:spPr>
        <p:txBody>
          <a:bodyPr wrap="square">
            <a:spAutoFit/>
          </a:bodyPr>
          <a:lstStyle/>
          <a:p>
            <a:r>
              <a:rPr lang="ru-RU" sz="2800" b="1" dirty="0" smtClean="0"/>
              <a:t>11:35 Наше радио начинает трещать и слышится голос на английском с небольшим скандинавским или немецким акцентом. </a:t>
            </a:r>
            <a:r>
              <a:rPr lang="ru-RU" sz="2800" b="1" u="sng" dirty="0" smtClean="0">
                <a:solidFill>
                  <a:srgbClr val="6600CC"/>
                </a:solidFill>
              </a:rPr>
              <a:t>“Адмирал, добро пожаловать на нашу территорию. Мы приземлим Вас ровно через 7 минут. Расслабьтесь, адмирал, Вы - в надежных руках. ” </a:t>
            </a:r>
            <a:r>
              <a:rPr lang="ru-RU" sz="2800" b="1" dirty="0" smtClean="0"/>
              <a:t>Я заметил, как двигатели нашего самолета остановились! Самолет под каким то непонятным контролем и сейчас сам совершает поворот. Управление бесполезно.</a:t>
            </a:r>
          </a:p>
          <a:p>
            <a:r>
              <a:rPr lang="ru-RU" sz="2800" b="1" dirty="0" smtClean="0"/>
              <a:t>11:40 Еще одно радиосообщение получено: “Мы начинаем процесс посадки” и через некоторое время самолет начинает немного дрожать и снижаться так, как будто находится на невидимом подъемнике. Мы снижаемся очень плавно и касаемся земли лишь с небольшим толчком!</a:t>
            </a:r>
            <a:endParaRPr lang="ru-RU" sz="2800" b="1" dirty="0"/>
          </a:p>
        </p:txBody>
      </p:sp>
    </p:spTree>
  </p:cSld>
  <p:clrMapOvr>
    <a:masterClrMapping/>
  </p:clrMapOvr>
  <p:transition spd="med">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6247864"/>
          </a:xfrm>
          <a:prstGeom prst="rect">
            <a:avLst/>
          </a:prstGeom>
        </p:spPr>
        <p:txBody>
          <a:bodyPr wrap="square">
            <a:spAutoFit/>
          </a:bodyPr>
          <a:lstStyle/>
          <a:p>
            <a:r>
              <a:rPr lang="ru-RU" sz="2800" b="1" dirty="0" smtClean="0"/>
              <a:t>11:45 Я делаю последнюю поспешную запись в бортовой журнал. </a:t>
            </a:r>
            <a:r>
              <a:rPr lang="ru-RU" sz="3200" b="1" i="1" u="sng" dirty="0" smtClean="0">
                <a:solidFill>
                  <a:srgbClr val="6600CC"/>
                </a:solidFill>
              </a:rPr>
              <a:t>Несколько мужчин пешком приближаются к нашему самолету. </a:t>
            </a:r>
            <a:r>
              <a:rPr lang="ru-RU" sz="2800" b="1" dirty="0" smtClean="0"/>
              <a:t>Они высокие со светлыми волосами. В отдалении - большой город пульсирующий и мерцающий всеми цветами радуги. Я не знаю, что сейчас произойдет, но я не вижу оружия у тех, кто приближается. Я слышу голос, обращающийся ко мне по имени чтобы я открыл дверь грузового отсека. Я выполняю. Конец журнала.</a:t>
            </a:r>
          </a:p>
          <a:p>
            <a:r>
              <a:rPr lang="ru-RU" sz="2800" b="1" i="1" u="sng" dirty="0" smtClean="0">
                <a:solidFill>
                  <a:srgbClr val="6600CC"/>
                </a:solidFill>
              </a:rPr>
              <a:t>С этого момента я описываю все события по памяти. Описанное ниже не поддается воображению и будет выглядеть полным бредом, если бы это не произошло на самом деле.</a:t>
            </a:r>
            <a:endParaRPr lang="ru-RU" sz="2800" b="1" i="1" u="sng" dirty="0">
              <a:solidFill>
                <a:srgbClr val="6600CC"/>
              </a:solidFill>
            </a:endParaRPr>
          </a:p>
        </p:txBody>
      </p:sp>
    </p:spTree>
  </p:cSld>
  <p:clrMapOvr>
    <a:masterClrMapping/>
  </p:clrMapOvr>
  <p:transition spd="med">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12968" cy="6370975"/>
          </a:xfrm>
          <a:prstGeom prst="rect">
            <a:avLst/>
          </a:prstGeom>
        </p:spPr>
        <p:txBody>
          <a:bodyPr wrap="square">
            <a:spAutoFit/>
          </a:bodyPr>
          <a:lstStyle/>
          <a:p>
            <a:r>
              <a:rPr lang="ru-RU" sz="2400" b="1" dirty="0" smtClean="0"/>
              <a:t>Радиста и меня вывели из самолета, но обходились с нами очень тепло и уважительно. Далее мы взошли на некое транспортное средство, напоминающее платформу, но без колес. Она понесла нас к мерцающему городу с большой скоростью. По мере приближения создалось впечатление, что город был сделан из какого то материала, напоминающего хрусталь. Вскоре мы прибыли к большому зданию, подобных которому я ни разу в жизни не видел. По архитектуре оно напоминало работы </a:t>
            </a:r>
            <a:r>
              <a:rPr lang="ru-RU" sz="2400" b="1" dirty="0" smtClean="0">
                <a:hlinkClick r:id="rId2"/>
              </a:rPr>
              <a:t>Фрэнка Ллойда Райта</a:t>
            </a:r>
            <a:r>
              <a:rPr lang="ru-RU" sz="2400" b="1" dirty="0" smtClean="0"/>
              <a:t> (американский архитектор, известный необычными проектами) или даже фантастические новеллы про </a:t>
            </a:r>
            <a:r>
              <a:rPr lang="ru-RU" sz="2400" b="1" dirty="0" smtClean="0">
                <a:hlinkClick r:id="rId3"/>
              </a:rPr>
              <a:t>Бака </a:t>
            </a:r>
            <a:r>
              <a:rPr lang="ru-RU" sz="2400" b="1" dirty="0" err="1" smtClean="0">
                <a:hlinkClick r:id="rId3"/>
              </a:rPr>
              <a:t>Роджерса</a:t>
            </a:r>
            <a:r>
              <a:rPr lang="ru-RU" sz="2400" b="1" dirty="0" smtClean="0">
                <a:hlinkClick r:id="rId3"/>
              </a:rPr>
              <a:t> </a:t>
            </a:r>
            <a:r>
              <a:rPr lang="ru-RU" sz="2400" b="1" dirty="0" smtClean="0"/>
              <a:t>(герой американских фантастических новелл) !! </a:t>
            </a:r>
            <a:r>
              <a:rPr lang="ru-RU" sz="2400" b="1" i="1" u="sng" dirty="0" smtClean="0">
                <a:solidFill>
                  <a:srgbClr val="6600CC"/>
                </a:solidFill>
              </a:rPr>
              <a:t>Нам дали какие то теплые напитки, по вкусу не напоминающие ничего, что я пробовал до этого. Восхитительно!</a:t>
            </a:r>
            <a:r>
              <a:rPr lang="ru-RU" sz="2400" b="1" dirty="0" smtClean="0"/>
              <a:t> Примерно через 10 минут появились наши необычные сопровождающие и сказали, что я должен проследовать с ними. Мне не оставалось ничего, кроме как согласиться.</a:t>
            </a:r>
            <a:endParaRPr lang="ru-RU" sz="2400" b="1" dirty="0"/>
          </a:p>
        </p:txBody>
      </p:sp>
    </p:spTree>
  </p:cSld>
  <p:clrMapOvr>
    <a:masterClrMapping/>
  </p:clrMapOvr>
  <p:transition spd="med">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12968" cy="5878532"/>
          </a:xfrm>
          <a:prstGeom prst="rect">
            <a:avLst/>
          </a:prstGeom>
        </p:spPr>
        <p:txBody>
          <a:bodyPr wrap="square">
            <a:spAutoFit/>
          </a:bodyPr>
          <a:lstStyle/>
          <a:p>
            <a:r>
              <a:rPr lang="ru-RU" sz="2800" b="1" dirty="0" smtClean="0"/>
              <a:t>Я оставил своего радиста и мы спустя некоторое время мы зашли в нечто, напоминающее лифт. Мы спускались какое то время, после чего кабина остановилась и дверь беззвучно поднялась вверх! Дальше мы пошли по коридору, залитому розовым светом, исходившим, кажется, прямо из самих стен. Один из наших сопровождающих жестом попросил остановиться перед большой дверью. На двери было нанесены какие то знаки, которых я не мог понять. Большая дверь бесшумно открылась и мне предложили пройти внутрь</a:t>
            </a:r>
            <a:r>
              <a:rPr lang="ru-RU" sz="3200" b="1" i="1" u="sng" dirty="0" smtClean="0">
                <a:solidFill>
                  <a:srgbClr val="6600CC"/>
                </a:solidFill>
              </a:rPr>
              <a:t>. Один из сопровождающих сказал: “Не бойтесь, адмирал, Вас примет Хозяин”.</a:t>
            </a:r>
            <a:endParaRPr lang="ru-RU" sz="3200" b="1" i="1" u="sng" dirty="0">
              <a:solidFill>
                <a:srgbClr val="6600CC"/>
              </a:solidFill>
            </a:endParaRPr>
          </a:p>
        </p:txBody>
      </p:sp>
    </p:spTree>
  </p:cSld>
  <p:clrMapOvr>
    <a:masterClrMapping/>
  </p:clrMapOvr>
  <p:transition spd="med">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02359"/>
            <a:ext cx="8784976" cy="6555641"/>
          </a:xfrm>
          <a:prstGeom prst="rect">
            <a:avLst/>
          </a:prstGeom>
        </p:spPr>
        <p:txBody>
          <a:bodyPr wrap="square">
            <a:spAutoFit/>
          </a:bodyPr>
          <a:lstStyle/>
          <a:p>
            <a:r>
              <a:rPr lang="ru-RU" sz="2800" b="1" dirty="0" smtClean="0"/>
              <a:t>Я захожу </a:t>
            </a:r>
            <a:r>
              <a:rPr lang="ru-RU" sz="2800" b="1" dirty="0" err="1" smtClean="0"/>
              <a:t>внуть</a:t>
            </a:r>
            <a:r>
              <a:rPr lang="ru-RU" sz="2800" b="1" dirty="0" smtClean="0"/>
              <a:t> и вижу яркий необычный свет, заполняющий все помещение. После того, как глаза привыкают к свету я замечаю то, что меня окружает. То, что я увидел было самым прекрасным из всего, что я видел в жизни. Это было слишком прекрасно, чтобы я мог это как-то описать. Это тонко и изысканно. Я думаю, что не существует слов, чтобы описать ЭТО со всей точностью и правдоподобностью! Мои мысли были мягко прерваны теплым мелодичным голосом: “Я приветствую Вас на нашей земле, Адмирал”. Я вижу человека в возрасте с приятными чертами лица. Он сидит за большим столом. Движением он предложил мне сесть на один из стульев. После того, как я сел, он свел пальцы рук вместе и улыбнулся. </a:t>
            </a:r>
            <a:r>
              <a:rPr lang="ru-RU" sz="2800" b="1" u="sng" dirty="0" smtClean="0">
                <a:solidFill>
                  <a:srgbClr val="6600CC"/>
                </a:solidFill>
              </a:rPr>
              <a:t>Он продолжает говорить мягким голосом и передает нижеследующее</a:t>
            </a:r>
            <a:r>
              <a:rPr lang="ru-RU" sz="2800" b="1" dirty="0" smtClean="0"/>
              <a:t>.</a:t>
            </a:r>
            <a:endParaRPr lang="ru-RU" sz="2800" b="1" dirty="0"/>
          </a:p>
        </p:txBody>
      </p:sp>
    </p:spTree>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764704"/>
            <a:ext cx="8712968" cy="5693866"/>
          </a:xfrm>
          <a:prstGeom prst="rect">
            <a:avLst/>
          </a:prstGeom>
        </p:spPr>
        <p:txBody>
          <a:bodyPr wrap="square">
            <a:spAutoFit/>
          </a:bodyPr>
          <a:lstStyle/>
          <a:p>
            <a:pPr>
              <a:tabLst>
                <a:tab pos="1617663" algn="l"/>
              </a:tabLst>
            </a:pPr>
            <a:r>
              <a:rPr lang="ru-RU" dirty="0" smtClean="0"/>
              <a:t> </a:t>
            </a:r>
            <a:r>
              <a:rPr lang="ru-RU" sz="2400" b="1" i="1" u="sng" dirty="0" smtClean="0">
                <a:solidFill>
                  <a:srgbClr val="6600CC"/>
                </a:solidFill>
              </a:rPr>
              <a:t>Залпы Второй мировой войны отгремели</a:t>
            </a:r>
            <a:r>
              <a:rPr lang="ru-RU" sz="2000" b="1" dirty="0" smtClean="0"/>
              <a:t>. Однако наличие возможной нацистской полярной станции  на  </a:t>
            </a:r>
            <a:r>
              <a:rPr lang="ru-RU" sz="2400" b="1" i="1" u="sng" dirty="0" smtClean="0">
                <a:solidFill>
                  <a:srgbClr val="6600CC"/>
                </a:solidFill>
              </a:rPr>
              <a:t>Антарктиде</a:t>
            </a:r>
            <a:r>
              <a:rPr lang="ru-RU" sz="2000" b="1" dirty="0" smtClean="0"/>
              <a:t> не давало американцам спать спокойно. Уже в дни капитуляции Японии, в августе 1945 года, Берд начал забрасывать руководство флота и страны новыми докладными записками. В них он говорил о необходимости глубокой разведки ранее не освоенных территорий, о возможном пребывании на них </a:t>
            </a:r>
            <a:r>
              <a:rPr lang="ru-RU" sz="2400" b="1" i="1" u="sng" dirty="0" smtClean="0">
                <a:solidFill>
                  <a:srgbClr val="6600CC"/>
                </a:solidFill>
              </a:rPr>
              <a:t>«недобитых немцев», </a:t>
            </a:r>
            <a:r>
              <a:rPr lang="ru-RU" sz="2000" b="1" dirty="0" smtClean="0"/>
              <a:t> намекал на то, что часть </a:t>
            </a:r>
            <a:r>
              <a:rPr lang="ru-RU" sz="2000" b="1" i="1" u="sng" dirty="0" smtClean="0">
                <a:solidFill>
                  <a:srgbClr val="6600CC"/>
                </a:solidFill>
              </a:rPr>
              <a:t>германских подлодок </a:t>
            </a:r>
            <a:r>
              <a:rPr lang="ru-RU" sz="2000" b="1" dirty="0" smtClean="0"/>
              <a:t>могла уйти именно в </a:t>
            </a:r>
            <a:r>
              <a:rPr lang="ru-RU" sz="2000" b="1" i="1" u="sng" dirty="0" smtClean="0">
                <a:solidFill>
                  <a:srgbClr val="6600CC"/>
                </a:solidFill>
              </a:rPr>
              <a:t>Антарктиду</a:t>
            </a:r>
            <a:r>
              <a:rPr lang="ru-RU" sz="2000" b="1" dirty="0" smtClean="0"/>
              <a:t>. В конце концов санкция на проведение экспедиции, получившей название </a:t>
            </a:r>
            <a:r>
              <a:rPr lang="ru-RU" sz="2400" b="1" i="1" u="sng" dirty="0" smtClean="0">
                <a:solidFill>
                  <a:srgbClr val="6600CC"/>
                </a:solidFill>
              </a:rPr>
              <a:t>«Высокий прыжок», </a:t>
            </a:r>
            <a:r>
              <a:rPr lang="ru-RU" sz="2000" b="1" dirty="0" smtClean="0"/>
              <a:t>была дана.</a:t>
            </a:r>
            <a:br>
              <a:rPr lang="ru-RU" sz="2000" b="1" dirty="0" smtClean="0"/>
            </a:br>
            <a:r>
              <a:rPr lang="ru-RU" sz="2000" b="1" dirty="0" smtClean="0"/>
              <a:t>В кратчайшие сроки сформировали сравнительно небольшую эскадру в составе </a:t>
            </a:r>
            <a:r>
              <a:rPr lang="ru-RU" sz="2000" b="1" i="1" u="sng" dirty="0" smtClean="0">
                <a:solidFill>
                  <a:srgbClr val="6600CC"/>
                </a:solidFill>
              </a:rPr>
              <a:t>14 кораблей </a:t>
            </a:r>
            <a:r>
              <a:rPr lang="ru-RU" sz="2000" b="1" dirty="0" smtClean="0"/>
              <a:t>во главе с авианосцем «Филиппинское море». На борту этого корабля находилось почти </a:t>
            </a:r>
            <a:r>
              <a:rPr lang="ru-RU" sz="2000" b="1" i="1" u="sng" dirty="0" smtClean="0">
                <a:solidFill>
                  <a:srgbClr val="6600CC"/>
                </a:solidFill>
              </a:rPr>
              <a:t>сто различных самолетов и вертолетов</a:t>
            </a:r>
            <a:r>
              <a:rPr lang="ru-RU" sz="2000" b="1" dirty="0" smtClean="0"/>
              <a:t>. Предпочтение было отдано разведчикам и противолодочным бомбардировщикам. Кстати, и в составе кораблей эскадры преобладали именно противолодочные — очевидно, </a:t>
            </a:r>
            <a:r>
              <a:rPr lang="ru-RU" sz="2400" b="1" i="1" u="sng" dirty="0" smtClean="0">
                <a:solidFill>
                  <a:srgbClr val="6600CC"/>
                </a:solidFill>
              </a:rPr>
              <a:t>американцы всерьез боялись встречи с германскими субмаринами.</a:t>
            </a:r>
            <a:endParaRPr lang="ru-RU" sz="2400" b="1" i="1" u="sng" dirty="0">
              <a:solidFill>
                <a:srgbClr val="6600CC"/>
              </a:solidFill>
            </a:endParaRPr>
          </a:p>
        </p:txBody>
      </p:sp>
    </p:spTree>
  </p:cSld>
  <p:clrMapOvr>
    <a:masterClrMapping/>
  </p:clrMapOvr>
  <p:transition spd="med">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5846"/>
            <a:ext cx="8928992" cy="5509200"/>
          </a:xfrm>
          <a:prstGeom prst="rect">
            <a:avLst/>
          </a:prstGeom>
        </p:spPr>
        <p:txBody>
          <a:bodyPr wrap="square">
            <a:spAutoFit/>
          </a:bodyPr>
          <a:lstStyle/>
          <a:p>
            <a:r>
              <a:rPr lang="ru-RU" sz="2400" b="1" dirty="0" smtClean="0"/>
              <a:t>“</a:t>
            </a:r>
            <a:r>
              <a:rPr lang="ru-RU" sz="2400" b="1" i="1" dirty="0" smtClean="0"/>
              <a:t>Мы позволили Вам попасть сюда потому, что Вы - благородный человек и хорошо известны </a:t>
            </a:r>
            <a:r>
              <a:rPr lang="ru-RU" sz="3200" b="1" u="sng" dirty="0" smtClean="0">
                <a:solidFill>
                  <a:srgbClr val="6600CC"/>
                </a:solidFill>
              </a:rPr>
              <a:t>на Поверхности Земли,</a:t>
            </a:r>
            <a:r>
              <a:rPr lang="ru-RU" sz="2400" b="1" i="1" dirty="0" smtClean="0"/>
              <a:t> Адмирал</a:t>
            </a:r>
            <a:r>
              <a:rPr lang="ru-RU" sz="2400" b="1" dirty="0" smtClean="0"/>
              <a:t>.” Поверхности Земли, у меня перехватило дыхание! “</a:t>
            </a:r>
            <a:r>
              <a:rPr lang="ru-RU" sz="2400" b="1" i="1" dirty="0" smtClean="0"/>
              <a:t>Да</a:t>
            </a:r>
            <a:r>
              <a:rPr lang="ru-RU" sz="2400" b="1" dirty="0" smtClean="0"/>
              <a:t>“, ответил Хозяин с улыбкой, “</a:t>
            </a:r>
            <a:r>
              <a:rPr lang="ru-RU" sz="2400" b="1" i="1" dirty="0" smtClean="0"/>
              <a:t>Вы в землях </a:t>
            </a:r>
            <a:r>
              <a:rPr lang="ru-RU" sz="2400" b="1" i="1" dirty="0" err="1" smtClean="0"/>
              <a:t>Арианни</a:t>
            </a:r>
            <a:r>
              <a:rPr lang="ru-RU" sz="2400" b="1" i="1" dirty="0" smtClean="0"/>
              <a:t>, внутреннего мира Земли. Мы не отнимем много времени от Вашей миссии и в целости и сохранности вернем на </a:t>
            </a:r>
            <a:r>
              <a:rPr lang="ru-RU" sz="2400" b="1" u="sng" dirty="0" smtClean="0">
                <a:solidFill>
                  <a:srgbClr val="6600CC"/>
                </a:solidFill>
              </a:rPr>
              <a:t>поверхность Земли </a:t>
            </a:r>
            <a:r>
              <a:rPr lang="ru-RU" sz="2400" b="1" i="1" dirty="0" smtClean="0"/>
              <a:t>на некоторое расстояние. Но теперь, адмирал, я должен объяснить Вам, почему Вы здесь</a:t>
            </a:r>
            <a:r>
              <a:rPr lang="ru-RU" sz="2400" b="1" u="sng" dirty="0" smtClean="0">
                <a:solidFill>
                  <a:srgbClr val="6600CC"/>
                </a:solidFill>
              </a:rPr>
              <a:t>. Мы стали наблюдать за Вашей Расой сразу после того, как взорвались первые атомные бомбы в Хиросиме и Нагасаки в Японии. </a:t>
            </a:r>
            <a:r>
              <a:rPr lang="ru-RU" sz="2400" b="1" i="1" dirty="0" smtClean="0"/>
              <a:t>Именно в это неспокойное время мы в первый раз отправили наши </a:t>
            </a:r>
            <a:r>
              <a:rPr lang="ru-RU" sz="2400" b="1" i="1" smtClean="0"/>
              <a:t>летательные аппараты  в </a:t>
            </a:r>
            <a:r>
              <a:rPr lang="ru-RU" sz="2400" b="1" i="1" dirty="0" smtClean="0"/>
              <a:t>Ваш мир на поверхности с целью узнать, что у Вас произошло. Конечно, сейчас это в прошлом, мой дорогой адмирал, но я должен продолжить.</a:t>
            </a:r>
            <a:endParaRPr lang="ru-RU" sz="2400" b="1" dirty="0"/>
          </a:p>
        </p:txBody>
      </p:sp>
    </p:spTree>
  </p:cSld>
  <p:clrMapOvr>
    <a:masterClrMapping/>
  </p:clrMapOvr>
  <p:transition spd="med">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751344"/>
            <a:ext cx="8568952" cy="5262979"/>
          </a:xfrm>
          <a:prstGeom prst="rect">
            <a:avLst/>
          </a:prstGeom>
        </p:spPr>
        <p:txBody>
          <a:bodyPr wrap="square">
            <a:spAutoFit/>
          </a:bodyPr>
          <a:lstStyle/>
          <a:p>
            <a:r>
              <a:rPr lang="ru-RU" sz="2400" b="1" i="1" dirty="0" smtClean="0"/>
              <a:t>В 1945 и позже мы пытались выйти на контакт с Вашей Расой, но наши попытки были встречены враждебностью, наши </a:t>
            </a:r>
            <a:r>
              <a:rPr lang="en-US" sz="2400" b="1" i="1" dirty="0" smtClean="0"/>
              <a:t> </a:t>
            </a:r>
            <a:r>
              <a:rPr lang="ru-RU" sz="2400" b="1" i="1" dirty="0" smtClean="0"/>
              <a:t>летающие  тарелки  были обстреляны. Да, даже преследовались Вашими истребителями с целью уничтожить. Поэтому сейчас, сын мой, я сообщаю, что в Вашем мире собирается большая буря, черная ярость, которая не исчерпает себя за много лет. В Вашем оружии не будет ответа, Ваша наука не защитит Вас. Буря может бушевать до тех пор, пока не будет растоптан каждый цветок Вашей культуры, пока вся человечность не будет затоптана в бескрайний хаос. Ваша последняя война была лишь прелюдией того, через что придется пройти Вашей Расе. Мы здесь видим все четче с каждым часом. Вы считаете, что я ошибаюсь?”</a:t>
            </a:r>
            <a:endParaRPr lang="ru-RU" sz="2400" b="1" dirty="0"/>
          </a:p>
        </p:txBody>
      </p:sp>
    </p:spTree>
  </p:cSld>
  <p:clrMapOvr>
    <a:masterClrMapping/>
  </p:clrMapOvr>
  <p:transition spd="med">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5846"/>
            <a:ext cx="8640960" cy="6186309"/>
          </a:xfrm>
          <a:prstGeom prst="rect">
            <a:avLst/>
          </a:prstGeom>
        </p:spPr>
        <p:txBody>
          <a:bodyPr wrap="square">
            <a:spAutoFit/>
          </a:bodyPr>
          <a:lstStyle/>
          <a:p>
            <a:r>
              <a:rPr lang="ru-RU" sz="2400" b="1" i="1" dirty="0" smtClean="0"/>
              <a:t>“Нет”, </a:t>
            </a:r>
            <a:r>
              <a:rPr lang="ru-RU" sz="2400" b="1" dirty="0" smtClean="0"/>
              <a:t>ответил я, “</a:t>
            </a:r>
            <a:r>
              <a:rPr lang="ru-RU" sz="2400" b="1" i="1" dirty="0" smtClean="0"/>
              <a:t>это уже случалось раньше, наступали Темные века и они длились более пятисот лет</a:t>
            </a:r>
            <a:r>
              <a:rPr lang="ru-RU" sz="2400" b="1" dirty="0" smtClean="0"/>
              <a:t>“.</a:t>
            </a:r>
          </a:p>
          <a:p>
            <a:r>
              <a:rPr lang="ru-RU" sz="2400" b="1" i="1" dirty="0" smtClean="0"/>
              <a:t>“Да мой сын”, ответил Хозяин, “Темные века, которые придут сейчас, покроют Землю темной пеленой, но я верю, что некоторые из Вашей Расы переживут эту бурю, ничего больше я не могу сказать. Вдали мы видим новый мир, </a:t>
            </a:r>
            <a:r>
              <a:rPr lang="ru-RU" sz="2400" b="1" i="1" dirty="0" err="1" smtClean="0"/>
              <a:t>возраждающийся</a:t>
            </a:r>
            <a:r>
              <a:rPr lang="ru-RU" sz="2400" b="1" i="1" dirty="0" smtClean="0"/>
              <a:t> на руинах Вашей расы, ищущий потерянные легендарные сокровища и они будут здесь, сын мой, у нас на хранении. Когда это время придет, мы снова выйдем чтобы помочь Вам возродить Вашу Расу и культуру. Может быть, к тому времени Вы осознаете бессмысленность войн и соперничества… и может быть после этого, некоторые части Вашей культуры и науки будут возвращены Вам, чтобы начать все заново. </a:t>
            </a:r>
            <a:r>
              <a:rPr lang="ru-RU" sz="2800" b="1" i="1" u="sng" dirty="0" smtClean="0">
                <a:solidFill>
                  <a:srgbClr val="6600CC"/>
                </a:solidFill>
              </a:rPr>
              <a:t>Тебе, сын мой, нужно вернуться в Мир на Поверхности с этим посланием…”.</a:t>
            </a:r>
            <a:endParaRPr lang="ru-RU" sz="2800" b="1" i="1" u="sng" dirty="0">
              <a:solidFill>
                <a:srgbClr val="6600CC"/>
              </a:solidFill>
            </a:endParaRPr>
          </a:p>
        </p:txBody>
      </p:sp>
    </p:spTree>
  </p:cSld>
  <p:clrMapOvr>
    <a:masterClrMapping/>
  </p:clrMapOvr>
  <p:transition spd="med">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97346"/>
            <a:ext cx="8712968" cy="6370975"/>
          </a:xfrm>
          <a:prstGeom prst="rect">
            <a:avLst/>
          </a:prstGeom>
        </p:spPr>
        <p:txBody>
          <a:bodyPr wrap="square">
            <a:spAutoFit/>
          </a:bodyPr>
          <a:lstStyle/>
          <a:p>
            <a:r>
              <a:rPr lang="ru-RU" sz="2400" b="1" dirty="0" smtClean="0"/>
              <a:t>С этими словами наша встреча, похоже, подошла к концу. Я стоял некоторое время как во сне… и тем не менее я знал, что это было реальностью, и по какой то странной причине я слегка поклонился, то ли из уважения, то ли из смирения, я так и не понял из за чего.</a:t>
            </a:r>
          </a:p>
          <a:p>
            <a:r>
              <a:rPr lang="ru-RU" sz="2400" b="1" dirty="0" smtClean="0"/>
              <a:t>Неожиданно я снова заметил, что двое моих сопровождающих стояли рядом со мной. “Пройдемте, адмирал”, сказал один из них. Перед тем как уйти я еще раз посмотрел на Хозяина. По его мудрому лицу проскользнула улыбка и он сказал “Прощай, сын мой!” и помахал мне рукой в знак мира и наша встреча была на этом окончена.</a:t>
            </a:r>
          </a:p>
          <a:p>
            <a:r>
              <a:rPr lang="ru-RU" sz="2400" b="1" dirty="0" smtClean="0"/>
              <a:t>Мы быстро вышли из больших дверей помещения Хозяина и снова зашли в лифт. Дверь тихо опустилась и мы сразу поехали вверх. Один из моих сопровождающих сказал: </a:t>
            </a:r>
            <a:r>
              <a:rPr lang="ru-RU" sz="2400" b="1" i="1" dirty="0" smtClean="0"/>
              <a:t>“Теперь мы должны поторопиться, адмирал, Хозяин не хочет больше Вас задерживать и Вы должны вернуться с этим сообщением к Вашей Расе”.</a:t>
            </a:r>
            <a:endParaRPr lang="ru-RU" sz="2400" b="1" dirty="0"/>
          </a:p>
        </p:txBody>
      </p:sp>
    </p:spTree>
  </p:cSld>
  <p:clrMapOvr>
    <a:masterClrMapping/>
  </p:clrMapOvr>
  <p:transition spd="med">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764704"/>
            <a:ext cx="8784976" cy="5632311"/>
          </a:xfrm>
          <a:prstGeom prst="rect">
            <a:avLst/>
          </a:prstGeom>
        </p:spPr>
        <p:txBody>
          <a:bodyPr wrap="square">
            <a:spAutoFit/>
          </a:bodyPr>
          <a:lstStyle/>
          <a:p>
            <a:r>
              <a:rPr lang="ru-RU" sz="2400" b="1" dirty="0" smtClean="0"/>
              <a:t>Я промолчал. Все это было </a:t>
            </a:r>
            <a:r>
              <a:rPr lang="ru-RU" sz="2400" b="1" smtClean="0"/>
              <a:t>совершенно невероятно</a:t>
            </a:r>
            <a:r>
              <a:rPr lang="ru-RU" sz="2400" b="1" dirty="0" smtClean="0"/>
              <a:t>, но снова мои мысли были прерваны, когда мы остановились. Я зашел в комнату и оказался снова рядом со своим радистом. У него было озабоченное выражение лица. Я подошел и сказал </a:t>
            </a:r>
            <a:r>
              <a:rPr lang="ru-RU" sz="2400" b="1" i="1" dirty="0" smtClean="0"/>
              <a:t>“все в порядке, </a:t>
            </a:r>
            <a:r>
              <a:rPr lang="ru-RU" sz="2400" b="1" i="1" dirty="0" err="1" smtClean="0"/>
              <a:t>Хоуи</a:t>
            </a:r>
            <a:r>
              <a:rPr lang="ru-RU" sz="2400" b="1" i="1" dirty="0" smtClean="0"/>
              <a:t>, все в порядке”. </a:t>
            </a:r>
            <a:r>
              <a:rPr lang="ru-RU" sz="2400" b="1" dirty="0" smtClean="0"/>
              <a:t>Двое сопровождающих проводили нас к ожидающему транспортному средству и вскоре мы были снова рядом с нашим самолетом. Двигатели были выключены и мы немедленно прошли на борт. Весь воздух вокруг теперь был пропитан ощущением срочности. Как только закрылась дверь грузового отсека, самолет стал подниматься в воздух невидимой силой пока мы не достигли высоты в 2700 футов. Два летательных </a:t>
            </a:r>
            <a:r>
              <a:rPr lang="ru-RU" sz="2400" b="1" dirty="0" err="1" smtClean="0"/>
              <a:t>аппрата</a:t>
            </a:r>
            <a:r>
              <a:rPr lang="ru-RU" sz="2400" b="1" dirty="0" smtClean="0"/>
              <a:t> по сторонам сопровождали нас на пути обратно. Здесь я должен заметить, что индикатор скорости показывал, что мы не движемся, хотя на самом деле мы двигались с очень высокой скоростью.</a:t>
            </a:r>
            <a:endParaRPr lang="ru-RU" sz="2400" b="1" dirty="0"/>
          </a:p>
        </p:txBody>
      </p:sp>
    </p:spTree>
  </p:cSld>
  <p:clrMapOvr>
    <a:masterClrMapping/>
  </p:clrMapOvr>
  <p:transition spd="med">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836712"/>
            <a:ext cx="8784976" cy="4893647"/>
          </a:xfrm>
          <a:prstGeom prst="rect">
            <a:avLst/>
          </a:prstGeom>
        </p:spPr>
        <p:txBody>
          <a:bodyPr wrap="square">
            <a:spAutoFit/>
          </a:bodyPr>
          <a:lstStyle/>
          <a:p>
            <a:r>
              <a:rPr lang="ru-RU" sz="2400" b="1" dirty="0" smtClean="0"/>
              <a:t>14:15 Пришло радиосообщение: </a:t>
            </a:r>
            <a:r>
              <a:rPr lang="ru-RU" sz="2400" b="1" i="1" dirty="0" smtClean="0"/>
              <a:t>“Мы покидаем Вас сейчас, адмирал, Ваше управление снова работает, </a:t>
            </a:r>
            <a:r>
              <a:rPr lang="ru-RU" sz="2400" b="1" i="1" dirty="0" err="1" smtClean="0"/>
              <a:t>Auf</a:t>
            </a:r>
            <a:r>
              <a:rPr lang="ru-RU" sz="2400" b="1" i="1" dirty="0" smtClean="0"/>
              <a:t> </a:t>
            </a:r>
            <a:r>
              <a:rPr lang="ru-RU" sz="2400" b="1" i="1" dirty="0" err="1" smtClean="0"/>
              <a:t>Wiedersehen</a:t>
            </a:r>
            <a:r>
              <a:rPr lang="ru-RU" sz="2400" b="1" i="1" dirty="0" smtClean="0"/>
              <a:t>!!!!”</a:t>
            </a:r>
            <a:endParaRPr lang="ru-RU" sz="2400" b="1" dirty="0" smtClean="0"/>
          </a:p>
          <a:p>
            <a:r>
              <a:rPr lang="ru-RU" sz="2400" b="1" dirty="0" smtClean="0"/>
              <a:t>Самолет неожиданно тряхнуло так, будто он попал в воздушную яму. Мы быстро выровняли самолет. Мы некоторое время молчали, каждый думал о своем…</a:t>
            </a:r>
          </a:p>
          <a:p>
            <a:r>
              <a:rPr lang="ru-RU" sz="2400" b="1" i="1" u="sng" dirty="0" smtClean="0">
                <a:solidFill>
                  <a:srgbClr val="6600CC"/>
                </a:solidFill>
              </a:rPr>
              <a:t>ЗАПИСЬ В БОРТОВОМ ЖУРНАЛЕ ПРОДОЛЖАЕТСЯ:</a:t>
            </a:r>
          </a:p>
          <a:p>
            <a:r>
              <a:rPr lang="ru-RU" sz="2400" b="1" dirty="0" smtClean="0"/>
              <a:t>14:20 Мы снова находимся над обширными площадями льда и снега и примерно в 27 минутах от базы. Мы выходим с ними на радиоконтакт. Мы сообщаем, что все в норме….в норме. База сообщает об облегчении из-за того, что мы снова на связи.</a:t>
            </a:r>
          </a:p>
          <a:p>
            <a:r>
              <a:rPr lang="ru-RU" sz="2400" b="1" dirty="0" smtClean="0"/>
              <a:t>15:00 Мы мягко приземляемся на базе. У меня есть миссия…</a:t>
            </a:r>
          </a:p>
          <a:p>
            <a:r>
              <a:rPr lang="ru-RU" sz="2400" b="1" i="1" u="sng" dirty="0" smtClean="0">
                <a:solidFill>
                  <a:srgbClr val="6600CC"/>
                </a:solidFill>
              </a:rPr>
              <a:t>КОНЕЦ ЗАПИСЕЙ В БОРТОВОМ ЖУРНАЛЕ.</a:t>
            </a:r>
            <a:endParaRPr lang="ru-RU" sz="2400" b="1" i="1" u="sng" dirty="0">
              <a:solidFill>
                <a:srgbClr val="6600CC"/>
              </a:solidFill>
            </a:endParaRPr>
          </a:p>
        </p:txBody>
      </p:sp>
    </p:spTree>
  </p:cSld>
  <p:clrMapOvr>
    <a:masterClrMapping/>
  </p:clrMapOvr>
  <p:transition spd="med">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016" y="476672"/>
            <a:ext cx="8856984" cy="5878532"/>
          </a:xfrm>
          <a:prstGeom prst="rect">
            <a:avLst/>
          </a:prstGeom>
        </p:spPr>
        <p:txBody>
          <a:bodyPr wrap="square">
            <a:spAutoFit/>
          </a:bodyPr>
          <a:lstStyle/>
          <a:p>
            <a:r>
              <a:rPr lang="ru-RU" sz="2800" b="1" dirty="0" smtClean="0"/>
              <a:t>11 марта 1947 года. Я только что присутствовал на совещании сотрудников в Пентагоне. </a:t>
            </a:r>
            <a:r>
              <a:rPr lang="ru-RU" sz="3200" b="1" i="1" u="sng" dirty="0" smtClean="0">
                <a:solidFill>
                  <a:srgbClr val="6600CC"/>
                </a:solidFill>
              </a:rPr>
              <a:t>Я </a:t>
            </a:r>
            <a:r>
              <a:rPr lang="ru-RU" sz="3200" b="1" i="1" u="sng" dirty="0" err="1" smtClean="0">
                <a:solidFill>
                  <a:srgbClr val="6600CC"/>
                </a:solidFill>
              </a:rPr>
              <a:t>полносью</a:t>
            </a:r>
            <a:r>
              <a:rPr lang="ru-RU" sz="3200" b="1" i="1" u="sng" dirty="0" smtClean="0">
                <a:solidFill>
                  <a:srgbClr val="6600CC"/>
                </a:solidFill>
              </a:rPr>
              <a:t> сообщил о своем открытии и сообщении от Хозяина. </a:t>
            </a:r>
            <a:r>
              <a:rPr lang="ru-RU" sz="2800" b="1" dirty="0" smtClean="0"/>
              <a:t>Все было должным образом записано. Об этом было доложено Президенту. Сейчас я несколько часов нахожусь под стражей (6 часов 39 минут, если быть точным). Я был внимательно опрошен сотрудниками Службы Безопасности и командой врачей. Это было испытанием!! Я помещен под жесткий контроль Национальной Службы </a:t>
            </a:r>
            <a:r>
              <a:rPr lang="ru-RU" sz="2800" b="1" dirty="0" err="1" smtClean="0"/>
              <a:t>Безопасноти</a:t>
            </a:r>
            <a:r>
              <a:rPr lang="ru-RU" sz="2800" b="1" dirty="0" smtClean="0"/>
              <a:t> США! МНЕ ПРИКАЗАНО МОЛЧАТЬ ОТНОСИТЕЛЬНО ВСЕГО ЧТО Я УЗНАЛ! Невероятно! Мне напомнили, что я военный и должен подчиняться приказам.</a:t>
            </a:r>
            <a:endParaRPr lang="ru-RU" sz="2800" b="1" dirty="0"/>
          </a:p>
        </p:txBody>
      </p:sp>
    </p:spTree>
  </p:cSld>
  <p:clrMapOvr>
    <a:masterClrMapping/>
  </p:clrMapOvr>
  <p:transition spd="med">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7693"/>
            <a:ext cx="8964488" cy="6740307"/>
          </a:xfrm>
          <a:prstGeom prst="rect">
            <a:avLst/>
          </a:prstGeom>
        </p:spPr>
        <p:txBody>
          <a:bodyPr wrap="square">
            <a:spAutoFit/>
          </a:bodyPr>
          <a:lstStyle/>
          <a:p>
            <a:r>
              <a:rPr lang="ru-RU" sz="2400" b="1" i="1" u="sng" dirty="0" smtClean="0">
                <a:solidFill>
                  <a:srgbClr val="6600CC"/>
                </a:solidFill>
              </a:rPr>
              <a:t>24 декабря 1956 года, последняя запись</a:t>
            </a:r>
            <a:r>
              <a:rPr lang="ru-RU" sz="2400" b="1" dirty="0" smtClean="0"/>
              <a:t>: Последние несколько лет с 1947 года не были легкими… Сейчас я хочу сделать свою последнюю запись в этом дневнике. В заключение я хотел бы сказать, что я верно хранил эту тайну все эти годы. Это было против моего желания и моих ценностей. Сейчас я чувствую, что мои дни сочтены, однако эта тайна не уйдет со мной в могилу, а как любая истина, рано или поздно восторжествует.</a:t>
            </a:r>
          </a:p>
          <a:p>
            <a:r>
              <a:rPr lang="ru-RU" sz="2400" b="1" dirty="0" smtClean="0"/>
              <a:t>Это может оказаться единственной надеждой Человечества. Я видел правду и она укрепила мой дух и освободила меня! Я отдал должное чудовищной машине военно-промышленного комплекса. Сейчас приближается длинная ночь, но это будет не конец. Как только длинная арктическая ночь закончится, ослепительный бриллиант Истины заблистает и те, кто во тьме, утонут в его свете… </a:t>
            </a:r>
            <a:r>
              <a:rPr lang="ru-RU" sz="2400" b="1" i="1" u="sng" dirty="0" smtClean="0">
                <a:solidFill>
                  <a:srgbClr val="6600CC"/>
                </a:solidFill>
              </a:rPr>
              <a:t>ПОТОМУ ЧТО Я ВИДЕЛ ТУ ЗЕМЛЮ ЗА ПОЛЮСОМ, ЭТОТ ЦЕНТР ВЕЛИКОГО НЕИЗВЕДАННОГО.</a:t>
            </a:r>
          </a:p>
          <a:p>
            <a:r>
              <a:rPr lang="ru-RU" sz="2400" b="1" u="sng" dirty="0" err="1" smtClean="0">
                <a:solidFill>
                  <a:srgbClr val="FF0000"/>
                </a:solidFill>
              </a:rPr>
              <a:t>Admiral</a:t>
            </a:r>
            <a:r>
              <a:rPr lang="ru-RU" sz="2400" b="1" u="sng" dirty="0" smtClean="0">
                <a:solidFill>
                  <a:srgbClr val="FF0000"/>
                </a:solidFill>
              </a:rPr>
              <a:t> </a:t>
            </a:r>
            <a:r>
              <a:rPr lang="ru-RU" sz="2400" b="1" u="sng" dirty="0" err="1" smtClean="0">
                <a:solidFill>
                  <a:srgbClr val="FF0000"/>
                </a:solidFill>
              </a:rPr>
              <a:t>Richard</a:t>
            </a:r>
            <a:r>
              <a:rPr lang="ru-RU" sz="2400" b="1" u="sng" dirty="0" smtClean="0">
                <a:solidFill>
                  <a:srgbClr val="FF0000"/>
                </a:solidFill>
              </a:rPr>
              <a:t> E. </a:t>
            </a:r>
            <a:r>
              <a:rPr lang="ru-RU" sz="2400" b="1" u="sng" dirty="0" err="1" smtClean="0">
                <a:solidFill>
                  <a:srgbClr val="FF0000"/>
                </a:solidFill>
              </a:rPr>
              <a:t>Byrd</a:t>
            </a:r>
            <a:r>
              <a:rPr lang="ru-RU" sz="2400" b="1" u="sng" dirty="0" smtClean="0">
                <a:solidFill>
                  <a:srgbClr val="FF0000"/>
                </a:solidFill>
              </a:rPr>
              <a:t/>
            </a:r>
            <a:br>
              <a:rPr lang="ru-RU" sz="2400" b="1" u="sng" dirty="0" smtClean="0">
                <a:solidFill>
                  <a:srgbClr val="FF0000"/>
                </a:solidFill>
              </a:rPr>
            </a:br>
            <a:r>
              <a:rPr lang="ru-RU" sz="2400" b="1" u="sng" dirty="0" err="1" smtClean="0">
                <a:solidFill>
                  <a:srgbClr val="FF0000"/>
                </a:solidFill>
              </a:rPr>
              <a:t>United</a:t>
            </a:r>
            <a:r>
              <a:rPr lang="ru-RU" sz="2400" b="1" u="sng" dirty="0" smtClean="0">
                <a:solidFill>
                  <a:srgbClr val="FF0000"/>
                </a:solidFill>
              </a:rPr>
              <a:t> </a:t>
            </a:r>
            <a:r>
              <a:rPr lang="ru-RU" sz="2400" b="1" u="sng" dirty="0" err="1" smtClean="0">
                <a:solidFill>
                  <a:srgbClr val="FF0000"/>
                </a:solidFill>
              </a:rPr>
              <a:t>States</a:t>
            </a:r>
            <a:r>
              <a:rPr lang="ru-RU" sz="2400" b="1" u="sng" dirty="0" smtClean="0">
                <a:solidFill>
                  <a:srgbClr val="FF0000"/>
                </a:solidFill>
              </a:rPr>
              <a:t> </a:t>
            </a:r>
            <a:r>
              <a:rPr lang="ru-RU" sz="2400" b="1" u="sng" dirty="0" err="1" smtClean="0">
                <a:solidFill>
                  <a:srgbClr val="FF0000"/>
                </a:solidFill>
              </a:rPr>
              <a:t>Navy</a:t>
            </a:r>
            <a:r>
              <a:rPr lang="ru-RU" sz="2400" b="1" u="sng" dirty="0" smtClean="0">
                <a:solidFill>
                  <a:srgbClr val="FF0000"/>
                </a:solidFill>
              </a:rPr>
              <a:t/>
            </a:r>
            <a:br>
              <a:rPr lang="ru-RU" sz="2400" b="1" u="sng" dirty="0" smtClean="0">
                <a:solidFill>
                  <a:srgbClr val="FF0000"/>
                </a:solidFill>
              </a:rPr>
            </a:br>
            <a:r>
              <a:rPr lang="ru-RU" sz="2400" b="1" u="sng" dirty="0" smtClean="0">
                <a:solidFill>
                  <a:srgbClr val="FF0000"/>
                </a:solidFill>
              </a:rPr>
              <a:t>24 </a:t>
            </a:r>
            <a:r>
              <a:rPr lang="ru-RU" sz="2400" b="1" u="sng" dirty="0" err="1" smtClean="0">
                <a:solidFill>
                  <a:srgbClr val="FF0000"/>
                </a:solidFill>
              </a:rPr>
              <a:t>December</a:t>
            </a:r>
            <a:r>
              <a:rPr lang="ru-RU" sz="2400" b="1" u="sng" dirty="0" smtClean="0">
                <a:solidFill>
                  <a:srgbClr val="FF0000"/>
                </a:solidFill>
              </a:rPr>
              <a:t> 1956</a:t>
            </a:r>
            <a:endParaRPr lang="ru-RU" sz="2400" b="1" u="sng"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27584" y="762915"/>
            <a:ext cx="7128791" cy="5615797"/>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72122" y="1290061"/>
            <a:ext cx="7960318" cy="4299179"/>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43608" y="548680"/>
            <a:ext cx="6739260" cy="5463568"/>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97346"/>
            <a:ext cx="8640960" cy="6370975"/>
          </a:xfrm>
          <a:prstGeom prst="rect">
            <a:avLst/>
          </a:prstGeom>
        </p:spPr>
        <p:txBody>
          <a:bodyPr wrap="square">
            <a:spAutoFit/>
          </a:bodyPr>
          <a:lstStyle/>
          <a:p>
            <a:r>
              <a:rPr lang="ru-RU" sz="2400" b="1" dirty="0" smtClean="0"/>
              <a:t>В конце 1946 года эскадра отправилась к берегам Антарктиды. Всего в ней участвовало около четырех тысяч человек. Запасов горючего и продовольствия должно было хватить на восемь месяцев. Новый год участники экспедиции встретили, пересекая экватор. В январе 1947-го они, наконец, подошли к берегам земли Мэри </a:t>
            </a:r>
            <a:r>
              <a:rPr lang="ru-RU" sz="2400" b="1" dirty="0" err="1" smtClean="0"/>
              <a:t>Бэрд</a:t>
            </a:r>
            <a:r>
              <a:rPr lang="ru-RU" sz="2400" b="1" dirty="0" smtClean="0"/>
              <a:t>. Началось тщательное исследование прибрежных районов. </a:t>
            </a:r>
            <a:r>
              <a:rPr lang="ru-RU" sz="2400" b="1" i="1" u="sng" dirty="0" smtClean="0">
                <a:solidFill>
                  <a:srgbClr val="6600CC"/>
                </a:solidFill>
              </a:rPr>
              <a:t>Самолеты вылетали на разведку и фотографирование местности ежедневно — всего за полтора месяца работ было сделано свыше пятидесяти тысяч снимков, составлены подробные географические карты района.</a:t>
            </a:r>
            <a:r>
              <a:rPr lang="ru-RU" sz="2400" b="1" dirty="0" smtClean="0"/>
              <a:t> А потом произошло нечто неожиданное. 3 марта 1947 года только что начатую экспедицию срочно свернули, и корабли поспешно взяли курс домой. Причины этого решения не раскрываются до сих пор, максимум, на что способны официальные власти США, — это заявить, что «экспедиция достигла основных поставленных целей».</a:t>
            </a:r>
            <a:endParaRPr lang="ru-RU" sz="2400" b="1" dirty="0"/>
          </a:p>
        </p:txBody>
      </p:sp>
    </p:spTree>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496944" cy="6309420"/>
          </a:xfrm>
          <a:prstGeom prst="rect">
            <a:avLst/>
          </a:prstGeom>
        </p:spPr>
        <p:txBody>
          <a:bodyPr wrap="square">
            <a:spAutoFit/>
          </a:bodyPr>
          <a:lstStyle/>
          <a:p>
            <a:r>
              <a:rPr lang="ru-RU" sz="2000" b="1" dirty="0" smtClean="0"/>
              <a:t>Впрочем, </a:t>
            </a:r>
            <a:r>
              <a:rPr lang="ru-RU" sz="2000" b="1" i="1" u="sng" dirty="0" smtClean="0">
                <a:solidFill>
                  <a:srgbClr val="6600CC"/>
                </a:solidFill>
              </a:rPr>
              <a:t>Берд</a:t>
            </a:r>
            <a:r>
              <a:rPr lang="ru-RU" sz="2000" b="1" dirty="0" smtClean="0"/>
              <a:t> придерживался несколько иной точки зрения. В одной из своих бесед он рассказывал о достаточно странных вещах. О том, что </a:t>
            </a:r>
            <a:r>
              <a:rPr lang="ru-RU" sz="2400" b="1" i="1" u="sng" dirty="0" smtClean="0">
                <a:solidFill>
                  <a:srgbClr val="6600CC"/>
                </a:solidFill>
              </a:rPr>
              <a:t>экспедиция встретила ожесточенное сопротивление на море и в воздухе, о множестве загадочных и пугающих явлений, наблюдавшихся в районе  Земли  </a:t>
            </a:r>
            <a:r>
              <a:rPr lang="ru-RU" sz="2400" b="1" i="1" u="sng" dirty="0" err="1" smtClean="0">
                <a:solidFill>
                  <a:srgbClr val="6600CC"/>
                </a:solidFill>
              </a:rPr>
              <a:t>Элсуэрта</a:t>
            </a:r>
            <a:r>
              <a:rPr lang="ru-RU" sz="2400" b="1" i="1" u="sng" dirty="0" smtClean="0">
                <a:solidFill>
                  <a:srgbClr val="6600CC"/>
                </a:solidFill>
              </a:rPr>
              <a:t>. Создавалось впечатление, говорил адмирал, что мы столкнулись с технически значительно превосходившей нас цивилизацией.</a:t>
            </a:r>
            <a:r>
              <a:rPr lang="ru-RU" sz="2000" b="1" dirty="0" smtClean="0"/>
              <a:t/>
            </a:r>
            <a:br>
              <a:rPr lang="ru-RU" sz="2000" b="1" dirty="0" smtClean="0"/>
            </a:br>
            <a:r>
              <a:rPr lang="ru-RU" sz="2000" b="1" dirty="0" smtClean="0"/>
              <a:t>Эта информация окольными путями попала в прессу. В мае 1948 года британский журнал «</a:t>
            </a:r>
            <a:r>
              <a:rPr lang="ru-RU" sz="2000" b="1" dirty="0" err="1" smtClean="0"/>
              <a:t>Бризант</a:t>
            </a:r>
            <a:r>
              <a:rPr lang="ru-RU" sz="2000" b="1" dirty="0" smtClean="0"/>
              <a:t>» опубликовал статью «Неведомые силы в Антарктиде», в которой пытался ответить на вопрос: что же нашла экспедиция Берда? Журналисты обратили внимание на еще несколько странных фактов: на то, что </a:t>
            </a:r>
            <a:r>
              <a:rPr lang="ru-RU" sz="2000" b="1" i="1" u="sng" dirty="0" smtClean="0">
                <a:solidFill>
                  <a:srgbClr val="6600CC"/>
                </a:solidFill>
              </a:rPr>
              <a:t>со всех участников экспедиции была взята строжайшая подписка о неразглашении; что отправилось в полярные широты 14 кораблей, а вернулось только 13; что новенький авианосец «Филиппинское море» встал сразу после своего возвращения на длительный капитальный ремонт, и рабочие с верфи рассказывали о серьезных повреждениях корабля, как если бы он побывал в морском сражении.</a:t>
            </a:r>
            <a:endParaRPr lang="ru-RU" sz="2000" b="1" i="1" u="sng" dirty="0">
              <a:solidFill>
                <a:srgbClr val="6600CC"/>
              </a:solidFill>
            </a:endParaRPr>
          </a:p>
        </p:txBody>
      </p:sp>
    </p:spTree>
  </p:cSld>
  <p:clrMapOvr>
    <a:masterClrMapping/>
  </p:clrMapOvr>
  <p:transition spd="med">
    <p:split orient="vert"/>
  </p:transition>
  <p:timing>
    <p:tnLst>
      <p:par>
        <p:cTn id="1" dur="indefinite" restart="never" nodeType="tmRoot"/>
      </p:par>
    </p:tnLst>
  </p:timing>
</p:sld>
</file>

<file path=ppt/theme/theme1.xml><?xml version="1.0" encoding="utf-8"?>
<a:theme xmlns:a="http://schemas.openxmlformats.org/drawingml/2006/main" name="Тема Offic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TotalTime>
  <Words>4001</Words>
  <Application>Microsoft Office PowerPoint</Application>
  <PresentationFormat>Экран (4:3)</PresentationFormat>
  <Paragraphs>80</Paragraphs>
  <Slides>47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55</cp:revision>
  <dcterms:created xsi:type="dcterms:W3CDTF">2011-08-04T01:52:07Z</dcterms:created>
  <dcterms:modified xsi:type="dcterms:W3CDTF">2011-08-05T03:52:35Z</dcterms:modified>
</cp:coreProperties>
</file>