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13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8" r:id="rId9"/>
    <p:sldId id="262" r:id="rId10"/>
    <p:sldId id="264" r:id="rId11"/>
    <p:sldId id="269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399FF"/>
    <a:srgbClr val="6699FF"/>
    <a:srgbClr val="990033"/>
    <a:srgbClr val="CC0000"/>
    <a:srgbClr val="800000"/>
    <a:srgbClr val="4D4D4D"/>
    <a:srgbClr val="333333"/>
    <a:srgbClr val="29292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39" autoAdjust="0"/>
    <p:restoredTop sz="94660"/>
  </p:normalViewPr>
  <p:slideViewPr>
    <p:cSldViewPr>
      <p:cViewPr varScale="1">
        <p:scale>
          <a:sx n="69" d="100"/>
          <a:sy n="69" d="100"/>
        </p:scale>
        <p:origin x="-1476" y="-108"/>
      </p:cViewPr>
      <p:guideLst>
        <p:guide orient="horz" pos="297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03C7930-95EC-42E8-B50E-1F7D4290BD44}" type="datetimeFigureOut">
              <a:rPr lang="ru-RU"/>
              <a:pPr>
                <a:defRPr/>
              </a:pPr>
              <a:t>29.04.2012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C7F126C-C8C2-4EF7-A7F6-5FC630550E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далее</a:t>
            </a: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33D845-00BE-4097-8677-3E1AD7056895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B7757-ADF1-4D7C-8206-DC772C638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53BE3-C284-4136-9790-448D90567A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AD027-0447-4425-B7F9-39FED301DE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45242-60D7-45A1-AADC-80DA100DF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F0D1A-EE3E-4332-8665-7610BCC0A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E433D-5D23-4E9F-9EEF-8F5E16EFC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327E4-8D28-41C3-8822-87F9B03A4D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251FB-B266-4C9D-87AB-05303447FA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AEF52A5-0E2B-4B18-9C52-A66954594A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file:///H:\&#1056;&#1072;&#1079;&#1085;&#1086;&#1077;\&#1055;&#1091;&#1090;&#1077;&#1074;&#1086;&#1076;&#1080;&#1090;&#1077;&#1083;&#1100;%20&#1087;&#1086;%20&#1055;&#1086;&#1082;&#1088;&#1086;&#1074;&#1089;&#1082;&#1091;-&#1069;&#1085;&#1075;&#1077;&#1083;&#1100;&#1089;&#1091;_%20&#1059;&#1083;&#1080;&#1094;&#1099;%20&#1055;&#1086;&#1082;&#1088;&#1086;&#1074;&#1089;&#1082;&#1072;.files\Voloh.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900113" y="765175"/>
            <a:ext cx="79613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>
                <a:solidFill>
                  <a:srgbClr val="990033"/>
                </a:solidFill>
              </a:rPr>
              <a:t>Улицы   Победы</a:t>
            </a:r>
          </a:p>
        </p:txBody>
      </p:sp>
      <p:pic>
        <p:nvPicPr>
          <p:cNvPr id="2051" name="Picture 5" descr="f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492375"/>
            <a:ext cx="33845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3779838" y="2205038"/>
            <a:ext cx="515937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4D4D4D"/>
                </a:solidFill>
              </a:rPr>
              <a:t>Автор  презентации</a:t>
            </a:r>
          </a:p>
          <a:p>
            <a:pPr algn="ctr"/>
            <a:r>
              <a:rPr lang="ru-RU" sz="2000" b="1">
                <a:solidFill>
                  <a:srgbClr val="4D4D4D"/>
                </a:solidFill>
              </a:rPr>
              <a:t>Безоян  Оксана,  ученица  10 «А» кл.</a:t>
            </a:r>
          </a:p>
          <a:p>
            <a:pPr algn="ctr"/>
            <a:r>
              <a:rPr lang="ru-RU" sz="2000" b="1">
                <a:solidFill>
                  <a:srgbClr val="4D4D4D"/>
                </a:solidFill>
              </a:rPr>
              <a:t>школы  № 30 города  Энгельса</a:t>
            </a:r>
          </a:p>
          <a:p>
            <a:pPr algn="ctr"/>
            <a:r>
              <a:rPr lang="ru-RU" sz="2000" b="1">
                <a:solidFill>
                  <a:srgbClr val="4D4D4D"/>
                </a:solidFill>
              </a:rPr>
              <a:t>Саратовской  области</a:t>
            </a:r>
          </a:p>
          <a:p>
            <a:pPr algn="ctr"/>
            <a:endParaRPr lang="ru-RU" sz="2000" b="1">
              <a:solidFill>
                <a:srgbClr val="4D4D4D"/>
              </a:solidFill>
            </a:endParaRPr>
          </a:p>
          <a:p>
            <a:pPr algn="ctr"/>
            <a:r>
              <a:rPr lang="ru-RU" sz="2000" b="1">
                <a:solidFill>
                  <a:srgbClr val="4D4D4D"/>
                </a:solidFill>
              </a:rPr>
              <a:t>Руководитель</a:t>
            </a:r>
          </a:p>
          <a:p>
            <a:pPr algn="ctr"/>
            <a:r>
              <a:rPr lang="ru-RU" sz="2000" b="1">
                <a:solidFill>
                  <a:srgbClr val="4D4D4D"/>
                </a:solidFill>
              </a:rPr>
              <a:t>   Нефёдова  Евгения  Николаевна,</a:t>
            </a:r>
          </a:p>
          <a:p>
            <a:pPr algn="ctr"/>
            <a:r>
              <a:rPr lang="ru-RU" sz="2000" b="1">
                <a:solidFill>
                  <a:srgbClr val="4D4D4D"/>
                </a:solidFill>
              </a:rPr>
              <a:t>учитель  школы  № 30 </a:t>
            </a:r>
          </a:p>
          <a:p>
            <a:pPr algn="ctr"/>
            <a:r>
              <a:rPr lang="ru-RU" sz="2000" b="1">
                <a:solidFill>
                  <a:srgbClr val="4D4D4D"/>
                </a:solidFill>
              </a:rPr>
              <a:t>города  Энгельса</a:t>
            </a:r>
          </a:p>
          <a:p>
            <a:pPr algn="ctr"/>
            <a:r>
              <a:rPr lang="ru-RU" sz="2000" b="1">
                <a:solidFill>
                  <a:srgbClr val="4D4D4D"/>
                </a:solidFill>
              </a:rPr>
              <a:t>Саратовской  области</a:t>
            </a:r>
          </a:p>
          <a:p>
            <a:pPr algn="ctr"/>
            <a:endParaRPr lang="ru-RU" sz="2000" b="1">
              <a:solidFill>
                <a:srgbClr val="4D4D4D"/>
              </a:solidFill>
            </a:endParaRPr>
          </a:p>
          <a:p>
            <a:pPr algn="ctr"/>
            <a:r>
              <a:rPr lang="ru-RU" sz="2000" b="1">
                <a:solidFill>
                  <a:srgbClr val="4D4D4D"/>
                </a:solidFill>
              </a:rPr>
              <a:t>2012  год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142875" y="4572000"/>
            <a:ext cx="5572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>
                <a:solidFill>
                  <a:srgbClr val="333333"/>
                </a:solidFill>
                <a:cs typeface="Times New Roman" pitchFamily="18" charset="0"/>
              </a:rPr>
              <a:t/>
            </a:r>
            <a:br>
              <a:rPr lang="ru-RU" sz="1600" b="1">
                <a:solidFill>
                  <a:srgbClr val="333333"/>
                </a:solidFill>
                <a:cs typeface="Times New Roman" pitchFamily="18" charset="0"/>
              </a:rPr>
            </a:br>
            <a:r>
              <a:rPr lang="ru-RU" sz="1600" b="1">
                <a:solidFill>
                  <a:srgbClr val="333333"/>
                </a:solidFill>
                <a:cs typeface="Times New Roman" pitchFamily="18" charset="0"/>
              </a:rPr>
              <a:t/>
            </a:r>
            <a:br>
              <a:rPr lang="ru-RU" sz="1600" b="1">
                <a:solidFill>
                  <a:srgbClr val="333333"/>
                </a:solidFill>
                <a:cs typeface="Times New Roman" pitchFamily="18" charset="0"/>
              </a:rPr>
            </a:br>
            <a:endParaRPr lang="ru-RU" sz="600"/>
          </a:p>
          <a:p>
            <a:pPr eaLnBrk="0" hangingPunct="0"/>
            <a:endParaRPr lang="ru-RU" sz="1800"/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5435600" y="561975"/>
            <a:ext cx="31686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Годы  идут,  наш  город  растёт,  в  нём появляются</a:t>
            </a:r>
            <a:endParaRPr lang="ru-RU" sz="200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новые     улицы.  Хочется,  чтобы  жители  города  Энгельса</a:t>
            </a:r>
            <a:r>
              <a:rPr lang="en-US" sz="20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не  забывали  славные  имена  героев</a:t>
            </a:r>
            <a:endParaRPr lang="ru-RU" sz="200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и  подвиги  наших  земляков</a:t>
            </a:r>
            <a:endParaRPr lang="ru-RU" sz="200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4" name="Picture 2" descr="Воины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60350"/>
            <a:ext cx="4357687" cy="6335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5076825" y="4005263"/>
            <a:ext cx="38877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dirty="0" smtClean="0">
                <a:solidFill>
                  <a:srgbClr val="333333"/>
                </a:solidFill>
                <a:latin typeface="Times New Roman" pitchFamily="18" charset="0"/>
              </a:rPr>
              <a:t>Памятник </a:t>
            </a:r>
            <a:endParaRPr lang="ru-RU" sz="1800" b="1" dirty="0">
              <a:solidFill>
                <a:srgbClr val="333333"/>
              </a:solidFill>
              <a:latin typeface="Times New Roman" pitchFamily="18" charset="0"/>
            </a:endParaRPr>
          </a:p>
          <a:p>
            <a:pPr algn="ctr"/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</a:rPr>
              <a:t>«Верным  сынам  Отечества»</a:t>
            </a:r>
          </a:p>
          <a:p>
            <a:pPr algn="ctr"/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</a:rPr>
              <a:t>установлен  8 мая  2007  года  в  городе Энгельсе  на  проспекте  </a:t>
            </a:r>
          </a:p>
          <a:p>
            <a:pPr algn="ctr"/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</a:rPr>
              <a:t>Ф. </a:t>
            </a:r>
            <a:r>
              <a:rPr lang="ru-RU" sz="1800" b="1" dirty="0" err="1">
                <a:solidFill>
                  <a:srgbClr val="333333"/>
                </a:solidFill>
                <a:latin typeface="Times New Roman" pitchFamily="18" charset="0"/>
              </a:rPr>
              <a:t>Эгнгельса</a:t>
            </a:r>
            <a:endParaRPr lang="ru-RU" sz="1800" b="1" dirty="0">
              <a:solidFill>
                <a:srgbClr val="333333"/>
              </a:solidFill>
              <a:latin typeface="Times New Roman" pitchFamily="18" charset="0"/>
            </a:endParaRPr>
          </a:p>
        </p:txBody>
      </p:sp>
      <p:sp>
        <p:nvSpPr>
          <p:cNvPr id="1026" name="AutoShape 2" descr="http://wiki.saripkro.ru/images/Bicha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142875" y="4572000"/>
            <a:ext cx="5572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>
                <a:solidFill>
                  <a:srgbClr val="333333"/>
                </a:solidFill>
                <a:cs typeface="Times New Roman" pitchFamily="18" charset="0"/>
              </a:rPr>
              <a:t/>
            </a:r>
            <a:br>
              <a:rPr lang="ru-RU" sz="1600" b="1">
                <a:solidFill>
                  <a:srgbClr val="333333"/>
                </a:solidFill>
                <a:cs typeface="Times New Roman" pitchFamily="18" charset="0"/>
              </a:rPr>
            </a:br>
            <a:r>
              <a:rPr lang="ru-RU" sz="1600" b="1">
                <a:solidFill>
                  <a:srgbClr val="333333"/>
                </a:solidFill>
                <a:cs typeface="Times New Roman" pitchFamily="18" charset="0"/>
              </a:rPr>
              <a:t/>
            </a:r>
            <a:br>
              <a:rPr lang="ru-RU" sz="1600" b="1">
                <a:solidFill>
                  <a:srgbClr val="333333"/>
                </a:solidFill>
                <a:cs typeface="Times New Roman" pitchFamily="18" charset="0"/>
              </a:rPr>
            </a:br>
            <a:endParaRPr lang="ru-RU" sz="600"/>
          </a:p>
          <a:p>
            <a:pPr eaLnBrk="0" hangingPunct="0"/>
            <a:endParaRPr lang="ru-RU" sz="1800"/>
          </a:p>
        </p:txBody>
      </p:sp>
      <p:sp>
        <p:nvSpPr>
          <p:cNvPr id="1026" name="AutoShape 2" descr="http://wiki.saripkro.ru/images/Bicha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0" name="AutoShape 2" descr="http://wiki.saripkro.ru/images/Bicha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http://wiki.saripkro.ru/images/Bicha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http://wiki.saripkro.ru/images/Bicha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6" name="AutoShape 8" descr="http://wiki.saripkro.ru/images/Bicha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8" name="AutoShape 10" descr="http://wiki.saripkro.ru/images/Bicha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40" name="AutoShape 12" descr="http://wiki.saripkro.ru/images/Bicha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42" name="AutoShape 14" descr="http://wiki.saripkro.ru/images/Bichar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44" name="AutoShape 16" descr="&amp;Icy;&amp;zcy;&amp;ocy;&amp;bcy;&amp;rcy;&amp;acy;&amp;zhcy;&amp;iecy;&amp;ncy;&amp;icy;&amp;iecy;:Bichare.gif"/>
          <p:cNvSpPr>
            <a:spLocks noChangeAspect="1" noChangeArrowheads="1"/>
          </p:cNvSpPr>
          <p:nvPr/>
        </p:nvSpPr>
        <p:spPr bwMode="auto">
          <a:xfrm>
            <a:off x="155575" y="-1363663"/>
            <a:ext cx="4267200" cy="2847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46" name="AutoShape 18" descr="&amp;Icy;&amp;zcy;&amp;ocy;&amp;bcy;&amp;rcy;&amp;acy;&amp;zhcy;&amp;iecy;&amp;ncy;&amp;icy;&amp;iecy;:Bichare.gif"/>
          <p:cNvSpPr>
            <a:spLocks noChangeAspect="1" noChangeArrowheads="1"/>
          </p:cNvSpPr>
          <p:nvPr/>
        </p:nvSpPr>
        <p:spPr bwMode="auto">
          <a:xfrm>
            <a:off x="155575" y="-1363663"/>
            <a:ext cx="4267200" cy="2847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48" name="AutoShape 20" descr="&amp;Icy;&amp;zcy;&amp;ocy;&amp;bcy;&amp;rcy;&amp;acy;&amp;zhcy;&amp;iecy;&amp;ncy;&amp;icy;&amp;iecy;:Bichare.gif"/>
          <p:cNvSpPr>
            <a:spLocks noChangeAspect="1" noChangeArrowheads="1"/>
          </p:cNvSpPr>
          <p:nvPr/>
        </p:nvSpPr>
        <p:spPr bwMode="auto">
          <a:xfrm>
            <a:off x="155575" y="-1363663"/>
            <a:ext cx="4267200" cy="2847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50" name="AutoShape 22" descr="&amp;Icy;&amp;zcy;&amp;ocy;&amp;bcy;&amp;rcy;&amp;acy;&amp;zhcy;&amp;iecy;&amp;ncy;&amp;icy;&amp;iecy;:Skolesa.gif"/>
          <p:cNvSpPr>
            <a:spLocks noChangeAspect="1" noChangeArrowheads="1"/>
          </p:cNvSpPr>
          <p:nvPr/>
        </p:nvSpPr>
        <p:spPr bwMode="auto">
          <a:xfrm>
            <a:off x="155575" y="-1096963"/>
            <a:ext cx="3333750" cy="228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 descr="БЫК_+++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88640"/>
            <a:ext cx="6264696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ВОЛГА++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212976"/>
            <a:ext cx="5112568" cy="3375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5868144" y="4941168"/>
            <a:ext cx="29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праздником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любимый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город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Днём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Победы</a:t>
            </a:r>
            <a:r>
              <a:rPr lang="en-US" sz="2800" b="1" dirty="0" smtClean="0">
                <a:solidFill>
                  <a:srgbClr val="C00000"/>
                </a:solidFill>
              </a:rPr>
              <a:t>!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3" name="Рисунок 22" descr="САЛЮТ  +++++if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32656"/>
            <a:ext cx="1872208" cy="25202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9388" y="3498850"/>
            <a:ext cx="4321175" cy="3025775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ru-RU" sz="1800" b="1" smtClean="0">
                <a:solidFill>
                  <a:srgbClr val="333333"/>
                </a:solidFill>
                <a:latin typeface="Times New Roman" pitchFamily="18" charset="0"/>
              </a:rPr>
              <a:t>Историю  любого  города  можно  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ru-RU" sz="1800" b="1" smtClean="0">
                <a:solidFill>
                  <a:srgbClr val="333333"/>
                </a:solidFill>
                <a:latin typeface="Times New Roman" pitchFamily="18" charset="0"/>
              </a:rPr>
              <a:t>     узнать  по  названиям  улиц. 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ru-RU" sz="1800" b="1" smtClean="0">
                <a:solidFill>
                  <a:srgbClr val="333333"/>
                </a:solidFill>
                <a:latin typeface="Times New Roman" pitchFamily="18" charset="0"/>
              </a:rPr>
              <a:t>Многие  улицы  города  Энгельса  носят  имена  людей,  чья  судьба  была  связана  с  жизнью  города  или  имела  особое  значение  для  энгельсских  жителей.                                                           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ru-RU" sz="1800" b="1" smtClean="0">
                <a:solidFill>
                  <a:srgbClr val="333333"/>
                </a:solidFill>
                <a:latin typeface="Times New Roman" pitchFamily="18" charset="0"/>
              </a:rPr>
              <a:t>      Мне  хочется  вспомнить  некоторых  героев Великой  Отечественной  войны,  чьи  имена  носят  улицы  нашего  города.</a:t>
            </a:r>
          </a:p>
        </p:txBody>
      </p:sp>
      <p:pic>
        <p:nvPicPr>
          <p:cNvPr id="2051" name="Picture 8" descr="5">
            <a:hlinkClick r:id="rId4" action="ppaction://hlinksldjump"/>
          </p:cNvPr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0063" y="500063"/>
            <a:ext cx="3816350" cy="259238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9" descr="Орде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404813"/>
            <a:ext cx="3914775" cy="5256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4716463" y="5661025"/>
            <a:ext cx="4248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rgbClr val="333333"/>
                </a:solidFill>
                <a:latin typeface="Times New Roman" pitchFamily="18" charset="0"/>
              </a:rPr>
              <a:t>Я с одноклассниками у памятника</a:t>
            </a:r>
          </a:p>
          <a:p>
            <a:pPr algn="ctr"/>
            <a:r>
              <a:rPr lang="ru-RU" sz="1800" b="1">
                <a:solidFill>
                  <a:srgbClr val="333333"/>
                </a:solidFill>
                <a:latin typeface="Times New Roman" pitchFamily="18" charset="0"/>
              </a:rPr>
              <a:t>на набережной реки Волги </a:t>
            </a:r>
          </a:p>
          <a:p>
            <a:pPr algn="ctr"/>
            <a:r>
              <a:rPr lang="ru-RU" sz="1800" b="1">
                <a:solidFill>
                  <a:srgbClr val="333333"/>
                </a:solidFill>
                <a:latin typeface="Times New Roman" pitchFamily="18" charset="0"/>
              </a:rPr>
              <a:t>в  г. Энгельсе </a:t>
            </a:r>
          </a:p>
        </p:txBody>
      </p:sp>
    </p:spTree>
  </p:cSld>
  <p:clrMapOvr>
    <a:masterClrMapping/>
  </p:clrMapOvr>
  <p:transition spd="med">
    <p:sndAc>
      <p:stSnd loop="1">
        <p:snd r:embed="rId3" name="Спец.-От героев былых времен 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3"/>
          <p:cNvSpPr>
            <a:spLocks noChangeArrowheads="1"/>
          </p:cNvSpPr>
          <p:nvPr/>
        </p:nvSpPr>
        <p:spPr bwMode="auto">
          <a:xfrm>
            <a:off x="395288" y="260350"/>
            <a:ext cx="8424862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Одна  из  центральных  улиц  города  Энгельса  носит  имя  нашего земляка,  почётного  гражданина  г. Энгельса  генерал - лейтенанта бронетанковых  войск  Петра  Васильевича  Волоха. Он  родился  в конце  XIX  века  в  нашем  городе.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</a:rPr>
              <a:t/>
            </a:r>
            <a:br>
              <a:rPr lang="ru-RU" sz="1800" b="1">
                <a:solidFill>
                  <a:srgbClr val="333333"/>
                </a:solidFill>
                <a:latin typeface="Times New Roman" pitchFamily="18" charset="0"/>
              </a:rPr>
            </a:br>
            <a:endParaRPr lang="ru-RU" sz="1800">
              <a:solidFill>
                <a:srgbClr val="333333"/>
              </a:solidFill>
              <a:latin typeface="Times New Roman" pitchFamily="18" charset="0"/>
            </a:endParaRPr>
          </a:p>
        </p:txBody>
      </p:sp>
      <p:pic>
        <p:nvPicPr>
          <p:cNvPr id="76804" name="Picture 4" descr="Волох П.В.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r:link="rId4" cstate="email"/>
          <a:srcRect/>
          <a:stretch>
            <a:fillRect/>
          </a:stretch>
        </p:blipFill>
        <p:spPr bwMode="auto">
          <a:xfrm>
            <a:off x="683568" y="1340768"/>
            <a:ext cx="2305191" cy="3337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179388" y="5002213"/>
            <a:ext cx="4824412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  августе  1943  года  южнее  города  Изюм,  на  Украине,  танкисты  под  командованием  генерала  Волоха  выиграли  тяжёлый  бой.  Сам   генерал  был  убит  осколком  снаряда.</a:t>
            </a:r>
            <a:endParaRPr lang="ru-RU" sz="1800">
              <a:solidFill>
                <a:srgbClr val="333333"/>
              </a:solidFill>
              <a:latin typeface="Times New Roman" pitchFamily="18" charset="0"/>
            </a:endParaRPr>
          </a:p>
          <a:p>
            <a:pPr algn="ctr" eaLnBrk="0" hangingPunct="0"/>
            <a:endParaRPr lang="ru-RU" sz="1800">
              <a:solidFill>
                <a:srgbClr val="333333"/>
              </a:solidFill>
              <a:latin typeface="Times New Roman" pitchFamily="18" charset="0"/>
            </a:endParaRPr>
          </a:p>
        </p:txBody>
      </p:sp>
      <p:pic>
        <p:nvPicPr>
          <p:cNvPr id="9" name="Рисунок 8" descr="ВОЛОХА+++_doska-volo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1484784"/>
            <a:ext cx="4176464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4" descr="Волохt_44_963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148064" y="4581128"/>
            <a:ext cx="3529013" cy="187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4140200" y="381000"/>
            <a:ext cx="475297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solidFill>
                  <a:srgbClr val="333333"/>
                </a:solidFill>
                <a:cs typeface="Times New Roman" pitchFamily="18" charset="0"/>
              </a:rPr>
              <a:t>          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  июне  1941  года  из  Энгельса  отправилась  на  фронт  148-я  энгельсская  стрелковая  дивизия.  За  освобождение  города  Чернигова  в  Белоруссии  148-й  стрелковой  дивизии       было  присвоено  наименование  Черниговская.</a:t>
            </a:r>
            <a:endParaRPr lang="ru-RU" sz="1800">
              <a:solidFill>
                <a:srgbClr val="333333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Одна  из  улиц  нашего  города  носит  имя  прославленной     дивизии.</a:t>
            </a:r>
            <a:endParaRPr lang="ru-RU" sz="1800">
              <a:solidFill>
                <a:srgbClr val="333333"/>
              </a:solidFill>
              <a:latin typeface="Times New Roman" pitchFamily="18" charset="0"/>
            </a:endParaRPr>
          </a:p>
        </p:txBody>
      </p:sp>
      <p:pic>
        <p:nvPicPr>
          <p:cNvPr id="77829" name="Picture 5" descr="Черниговск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3744912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7" name="Picture 7" descr="Черниговс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2852738"/>
            <a:ext cx="2879725" cy="3743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250825" y="6137275"/>
            <a:ext cx="4518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rgbClr val="333333"/>
                </a:solidFill>
                <a:latin typeface="Times New Roman" pitchFamily="18" charset="0"/>
              </a:rPr>
              <a:t>Памятник  в  г. Энгельсе  </a:t>
            </a:r>
          </a:p>
          <a:p>
            <a:pPr algn="ctr"/>
            <a:r>
              <a:rPr lang="ru-RU" sz="1800" b="1">
                <a:solidFill>
                  <a:srgbClr val="333333"/>
                </a:solidFill>
                <a:latin typeface="Times New Roman" pitchFamily="18" charset="0"/>
              </a:rPr>
              <a:t>на  улице  148-й  Черниговской  дивизии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9388" y="612775"/>
            <a:ext cx="3240087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>
                <a:cs typeface="Times New Roman" pitchFamily="18" charset="0"/>
              </a:rPr>
              <a:t>   </a:t>
            </a:r>
            <a:r>
              <a:rPr lang="ru-RU" sz="20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  соседству  </a:t>
            </a:r>
          </a:p>
          <a:p>
            <a:pPr algn="ctr"/>
            <a:r>
              <a:rPr lang="ru-RU" sz="20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  улицей  148-й  Черниговской  дивизии  расположена  улица  имени  Марины  Михайловны  Расковой,</a:t>
            </a:r>
            <a:endParaRPr lang="ru-RU" sz="2000" b="1">
              <a:solidFill>
                <a:srgbClr val="333333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20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Героя  Советского   Союза</a:t>
            </a:r>
            <a:endParaRPr lang="ru-RU" sz="2000" b="1">
              <a:solidFill>
                <a:srgbClr val="333333"/>
              </a:solidFill>
              <a:latin typeface="Times New Roman" pitchFamily="18" charset="0"/>
            </a:endParaRPr>
          </a:p>
        </p:txBody>
      </p:sp>
      <p:pic>
        <p:nvPicPr>
          <p:cNvPr id="82947" name="Picture 3" descr="raskova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91880" y="260648"/>
            <a:ext cx="2024848" cy="3124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795963" y="646113"/>
            <a:ext cx="3240087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Марина  Раскова    командовала  женским  авиаполком,  находившимся  в  городе  Энгельсе. </a:t>
            </a:r>
          </a:p>
          <a:p>
            <a:pPr algn="ctr"/>
            <a:r>
              <a:rPr lang="ru-RU" sz="20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Лётчиц  немцы  прозвали                                                                                                                «ночными  ведьмами»</a:t>
            </a:r>
            <a:endParaRPr lang="ru-RU" sz="2000">
              <a:solidFill>
                <a:srgbClr val="333333"/>
              </a:solidFill>
              <a:latin typeface="Times New Roman" pitchFamily="18" charset="0"/>
            </a:endParaRPr>
          </a:p>
        </p:txBody>
      </p:sp>
      <p:pic>
        <p:nvPicPr>
          <p:cNvPr id="82949" name="Picture 5" descr="Самолёт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717032"/>
            <a:ext cx="5953125" cy="288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4787900" y="236538"/>
            <a:ext cx="42481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Эти  девушки  сражались  смело,  дерзко.  Многие  из  них  стали   Героями  Советского  Союза,  </a:t>
            </a:r>
          </a:p>
          <a:p>
            <a:pPr algn="ctr"/>
            <a:r>
              <a:rPr lang="ru-RU" sz="16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 том  числе  и  посмертно</a:t>
            </a:r>
            <a:endParaRPr lang="ru-RU" sz="1600" b="1">
              <a:solidFill>
                <a:srgbClr val="333333"/>
              </a:solidFill>
              <a:latin typeface="Times New Roman" pitchFamily="18" charset="0"/>
            </a:endParaRPr>
          </a:p>
          <a:p>
            <a:pPr algn="ctr"/>
            <a:endParaRPr lang="ru-RU" sz="1600" b="1">
              <a:solidFill>
                <a:srgbClr val="333333"/>
              </a:solidFill>
              <a:latin typeface="Times New Roman" pitchFamily="18" charset="0"/>
            </a:endParaRPr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5003800" y="5229225"/>
            <a:ext cx="360203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333333"/>
                </a:solidFill>
                <a:latin typeface="Times New Roman" pitchFamily="18" charset="0"/>
              </a:rPr>
              <a:t>Памятник  Марине  Расковой  </a:t>
            </a:r>
          </a:p>
          <a:p>
            <a:pPr algn="ctr"/>
            <a:r>
              <a:rPr lang="ru-RU" sz="1600" b="1">
                <a:solidFill>
                  <a:srgbClr val="333333"/>
                </a:solidFill>
                <a:latin typeface="Times New Roman" pitchFamily="18" charset="0"/>
              </a:rPr>
              <a:t>и  мемориальная  доска  с  именами  погибших  установлены   </a:t>
            </a:r>
          </a:p>
          <a:p>
            <a:pPr algn="ctr"/>
            <a:r>
              <a:rPr lang="ru-RU" sz="1600" b="1">
                <a:solidFill>
                  <a:srgbClr val="333333"/>
                </a:solidFill>
                <a:latin typeface="Times New Roman" pitchFamily="18" charset="0"/>
              </a:rPr>
              <a:t>у  школы  № 15 </a:t>
            </a:r>
          </a:p>
          <a:p>
            <a:pPr algn="ctr"/>
            <a:r>
              <a:rPr lang="ru-RU" sz="1600" b="1">
                <a:solidFill>
                  <a:srgbClr val="333333"/>
                </a:solidFill>
                <a:latin typeface="Times New Roman" pitchFamily="18" charset="0"/>
              </a:rPr>
              <a:t>города  Энгельса</a:t>
            </a:r>
          </a:p>
        </p:txBody>
      </p:sp>
      <p:pic>
        <p:nvPicPr>
          <p:cNvPr id="17415" name="Picture 7" descr="Изображение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412875"/>
            <a:ext cx="3382963" cy="3816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6" name="Picture 8" descr="Марина  Раско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4813"/>
            <a:ext cx="4319587" cy="5903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059113" y="273050"/>
            <a:ext cx="3241675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800" b="1" dirty="0">
                <a:cs typeface="Times New Roman" pitchFamily="18" charset="0"/>
              </a:rPr>
              <a:t>    </a:t>
            </a:r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Старший лейтенант                    авиаполка Валерия  Хомякова  была  первой  женщиной,  сбившей  в  ночном  бою  немецкий  бомбардировщик. </a:t>
            </a:r>
          </a:p>
          <a:p>
            <a:pPr algn="ctr"/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Она  погибла  в  </a:t>
            </a:r>
            <a:r>
              <a:rPr lang="ru-RU" sz="1800" b="1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энгельсском</a:t>
            </a:r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небе. </a:t>
            </a:r>
          </a:p>
          <a:p>
            <a:pPr algn="ctr"/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Имя лётчицы Валерии  Хомяковой  носит  одна  из  школ  города  Энгельса</a:t>
            </a:r>
            <a:r>
              <a:rPr lang="ru-RU" sz="1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899" name="Picture 3" descr="Хомякова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692150"/>
            <a:ext cx="2724150" cy="3929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0900" name="Picture 4" descr="Хомякова-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620713"/>
            <a:ext cx="2857500" cy="4637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68313" y="5421313"/>
            <a:ext cx="28178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Обелиск  у  школы  №5</a:t>
            </a:r>
            <a:endParaRPr lang="ru-RU" sz="180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города  Энгельса</a:t>
            </a:r>
            <a:endParaRPr lang="ru-RU" sz="180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5003800" y="4611688"/>
            <a:ext cx="3529013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12" tIns="683997" rIns="587190" anchor="ctr">
            <a:spAutoFit/>
          </a:bodyPr>
          <a:lstStyle/>
          <a:p>
            <a:r>
              <a:rPr lang="ru-RU" sz="1800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Валерия  Хомякова                (фото 1942 г.)</a:t>
            </a:r>
          </a:p>
          <a:p>
            <a:pPr eaLnBrk="0" hangingPunct="0"/>
            <a:r>
              <a:rPr lang="ru-RU" sz="1600" b="1" dirty="0">
                <a:solidFill>
                  <a:srgbClr val="333333"/>
                </a:solidFill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333333"/>
                </a:solidFill>
                <a:cs typeface="Times New Roman" pitchFamily="18" charset="0"/>
              </a:rPr>
            </a:br>
            <a:endParaRPr lang="ru-RU" sz="1800" dirty="0">
              <a:solidFill>
                <a:srgbClr val="333333"/>
              </a:solidFill>
            </a:endParaRPr>
          </a:p>
        </p:txBody>
      </p:sp>
      <p:pic>
        <p:nvPicPr>
          <p:cNvPr id="8" name="Picture 6" descr="khomya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97255" y="3656014"/>
            <a:ext cx="2124075" cy="30575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 descr="306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404664"/>
            <a:ext cx="2016125" cy="2881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93" name="Picture 5" descr="potoshop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573016"/>
            <a:ext cx="5329237" cy="295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323850" y="184150"/>
            <a:ext cx="5832475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000" b="1">
                <a:latin typeface="Times New Roman" pitchFamily="18" charset="0"/>
                <a:cs typeface="Times New Roman" pitchFamily="18" charset="0"/>
              </a:rPr>
              <a:t>Одна  из  улиц, расположенных  у  берега  Волги,  носит  имя 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b="1">
                <a:latin typeface="Times New Roman" pitchFamily="18" charset="0"/>
                <a:cs typeface="Times New Roman" pitchFamily="18" charset="0"/>
              </a:rPr>
              <a:t> Виктора  Александровича  Кондакова,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b="1">
                <a:latin typeface="Times New Roman" pitchFamily="18" charset="0"/>
                <a:cs typeface="Times New Roman" pitchFamily="18" charset="0"/>
              </a:rPr>
              <a:t>Героя  Советского  Союза.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b="1">
                <a:latin typeface="Times New Roman" pitchFamily="18" charset="0"/>
                <a:cs typeface="Times New Roman" pitchFamily="18" charset="0"/>
              </a:rPr>
              <a:t>Звание  Героя  Советского  Союза  нашему  земляку  присвоено посмертно в  1944  году  за 160  успешных  бомбардировочно-штурмовых ударов по врагу,  5  лично  сбитых  самолётов  противника  и  проявленные  при этом 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b="1">
                <a:latin typeface="Times New Roman" pitchFamily="18" charset="0"/>
                <a:cs typeface="Times New Roman" pitchFamily="18" charset="0"/>
              </a:rPr>
              <a:t>доблесть  и  мужество.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b="1">
                <a:cs typeface="Times New Roman" pitchFamily="18" charset="0"/>
              </a:rPr>
              <a:t>                                            </a:t>
            </a:r>
            <a:endParaRPr lang="ru-RU"/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-4164013" y="3703638"/>
            <a:ext cx="7442201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600" b="1">
                <a:cs typeface="Times New Roman" pitchFamily="18" charset="0"/>
              </a:rPr>
              <a:t>                          </a:t>
            </a:r>
            <a:endParaRPr lang="ru-RU" sz="900"/>
          </a:p>
          <a:p>
            <a:pPr eaLnBrk="0" hangingPunct="0"/>
            <a:r>
              <a:rPr lang="ru-RU" sz="1600" b="1">
                <a:cs typeface="Times New Roman" pitchFamily="18" charset="0"/>
              </a:rPr>
              <a:t>                                                                                                                               </a:t>
            </a:r>
            <a:endParaRPr lang="ru-RU"/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-3706813" y="7046913"/>
            <a:ext cx="4530726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4267200" algn="l"/>
              </a:tabLst>
            </a:pPr>
            <a:r>
              <a:rPr lang="ru-RU" sz="1600" b="1">
                <a:cs typeface="Times New Roman" pitchFamily="18" charset="0"/>
              </a:rPr>
              <a:t>  </a:t>
            </a:r>
            <a:r>
              <a:rPr lang="ru-RU" sz="1400" b="1">
                <a:cs typeface="Times New Roman" pitchFamily="18" charset="0"/>
              </a:rPr>
              <a:t>                                                                                      </a:t>
            </a:r>
            <a:endParaRPr lang="ru-RU" sz="900"/>
          </a:p>
          <a:p>
            <a:pPr eaLnBrk="0" hangingPunct="0">
              <a:tabLst>
                <a:tab pos="4267200" algn="l"/>
              </a:tabLst>
            </a:pPr>
            <a:r>
              <a:rPr lang="ru-RU" sz="1400" b="1">
                <a:cs typeface="Times New Roman" pitchFamily="18" charset="0"/>
              </a:rPr>
              <a:t>                                                   </a:t>
            </a:r>
            <a:endParaRPr lang="ru-RU"/>
          </a:p>
        </p:txBody>
      </p:sp>
      <p:pic>
        <p:nvPicPr>
          <p:cNvPr id="63499" name="Picture 11" descr="her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645024"/>
            <a:ext cx="1368425" cy="2408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395288" y="260350"/>
            <a:ext cx="8424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>
                <a:latin typeface="Times New Roman" pitchFamily="18" charset="0"/>
                <a:cs typeface="Times New Roman" pitchFamily="18" charset="0"/>
              </a:rPr>
              <a:t>Многие  мои  одноклассники  живут  на  улице  имени  Маршала  Василевского – знаменитого  полководца</a:t>
            </a:r>
            <a:r>
              <a:rPr lang="en-US" sz="1800">
                <a:latin typeface="Times New Roman" pitchFamily="18" charset="0"/>
              </a:rPr>
              <a:t>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Великой  Отечественной  войны.</a:t>
            </a:r>
            <a:endParaRPr lang="ru-RU" sz="1800">
              <a:latin typeface="Times New Roman" pitchFamily="18" charset="0"/>
            </a:endParaRPr>
          </a:p>
        </p:txBody>
      </p:sp>
      <p:pic>
        <p:nvPicPr>
          <p:cNvPr id="8195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5169" t="3771" r="6955" b="5737"/>
          <a:stretch>
            <a:fillRect/>
          </a:stretch>
        </p:blipFill>
        <p:spPr bwMode="auto">
          <a:xfrm>
            <a:off x="467544" y="1268760"/>
            <a:ext cx="244827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44" name="Прямоугольник 6"/>
          <p:cNvSpPr>
            <a:spLocks noChangeArrowheads="1"/>
          </p:cNvSpPr>
          <p:nvPr/>
        </p:nvSpPr>
        <p:spPr bwMode="auto">
          <a:xfrm>
            <a:off x="179388" y="4941888"/>
            <a:ext cx="864076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>
                <a:latin typeface="Times New Roman" pitchFamily="18" charset="0"/>
                <a:cs typeface="Times New Roman" pitchFamily="18" charset="0"/>
              </a:rPr>
              <a:t>Александр  Михайлович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Василевский</a:t>
            </a:r>
            <a:r>
              <a:rPr lang="en-US" sz="1800" b="1">
                <a:latin typeface="Times New Roman" pitchFamily="18" charset="0"/>
              </a:rPr>
              <a:t> 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был одним из авторов плана контрнаступления на Сталинградском направлении.</a:t>
            </a:r>
            <a:r>
              <a:rPr lang="en-US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Поскольку г. Энгельс в 1942 - 1943 гг. был оперативным тылом</a:t>
            </a:r>
            <a:r>
              <a:rPr lang="en-US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Сталинградского фронта и внёс</a:t>
            </a:r>
            <a:r>
              <a:rPr lang="en-US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определённый вклад </a:t>
            </a:r>
            <a:r>
              <a:rPr lang="en-US" sz="1800" b="1">
                <a:latin typeface="Times New Roman" pitchFamily="18" charset="0"/>
              </a:rPr>
              <a:t> 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 дело Победы, наименование </a:t>
            </a:r>
            <a:r>
              <a:rPr lang="en-US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улицы </a:t>
            </a:r>
            <a:r>
              <a:rPr lang="en-US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именем</a:t>
            </a:r>
            <a:r>
              <a:rPr lang="en-US" sz="1800" b="1">
                <a:latin typeface="Times New Roman" pitchFamily="18" charset="0"/>
              </a:rPr>
              <a:t>  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маршала Василевского </a:t>
            </a:r>
            <a:r>
              <a:rPr lang="en-US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было вполне</a:t>
            </a:r>
            <a:r>
              <a:rPr lang="en-US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оправдано.</a:t>
            </a:r>
            <a:endParaRPr lang="ru-RU" sz="1800" b="1">
              <a:latin typeface="Times New Roman" pitchFamily="18" charset="0"/>
            </a:endParaRPr>
          </a:p>
        </p:txBody>
      </p:sp>
      <p:pic>
        <p:nvPicPr>
          <p:cNvPr id="7" name="Рисунок 6" descr="4902764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196752"/>
            <a:ext cx="5112568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2_Оформление по умолчанию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511</Words>
  <Application>Microsoft Office PowerPoint</Application>
  <PresentationFormat>Экран (4:3)</PresentationFormat>
  <Paragraphs>69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12_Оформление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Улицы  Победы</dc:title>
  <dc:subject>Конкурс</dc:subject>
  <dc:creator>БЕЗОЯН ОКСАНА</dc:creator>
  <cp:lastModifiedBy>Администратор</cp:lastModifiedBy>
  <cp:revision>63</cp:revision>
  <dcterms:created xsi:type="dcterms:W3CDTF">2006-02-06T08:38:54Z</dcterms:created>
  <dcterms:modified xsi:type="dcterms:W3CDTF">2012-04-29T09:24:02Z</dcterms:modified>
</cp:coreProperties>
</file>