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мп" initials="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1BF4B-4198-413B-852C-9A38FD42552F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E9BA4-5E9A-46D6-9404-A96C3897D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1/15/2009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6000" b="1" dirty="0" smtClean="0"/>
              <a:t>Theme: </a:t>
            </a:r>
            <a:br>
              <a:rPr lang="en-US" sz="6000" b="1" dirty="0" smtClean="0"/>
            </a:br>
            <a:r>
              <a:rPr lang="en-US" sz="6000" b="1" dirty="0" smtClean="0"/>
              <a:t>Tag-questions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4000" b="1" dirty="0" smtClean="0"/>
              <a:t>Разделительный вопрос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i="1" u="sng" dirty="0" smtClean="0"/>
              <a:t>Check yourself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800" dirty="0" smtClean="0"/>
              <a:t>My mother is a driver.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They play hockey every day.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A frog can not fly.</a:t>
            </a:r>
          </a:p>
          <a:p>
            <a:pPr marL="457200" indent="-457200">
              <a:buAutoNum type="arabicPeriod"/>
            </a:pPr>
            <a:r>
              <a:rPr lang="en-US" sz="4800" dirty="0" smtClean="0"/>
              <a:t>My brothers are not children.</a:t>
            </a:r>
            <a:endParaRPr lang="ru-RU" sz="4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i="1" u="sng" dirty="0" smtClean="0"/>
              <a:t>Keys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1. is not she?</a:t>
            </a:r>
          </a:p>
          <a:p>
            <a:pPr>
              <a:buNone/>
            </a:pPr>
            <a:r>
              <a:rPr lang="en-US" sz="6000" dirty="0" smtClean="0"/>
              <a:t>2. do not they?</a:t>
            </a:r>
          </a:p>
          <a:p>
            <a:pPr>
              <a:buNone/>
            </a:pPr>
            <a:r>
              <a:rPr lang="en-US" sz="6000" dirty="0" smtClean="0"/>
              <a:t>3. can it?</a:t>
            </a:r>
          </a:p>
          <a:p>
            <a:pPr>
              <a:buNone/>
            </a:pPr>
            <a:r>
              <a:rPr lang="en-US" sz="6000" dirty="0" smtClean="0"/>
              <a:t>4. are they?</a:t>
            </a:r>
            <a:endParaRPr lang="ru-RU" sz="6000" dirty="0"/>
          </a:p>
        </p:txBody>
      </p:sp>
      <p:pic>
        <p:nvPicPr>
          <p:cNvPr id="205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6897" y="3048000"/>
            <a:ext cx="2612321" cy="2531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0"/>
            <a:ext cx="6172200" cy="838200"/>
          </a:xfrm>
        </p:spPr>
        <p:txBody>
          <a:bodyPr/>
          <a:lstStyle/>
          <a:p>
            <a:pPr algn="ctr"/>
            <a:r>
              <a:rPr lang="en-US" i="1" u="sng" dirty="0" smtClean="0"/>
              <a:t>Match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914400"/>
            <a:ext cx="6705600" cy="5467350"/>
          </a:xfrm>
        </p:spPr>
        <p:txBody>
          <a:bodyPr/>
          <a:lstStyle/>
          <a:p>
            <a:r>
              <a:rPr lang="en-US" sz="3200" dirty="0" smtClean="0"/>
              <a:t>To arrange                 </a:t>
            </a:r>
            <a:r>
              <a:rPr lang="en-US" sz="3200" dirty="0" smtClean="0">
                <a:solidFill>
                  <a:srgbClr val="FF0000"/>
                </a:solidFill>
              </a:rPr>
              <a:t>at home</a:t>
            </a:r>
          </a:p>
          <a:p>
            <a:r>
              <a:rPr lang="en-US" sz="3200" dirty="0" smtClean="0"/>
              <a:t>To arrange                  </a:t>
            </a:r>
            <a:r>
              <a:rPr lang="en-US" sz="3200" dirty="0" smtClean="0">
                <a:solidFill>
                  <a:srgbClr val="FF0000"/>
                </a:solidFill>
              </a:rPr>
              <a:t>school</a:t>
            </a:r>
          </a:p>
          <a:p>
            <a:r>
              <a:rPr lang="en-US" sz="3200" dirty="0" smtClean="0"/>
              <a:t>To stay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a sister</a:t>
            </a:r>
          </a:p>
          <a:p>
            <a:r>
              <a:rPr lang="en-US" sz="3200" dirty="0" smtClean="0"/>
              <a:t>Local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to meet</a:t>
            </a:r>
          </a:p>
          <a:p>
            <a:r>
              <a:rPr lang="en-US" sz="3200" dirty="0" smtClean="0"/>
              <a:t>To stay with           </a:t>
            </a:r>
            <a:r>
              <a:rPr lang="en-US" sz="3200" dirty="0" smtClean="0">
                <a:solidFill>
                  <a:srgbClr val="FF0000"/>
                </a:solidFill>
              </a:rPr>
              <a:t>competition</a:t>
            </a:r>
          </a:p>
          <a:p>
            <a:r>
              <a:rPr lang="en-US" sz="3200" dirty="0" smtClean="0"/>
              <a:t>Local  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chairs</a:t>
            </a:r>
            <a:endParaRPr lang="ru-RU" sz="3200" b="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26162"/>
          </a:xfrm>
        </p:spPr>
        <p:txBody>
          <a:bodyPr/>
          <a:lstStyle/>
          <a:p>
            <a:r>
              <a:rPr lang="en-US" dirty="0" smtClean="0"/>
              <a:t>***</a:t>
            </a:r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68" y="2895600"/>
            <a:ext cx="3878167" cy="3318053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429000" y="152400"/>
            <a:ext cx="5257800" cy="3505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/>
              <a:t>не так ли?</a:t>
            </a:r>
            <a:endParaRPr lang="ru-RU" sz="36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228600"/>
            <a:ext cx="7086600" cy="213360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Шаг 1.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Запишите повествовательное предложение, поставьте запятую в конце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286000"/>
            <a:ext cx="6172200" cy="408892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He can play tennis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Sam is a doctor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Students must not miss lessons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She likes to dance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22098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Шаг 2.</a:t>
            </a:r>
            <a:br>
              <a:rPr lang="ru-RU" i="1" dirty="0" smtClean="0"/>
            </a:br>
            <a:r>
              <a:rPr lang="ru-RU" i="1" dirty="0" smtClean="0"/>
              <a:t>Ищем глагол. Если глагол –</a:t>
            </a:r>
            <a:r>
              <a:rPr lang="en-US" i="1" u="sng" dirty="0" smtClean="0"/>
              <a:t>can (could), </a:t>
            </a:r>
            <a:r>
              <a:rPr lang="en-US" i="1" u="sng" dirty="0" smtClean="0"/>
              <a:t>would, am/is/are</a:t>
            </a:r>
            <a:r>
              <a:rPr lang="en-US" i="1" u="sng" dirty="0" smtClean="0"/>
              <a:t>, were/was, must, should, </a:t>
            </a:r>
            <a:r>
              <a:rPr lang="en-US" i="1" u="sng" dirty="0" smtClean="0"/>
              <a:t>has/have, </a:t>
            </a:r>
            <a:r>
              <a:rPr lang="en-US" i="1" u="sng" dirty="0" smtClean="0"/>
              <a:t>will</a:t>
            </a:r>
            <a:r>
              <a:rPr lang="en-US" i="1" dirty="0" smtClean="0"/>
              <a:t>- </a:t>
            </a:r>
            <a:r>
              <a:rPr lang="ru-RU" i="1" u="sng" dirty="0" smtClean="0">
                <a:solidFill>
                  <a:srgbClr val="FF0000"/>
                </a:solidFill>
              </a:rPr>
              <a:t>переписываем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667000"/>
            <a:ext cx="6172200" cy="419100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He can play tennis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Sam is a doctor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Students must not miss lessons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She likes to dance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467600" cy="4191000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4000" dirty="0" smtClean="0"/>
              <a:t>1. </a:t>
            </a:r>
            <a:r>
              <a:rPr lang="en-US" sz="4000" dirty="0" smtClean="0"/>
              <a:t>He can play tennis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can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Sam is a doctor</a:t>
            </a:r>
            <a:r>
              <a:rPr lang="en-US" sz="4000" dirty="0" smtClean="0">
                <a:solidFill>
                  <a:srgbClr val="FF0000"/>
                </a:solidFill>
              </a:rPr>
              <a:t>, is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3.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Students must not miss lessons</a:t>
            </a:r>
            <a:r>
              <a:rPr lang="en-US" sz="4000" dirty="0" smtClean="0">
                <a:solidFill>
                  <a:srgbClr val="FF0000"/>
                </a:solidFill>
              </a:rPr>
              <a:t>, must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She likes to dance</a:t>
            </a:r>
            <a:r>
              <a:rPr lang="en-US" sz="4000" dirty="0" smtClean="0">
                <a:solidFill>
                  <a:srgbClr val="FF0000"/>
                </a:solidFill>
              </a:rPr>
              <a:t>,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7467600" cy="228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Если глагол в </a:t>
            </a:r>
            <a:r>
              <a:rPr lang="ru-RU" sz="2800" u="sng" dirty="0" smtClean="0"/>
              <a:t>1 форме</a:t>
            </a:r>
            <a:r>
              <a:rPr lang="ru-RU" sz="2800" dirty="0" smtClean="0"/>
              <a:t>, то после запятой пишем </a:t>
            </a:r>
            <a:r>
              <a:rPr lang="en-US" sz="2800" b="1" dirty="0" smtClean="0">
                <a:solidFill>
                  <a:srgbClr val="FF0000"/>
                </a:solidFill>
              </a:rPr>
              <a:t>do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Если  с окончанием</a:t>
            </a:r>
            <a:r>
              <a:rPr lang="ru-RU" sz="2800" u="sng" dirty="0" smtClean="0"/>
              <a:t> </a:t>
            </a:r>
            <a:r>
              <a:rPr lang="en-US" sz="2800" u="sng" dirty="0" smtClean="0"/>
              <a:t>s/</a:t>
            </a:r>
            <a:r>
              <a:rPr lang="en-US" sz="2800" u="sng" dirty="0" err="1" smtClean="0"/>
              <a:t>es</a:t>
            </a:r>
            <a:r>
              <a:rPr lang="ru-RU" sz="2800" u="sng" dirty="0" smtClean="0"/>
              <a:t> </a:t>
            </a:r>
            <a:r>
              <a:rPr lang="ru-RU" sz="2800" dirty="0" smtClean="0"/>
              <a:t>–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does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Если во </a:t>
            </a:r>
            <a:r>
              <a:rPr lang="ru-RU" sz="2800" u="sng" dirty="0" smtClean="0"/>
              <a:t>2 форме или окончание –</a:t>
            </a:r>
            <a:r>
              <a:rPr lang="en-US" sz="2800" u="sng" dirty="0" err="1" smtClean="0"/>
              <a:t>ed</a:t>
            </a:r>
            <a:r>
              <a:rPr lang="ru-RU" sz="2800" u="sng" dirty="0" smtClean="0"/>
              <a:t> </a:t>
            </a:r>
            <a:r>
              <a:rPr lang="ru-RU" sz="2800" dirty="0" smtClean="0"/>
              <a:t>пишем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did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/>
          </a:bodyPr>
          <a:lstStyle/>
          <a:p>
            <a:r>
              <a:rPr lang="ru-RU" dirty="0" smtClean="0"/>
              <a:t>Шаг 4.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i="1" dirty="0" smtClean="0"/>
              <a:t>Если до запятой нет частицы </a:t>
            </a:r>
            <a:r>
              <a:rPr lang="en-US" b="1" i="1" u="sng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,</a:t>
            </a:r>
            <a:r>
              <a:rPr lang="ru-RU" i="1" dirty="0" smtClean="0"/>
              <a:t> то переписываем после запятой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153400" cy="441655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He can play tennis</a:t>
            </a:r>
            <a:r>
              <a:rPr lang="en-US" sz="4400" dirty="0" smtClean="0">
                <a:solidFill>
                  <a:srgbClr val="FF0000"/>
                </a:solidFill>
              </a:rPr>
              <a:t>, can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Sam is a doctor</a:t>
            </a:r>
            <a:r>
              <a:rPr lang="en-US" sz="4400" dirty="0" smtClean="0">
                <a:solidFill>
                  <a:srgbClr val="FF0000"/>
                </a:solidFill>
              </a:rPr>
              <a:t>, is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Students must not miss lessons</a:t>
            </a:r>
            <a:r>
              <a:rPr lang="en-US" sz="4400" dirty="0" smtClean="0">
                <a:solidFill>
                  <a:srgbClr val="FF0000"/>
                </a:solidFill>
              </a:rPr>
              <a:t>, must</a:t>
            </a:r>
          </a:p>
          <a:p>
            <a:pPr marL="342900" indent="-342900">
              <a:buAutoNum type="arabicPeriod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She likes to dance</a:t>
            </a:r>
            <a:r>
              <a:rPr lang="en-US" sz="4400" dirty="0" smtClean="0">
                <a:solidFill>
                  <a:srgbClr val="FF0000"/>
                </a:solidFill>
              </a:rPr>
              <a:t>, does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32556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Шаг 5.</a:t>
            </a:r>
            <a:br>
              <a:rPr lang="ru-RU" b="1" i="1" dirty="0" smtClean="0"/>
            </a:br>
            <a:r>
              <a:rPr lang="ru-RU" b="1" i="1" dirty="0" smtClean="0"/>
              <a:t>Переписываем подлежащее заменяя </a:t>
            </a:r>
            <a:r>
              <a:rPr lang="ru-RU" b="1" i="1" u="sng" dirty="0" smtClean="0"/>
              <a:t>местоимением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229600" cy="479755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2">
                    <a:lumMod val="90000"/>
                  </a:schemeClr>
                </a:solidFill>
              </a:rPr>
              <a:t>He can play tennis</a:t>
            </a:r>
            <a:r>
              <a:rPr lang="en-US" sz="4000" dirty="0" smtClean="0">
                <a:solidFill>
                  <a:srgbClr val="FF0000"/>
                </a:solidFill>
              </a:rPr>
              <a:t>, can’t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Sam is a doctor</a:t>
            </a:r>
            <a:r>
              <a:rPr lang="en-US" sz="4000" dirty="0" smtClean="0">
                <a:solidFill>
                  <a:srgbClr val="FF0000"/>
                </a:solidFill>
              </a:rPr>
              <a:t>, isn’t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Students must not miss lessons</a:t>
            </a:r>
            <a:r>
              <a:rPr lang="en-US" sz="4000" dirty="0" smtClean="0">
                <a:solidFill>
                  <a:srgbClr val="FF0000"/>
                </a:solidFill>
              </a:rPr>
              <a:t>, must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She likes to dance</a:t>
            </a:r>
            <a:r>
              <a:rPr lang="en-US" sz="4000" dirty="0" smtClean="0">
                <a:solidFill>
                  <a:srgbClr val="FF0000"/>
                </a:solidFill>
              </a:rPr>
              <a:t>, doesn’t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ru-RU" b="1" i="1" u="sng" dirty="0" smtClean="0"/>
              <a:t>Составь разделительный вопрос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4400" dirty="0" err="1" smtClean="0"/>
              <a:t>Misha</a:t>
            </a:r>
            <a:r>
              <a:rPr lang="en-US" sz="4400" dirty="0" smtClean="0"/>
              <a:t> stayed at school after lessons</a:t>
            </a:r>
          </a:p>
          <a:p>
            <a:pPr marL="457200" indent="-457200">
              <a:buAutoNum type="arabicPeriod"/>
            </a:pPr>
            <a:r>
              <a:rPr lang="en-US" sz="4400" dirty="0" smtClean="0"/>
              <a:t>I should not arrange the meeting</a:t>
            </a:r>
          </a:p>
          <a:p>
            <a:pPr marL="457200" indent="-457200">
              <a:buAutoNum type="arabicPeriod"/>
            </a:pPr>
            <a:r>
              <a:rPr lang="en-US" sz="4400" dirty="0" smtClean="0"/>
              <a:t>Children must not eat ice-cream</a:t>
            </a:r>
          </a:p>
          <a:p>
            <a:pPr marL="457200" indent="-457200">
              <a:buAutoNum type="arabicPeriod"/>
            </a:pPr>
            <a:r>
              <a:rPr lang="en-US" sz="4400" dirty="0" smtClean="0"/>
              <a:t>Jane will arrange chairs in the classroom</a:t>
            </a:r>
          </a:p>
          <a:p>
            <a:pPr marL="457200" indent="-457200">
              <a:buAutoNum type="arabicPeriod"/>
            </a:pPr>
            <a:endParaRPr lang="ru-RU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5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246</Words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Theme:  Tag-questions  Разделительный вопрос </vt:lpstr>
      <vt:lpstr>Match</vt:lpstr>
      <vt:lpstr>***</vt:lpstr>
      <vt:lpstr>Шаг 1. Запишите повествовательное предложение, поставьте запятую в конце </vt:lpstr>
      <vt:lpstr>Шаг 2. Ищем глагол. Если глагол –can (could), would, am/is/are, were/was, must, should, has/have, will- переписываем </vt:lpstr>
      <vt:lpstr>1. He can play tennis, can 2. Sam is a doctor, is 3.Students must not miss lessons, must 4. She likes to dance, </vt:lpstr>
      <vt:lpstr>Шаг 4.  Если до запятой нет частицы not, то переписываем после запятой</vt:lpstr>
      <vt:lpstr>Шаг 5. Переписываем подлежащее заменяя местоимением</vt:lpstr>
      <vt:lpstr>Составь разделительный вопрос</vt:lpstr>
      <vt:lpstr>Check yourself</vt:lpstr>
      <vt:lpstr>Keys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 Tag-questions  Разделительный вопрос </dc:title>
  <cp:lastModifiedBy>Комп</cp:lastModifiedBy>
  <cp:revision>8</cp:revision>
  <dcterms:modified xsi:type="dcterms:W3CDTF">2009-01-15T00:01:14Z</dcterms:modified>
</cp:coreProperties>
</file>