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6" r:id="rId2"/>
  </p:sldMasterIdLst>
  <p:notesMasterIdLst>
    <p:notesMasterId r:id="rId76"/>
  </p:notesMasterIdLst>
  <p:handoutMasterIdLst>
    <p:handoutMasterId r:id="rId77"/>
  </p:handoutMasterIdLst>
  <p:sldIdLst>
    <p:sldId id="368" r:id="rId3"/>
    <p:sldId id="369" r:id="rId4"/>
    <p:sldId id="256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0" r:id="rId32"/>
    <p:sldId id="291" r:id="rId33"/>
    <p:sldId id="314" r:id="rId34"/>
    <p:sldId id="315" r:id="rId35"/>
    <p:sldId id="316" r:id="rId36"/>
    <p:sldId id="309" r:id="rId37"/>
    <p:sldId id="310" r:id="rId38"/>
    <p:sldId id="311" r:id="rId39"/>
    <p:sldId id="317" r:id="rId40"/>
    <p:sldId id="318" r:id="rId41"/>
    <p:sldId id="305" r:id="rId42"/>
    <p:sldId id="319" r:id="rId43"/>
    <p:sldId id="320" r:id="rId44"/>
    <p:sldId id="321" r:id="rId45"/>
    <p:sldId id="322" r:id="rId46"/>
    <p:sldId id="323" r:id="rId47"/>
    <p:sldId id="328" r:id="rId48"/>
    <p:sldId id="329" r:id="rId49"/>
    <p:sldId id="332" r:id="rId50"/>
    <p:sldId id="333" r:id="rId51"/>
    <p:sldId id="336" r:id="rId52"/>
    <p:sldId id="337" r:id="rId53"/>
    <p:sldId id="344" r:id="rId54"/>
    <p:sldId id="345" r:id="rId55"/>
    <p:sldId id="346" r:id="rId56"/>
    <p:sldId id="351" r:id="rId57"/>
    <p:sldId id="349" r:id="rId58"/>
    <p:sldId id="352" r:id="rId59"/>
    <p:sldId id="350" r:id="rId60"/>
    <p:sldId id="353" r:id="rId61"/>
    <p:sldId id="355" r:id="rId62"/>
    <p:sldId id="354" r:id="rId63"/>
    <p:sldId id="356" r:id="rId64"/>
    <p:sldId id="357" r:id="rId65"/>
    <p:sldId id="358" r:id="rId66"/>
    <p:sldId id="359" r:id="rId67"/>
    <p:sldId id="360" r:id="rId68"/>
    <p:sldId id="361" r:id="rId69"/>
    <p:sldId id="362" r:id="rId70"/>
    <p:sldId id="363" r:id="rId71"/>
    <p:sldId id="364" r:id="rId72"/>
    <p:sldId id="365" r:id="rId73"/>
    <p:sldId id="366" r:id="rId74"/>
    <p:sldId id="367" r:id="rId7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30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E6E3C-DE8A-454D-BC0F-F09C03BCBAC3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C5C82-B9EB-4288-BB64-DA820B6FE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72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6AA0F-F365-431B-8E7B-06B993002F7F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0AA08-7B0B-465A-9217-29FD2491A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71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52B0-73CC-477B-A493-18287E06A5C4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989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52B0-73CC-477B-A493-18287E06A5C4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989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52B0-73CC-477B-A493-18287E06A5C4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989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52B0-73CC-477B-A493-18287E06A5C4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98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31.jpeg"/><Relationship Id="rId5" Type="http://schemas.openxmlformats.org/officeDocument/2006/relationships/image" Target="../media/image26.jpeg"/><Relationship Id="rId10" Type="http://schemas.openxmlformats.org/officeDocument/2006/relationships/image" Target="../media/image30.jpeg"/><Relationship Id="rId4" Type="http://schemas.openxmlformats.org/officeDocument/2006/relationships/image" Target="../media/image25.jpeg"/><Relationship Id="rId9" Type="http://schemas.openxmlformats.org/officeDocument/2006/relationships/image" Target="../media/image29.jpeg"/><Relationship Id="rId1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6.xml"/><Relationship Id="rId18" Type="http://schemas.openxmlformats.org/officeDocument/2006/relationships/slide" Target="slide32.xml"/><Relationship Id="rId26" Type="http://schemas.openxmlformats.org/officeDocument/2006/relationships/slide" Target="slide36.xml"/><Relationship Id="rId39" Type="http://schemas.openxmlformats.org/officeDocument/2006/relationships/image" Target="../media/image4.gif"/><Relationship Id="rId3" Type="http://schemas.openxmlformats.org/officeDocument/2006/relationships/slide" Target="slide6.xml"/><Relationship Id="rId21" Type="http://schemas.openxmlformats.org/officeDocument/2006/relationships/slide" Target="slide46.xml"/><Relationship Id="rId34" Type="http://schemas.openxmlformats.org/officeDocument/2006/relationships/slide" Target="slide64.xml"/><Relationship Id="rId7" Type="http://schemas.openxmlformats.org/officeDocument/2006/relationships/slide" Target="slide14.xml"/><Relationship Id="rId12" Type="http://schemas.openxmlformats.org/officeDocument/2006/relationships/slide" Target="slide20.xml"/><Relationship Id="rId17" Type="http://schemas.openxmlformats.org/officeDocument/2006/relationships/slide" Target="slide34.xml"/><Relationship Id="rId25" Type="http://schemas.openxmlformats.org/officeDocument/2006/relationships/slide" Target="slide38.xml"/><Relationship Id="rId33" Type="http://schemas.openxmlformats.org/officeDocument/2006/relationships/slide" Target="slide66.xml"/><Relationship Id="rId38" Type="http://schemas.openxmlformats.org/officeDocument/2006/relationships/image" Target="../media/image3.gif"/><Relationship Id="rId2" Type="http://schemas.openxmlformats.org/officeDocument/2006/relationships/image" Target="../media/image2.jpeg"/><Relationship Id="rId16" Type="http://schemas.openxmlformats.org/officeDocument/2006/relationships/slide" Target="slide28.xml"/><Relationship Id="rId20" Type="http://schemas.openxmlformats.org/officeDocument/2006/relationships/slide" Target="slide40.xml"/><Relationship Id="rId29" Type="http://schemas.openxmlformats.org/officeDocument/2006/relationships/slide" Target="slide58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8.xml"/><Relationship Id="rId11" Type="http://schemas.openxmlformats.org/officeDocument/2006/relationships/slide" Target="slide22.xml"/><Relationship Id="rId24" Type="http://schemas.openxmlformats.org/officeDocument/2006/relationships/slide" Target="slide48.xml"/><Relationship Id="rId32" Type="http://schemas.openxmlformats.org/officeDocument/2006/relationships/slide" Target="slide60.xml"/><Relationship Id="rId37" Type="http://schemas.openxmlformats.org/officeDocument/2006/relationships/slide" Target="slide72.xml"/><Relationship Id="rId5" Type="http://schemas.openxmlformats.org/officeDocument/2006/relationships/slide" Target="slide10.xml"/><Relationship Id="rId15" Type="http://schemas.openxmlformats.org/officeDocument/2006/relationships/slide" Target="slide30.xml"/><Relationship Id="rId23" Type="http://schemas.openxmlformats.org/officeDocument/2006/relationships/slide" Target="slide50.xml"/><Relationship Id="rId28" Type="http://schemas.openxmlformats.org/officeDocument/2006/relationships/slide" Target="slide52.xml"/><Relationship Id="rId36" Type="http://schemas.openxmlformats.org/officeDocument/2006/relationships/slide" Target="slide68.xml"/><Relationship Id="rId10" Type="http://schemas.openxmlformats.org/officeDocument/2006/relationships/slide" Target="slide16.xml"/><Relationship Id="rId19" Type="http://schemas.openxmlformats.org/officeDocument/2006/relationships/slide" Target="slide42.xml"/><Relationship Id="rId31" Type="http://schemas.openxmlformats.org/officeDocument/2006/relationships/slide" Target="slide62.xml"/><Relationship Id="rId4" Type="http://schemas.openxmlformats.org/officeDocument/2006/relationships/slide" Target="slide4.xml"/><Relationship Id="rId9" Type="http://schemas.openxmlformats.org/officeDocument/2006/relationships/slide" Target="slide18.xml"/><Relationship Id="rId14" Type="http://schemas.openxmlformats.org/officeDocument/2006/relationships/slide" Target="slide24.xml"/><Relationship Id="rId22" Type="http://schemas.openxmlformats.org/officeDocument/2006/relationships/slide" Target="slide44.xml"/><Relationship Id="rId27" Type="http://schemas.openxmlformats.org/officeDocument/2006/relationships/slide" Target="slide54.xml"/><Relationship Id="rId30" Type="http://schemas.openxmlformats.org/officeDocument/2006/relationships/slide" Target="slide56.xml"/><Relationship Id="rId35" Type="http://schemas.openxmlformats.org/officeDocument/2006/relationships/slide" Target="slide7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5.xml"/><Relationship Id="rId4" Type="http://schemas.openxmlformats.org/officeDocument/2006/relationships/image" Target="../media/image54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Relationship Id="rId5" Type="http://schemas.openxmlformats.org/officeDocument/2006/relationships/slide" Target="slide41.xml"/><Relationship Id="rId4" Type="http://schemas.openxmlformats.org/officeDocument/2006/relationships/image" Target="../media/image6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3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69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7.xml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77.gif"/><Relationship Id="rId4" Type="http://schemas.openxmlformats.org/officeDocument/2006/relationships/image" Target="../media/image7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1.xml"/><Relationship Id="rId4" Type="http://schemas.openxmlformats.org/officeDocument/2006/relationships/image" Target="../media/image8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8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3.xml"/><Relationship Id="rId4" Type="http://schemas.openxmlformats.org/officeDocument/2006/relationships/image" Target="../media/image8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5.xml"/><Relationship Id="rId4" Type="http://schemas.openxmlformats.org/officeDocument/2006/relationships/image" Target="../media/image8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8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gif"/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7.xml"/><Relationship Id="rId5" Type="http://schemas.openxmlformats.org/officeDocument/2006/relationships/slide" Target="slide57.xml"/><Relationship Id="rId4" Type="http://schemas.openxmlformats.org/officeDocument/2006/relationships/image" Target="../media/image91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gif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91.gif"/><Relationship Id="rId4" Type="http://schemas.openxmlformats.org/officeDocument/2006/relationships/image" Target="../media/image90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gif"/><Relationship Id="rId2" Type="http://schemas.openxmlformats.org/officeDocument/2006/relationships/slide" Target="slide59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gif"/><Relationship Id="rId7" Type="http://schemas.openxmlformats.org/officeDocument/2006/relationships/slide" Target="slide61.xml"/><Relationship Id="rId2" Type="http://schemas.openxmlformats.org/officeDocument/2006/relationships/hyperlink" Target="http://i52.tinypic.com/25sqvf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5" Type="http://schemas.openxmlformats.org/officeDocument/2006/relationships/hyperlink" Target="http://lenagold.ru/fon/eda/gru/21.html" TargetMode="External"/><Relationship Id="rId4" Type="http://schemas.openxmlformats.org/officeDocument/2006/relationships/image" Target="../media/image96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hyperlink" Target="http://www.clinical-trials-info.com/wp-content/uploads/2009/03/throwing_money_into_air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gif"/><Relationship Id="rId3" Type="http://schemas.openxmlformats.org/officeDocument/2006/relationships/image" Target="../media/image101.gif"/><Relationship Id="rId7" Type="http://schemas.openxmlformats.org/officeDocument/2006/relationships/image" Target="../media/image105.gif"/><Relationship Id="rId2" Type="http://schemas.openxmlformats.org/officeDocument/2006/relationships/image" Target="../media/image10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gif"/><Relationship Id="rId5" Type="http://schemas.openxmlformats.org/officeDocument/2006/relationships/image" Target="../media/image103.gif"/><Relationship Id="rId4" Type="http://schemas.openxmlformats.org/officeDocument/2006/relationships/image" Target="../media/image102.gif"/><Relationship Id="rId9" Type="http://schemas.openxmlformats.org/officeDocument/2006/relationships/slide" Target="slide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gif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9.gi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69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71.xml"/><Relationship Id="rId4" Type="http://schemas.openxmlformats.org/officeDocument/2006/relationships/image" Target="../media/image112.gi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gif"/><Relationship Id="rId2" Type="http://schemas.openxmlformats.org/officeDocument/2006/relationships/image" Target="../media/image113.gif"/><Relationship Id="rId1" Type="http://schemas.openxmlformats.org/officeDocument/2006/relationships/slideLayout" Target="../slideLayouts/slideLayout7.xml"/><Relationship Id="rId5" Type="http://schemas.openxmlformats.org/officeDocument/2006/relationships/slide" Target="slide73.xml"/><Relationship Id="rId4" Type="http://schemas.openxmlformats.org/officeDocument/2006/relationships/image" Target="../media/image115.gi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gif"/><Relationship Id="rId2" Type="http://schemas.openxmlformats.org/officeDocument/2006/relationships/image" Target="../media/image113.gif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5373216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Выполнила</a:t>
            </a:r>
          </a:p>
          <a:p>
            <a:pPr algn="r"/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читель математики</a:t>
            </a:r>
          </a:p>
          <a:p>
            <a:pPr algn="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МБОУ Покровская СОШ №3</a:t>
            </a:r>
          </a:p>
          <a:p>
            <a:pPr algn="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Артемова Светлана Ивановна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«ЗАРЯДКА  ДЛЯ УМА»</a:t>
            </a: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Предмет: математика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77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633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4.Из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города А в город В поезд ехал со скоростью 90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км/ч, а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обратно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25м/с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 Объясните разницу в скорости.</a:t>
            </a:r>
          </a:p>
        </p:txBody>
      </p:sp>
      <p:pic>
        <p:nvPicPr>
          <p:cNvPr id="4098" name="Picture 2" descr="E:\мероприятие\2011г\на презент\banner-3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4544" y="3573016"/>
            <a:ext cx="8814233" cy="1188100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8" name="Горизонтальный свиток 7">
              <a:hlinkClick r:id="rId3" action="ppaction://hlinksldjump"/>
            </p:cNvPr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hlinkClick r:id="rId3" action="ppaction://hlinksldjump"/>
            </p:cNvPr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46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93864"/>
            <a:ext cx="9972600" cy="1938992"/>
            <a:chOff x="-72008" y="0"/>
            <a:chExt cx="9972600" cy="1938992"/>
          </a:xfrm>
        </p:grpSpPr>
        <p:sp>
          <p:nvSpPr>
            <p:cNvPr id="3" name="TextBox 2"/>
            <p:cNvSpPr txBox="1"/>
            <p:nvPr/>
          </p:nvSpPr>
          <p:spPr>
            <a:xfrm>
              <a:off x="-72008" y="0"/>
              <a:ext cx="9972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Ответ:</a:t>
              </a:r>
            </a:p>
            <a:p>
              <a:pPr algn="just"/>
              <a:r>
                <a:rPr lang="ru-RU" sz="4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90     =90              =90 1000:3600=25м/с</a:t>
              </a:r>
            </a:p>
            <a:p>
              <a:pPr algn="just"/>
              <a:r>
                <a:rPr lang="ru-RU" sz="4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827584" y="404664"/>
              <a:ext cx="737326" cy="1029562"/>
              <a:chOff x="755576" y="2276872"/>
              <a:chExt cx="737326" cy="1029562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755576" y="2276872"/>
                <a:ext cx="720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dirty="0" smtClean="0">
                    <a:solidFill>
                      <a:srgbClr val="002060"/>
                    </a:solidFill>
                  </a:rPr>
                  <a:t>км</a:t>
                </a:r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72822" y="2721659"/>
                <a:ext cx="720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dirty="0">
                    <a:solidFill>
                      <a:srgbClr val="002060"/>
                    </a:solidFill>
                  </a:rPr>
                  <a:t>ч</a:t>
                </a:r>
              </a:p>
            </p:txBody>
          </p: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856178" y="2841198"/>
                <a:ext cx="518876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Овал 8"/>
            <p:cNvSpPr/>
            <p:nvPr/>
          </p:nvSpPr>
          <p:spPr>
            <a:xfrm>
              <a:off x="2483768" y="1042277"/>
              <a:ext cx="72008" cy="72008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65011" y="485380"/>
              <a:ext cx="15207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rgbClr val="002060"/>
                  </a:solidFill>
                </a:rPr>
                <a:t>1000м</a:t>
              </a:r>
              <a:endParaRPr lang="ru-RU" sz="3200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82257" y="949217"/>
              <a:ext cx="15035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rgbClr val="002060"/>
                  </a:solidFill>
                </a:rPr>
                <a:t>3600с</a:t>
              </a:r>
              <a:endParaRPr lang="ru-RU" sz="3200" dirty="0">
                <a:solidFill>
                  <a:srgbClr val="002060"/>
                </a:solidFill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2665614" y="1011606"/>
              <a:ext cx="1229874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4846315" y="971203"/>
              <a:ext cx="72008" cy="72008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060"/>
                </a:solidFill>
              </a:endParaRPr>
            </a:p>
          </p:txBody>
        </p:sp>
      </p:grpSp>
      <p:pic>
        <p:nvPicPr>
          <p:cNvPr id="5122" name="Picture 2" descr="E:\мероприятие\2011г\на презент\knopka-8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86990"/>
            <a:ext cx="4643438" cy="219952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403648" y="2373560"/>
            <a:ext cx="6327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т.е. скорости одинаковые.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23" name="Волна 22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hlinkClick r:id="rId3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97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022E-16 L 0.49028 -0.0041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746" y="332656"/>
            <a:ext cx="849572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5.Какой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фрукт следует положить на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чашу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весов в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последнем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случае, чтобы их уравновесить?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421285" y="2848024"/>
            <a:ext cx="4486294" cy="1805112"/>
            <a:chOff x="2426021" y="3051398"/>
            <a:chExt cx="4486294" cy="1805112"/>
          </a:xfrm>
        </p:grpSpPr>
        <p:pic>
          <p:nvPicPr>
            <p:cNvPr id="23" name="Picture 3" descr="D:\Света\картинки\Еда\Фрукты\0001329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7F8F3"/>
                </a:clrFrom>
                <a:clrTo>
                  <a:srgbClr val="F7F8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7" t="21438" r="15479" b="20366"/>
            <a:stretch/>
          </p:blipFill>
          <p:spPr bwMode="auto">
            <a:xfrm>
              <a:off x="3203848" y="3607046"/>
              <a:ext cx="648183" cy="62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Света\картинки\Еда\Фрукты\0001329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7F8F3"/>
                </a:clrFrom>
                <a:clrTo>
                  <a:srgbClr val="F7F8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7" t="21438" r="15479" b="20366"/>
            <a:stretch/>
          </p:blipFill>
          <p:spPr bwMode="auto">
            <a:xfrm>
              <a:off x="5557160" y="3616602"/>
              <a:ext cx="648183" cy="62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D:\Света\картинки\Еда\Фрукты\00013287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7F8F3"/>
                </a:clrFrom>
                <a:clrTo>
                  <a:srgbClr val="F7F8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7" r="9202" b="7370"/>
            <a:stretch/>
          </p:blipFill>
          <p:spPr bwMode="auto">
            <a:xfrm>
              <a:off x="2426021" y="3068360"/>
              <a:ext cx="879676" cy="1284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D:\Света\картинки\Еда\Фрукты\0001329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7F8F3"/>
                </a:clrFrom>
                <a:clrTo>
                  <a:srgbClr val="F7F8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7" t="21438" r="15479" b="20366"/>
            <a:stretch/>
          </p:blipFill>
          <p:spPr bwMode="auto">
            <a:xfrm>
              <a:off x="4896746" y="3615017"/>
              <a:ext cx="648183" cy="62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2519716" y="3998535"/>
              <a:ext cx="4392599" cy="857975"/>
              <a:chOff x="2843808" y="2924944"/>
              <a:chExt cx="3024336" cy="720080"/>
            </a:xfrm>
          </p:grpSpPr>
          <p:sp>
            <p:nvSpPr>
              <p:cNvPr id="18" name="Равнобедренный треугольник 17"/>
              <p:cNvSpPr/>
              <p:nvPr/>
            </p:nvSpPr>
            <p:spPr>
              <a:xfrm>
                <a:off x="3923928" y="3140968"/>
                <a:ext cx="864096" cy="50405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Левая круглая скобка 18"/>
              <p:cNvSpPr/>
              <p:nvPr/>
            </p:nvSpPr>
            <p:spPr>
              <a:xfrm rot="-5400000">
                <a:off x="4247964" y="1520788"/>
                <a:ext cx="216024" cy="3024336"/>
              </a:xfrm>
              <a:prstGeom prst="leftBracket">
                <a:avLst/>
              </a:prstGeom>
              <a:ln w="666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" name="Picture 3" descr="D:\Света\картинки\Еда\Фрукты\0001329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7F8F3"/>
                </a:clrFrom>
                <a:clrTo>
                  <a:srgbClr val="F7F8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7" t="21438" r="15479" b="20366"/>
            <a:stretch/>
          </p:blipFill>
          <p:spPr bwMode="auto">
            <a:xfrm>
              <a:off x="6213727" y="3608710"/>
              <a:ext cx="648183" cy="62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" descr="D:\Света\картинки\Еда\Фрукты\0001329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2FFF6"/>
                </a:clrFrom>
                <a:clrTo>
                  <a:srgbClr val="F2FF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7" t="21438" r="15479" b="20366"/>
            <a:stretch/>
          </p:blipFill>
          <p:spPr bwMode="auto">
            <a:xfrm>
              <a:off x="5233068" y="3059290"/>
              <a:ext cx="648183" cy="62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D:\Света\картинки\Еда\Фрукты\0001329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7F8F3"/>
                </a:clrFrom>
                <a:clrTo>
                  <a:srgbClr val="F7F8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7" t="21438" r="15479" b="20366"/>
            <a:stretch/>
          </p:blipFill>
          <p:spPr bwMode="auto">
            <a:xfrm>
              <a:off x="5889635" y="3051398"/>
              <a:ext cx="648183" cy="62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2855272" y="4423055"/>
            <a:ext cx="3782909" cy="2064189"/>
            <a:chOff x="2855272" y="4677179"/>
            <a:chExt cx="3782909" cy="2064189"/>
          </a:xfrm>
        </p:grpSpPr>
        <p:pic>
          <p:nvPicPr>
            <p:cNvPr id="28" name="Picture 2" descr="D:\Света\картинки\Еда\Фрукты\00013287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7F8F3"/>
                </a:clrFrom>
                <a:clrTo>
                  <a:srgbClr val="F7F8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7" r="9202" b="7370"/>
            <a:stretch/>
          </p:blipFill>
          <p:spPr bwMode="auto">
            <a:xfrm rot="1007106">
              <a:off x="3165611" y="4677179"/>
              <a:ext cx="879676" cy="1284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Группа 11"/>
            <p:cNvGrpSpPr/>
            <p:nvPr/>
          </p:nvGrpSpPr>
          <p:grpSpPr>
            <a:xfrm>
              <a:off x="2855272" y="6021288"/>
              <a:ext cx="3682546" cy="720080"/>
              <a:chOff x="2855272" y="5877272"/>
              <a:chExt cx="3024336" cy="720080"/>
            </a:xfrm>
          </p:grpSpPr>
          <p:sp>
            <p:nvSpPr>
              <p:cNvPr id="10" name="Равнобедренный треугольник 9"/>
              <p:cNvSpPr/>
              <p:nvPr/>
            </p:nvSpPr>
            <p:spPr>
              <a:xfrm>
                <a:off x="3935392" y="6093296"/>
                <a:ext cx="864096" cy="50405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Левая круглая скобка 10"/>
              <p:cNvSpPr/>
              <p:nvPr/>
            </p:nvSpPr>
            <p:spPr>
              <a:xfrm rot="16920000">
                <a:off x="4259428" y="4473116"/>
                <a:ext cx="216024" cy="3024336"/>
              </a:xfrm>
              <a:prstGeom prst="leftBracket">
                <a:avLst/>
              </a:prstGeom>
              <a:ln w="666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028" name="Picture 4" descr="D:\Света\картинки\Еда\Фрукты\Копия 00013317.jp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7F8F3"/>
                </a:clrFrom>
                <a:clrTo>
                  <a:srgbClr val="F7F8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32" t="12986" r="12780" b="60918"/>
            <a:stretch/>
          </p:blipFill>
          <p:spPr bwMode="auto">
            <a:xfrm rot="1633316">
              <a:off x="6134125" y="5332791"/>
              <a:ext cx="504056" cy="616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 descr="D:\Света\картинки\Еда\Фрукты\0001329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7F8F3"/>
                </a:clrFrom>
                <a:clrTo>
                  <a:srgbClr val="F7F8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7" t="21438" r="15479" b="20366"/>
            <a:stretch/>
          </p:blipFill>
          <p:spPr bwMode="auto">
            <a:xfrm rot="1016139">
              <a:off x="5152745" y="5749408"/>
              <a:ext cx="648183" cy="62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D:\Света\картинки\Еда\Фрукты\0001329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7F8F3"/>
                </a:clrFrom>
                <a:clrTo>
                  <a:srgbClr val="F7F8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7" t="21438" r="15479" b="20366"/>
            <a:stretch/>
          </p:blipFill>
          <p:spPr bwMode="auto">
            <a:xfrm rot="1037905">
              <a:off x="5782193" y="5875502"/>
              <a:ext cx="648183" cy="62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D:\Света\картинки\Еда\Фрукты\Копия 00013317.jp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7F8F3"/>
                </a:clrFrom>
                <a:clrTo>
                  <a:srgbClr val="F7F8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32" t="12986" r="12780" b="60918"/>
            <a:stretch/>
          </p:blipFill>
          <p:spPr bwMode="auto">
            <a:xfrm rot="1633316">
              <a:off x="5670152" y="5238361"/>
              <a:ext cx="504056" cy="616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D:\Света\картинки\Еда\Фрукты\Копия 00013317.jp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7F8F3"/>
                </a:clrFrom>
                <a:clrTo>
                  <a:srgbClr val="F7F8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32" t="12986" r="12780" b="60918"/>
            <a:stretch/>
          </p:blipFill>
          <p:spPr bwMode="auto">
            <a:xfrm rot="1633316">
              <a:off x="5224809" y="5095984"/>
              <a:ext cx="504056" cy="616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2519715" y="980728"/>
            <a:ext cx="4392599" cy="1936358"/>
            <a:chOff x="2519715" y="1230660"/>
            <a:chExt cx="4392599" cy="193635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519715" y="2309043"/>
              <a:ext cx="4392599" cy="857975"/>
              <a:chOff x="2843808" y="2924944"/>
              <a:chExt cx="3024336" cy="720080"/>
            </a:xfrm>
          </p:grpSpPr>
          <p:sp>
            <p:nvSpPr>
              <p:cNvPr id="3" name="Равнобедренный треугольник 2"/>
              <p:cNvSpPr/>
              <p:nvPr/>
            </p:nvSpPr>
            <p:spPr>
              <a:xfrm>
                <a:off x="3923928" y="3140968"/>
                <a:ext cx="864096" cy="50405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Левая круглая скобка 3"/>
              <p:cNvSpPr/>
              <p:nvPr/>
            </p:nvSpPr>
            <p:spPr>
              <a:xfrm rot="-5400000">
                <a:off x="4247964" y="1520788"/>
                <a:ext cx="216024" cy="3024336"/>
              </a:xfrm>
              <a:prstGeom prst="leftBracket">
                <a:avLst/>
              </a:prstGeom>
              <a:ln w="666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9" name="Picture 3" descr="D:\Света\картинки\Еда\Фрукты\0001329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7F8F3"/>
                </a:clrFrom>
                <a:clrTo>
                  <a:srgbClr val="F7F8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7" t="21438" r="15479" b="20366"/>
            <a:stretch/>
          </p:blipFill>
          <p:spPr bwMode="auto">
            <a:xfrm>
              <a:off x="2624792" y="1913183"/>
              <a:ext cx="648183" cy="62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 descr="D:\Света\картинки\Еда\Фрукты\0001329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7F8F3"/>
                </a:clrFrom>
                <a:clrTo>
                  <a:srgbClr val="F7F8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7" t="21438" r="15479" b="20366"/>
            <a:stretch/>
          </p:blipFill>
          <p:spPr bwMode="auto">
            <a:xfrm>
              <a:off x="3281359" y="1905291"/>
              <a:ext cx="648183" cy="62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D:\Света\картинки\Еда\Фрукты\Копия 00013317.jp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7F8F3"/>
                </a:clrFrom>
                <a:clrTo>
                  <a:srgbClr val="F7F8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32" t="12986" r="12780" b="60918"/>
            <a:stretch/>
          </p:blipFill>
          <p:spPr bwMode="auto">
            <a:xfrm rot="1633316">
              <a:off x="3061877" y="1421938"/>
              <a:ext cx="504056" cy="616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D:\Света\картинки\Еда\Фрукты\00013287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7F8F3"/>
                </a:clrFrom>
                <a:clrTo>
                  <a:srgbClr val="F7F8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7" r="9202" b="7370"/>
            <a:stretch/>
          </p:blipFill>
          <p:spPr bwMode="auto">
            <a:xfrm flipH="1">
              <a:off x="5940152" y="1230660"/>
              <a:ext cx="879676" cy="1284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Группа 31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34" name="Горизонтальный свиток 33">
              <a:hlinkClick r:id="rId5" action="ppaction://hlinksldjump"/>
            </p:cNvPr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>
              <a:hlinkClick r:id="rId5" action="ppaction://hlinksldjump"/>
            </p:cNvPr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584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Света\картинки\Еда\Фрукты\000132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7" r="9202" b="7370"/>
          <a:stretch/>
        </p:blipFill>
        <p:spPr bwMode="auto">
          <a:xfrm>
            <a:off x="4881796" y="3820595"/>
            <a:ext cx="778078" cy="10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7805" y="293119"/>
            <a:ext cx="2714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Ответ: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024047" y="2204864"/>
            <a:ext cx="3641350" cy="1487859"/>
            <a:chOff x="702499" y="2119682"/>
            <a:chExt cx="3641350" cy="1487859"/>
          </a:xfrm>
        </p:grpSpPr>
        <p:pic>
          <p:nvPicPr>
            <p:cNvPr id="14" name="Picture 3" descr="D:\Света\картинки\Еда\Фрукты\0001329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7" t="21438" r="15479" b="20366"/>
            <a:stretch/>
          </p:blipFill>
          <p:spPr bwMode="auto">
            <a:xfrm>
              <a:off x="1480326" y="2658367"/>
              <a:ext cx="527077" cy="506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" descr="D:\Света\картинки\Еда\Фрукты\0001329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7" t="21438" r="15479" b="20366"/>
            <a:stretch/>
          </p:blipFill>
          <p:spPr bwMode="auto">
            <a:xfrm>
              <a:off x="3809402" y="2667923"/>
              <a:ext cx="527077" cy="506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D:\Света\картинки\Еда\Фрукты\00013287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7" r="9202" b="7370"/>
            <a:stretch/>
          </p:blipFill>
          <p:spPr bwMode="auto">
            <a:xfrm>
              <a:off x="702499" y="2119682"/>
              <a:ext cx="715318" cy="1044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 descr="D:\Света\картинки\Еда\Фрукты\0001329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7" t="21438" r="15479" b="20366"/>
            <a:stretch/>
          </p:blipFill>
          <p:spPr bwMode="auto">
            <a:xfrm>
              <a:off x="3311079" y="2666338"/>
              <a:ext cx="527077" cy="506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Группа 24"/>
            <p:cNvGrpSpPr/>
            <p:nvPr/>
          </p:nvGrpSpPr>
          <p:grpSpPr>
            <a:xfrm>
              <a:off x="771958" y="3049857"/>
              <a:ext cx="3571891" cy="557684"/>
              <a:chOff x="2843808" y="2924944"/>
              <a:chExt cx="3024336" cy="720080"/>
            </a:xfrm>
          </p:grpSpPr>
          <p:sp>
            <p:nvSpPr>
              <p:cNvPr id="26" name="Равнобедренный треугольник 25"/>
              <p:cNvSpPr/>
              <p:nvPr/>
            </p:nvSpPr>
            <p:spPr>
              <a:xfrm>
                <a:off x="3923928" y="3140968"/>
                <a:ext cx="864096" cy="50405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Левая круглая скобка 26"/>
              <p:cNvSpPr/>
              <p:nvPr/>
            </p:nvSpPr>
            <p:spPr>
              <a:xfrm rot="-5400000">
                <a:off x="4247964" y="1520788"/>
                <a:ext cx="216024" cy="3024336"/>
              </a:xfrm>
              <a:prstGeom prst="leftBracket">
                <a:avLst/>
              </a:prstGeom>
              <a:ln w="666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8" name="Picture 3" descr="D:\Света\картинки\Еда\Фрукты\0001329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7" t="21438" r="15479" b="20366"/>
            <a:stretch/>
          </p:blipFill>
          <p:spPr bwMode="auto">
            <a:xfrm>
              <a:off x="2738848" y="2688716"/>
              <a:ext cx="527077" cy="506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" descr="D:\Света\картинки\Еда\Фрукты\0001329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7" t="21438" r="15479" b="20366"/>
            <a:stretch/>
          </p:blipFill>
          <p:spPr bwMode="auto">
            <a:xfrm>
              <a:off x="3047540" y="2182092"/>
              <a:ext cx="527077" cy="506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 descr="D:\Света\картинки\Еда\Фрукты\0001329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7" t="21438" r="15479" b="20366"/>
            <a:stretch/>
          </p:blipFill>
          <p:spPr bwMode="auto">
            <a:xfrm>
              <a:off x="3582076" y="2161299"/>
              <a:ext cx="527077" cy="506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Группа 40"/>
          <p:cNvGrpSpPr/>
          <p:nvPr/>
        </p:nvGrpSpPr>
        <p:grpSpPr>
          <a:xfrm>
            <a:off x="393645" y="3645024"/>
            <a:ext cx="3238981" cy="1727231"/>
            <a:chOff x="4183559" y="3316745"/>
            <a:chExt cx="3924546" cy="2032494"/>
          </a:xfrm>
        </p:grpSpPr>
        <p:pic>
          <p:nvPicPr>
            <p:cNvPr id="13" name="Picture 2" descr="D:\Света\картинки\Еда\Фрукты\00013287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7" r="9202" b="7370"/>
            <a:stretch/>
          </p:blipFill>
          <p:spPr bwMode="auto">
            <a:xfrm rot="1007106">
              <a:off x="4635537" y="3316745"/>
              <a:ext cx="879676" cy="1284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Группа 17"/>
            <p:cNvGrpSpPr/>
            <p:nvPr/>
          </p:nvGrpSpPr>
          <p:grpSpPr>
            <a:xfrm>
              <a:off x="4183559" y="4629159"/>
              <a:ext cx="3682546" cy="720080"/>
              <a:chOff x="2855272" y="5877272"/>
              <a:chExt cx="3024336" cy="720080"/>
            </a:xfrm>
          </p:grpSpPr>
          <p:sp>
            <p:nvSpPr>
              <p:cNvPr id="19" name="Равнобедренный треугольник 18"/>
              <p:cNvSpPr/>
              <p:nvPr/>
            </p:nvSpPr>
            <p:spPr>
              <a:xfrm>
                <a:off x="3935392" y="6093296"/>
                <a:ext cx="864096" cy="50405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Левая круглая скобка 19"/>
              <p:cNvSpPr/>
              <p:nvPr/>
            </p:nvSpPr>
            <p:spPr>
              <a:xfrm rot="16920000">
                <a:off x="4259428" y="4473116"/>
                <a:ext cx="216024" cy="3024336"/>
              </a:xfrm>
              <a:prstGeom prst="leftBracket">
                <a:avLst/>
              </a:prstGeom>
              <a:ln w="666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3" name="Picture 4" descr="D:\Света\картинки\Еда\Фрукты\Копия 00013317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32" t="12986" r="12780" b="60918"/>
            <a:stretch/>
          </p:blipFill>
          <p:spPr bwMode="auto">
            <a:xfrm rot="1633316">
              <a:off x="7604049" y="3939985"/>
              <a:ext cx="504056" cy="616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" descr="D:\Света\картинки\Еда\Фрукты\00013299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7" t="21438" r="15479" b="20366"/>
            <a:stretch/>
          </p:blipFill>
          <p:spPr bwMode="auto">
            <a:xfrm rot="1016139">
              <a:off x="6622669" y="4356602"/>
              <a:ext cx="648183" cy="62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" descr="D:\Света\картинки\Еда\Фрукты\00013299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7" t="21438" r="15479" b="20366"/>
            <a:stretch/>
          </p:blipFill>
          <p:spPr bwMode="auto">
            <a:xfrm rot="1037905">
              <a:off x="7259987" y="4499238"/>
              <a:ext cx="648183" cy="62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D:\Света\картинки\Еда\Фрукты\Копия 00013317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32" t="12986" r="12780" b="60918"/>
            <a:stretch/>
          </p:blipFill>
          <p:spPr bwMode="auto">
            <a:xfrm rot="1633316">
              <a:off x="7140076" y="3845555"/>
              <a:ext cx="504056" cy="616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D:\Света\картинки\Еда\Фрукты\Копия 00013317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32" t="12986" r="12780" b="60918"/>
            <a:stretch/>
          </p:blipFill>
          <p:spPr bwMode="auto">
            <a:xfrm rot="1633316">
              <a:off x="6694733" y="3703178"/>
              <a:ext cx="504056" cy="616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1118972" y="332656"/>
            <a:ext cx="3191279" cy="1567442"/>
            <a:chOff x="1118972" y="464162"/>
            <a:chExt cx="3191279" cy="1567442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118972" y="1369830"/>
              <a:ext cx="3191279" cy="661774"/>
              <a:chOff x="2843808" y="2924944"/>
              <a:chExt cx="3024336" cy="720080"/>
            </a:xfrm>
          </p:grpSpPr>
          <p:sp>
            <p:nvSpPr>
              <p:cNvPr id="16" name="Равнобедренный треугольник 15"/>
              <p:cNvSpPr/>
              <p:nvPr/>
            </p:nvSpPr>
            <p:spPr>
              <a:xfrm>
                <a:off x="3923928" y="3140968"/>
                <a:ext cx="864096" cy="50405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Левая круглая скобка 16"/>
              <p:cNvSpPr/>
              <p:nvPr/>
            </p:nvSpPr>
            <p:spPr>
              <a:xfrm rot="-5400000">
                <a:off x="4247964" y="1520788"/>
                <a:ext cx="216024" cy="3024336"/>
              </a:xfrm>
              <a:prstGeom prst="leftBracket">
                <a:avLst/>
              </a:prstGeom>
              <a:ln w="666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5" name="Picture 3" descr="D:\Света\картинки\Еда\Фрукты\00013299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7" t="21438" r="15479" b="20366"/>
            <a:stretch/>
          </p:blipFill>
          <p:spPr bwMode="auto">
            <a:xfrm>
              <a:off x="1224049" y="973969"/>
              <a:ext cx="499957" cy="480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" descr="D:\Света\картинки\Еда\Фрукты\00013299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7" t="21438" r="15479" b="20366"/>
            <a:stretch/>
          </p:blipFill>
          <p:spPr bwMode="auto">
            <a:xfrm>
              <a:off x="1880616" y="966077"/>
              <a:ext cx="499957" cy="480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D:\Света\картинки\Еда\Фрукты\Копия 00013317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32" t="12986" r="12780" b="60918"/>
            <a:stretch/>
          </p:blipFill>
          <p:spPr bwMode="auto">
            <a:xfrm rot="1633316">
              <a:off x="1699739" y="464162"/>
              <a:ext cx="388789" cy="475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:\Света\картинки\Еда\Фрукты\00013287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7" r="9202" b="7370"/>
            <a:stretch/>
          </p:blipFill>
          <p:spPr bwMode="auto">
            <a:xfrm flipH="1">
              <a:off x="3505047" y="506739"/>
              <a:ext cx="678512" cy="990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4779700" y="2773898"/>
            <a:ext cx="3201904" cy="946004"/>
            <a:chOff x="4779700" y="2369017"/>
            <a:chExt cx="3201904" cy="946004"/>
          </a:xfrm>
        </p:grpSpPr>
        <p:sp>
          <p:nvSpPr>
            <p:cNvPr id="40" name="Стрелка вправо 39"/>
            <p:cNvSpPr/>
            <p:nvPr/>
          </p:nvSpPr>
          <p:spPr>
            <a:xfrm>
              <a:off x="4779700" y="2813810"/>
              <a:ext cx="872420" cy="2788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5796136" y="2369017"/>
              <a:ext cx="2185468" cy="946004"/>
              <a:chOff x="5796136" y="2369017"/>
              <a:chExt cx="2185468" cy="946004"/>
            </a:xfrm>
          </p:grpSpPr>
          <p:pic>
            <p:nvPicPr>
              <p:cNvPr id="42" name="Picture 3" descr="D:\Света\картинки\Еда\Фрукты\00013299.jp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clrChange>
                  <a:clrFrom>
                    <a:srgbClr val="FEFEFC"/>
                  </a:clrFrom>
                  <a:clrTo>
                    <a:srgbClr val="FEFE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47" t="21438" r="15479" b="20366"/>
              <a:stretch/>
            </p:blipFill>
            <p:spPr bwMode="auto">
              <a:xfrm>
                <a:off x="7452320" y="2698858"/>
                <a:ext cx="529284" cy="508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D:\Света\картинки\Еда\Фрукты\00013287.jp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clrChange>
                  <a:clrFrom>
                    <a:srgbClr val="FEFEFC"/>
                  </a:clrFrom>
                  <a:clrTo>
                    <a:srgbClr val="FEFE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57" r="9202" b="7370"/>
              <a:stretch/>
            </p:blipFill>
            <p:spPr bwMode="auto">
              <a:xfrm>
                <a:off x="5796136" y="2369017"/>
                <a:ext cx="648072" cy="9460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6588223" y="2591980"/>
                <a:ext cx="11852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 smtClean="0"/>
                  <a:t>=4</a:t>
                </a:r>
                <a:endParaRPr lang="ru-RU" sz="4000" dirty="0"/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 rot="20870042">
            <a:off x="4718304" y="522403"/>
            <a:ext cx="3242909" cy="707886"/>
            <a:chOff x="4642937" y="1372485"/>
            <a:chExt cx="3242909" cy="707886"/>
          </a:xfrm>
        </p:grpSpPr>
        <p:sp>
          <p:nvSpPr>
            <p:cNvPr id="48" name="Стрелка вправо 47"/>
            <p:cNvSpPr/>
            <p:nvPr/>
          </p:nvSpPr>
          <p:spPr>
            <a:xfrm>
              <a:off x="4642937" y="1603731"/>
              <a:ext cx="872420" cy="2788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Picture 3" descr="D:\Света\картинки\Еда\Фрукты\00013299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clrChange>
                <a:clrFrom>
                  <a:srgbClr val="F7F6F2"/>
                </a:clrFrom>
                <a:clrTo>
                  <a:srgbClr val="F7F6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7" t="21438" r="15479" b="20366"/>
            <a:stretch/>
          </p:blipFill>
          <p:spPr bwMode="auto">
            <a:xfrm>
              <a:off x="7356562" y="1479364"/>
              <a:ext cx="529284" cy="508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6444210" y="1372485"/>
              <a:ext cx="11742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/>
                <a:t>=2</a:t>
              </a:r>
              <a:endParaRPr lang="ru-RU" sz="4000" dirty="0"/>
            </a:p>
          </p:txBody>
        </p:sp>
        <p:pic>
          <p:nvPicPr>
            <p:cNvPr id="53" name="Picture 4" descr="D:\Света\картинки\Еда\Фрукты\Копия 00013317.jpg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7F6F2"/>
                </a:clrFrom>
                <a:clrTo>
                  <a:srgbClr val="F7F6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32" t="12986" r="12780" b="60918"/>
            <a:stretch/>
          </p:blipFill>
          <p:spPr bwMode="auto">
            <a:xfrm>
              <a:off x="5891406" y="1401063"/>
              <a:ext cx="504056" cy="616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3826084" y="3781502"/>
            <a:ext cx="4726574" cy="1596479"/>
            <a:chOff x="4183547" y="3734628"/>
            <a:chExt cx="4726574" cy="1596479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5253859" y="3734628"/>
              <a:ext cx="3656262" cy="1596479"/>
              <a:chOff x="5253859" y="3734628"/>
              <a:chExt cx="3656262" cy="1596479"/>
            </a:xfrm>
          </p:grpSpPr>
          <p:pic>
            <p:nvPicPr>
              <p:cNvPr id="11" name="Picture 2" descr="D:\Света\картинки\Еда\Фрукты\00013287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EFEFC"/>
                  </a:clrFrom>
                  <a:clrTo>
                    <a:srgbClr val="FEFE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57" r="9202" b="7370"/>
              <a:stretch/>
            </p:blipFill>
            <p:spPr bwMode="auto">
              <a:xfrm>
                <a:off x="5974217" y="3734628"/>
                <a:ext cx="778078" cy="1094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Равнобедренный треугольник 3"/>
              <p:cNvSpPr/>
              <p:nvPr/>
            </p:nvSpPr>
            <p:spPr>
              <a:xfrm>
                <a:off x="6593022" y="4901646"/>
                <a:ext cx="930638" cy="42946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Левая круглая скобка 4"/>
              <p:cNvSpPr/>
              <p:nvPr/>
            </p:nvSpPr>
            <p:spPr>
              <a:xfrm rot="16200000">
                <a:off x="6917214" y="2948224"/>
                <a:ext cx="282254" cy="3608964"/>
              </a:xfrm>
              <a:prstGeom prst="leftBracket">
                <a:avLst/>
              </a:prstGeom>
              <a:ln w="666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" name="Picture 4" descr="D:\Света\картинки\Еда\Фрукты\Копия 00013317.jp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5F4EF"/>
                  </a:clrFrom>
                  <a:clrTo>
                    <a:srgbClr val="F5F4E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32" t="12986" r="12780" b="60918"/>
              <a:stretch/>
            </p:blipFill>
            <p:spPr bwMode="auto">
              <a:xfrm rot="422603">
                <a:off x="8464281" y="3779225"/>
                <a:ext cx="445840" cy="524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3" descr="D:\Света\картинки\Еда\Фрукты\00013299.jp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clrChange>
                  <a:clrFrom>
                    <a:srgbClr val="F5F4EF"/>
                  </a:clrFrom>
                  <a:clrTo>
                    <a:srgbClr val="F5F4E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47" t="21438" r="15479" b="20366"/>
              <a:stretch/>
            </p:blipFill>
            <p:spPr bwMode="auto">
              <a:xfrm>
                <a:off x="8156654" y="4297850"/>
                <a:ext cx="573322" cy="530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3" descr="D:\Света\картинки\Еда\Фрукты\00013299.jp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clrChange>
                  <a:clrFrom>
                    <a:srgbClr val="F5F4EF"/>
                  </a:clrFrom>
                  <a:clrTo>
                    <a:srgbClr val="F5F4E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47" t="21438" r="15479" b="20366"/>
              <a:stretch/>
            </p:blipFill>
            <p:spPr bwMode="auto">
              <a:xfrm rot="21427192">
                <a:off x="7563251" y="4294971"/>
                <a:ext cx="573322" cy="530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D:\Света\картинки\Еда\Фрукты\Копия 00013317.jp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5F4EF"/>
                  </a:clrFrom>
                  <a:clrTo>
                    <a:srgbClr val="F5F4E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32" t="12986" r="12780" b="60918"/>
              <a:stretch/>
            </p:blipFill>
            <p:spPr bwMode="auto">
              <a:xfrm rot="422603">
                <a:off x="7989393" y="3785622"/>
                <a:ext cx="445840" cy="524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D:\Света\картинки\Еда\Фрукты\Копия 00013317.jp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5F4EF"/>
                  </a:clrFrom>
                  <a:clrTo>
                    <a:srgbClr val="F5F4E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32" t="12986" r="12780" b="60918"/>
              <a:stretch/>
            </p:blipFill>
            <p:spPr bwMode="auto">
              <a:xfrm rot="422603">
                <a:off x="7550579" y="3792503"/>
                <a:ext cx="445840" cy="524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5" name="Стрелка вправо 54"/>
            <p:cNvSpPr/>
            <p:nvPr/>
          </p:nvSpPr>
          <p:spPr>
            <a:xfrm>
              <a:off x="4183547" y="4497460"/>
              <a:ext cx="872420" cy="2788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5838346" y="1052736"/>
            <a:ext cx="2190038" cy="1385007"/>
            <a:chOff x="5659874" y="1723293"/>
            <a:chExt cx="2190038" cy="1437265"/>
          </a:xfrm>
        </p:grpSpPr>
        <p:sp>
          <p:nvSpPr>
            <p:cNvPr id="58" name="Стрелка вправо 57"/>
            <p:cNvSpPr/>
            <p:nvPr/>
          </p:nvSpPr>
          <p:spPr>
            <a:xfrm rot="5400000">
              <a:off x="6439611" y="1871904"/>
              <a:ext cx="576064" cy="2788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1" name="Группа 44"/>
            <p:cNvGrpSpPr/>
            <p:nvPr/>
          </p:nvGrpSpPr>
          <p:grpSpPr>
            <a:xfrm>
              <a:off x="5659874" y="2214554"/>
              <a:ext cx="2190038" cy="946004"/>
              <a:chOff x="5796136" y="2369017"/>
              <a:chExt cx="2190038" cy="946004"/>
            </a:xfrm>
          </p:grpSpPr>
          <p:pic>
            <p:nvPicPr>
              <p:cNvPr id="63" name="Picture 2" descr="D:\Света\картинки\Еда\Фрукты\00013287.jp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clrChange>
                  <a:clrFrom>
                    <a:srgbClr val="FAFBF3"/>
                  </a:clrFrom>
                  <a:clrTo>
                    <a:srgbClr val="FAFBF3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57" r="9202" b="7370"/>
              <a:stretch/>
            </p:blipFill>
            <p:spPr bwMode="auto">
              <a:xfrm>
                <a:off x="5796136" y="2369017"/>
                <a:ext cx="648072" cy="9460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" name="TextBox 63"/>
              <p:cNvSpPr txBox="1"/>
              <p:nvPr/>
            </p:nvSpPr>
            <p:spPr>
              <a:xfrm>
                <a:off x="6536401" y="2565957"/>
                <a:ext cx="14497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 smtClean="0"/>
                  <a:t>=2</a:t>
                </a:r>
                <a:endParaRPr lang="ru-RU" sz="4000" dirty="0"/>
              </a:p>
            </p:txBody>
          </p:sp>
        </p:grpSp>
        <p:pic>
          <p:nvPicPr>
            <p:cNvPr id="67" name="Picture 4" descr="D:\Света\картинки\Еда\Фрукты\Копия 00013317.jpg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AFBF3"/>
                </a:clrFrom>
                <a:clrTo>
                  <a:srgbClr val="FAFB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32" t="12986" r="12780" b="60918"/>
            <a:stretch/>
          </p:blipFill>
          <p:spPr bwMode="auto">
            <a:xfrm rot="20870042">
              <a:off x="7203024" y="2475063"/>
              <a:ext cx="504056" cy="616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" name="Группа 71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73" name="Волна 72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>
              <a:hlinkClick r:id="rId14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93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6.Переложив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одну спичку, из имени мальчика получить имя девочки.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979830" y="1700808"/>
            <a:ext cx="6745841" cy="1646793"/>
            <a:chOff x="1324489" y="3568266"/>
            <a:chExt cx="6745841" cy="1646793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979712" y="3616600"/>
              <a:ext cx="179661" cy="1490107"/>
              <a:chOff x="1772459" y="5220403"/>
              <a:chExt cx="179661" cy="1490107"/>
            </a:xfrm>
          </p:grpSpPr>
          <p:cxnSp>
            <p:nvCxnSpPr>
              <p:cNvPr id="4" name="Прямая соединительная линия 3"/>
              <p:cNvCxnSpPr/>
              <p:nvPr/>
            </p:nvCxnSpPr>
            <p:spPr>
              <a:xfrm rot="5400000" flipH="1">
                <a:off x="1153256" y="6001477"/>
                <a:ext cx="1418067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Капля 4"/>
              <p:cNvSpPr/>
              <p:nvPr/>
            </p:nvSpPr>
            <p:spPr>
              <a:xfrm rot="13504749" flipH="1">
                <a:off x="1790250" y="5202612"/>
                <a:ext cx="144080" cy="179661"/>
              </a:xfrm>
              <a:prstGeom prst="teardrop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 rot="5400000">
              <a:off x="1979712" y="2913043"/>
              <a:ext cx="179661" cy="1490107"/>
              <a:chOff x="1772459" y="5220403"/>
              <a:chExt cx="179661" cy="149010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 rot="5400000" flipH="1">
                <a:off x="1153256" y="6001477"/>
                <a:ext cx="1418067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Капля 7"/>
              <p:cNvSpPr/>
              <p:nvPr/>
            </p:nvSpPr>
            <p:spPr>
              <a:xfrm rot="13504749" flipH="1">
                <a:off x="1790250" y="5202612"/>
                <a:ext cx="144080" cy="179661"/>
              </a:xfrm>
              <a:prstGeom prst="teardrop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3131840" y="3616601"/>
              <a:ext cx="179661" cy="1490107"/>
              <a:chOff x="1772459" y="5220403"/>
              <a:chExt cx="179661" cy="1490107"/>
            </a:xfrm>
          </p:grpSpPr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 flipH="1">
                <a:off x="1153256" y="6001477"/>
                <a:ext cx="1418067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Капля 10"/>
              <p:cNvSpPr/>
              <p:nvPr/>
            </p:nvSpPr>
            <p:spPr>
              <a:xfrm rot="13504749" flipH="1">
                <a:off x="1790250" y="5202612"/>
                <a:ext cx="144080" cy="179661"/>
              </a:xfrm>
              <a:prstGeom prst="teardrop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4499992" y="3616602"/>
              <a:ext cx="179661" cy="1490107"/>
              <a:chOff x="1772459" y="5220403"/>
              <a:chExt cx="179661" cy="1490107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 rot="5400000" flipH="1">
                <a:off x="1153256" y="6001477"/>
                <a:ext cx="1418067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Капля 13"/>
              <p:cNvSpPr/>
              <p:nvPr/>
            </p:nvSpPr>
            <p:spPr>
              <a:xfrm rot="13504749" flipH="1">
                <a:off x="1790250" y="5202612"/>
                <a:ext cx="144080" cy="179661"/>
              </a:xfrm>
              <a:prstGeom prst="teardrop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 rot="5400000">
              <a:off x="3793528" y="2948600"/>
              <a:ext cx="179661" cy="1490107"/>
              <a:chOff x="1772459" y="5220403"/>
              <a:chExt cx="179661" cy="1490107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 rot="5400000" flipH="1">
                <a:off x="1153256" y="6001477"/>
                <a:ext cx="1418067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Капля 16"/>
              <p:cNvSpPr/>
              <p:nvPr/>
            </p:nvSpPr>
            <p:spPr>
              <a:xfrm rot="13504749" flipH="1">
                <a:off x="1790250" y="5202612"/>
                <a:ext cx="144080" cy="179661"/>
              </a:xfrm>
              <a:prstGeom prst="teardrop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 rot="5400000">
              <a:off x="3835932" y="4313321"/>
              <a:ext cx="179661" cy="1490107"/>
              <a:chOff x="1772459" y="5220403"/>
              <a:chExt cx="179661" cy="1490107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 flipH="1">
                <a:off x="1153256" y="6001477"/>
                <a:ext cx="1418067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Капля 19"/>
              <p:cNvSpPr/>
              <p:nvPr/>
            </p:nvSpPr>
            <p:spPr>
              <a:xfrm rot="13504749" flipH="1">
                <a:off x="1790250" y="5202612"/>
                <a:ext cx="144080" cy="179661"/>
              </a:xfrm>
              <a:prstGeom prst="teardrop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 rot="1020000">
              <a:off x="5664124" y="3682373"/>
              <a:ext cx="102394" cy="1532686"/>
              <a:chOff x="1772459" y="5220403"/>
              <a:chExt cx="179661" cy="1490107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 flipH="1">
                <a:off x="1153256" y="6001477"/>
                <a:ext cx="1418067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Капля 22"/>
              <p:cNvSpPr/>
              <p:nvPr/>
            </p:nvSpPr>
            <p:spPr>
              <a:xfrm rot="13504749" flipH="1">
                <a:off x="1790250" y="5202612"/>
                <a:ext cx="144080" cy="179661"/>
              </a:xfrm>
              <a:prstGeom prst="teardrop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 rot="1020000">
              <a:off x="5757986" y="3735130"/>
              <a:ext cx="479325" cy="1474432"/>
              <a:chOff x="1021264" y="5277039"/>
              <a:chExt cx="841026" cy="1433471"/>
            </a:xfrm>
          </p:grpSpPr>
          <p:cxnSp>
            <p:nvCxnSpPr>
              <p:cNvPr id="25" name="Прямая соединительная линия 24"/>
              <p:cNvCxnSpPr/>
              <p:nvPr/>
            </p:nvCxnSpPr>
            <p:spPr>
              <a:xfrm rot="14160000">
                <a:off x="1153256" y="6001477"/>
                <a:ext cx="1418067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Капля 25"/>
              <p:cNvSpPr/>
              <p:nvPr/>
            </p:nvSpPr>
            <p:spPr>
              <a:xfrm rot="13504749" flipH="1">
                <a:off x="1039055" y="5259248"/>
                <a:ext cx="144080" cy="179661"/>
              </a:xfrm>
              <a:prstGeom prst="teardrop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7812360" y="3658097"/>
              <a:ext cx="179661" cy="1490107"/>
              <a:chOff x="1772459" y="5220403"/>
              <a:chExt cx="179661" cy="1490107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>
              <a:xfrm rot="5400000" flipH="1">
                <a:off x="1153256" y="6001477"/>
                <a:ext cx="1418067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Капля 28"/>
              <p:cNvSpPr/>
              <p:nvPr/>
            </p:nvSpPr>
            <p:spPr>
              <a:xfrm rot="13504749" flipH="1">
                <a:off x="1790250" y="5202612"/>
                <a:ext cx="144080" cy="179661"/>
              </a:xfrm>
              <a:prstGeom prst="teardrop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 rot="3240000">
              <a:off x="7225763" y="3973563"/>
              <a:ext cx="179661" cy="1490107"/>
              <a:chOff x="1772459" y="5220403"/>
              <a:chExt cx="179661" cy="1490107"/>
            </a:xfrm>
          </p:grpSpPr>
          <p:cxnSp>
            <p:nvCxnSpPr>
              <p:cNvPr id="31" name="Прямая соединительная линия 30"/>
              <p:cNvCxnSpPr/>
              <p:nvPr/>
            </p:nvCxnSpPr>
            <p:spPr>
              <a:xfrm rot="5400000" flipH="1">
                <a:off x="1153256" y="6001477"/>
                <a:ext cx="1418067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Капля 31"/>
              <p:cNvSpPr/>
              <p:nvPr/>
            </p:nvSpPr>
            <p:spPr>
              <a:xfrm rot="13504749" flipH="1">
                <a:off x="1790250" y="5202612"/>
                <a:ext cx="144080" cy="179661"/>
              </a:xfrm>
              <a:prstGeom prst="teardrop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 rot="3600000">
              <a:off x="7167009" y="3348370"/>
              <a:ext cx="179661" cy="1490107"/>
              <a:chOff x="1772459" y="5220403"/>
              <a:chExt cx="179661" cy="1490107"/>
            </a:xfrm>
          </p:grpSpPr>
          <p:cxnSp>
            <p:nvCxnSpPr>
              <p:cNvPr id="34" name="Прямая соединительная линия 33"/>
              <p:cNvCxnSpPr/>
              <p:nvPr/>
            </p:nvCxnSpPr>
            <p:spPr>
              <a:xfrm rot="5400000" flipH="1">
                <a:off x="1153256" y="6001477"/>
                <a:ext cx="1418067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Капля 34"/>
              <p:cNvSpPr/>
              <p:nvPr/>
            </p:nvSpPr>
            <p:spPr>
              <a:xfrm rot="13504749" flipH="1">
                <a:off x="1790250" y="5202612"/>
                <a:ext cx="144080" cy="179661"/>
              </a:xfrm>
              <a:prstGeom prst="teardrop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 rot="5400000">
              <a:off x="7235446" y="3663289"/>
              <a:ext cx="179661" cy="1490107"/>
              <a:chOff x="1772459" y="5220403"/>
              <a:chExt cx="179661" cy="1490107"/>
            </a:xfrm>
          </p:grpSpPr>
          <p:cxnSp>
            <p:nvCxnSpPr>
              <p:cNvPr id="37" name="Прямая соединительная линия 36"/>
              <p:cNvCxnSpPr/>
              <p:nvPr/>
            </p:nvCxnSpPr>
            <p:spPr>
              <a:xfrm rot="5400000" flipH="1">
                <a:off x="1153256" y="6001477"/>
                <a:ext cx="1418067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Капля 37"/>
              <p:cNvSpPr/>
              <p:nvPr/>
            </p:nvSpPr>
            <p:spPr>
              <a:xfrm rot="13504749" flipH="1">
                <a:off x="1790250" y="5202612"/>
                <a:ext cx="144080" cy="179661"/>
              </a:xfrm>
              <a:prstGeom prst="teardrop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0" name="Группа 39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41" name="Горизонтальный свиток 40">
              <a:hlinkClick r:id="rId2" action="ppaction://hlinksldjump"/>
            </p:cNvPr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306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816920" y="1972150"/>
            <a:ext cx="179661" cy="1490107"/>
            <a:chOff x="1772459" y="5220403"/>
            <a:chExt cx="179661" cy="1490107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 rot="5400000" flipH="1">
              <a:off x="1153256" y="6001477"/>
              <a:ext cx="1418067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Капля 3"/>
            <p:cNvSpPr/>
            <p:nvPr/>
          </p:nvSpPr>
          <p:spPr>
            <a:xfrm rot="13504749" flipH="1">
              <a:off x="1790250" y="5202612"/>
              <a:ext cx="144080" cy="17966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 rot="5400000">
            <a:off x="1798199" y="1189602"/>
            <a:ext cx="179661" cy="1490107"/>
            <a:chOff x="1772459" y="5220403"/>
            <a:chExt cx="179661" cy="1490107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rot="5400000" flipH="1">
              <a:off x="1153256" y="6001477"/>
              <a:ext cx="1418067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Капля 6"/>
            <p:cNvSpPr/>
            <p:nvPr/>
          </p:nvSpPr>
          <p:spPr>
            <a:xfrm rot="13504749" flipH="1">
              <a:off x="1790250" y="5202612"/>
              <a:ext cx="144080" cy="17966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131840" y="1960988"/>
            <a:ext cx="179661" cy="1490107"/>
            <a:chOff x="1772459" y="5220403"/>
            <a:chExt cx="179661" cy="1490107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rot="5400000" flipH="1">
              <a:off x="1153256" y="6001477"/>
              <a:ext cx="1418067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Капля 9"/>
            <p:cNvSpPr/>
            <p:nvPr/>
          </p:nvSpPr>
          <p:spPr>
            <a:xfrm rot="13504749" flipH="1">
              <a:off x="1790250" y="5202612"/>
              <a:ext cx="144080" cy="17966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499992" y="1960989"/>
            <a:ext cx="179661" cy="1490107"/>
            <a:chOff x="1772459" y="5220403"/>
            <a:chExt cx="179661" cy="1490107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5400000" flipH="1">
              <a:off x="1153256" y="6001477"/>
              <a:ext cx="1418067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Капля 12"/>
            <p:cNvSpPr/>
            <p:nvPr/>
          </p:nvSpPr>
          <p:spPr>
            <a:xfrm rot="13504749" flipH="1">
              <a:off x="1790250" y="5202612"/>
              <a:ext cx="144080" cy="17966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 rot="5400000">
            <a:off x="3793528" y="1292987"/>
            <a:ext cx="179661" cy="1490107"/>
            <a:chOff x="1772459" y="5220403"/>
            <a:chExt cx="179661" cy="1490107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5400000" flipH="1">
              <a:off x="1153256" y="6001477"/>
              <a:ext cx="1418067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Капля 15"/>
            <p:cNvSpPr/>
            <p:nvPr/>
          </p:nvSpPr>
          <p:spPr>
            <a:xfrm rot="13504749" flipH="1">
              <a:off x="1790250" y="5202612"/>
              <a:ext cx="144080" cy="17966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 rot="5400000">
            <a:off x="3835932" y="2657708"/>
            <a:ext cx="179661" cy="1490107"/>
            <a:chOff x="1772459" y="5220403"/>
            <a:chExt cx="179661" cy="1490107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1153256" y="6001477"/>
              <a:ext cx="1418067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Капля 18"/>
            <p:cNvSpPr/>
            <p:nvPr/>
          </p:nvSpPr>
          <p:spPr>
            <a:xfrm rot="13504749" flipH="1">
              <a:off x="1790250" y="5202612"/>
              <a:ext cx="144080" cy="17966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 rot="1020000">
            <a:off x="5664124" y="2026760"/>
            <a:ext cx="102394" cy="1532686"/>
            <a:chOff x="1772459" y="5220403"/>
            <a:chExt cx="179661" cy="1490107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1153256" y="6001477"/>
              <a:ext cx="1418067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Капля 21"/>
            <p:cNvSpPr/>
            <p:nvPr/>
          </p:nvSpPr>
          <p:spPr>
            <a:xfrm rot="13504749" flipH="1">
              <a:off x="1790250" y="5202612"/>
              <a:ext cx="144080" cy="17966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 rot="1020000">
            <a:off x="5757986" y="2079517"/>
            <a:ext cx="479325" cy="1474432"/>
            <a:chOff x="1021264" y="5277039"/>
            <a:chExt cx="841026" cy="1433471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 rot="14160000">
              <a:off x="1153256" y="6001477"/>
              <a:ext cx="1418067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Капля 24"/>
            <p:cNvSpPr/>
            <p:nvPr/>
          </p:nvSpPr>
          <p:spPr>
            <a:xfrm rot="13504749" flipH="1">
              <a:off x="1039055" y="5259248"/>
              <a:ext cx="144080" cy="17966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812360" y="2002484"/>
            <a:ext cx="179661" cy="1490107"/>
            <a:chOff x="1772459" y="5220403"/>
            <a:chExt cx="179661" cy="1490107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 rot="5400000" flipH="1">
              <a:off x="1153256" y="6001477"/>
              <a:ext cx="1418067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Капля 27"/>
            <p:cNvSpPr/>
            <p:nvPr/>
          </p:nvSpPr>
          <p:spPr>
            <a:xfrm rot="13504749" flipH="1">
              <a:off x="1790250" y="5202612"/>
              <a:ext cx="144080" cy="17966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 rot="3240000">
            <a:off x="7225763" y="2317950"/>
            <a:ext cx="179661" cy="1490107"/>
            <a:chOff x="1772459" y="5220403"/>
            <a:chExt cx="179661" cy="1490107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 rot="5400000" flipH="1">
              <a:off x="1153256" y="6001477"/>
              <a:ext cx="1418067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Капля 30"/>
            <p:cNvSpPr/>
            <p:nvPr/>
          </p:nvSpPr>
          <p:spPr>
            <a:xfrm rot="13504749" flipH="1">
              <a:off x="1790250" y="5202612"/>
              <a:ext cx="144080" cy="17966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 rot="3600000">
            <a:off x="7167009" y="1692757"/>
            <a:ext cx="179661" cy="1490107"/>
            <a:chOff x="1772459" y="5220403"/>
            <a:chExt cx="179661" cy="1490107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5400000" flipH="1">
              <a:off x="1153256" y="6001477"/>
              <a:ext cx="1418067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Капля 33"/>
            <p:cNvSpPr/>
            <p:nvPr/>
          </p:nvSpPr>
          <p:spPr>
            <a:xfrm rot="13504749" flipH="1">
              <a:off x="1790250" y="5202612"/>
              <a:ext cx="144080" cy="17966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 rot="5400000">
            <a:off x="7235446" y="2007676"/>
            <a:ext cx="179661" cy="1490107"/>
            <a:chOff x="1772459" y="5220403"/>
            <a:chExt cx="179661" cy="1490107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5400000" flipH="1">
              <a:off x="1153256" y="6001477"/>
              <a:ext cx="1418067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Капля 36"/>
            <p:cNvSpPr/>
            <p:nvPr/>
          </p:nvSpPr>
          <p:spPr>
            <a:xfrm rot="13504749" flipH="1">
              <a:off x="1790250" y="5202612"/>
              <a:ext cx="144080" cy="17966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23528" y="363586"/>
            <a:ext cx="13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Ответ: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43" name="Волна 42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hlinkClick r:id="rId2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210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0.08091 0.113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7.Хозяин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нанимая работника, предложил ему следующее испытание: Вот тебе бочка, наполни ее водой ровно наполовину, ни  больше, ни меньше. Но смотри, палкой, веревкой или чем-либо другим для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измерения не пользуйся. Как работник справился с  заданием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335416" y="3010312"/>
            <a:ext cx="2236584" cy="3168352"/>
            <a:chOff x="3343528" y="3429000"/>
            <a:chExt cx="2236584" cy="3168352"/>
          </a:xfrm>
        </p:grpSpPr>
        <p:sp>
          <p:nvSpPr>
            <p:cNvPr id="6" name="Блок-схема: магнитный диск 5"/>
            <p:cNvSpPr/>
            <p:nvPr/>
          </p:nvSpPr>
          <p:spPr>
            <a:xfrm flipV="1">
              <a:off x="3347864" y="3429000"/>
              <a:ext cx="2232248" cy="3168352"/>
            </a:xfrm>
            <a:prstGeom prst="flowChartMagneticDisk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магнитный диск 6"/>
            <p:cNvSpPr/>
            <p:nvPr/>
          </p:nvSpPr>
          <p:spPr>
            <a:xfrm>
              <a:off x="3343528" y="3429000"/>
              <a:ext cx="2232248" cy="3168352"/>
            </a:xfrm>
            <a:prstGeom prst="flowChartMagneticDisk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9" name="Горизонтальный свиток 8">
              <a:hlinkClick r:id="rId2" action="ppaction://hlinksldjump"/>
            </p:cNvPr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157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О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твет: работник налил в бочку больше половины на глаз, а потом потихоньку выливал воду до тех пор, пока уровень воды не коснулся дна.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 rot="2760000">
            <a:off x="3343528" y="3173654"/>
            <a:ext cx="2236584" cy="3168352"/>
            <a:chOff x="3343528" y="3429000"/>
            <a:chExt cx="2236584" cy="316835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3343528" y="3429000"/>
              <a:ext cx="2236584" cy="3168352"/>
              <a:chOff x="3343528" y="3429000"/>
              <a:chExt cx="2236584" cy="3168352"/>
            </a:xfrm>
          </p:grpSpPr>
          <p:sp>
            <p:nvSpPr>
              <p:cNvPr id="3" name="Блок-схема: магнитный диск 2"/>
              <p:cNvSpPr/>
              <p:nvPr/>
            </p:nvSpPr>
            <p:spPr>
              <a:xfrm flipV="1">
                <a:off x="3347864" y="3429000"/>
                <a:ext cx="2232248" cy="3168352"/>
              </a:xfrm>
              <a:prstGeom prst="flowChartMagneticDisk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Блок-схема: магнитный диск 4"/>
              <p:cNvSpPr/>
              <p:nvPr/>
            </p:nvSpPr>
            <p:spPr>
              <a:xfrm>
                <a:off x="3343528" y="3429000"/>
                <a:ext cx="2232248" cy="3168352"/>
              </a:xfrm>
              <a:prstGeom prst="flowChartMagneticDisk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3343528" y="4077072"/>
              <a:ext cx="2236584" cy="1944216"/>
            </a:xfrm>
            <a:prstGeom prst="line">
              <a:avLst/>
            </a:prstGeom>
            <a:ln w="571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11" name="Волна 10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hlinkClick r:id="rId2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06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8.Дети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съели 2 персика на завтрак, 3 на обед и 3 на ужин. Треть персиков осталось на следующий день. Сколько всего было персиков.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мероприятие\2011г\на презентации\4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708920"/>
            <a:ext cx="4049936" cy="2996952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5" name="Горизонтальный свиток 4"/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hlinkClick r:id="rId3" action="ppaction://hlinksldjump"/>
            </p:cNvPr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212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32656"/>
            <a:ext cx="8534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Ответ: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2+3+3=8 персиков съели в первый день.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Если треть персиков оставили, значит съели 2/3 персиков.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8:2*3=12 персиков.</a:t>
            </a:r>
          </a:p>
        </p:txBody>
      </p:sp>
      <p:pic>
        <p:nvPicPr>
          <p:cNvPr id="2050" name="Picture 2" descr="E:\мероприятие\2011г\на презентации\3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220" y="4701774"/>
            <a:ext cx="1428750" cy="1152525"/>
          </a:xfrm>
          <a:prstGeom prst="rect">
            <a:avLst/>
          </a:prstGeom>
          <a:noFill/>
        </p:spPr>
      </p:pic>
      <p:pic>
        <p:nvPicPr>
          <p:cNvPr id="2051" name="Picture 3" descr="E:\мероприятие\2011г\на презентации\3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0790" y="3639721"/>
            <a:ext cx="1428750" cy="1152525"/>
          </a:xfrm>
          <a:prstGeom prst="rect">
            <a:avLst/>
          </a:prstGeom>
          <a:noFill/>
        </p:spPr>
      </p:pic>
      <p:pic>
        <p:nvPicPr>
          <p:cNvPr id="5" name="Picture 2" descr="E:\мероприятие\2011г\на презентации\3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355032">
            <a:off x="2110145" y="5057331"/>
            <a:ext cx="1428750" cy="1152525"/>
          </a:xfrm>
          <a:prstGeom prst="rect">
            <a:avLst/>
          </a:prstGeom>
          <a:noFill/>
        </p:spPr>
      </p:pic>
      <p:pic>
        <p:nvPicPr>
          <p:cNvPr id="6" name="Picture 3" descr="E:\мероприятие\2011г\на презентации\3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355032">
            <a:off x="2967400" y="3765172"/>
            <a:ext cx="1428750" cy="1152525"/>
          </a:xfrm>
          <a:prstGeom prst="rect">
            <a:avLst/>
          </a:prstGeom>
          <a:noFill/>
        </p:spPr>
      </p:pic>
      <p:pic>
        <p:nvPicPr>
          <p:cNvPr id="7" name="Picture 2" descr="E:\мероприятие\2011г\на презентации\3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71882" y="5335175"/>
            <a:ext cx="1428750" cy="1152525"/>
          </a:xfrm>
          <a:prstGeom prst="rect">
            <a:avLst/>
          </a:prstGeom>
          <a:noFill/>
        </p:spPr>
      </p:pic>
      <p:pic>
        <p:nvPicPr>
          <p:cNvPr id="8" name="Picture 3" descr="E:\мероприятие\2011г\на презентации\3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3452" y="3630204"/>
            <a:ext cx="1428750" cy="1152525"/>
          </a:xfrm>
          <a:prstGeom prst="rect">
            <a:avLst/>
          </a:prstGeom>
          <a:noFill/>
        </p:spPr>
      </p:pic>
      <p:pic>
        <p:nvPicPr>
          <p:cNvPr id="9" name="Picture 2" descr="E:\мероприятие\2011г\на презентации\3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76161">
            <a:off x="5390734" y="4829217"/>
            <a:ext cx="1428750" cy="1152525"/>
          </a:xfrm>
          <a:prstGeom prst="rect">
            <a:avLst/>
          </a:prstGeom>
          <a:noFill/>
        </p:spPr>
      </p:pic>
      <p:pic>
        <p:nvPicPr>
          <p:cNvPr id="10" name="Picture 3" descr="E:\мероприятие\2011г\на презентации\3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355032">
            <a:off x="3721171" y="2626921"/>
            <a:ext cx="1428750" cy="1152525"/>
          </a:xfrm>
          <a:prstGeom prst="rect">
            <a:avLst/>
          </a:prstGeom>
          <a:noFill/>
        </p:spPr>
      </p:pic>
      <p:pic>
        <p:nvPicPr>
          <p:cNvPr id="11" name="Picture 2" descr="E:\мероприятие\2011г\на презентации\3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344" y="2496713"/>
            <a:ext cx="1428750" cy="1152525"/>
          </a:xfrm>
          <a:prstGeom prst="rect">
            <a:avLst/>
          </a:prstGeom>
          <a:noFill/>
        </p:spPr>
      </p:pic>
      <p:pic>
        <p:nvPicPr>
          <p:cNvPr id="12" name="Picture 3" descr="E:\мероприятие\2011г\на презентации\3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1772816"/>
            <a:ext cx="1428750" cy="1152525"/>
          </a:xfrm>
          <a:prstGeom prst="rect">
            <a:avLst/>
          </a:prstGeom>
          <a:noFill/>
        </p:spPr>
      </p:pic>
      <p:pic>
        <p:nvPicPr>
          <p:cNvPr id="13" name="Picture 2" descr="E:\мероприятие\2011г\на презентации\3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355032">
            <a:off x="6335800" y="3122229"/>
            <a:ext cx="1428750" cy="1152525"/>
          </a:xfrm>
          <a:prstGeom prst="rect">
            <a:avLst/>
          </a:prstGeom>
          <a:noFill/>
        </p:spPr>
      </p:pic>
      <p:pic>
        <p:nvPicPr>
          <p:cNvPr id="14" name="Picture 3" descr="E:\мероприятие\2011г\на презентации\3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355032">
            <a:off x="7507381" y="3765172"/>
            <a:ext cx="1428750" cy="1152525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16" name="Волна 15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hlinkClick r:id="rId3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52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064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Правила игры: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1. Разделить класс на 2 команды (команда – </a:t>
            </a:r>
            <a:r>
              <a:rPr lang="ru-RU" sz="2000" dirty="0" smtClean="0">
                <a:solidFill>
                  <a:srgbClr val="002060"/>
                </a:solidFill>
              </a:rPr>
              <a:t>желтых, </a:t>
            </a:r>
            <a:r>
              <a:rPr lang="ru-RU" sz="2000" dirty="0">
                <a:solidFill>
                  <a:srgbClr val="002060"/>
                </a:solidFill>
              </a:rPr>
              <a:t>команда - </a:t>
            </a:r>
            <a:r>
              <a:rPr lang="ru-RU" sz="2000" dirty="0" smtClean="0">
                <a:solidFill>
                  <a:srgbClr val="002060"/>
                </a:solidFill>
              </a:rPr>
              <a:t>зеленых).</a:t>
            </a:r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2. </a:t>
            </a:r>
            <a:r>
              <a:rPr lang="ru-RU" sz="2000" dirty="0">
                <a:solidFill>
                  <a:srgbClr val="002060"/>
                </a:solidFill>
              </a:rPr>
              <a:t>Первая команда кидает кость и переходит по полю игры на количество выпавших очков. На этом поле есть задача. На обдумывание ответа – 4 мин.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3. </a:t>
            </a:r>
            <a:r>
              <a:rPr lang="ru-RU" sz="2000" dirty="0">
                <a:solidFill>
                  <a:srgbClr val="002060"/>
                </a:solidFill>
              </a:rPr>
              <a:t>Если эта команда отвечает правильно, то ход принимает вторая команда.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4. </a:t>
            </a:r>
            <a:r>
              <a:rPr lang="ru-RU" sz="2000" dirty="0">
                <a:solidFill>
                  <a:srgbClr val="002060"/>
                </a:solidFill>
              </a:rPr>
              <a:t>Если первая команда не дает правильного ответа, то может ответить вторая команда, если она отвечает, то она переходит на тоже количество очков, что у первой команды.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5. </a:t>
            </a:r>
            <a:r>
              <a:rPr lang="ru-RU" sz="2000" dirty="0">
                <a:solidFill>
                  <a:srgbClr val="002060"/>
                </a:solidFill>
              </a:rPr>
              <a:t>Вторая команда кидает кость…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Выигрывает команда, которая первая придет к финишу. И наберет наибольшее количество очков.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59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3265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9.Чем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больше из нее берешь, тем больше она становится. Что это?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5" name="Горизонтальный свиток 4"/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hlinkClick r:id="rId2" action="ppaction://hlinksldjump"/>
            </p:cNvPr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  <p:pic>
        <p:nvPicPr>
          <p:cNvPr id="1026" name="Picture 2" descr="http://arxangelo.files.wordpress.com/2010/05/question-mark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EDEDE"/>
              </a:clrFrom>
              <a:clrTo>
                <a:srgbClr val="DEDE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55513"/>
            <a:ext cx="27241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72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53943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Ответ: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Яма. 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Артём\Pictures\fa53cef89056802d0185a64752f7f954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61048"/>
            <a:ext cx="2110333" cy="165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ртём\Pictures\a0ba782f314055e74ce99e547fc1228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4437112"/>
            <a:ext cx="1317104" cy="13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6" name="Волна 5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hlinkClick r:id="rId4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793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761" y="332656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10.В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полдень из пункта А в пункт В выходит поезд с пассажирами. Часом позже из пункта В </a:t>
            </a:r>
            <a:r>
              <a:rPr lang="ru-RU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пункт А  выезжает велосипедист, но медленнее, чем поезд. Когда пассажиры поезда и велосипедист встретятся, то кто из них будет дальше от пункта А?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5" name="Горизонтальный свиток 4"/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hlinkClick r:id="rId2" action="ppaction://hlinksldjump"/>
            </p:cNvPr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  <p:pic>
        <p:nvPicPr>
          <p:cNvPr id="3074" name="Picture 2" descr="http://file.mobilmusic.ru/51/34/91/84039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851" y="3010312"/>
            <a:ext cx="1828958" cy="243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0.liveinternet.ru/images/attach/c/2/68/490/68490776_parovozik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09291"/>
            <a:ext cx="382905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41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Ответ: Встретившись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они находятся в одном месте, а значит на одинаковом расстоянии от пункта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4" name="Волна 3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  <p:pic>
        <p:nvPicPr>
          <p:cNvPr id="2050" name="Picture 2" descr="http://file.mobilmusic.ru/0c/ea/10/631531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DFCF2"/>
              </a:clrFrom>
              <a:clrTo>
                <a:srgbClr val="FDFC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211788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мероприятие\2011г\на презентации\2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FF2F7"/>
              </a:clrFrom>
              <a:clrTo>
                <a:srgbClr val="EFF2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50598" y="4077072"/>
            <a:ext cx="2143140" cy="2181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635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Группа 88"/>
          <p:cNvGrpSpPr/>
          <p:nvPr/>
        </p:nvGrpSpPr>
        <p:grpSpPr>
          <a:xfrm>
            <a:off x="3995936" y="1646616"/>
            <a:ext cx="3023578" cy="4728439"/>
            <a:chOff x="276189" y="1488539"/>
            <a:chExt cx="3948530" cy="5328592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364968" y="3014554"/>
              <a:ext cx="1778276" cy="139661"/>
              <a:chOff x="1259632" y="1830132"/>
              <a:chExt cx="2030926" cy="173401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1259632" y="1916832"/>
                <a:ext cx="1944216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Капля 18"/>
              <p:cNvSpPr/>
              <p:nvPr/>
            </p:nvSpPr>
            <p:spPr>
              <a:xfrm rot="13495251">
                <a:off x="3117138" y="1830132"/>
                <a:ext cx="173420" cy="173401"/>
              </a:xfrm>
              <a:prstGeom prst="teardrop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 rot="16200000">
              <a:off x="-465775" y="3916349"/>
              <a:ext cx="1635757" cy="151830"/>
              <a:chOff x="1259632" y="1830132"/>
              <a:chExt cx="2030926" cy="173401"/>
            </a:xfrm>
          </p:grpSpPr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1259632" y="1916832"/>
                <a:ext cx="1944216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Капля 25"/>
              <p:cNvSpPr/>
              <p:nvPr/>
            </p:nvSpPr>
            <p:spPr>
              <a:xfrm rot="13495251">
                <a:off x="3117138" y="1830132"/>
                <a:ext cx="173420" cy="173401"/>
              </a:xfrm>
              <a:prstGeom prst="teardrop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301919" y="4810143"/>
              <a:ext cx="1778276" cy="139661"/>
              <a:chOff x="1259632" y="1830132"/>
              <a:chExt cx="2030926" cy="173401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1259632" y="1916832"/>
                <a:ext cx="1944216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Капля 28"/>
              <p:cNvSpPr/>
              <p:nvPr/>
            </p:nvSpPr>
            <p:spPr>
              <a:xfrm rot="13495251">
                <a:off x="3117138" y="1830132"/>
                <a:ext cx="173420" cy="173401"/>
              </a:xfrm>
              <a:prstGeom prst="teardrop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 rot="16200000">
              <a:off x="1262308" y="3916349"/>
              <a:ext cx="1635757" cy="151830"/>
              <a:chOff x="1259632" y="1830132"/>
              <a:chExt cx="2030926" cy="173401"/>
            </a:xfrm>
          </p:grpSpPr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1259632" y="1916832"/>
                <a:ext cx="1944216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Капля 31"/>
              <p:cNvSpPr/>
              <p:nvPr/>
            </p:nvSpPr>
            <p:spPr>
              <a:xfrm rot="13495251">
                <a:off x="3117138" y="1830132"/>
                <a:ext cx="173420" cy="173401"/>
              </a:xfrm>
              <a:prstGeom prst="teardrop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 rot="18297243">
              <a:off x="1858288" y="2270510"/>
              <a:ext cx="1635757" cy="151830"/>
              <a:chOff x="1259632" y="1830132"/>
              <a:chExt cx="2030926" cy="173401"/>
            </a:xfrm>
          </p:grpSpPr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1259632" y="1916832"/>
                <a:ext cx="1944216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Капля 37"/>
              <p:cNvSpPr/>
              <p:nvPr/>
            </p:nvSpPr>
            <p:spPr>
              <a:xfrm rot="13495251">
                <a:off x="3117138" y="1830132"/>
                <a:ext cx="173420" cy="173401"/>
              </a:xfrm>
              <a:prstGeom prst="teardrop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1423947" y="1504316"/>
              <a:ext cx="1778276" cy="139661"/>
              <a:chOff x="1259632" y="1830132"/>
              <a:chExt cx="2030926" cy="173401"/>
            </a:xfrm>
          </p:grpSpPr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1259632" y="1916832"/>
                <a:ext cx="1944216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Капля 40"/>
              <p:cNvSpPr/>
              <p:nvPr/>
            </p:nvSpPr>
            <p:spPr>
              <a:xfrm rot="13495251">
                <a:off x="3117138" y="1830132"/>
                <a:ext cx="173420" cy="173401"/>
              </a:xfrm>
              <a:prstGeom prst="teardrop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 rot="3302757" flipH="1">
              <a:off x="2821521" y="2283969"/>
              <a:ext cx="1635757" cy="151830"/>
              <a:chOff x="1259632" y="1830132"/>
              <a:chExt cx="2030926" cy="173401"/>
            </a:xfrm>
          </p:grpSpPr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1259632" y="1916832"/>
                <a:ext cx="1944216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Капля 52"/>
              <p:cNvSpPr/>
              <p:nvPr/>
            </p:nvSpPr>
            <p:spPr>
              <a:xfrm rot="13495251">
                <a:off x="3117138" y="1830132"/>
                <a:ext cx="173420" cy="173401"/>
              </a:xfrm>
              <a:prstGeom prst="teardrop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 rot="18297243">
              <a:off x="82130" y="2230503"/>
              <a:ext cx="1635757" cy="151830"/>
              <a:chOff x="1259632" y="1830132"/>
              <a:chExt cx="2030926" cy="173401"/>
            </a:xfrm>
          </p:grpSpPr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1259632" y="1916832"/>
                <a:ext cx="1944216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Капля 55"/>
              <p:cNvSpPr/>
              <p:nvPr/>
            </p:nvSpPr>
            <p:spPr>
              <a:xfrm rot="13495251">
                <a:off x="3117138" y="1830132"/>
                <a:ext cx="173420" cy="173401"/>
              </a:xfrm>
              <a:prstGeom prst="teardrop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 rot="16200000">
              <a:off x="3330925" y="3887419"/>
              <a:ext cx="1635757" cy="151830"/>
              <a:chOff x="1259632" y="1830132"/>
              <a:chExt cx="2030926" cy="173401"/>
            </a:xfrm>
          </p:grpSpPr>
          <p:cxnSp>
            <p:nvCxnSpPr>
              <p:cNvPr id="58" name="Прямая соединительная линия 57"/>
              <p:cNvCxnSpPr/>
              <p:nvPr/>
            </p:nvCxnSpPr>
            <p:spPr>
              <a:xfrm>
                <a:off x="1259632" y="1916832"/>
                <a:ext cx="1944216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Капля 58"/>
              <p:cNvSpPr/>
              <p:nvPr/>
            </p:nvSpPr>
            <p:spPr>
              <a:xfrm rot="13495251">
                <a:off x="3117138" y="1830132"/>
                <a:ext cx="173420" cy="173401"/>
              </a:xfrm>
              <a:prstGeom prst="teardrop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>
              <a:off x="2243599" y="4810143"/>
              <a:ext cx="1778276" cy="139661"/>
              <a:chOff x="1259632" y="1830132"/>
              <a:chExt cx="2030926" cy="173401"/>
            </a:xfrm>
          </p:grpSpPr>
          <p:cxnSp>
            <p:nvCxnSpPr>
              <p:cNvPr id="61" name="Прямая соединительная линия 60"/>
              <p:cNvCxnSpPr/>
              <p:nvPr/>
            </p:nvCxnSpPr>
            <p:spPr>
              <a:xfrm>
                <a:off x="1259632" y="1916832"/>
                <a:ext cx="1944216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Капля 61"/>
              <p:cNvSpPr/>
              <p:nvPr/>
            </p:nvSpPr>
            <p:spPr>
              <a:xfrm rot="13495251">
                <a:off x="3117138" y="1830132"/>
                <a:ext cx="173420" cy="173401"/>
              </a:xfrm>
              <a:prstGeom prst="teardrop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 rot="18297243">
              <a:off x="-236409" y="5610480"/>
              <a:ext cx="1635757" cy="151830"/>
              <a:chOff x="1259632" y="1830132"/>
              <a:chExt cx="2030926" cy="173401"/>
            </a:xfrm>
          </p:grpSpPr>
          <p:cxnSp>
            <p:nvCxnSpPr>
              <p:cNvPr id="67" name="Прямая соединительная линия 66"/>
              <p:cNvCxnSpPr/>
              <p:nvPr/>
            </p:nvCxnSpPr>
            <p:spPr>
              <a:xfrm>
                <a:off x="1259632" y="1916832"/>
                <a:ext cx="1944216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Капля 67"/>
              <p:cNvSpPr/>
              <p:nvPr/>
            </p:nvSpPr>
            <p:spPr>
              <a:xfrm rot="13495251">
                <a:off x="3117138" y="1830132"/>
                <a:ext cx="173420" cy="173401"/>
              </a:xfrm>
              <a:prstGeom prst="teardrop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9" name="Группа 68"/>
            <p:cNvGrpSpPr/>
            <p:nvPr/>
          </p:nvGrpSpPr>
          <p:grpSpPr>
            <a:xfrm rot="18297243">
              <a:off x="1783988" y="5613674"/>
              <a:ext cx="1635757" cy="151830"/>
              <a:chOff x="1259632" y="1830132"/>
              <a:chExt cx="2030926" cy="173401"/>
            </a:xfrm>
          </p:grpSpPr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1259632" y="1916832"/>
                <a:ext cx="1944216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Капля 70"/>
              <p:cNvSpPr/>
              <p:nvPr/>
            </p:nvSpPr>
            <p:spPr>
              <a:xfrm rot="13495251">
                <a:off x="3117138" y="1830132"/>
                <a:ext cx="173420" cy="173401"/>
              </a:xfrm>
              <a:prstGeom prst="teardrop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2" name="Группа 71"/>
            <p:cNvGrpSpPr/>
            <p:nvPr/>
          </p:nvGrpSpPr>
          <p:grpSpPr>
            <a:xfrm rot="3302757" flipH="1">
              <a:off x="2892741" y="5629902"/>
              <a:ext cx="1635757" cy="151830"/>
              <a:chOff x="1259632" y="1830132"/>
              <a:chExt cx="2030926" cy="173401"/>
            </a:xfrm>
          </p:grpSpPr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1259632" y="1916832"/>
                <a:ext cx="1944216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Капля 73"/>
              <p:cNvSpPr/>
              <p:nvPr/>
            </p:nvSpPr>
            <p:spPr>
              <a:xfrm rot="13495251">
                <a:off x="3117138" y="1830132"/>
                <a:ext cx="173420" cy="173401"/>
              </a:xfrm>
              <a:prstGeom prst="teardrop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5" name="Группа 74"/>
            <p:cNvGrpSpPr/>
            <p:nvPr/>
          </p:nvGrpSpPr>
          <p:grpSpPr>
            <a:xfrm rot="3302757" flipH="1">
              <a:off x="885620" y="5613171"/>
              <a:ext cx="1635757" cy="151830"/>
              <a:chOff x="1259632" y="1830132"/>
              <a:chExt cx="2030926" cy="173401"/>
            </a:xfrm>
          </p:grpSpPr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1259632" y="1916832"/>
                <a:ext cx="1944216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Капля 76"/>
              <p:cNvSpPr/>
              <p:nvPr/>
            </p:nvSpPr>
            <p:spPr>
              <a:xfrm rot="13495251">
                <a:off x="3117138" y="1830132"/>
                <a:ext cx="173420" cy="173401"/>
              </a:xfrm>
              <a:prstGeom prst="teardrop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8" name="Группа 77"/>
            <p:cNvGrpSpPr/>
            <p:nvPr/>
          </p:nvGrpSpPr>
          <p:grpSpPr>
            <a:xfrm rot="16200000">
              <a:off x="331626" y="5915698"/>
              <a:ext cx="1635757" cy="151830"/>
              <a:chOff x="1259632" y="1830132"/>
              <a:chExt cx="2030926" cy="173401"/>
            </a:xfrm>
          </p:grpSpPr>
          <p:cxnSp>
            <p:nvCxnSpPr>
              <p:cNvPr id="79" name="Прямая соединительная линия 78"/>
              <p:cNvCxnSpPr/>
              <p:nvPr/>
            </p:nvCxnSpPr>
            <p:spPr>
              <a:xfrm>
                <a:off x="1259632" y="1916832"/>
                <a:ext cx="1944216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Капля 79"/>
              <p:cNvSpPr/>
              <p:nvPr/>
            </p:nvSpPr>
            <p:spPr>
              <a:xfrm rot="13495251">
                <a:off x="3117138" y="1830132"/>
                <a:ext cx="173420" cy="173401"/>
              </a:xfrm>
              <a:prstGeom prst="teardrop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1" name="Группа 80"/>
            <p:cNvGrpSpPr/>
            <p:nvPr/>
          </p:nvGrpSpPr>
          <p:grpSpPr>
            <a:xfrm rot="16200000">
              <a:off x="2330994" y="5923338"/>
              <a:ext cx="1635757" cy="151830"/>
              <a:chOff x="1259632" y="1830132"/>
              <a:chExt cx="2030926" cy="173401"/>
            </a:xfrm>
          </p:grpSpPr>
          <p:cxnSp>
            <p:nvCxnSpPr>
              <p:cNvPr id="82" name="Прямая соединительная линия 81"/>
              <p:cNvCxnSpPr/>
              <p:nvPr/>
            </p:nvCxnSpPr>
            <p:spPr>
              <a:xfrm>
                <a:off x="1259632" y="1916832"/>
                <a:ext cx="1944216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Капля 82"/>
              <p:cNvSpPr/>
              <p:nvPr/>
            </p:nvSpPr>
            <p:spPr>
              <a:xfrm rot="13495251">
                <a:off x="3117138" y="1830132"/>
                <a:ext cx="173420" cy="173401"/>
              </a:xfrm>
              <a:prstGeom prst="teardrop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86" name="Прямоугольник 85"/>
          <p:cNvSpPr/>
          <p:nvPr/>
        </p:nvSpPr>
        <p:spPr>
          <a:xfrm>
            <a:off x="313654" y="332656"/>
            <a:ext cx="85068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11.Из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спичек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составлена избушка на курьих ножках. Переложите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две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спички </a:t>
            </a:r>
            <a:r>
              <a:rPr lang="ru-RU" sz="2800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так, чтобы избушка повернулась другой стороной.</a:t>
            </a:r>
            <a:endParaRPr lang="ru-RU" sz="2800" dirty="0">
              <a:solidFill>
                <a:srgbClr val="C00000"/>
              </a:solidFill>
              <a:latin typeface="Arial" pitchFamily="34" charset="0"/>
              <a:sym typeface="Symbol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64" name="Горизонтальный свиток 63"/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TextBox 64">
              <a:hlinkClick r:id="rId2" action="ppaction://hlinksldjump"/>
            </p:cNvPr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881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Капля 52"/>
          <p:cNvSpPr/>
          <p:nvPr/>
        </p:nvSpPr>
        <p:spPr>
          <a:xfrm rot="8104749" flipH="1">
            <a:off x="4634166" y="2077437"/>
            <a:ext cx="163381" cy="163363"/>
          </a:xfrm>
          <a:prstGeom prst="teardrop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 rot="5400000" flipH="1">
            <a:off x="5604688" y="3139392"/>
            <a:ext cx="1913359" cy="163363"/>
            <a:chOff x="1259632" y="1830132"/>
            <a:chExt cx="2030926" cy="173401"/>
          </a:xfrm>
        </p:grpSpPr>
        <p:cxnSp>
          <p:nvCxnSpPr>
            <p:cNvPr id="50" name="Прямая соединительная линия 49"/>
            <p:cNvCxnSpPr/>
            <p:nvPr/>
          </p:nvCxnSpPr>
          <p:spPr>
            <a:xfrm>
              <a:off x="1259632" y="1916832"/>
              <a:ext cx="1944216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Капля 50"/>
            <p:cNvSpPr/>
            <p:nvPr/>
          </p:nvSpPr>
          <p:spPr>
            <a:xfrm rot="13495251">
              <a:off x="3117138" y="1830132"/>
              <a:ext cx="173420" cy="17340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 flipH="1">
            <a:off x="4702005" y="4177754"/>
            <a:ext cx="1913359" cy="163363"/>
            <a:chOff x="1259632" y="1830132"/>
            <a:chExt cx="2030926" cy="173401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>
              <a:off x="1259632" y="1916832"/>
              <a:ext cx="1944216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Капля 48"/>
            <p:cNvSpPr/>
            <p:nvPr/>
          </p:nvSpPr>
          <p:spPr>
            <a:xfrm rot="13495251">
              <a:off x="3117138" y="1830132"/>
              <a:ext cx="173420" cy="17340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 rot="5400000" flipH="1">
            <a:off x="3745334" y="3139392"/>
            <a:ext cx="1913359" cy="163363"/>
            <a:chOff x="1259632" y="1830132"/>
            <a:chExt cx="2030926" cy="173401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>
              <a:off x="1259632" y="1916832"/>
              <a:ext cx="1944216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Капля 46"/>
            <p:cNvSpPr/>
            <p:nvPr/>
          </p:nvSpPr>
          <p:spPr>
            <a:xfrm rot="13495251">
              <a:off x="3117138" y="1830132"/>
              <a:ext cx="173420" cy="17340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 rot="3302757" flipH="1">
            <a:off x="3104082" y="1214239"/>
            <a:ext cx="1913359" cy="163363"/>
            <a:chOff x="1259632" y="1830132"/>
            <a:chExt cx="2030926" cy="173401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>
              <a:off x="1259632" y="1916832"/>
              <a:ext cx="1944216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Капля 44"/>
            <p:cNvSpPr/>
            <p:nvPr/>
          </p:nvSpPr>
          <p:spPr>
            <a:xfrm rot="13495251">
              <a:off x="3117138" y="1830132"/>
              <a:ext cx="173420" cy="17340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 flipH="1">
            <a:off x="3494744" y="310898"/>
            <a:ext cx="1913359" cy="163363"/>
            <a:chOff x="1259632" y="1830132"/>
            <a:chExt cx="2030926" cy="173401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1259632" y="1916832"/>
              <a:ext cx="1944216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Капля 42"/>
            <p:cNvSpPr/>
            <p:nvPr/>
          </p:nvSpPr>
          <p:spPr>
            <a:xfrm rot="13495251">
              <a:off x="3117138" y="1830132"/>
              <a:ext cx="173420" cy="17340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 rot="18297243">
            <a:off x="2067679" y="1229982"/>
            <a:ext cx="1913359" cy="163363"/>
            <a:chOff x="1259632" y="1830132"/>
            <a:chExt cx="2030926" cy="173401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>
              <a:off x="1259632" y="1916832"/>
              <a:ext cx="1944216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Капля 38"/>
            <p:cNvSpPr/>
            <p:nvPr/>
          </p:nvSpPr>
          <p:spPr>
            <a:xfrm rot="13495251">
              <a:off x="3117138" y="1830132"/>
              <a:ext cx="173420" cy="17340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 rot="3302757" flipH="1">
            <a:off x="5015162" y="1167442"/>
            <a:ext cx="1913359" cy="163363"/>
            <a:chOff x="1259632" y="1830132"/>
            <a:chExt cx="2030926" cy="173401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>
              <a:off x="1259632" y="1916832"/>
              <a:ext cx="1944216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Капля 36"/>
            <p:cNvSpPr/>
            <p:nvPr/>
          </p:nvSpPr>
          <p:spPr>
            <a:xfrm rot="13495251">
              <a:off x="3117138" y="1830132"/>
              <a:ext cx="173420" cy="17340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 rot="5400000" flipH="1">
            <a:off x="1519579" y="3105552"/>
            <a:ext cx="1913359" cy="163363"/>
            <a:chOff x="1259632" y="1830132"/>
            <a:chExt cx="2030926" cy="173401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1259632" y="1916832"/>
              <a:ext cx="1944216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Капля 34"/>
            <p:cNvSpPr/>
            <p:nvPr/>
          </p:nvSpPr>
          <p:spPr>
            <a:xfrm rot="13495251">
              <a:off x="3117138" y="1830132"/>
              <a:ext cx="173420" cy="17340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 flipH="1">
            <a:off x="2612829" y="4177754"/>
            <a:ext cx="1913359" cy="163363"/>
            <a:chOff x="1259632" y="1830132"/>
            <a:chExt cx="2030926" cy="173401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1259632" y="1916832"/>
              <a:ext cx="1944216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Капля 32"/>
            <p:cNvSpPr/>
            <p:nvPr/>
          </p:nvSpPr>
          <p:spPr>
            <a:xfrm rot="13495251">
              <a:off x="3117138" y="1830132"/>
              <a:ext cx="173420" cy="17340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 rot="3302757" flipH="1">
            <a:off x="5357898" y="5121031"/>
            <a:ext cx="1913359" cy="163363"/>
            <a:chOff x="1259632" y="1830132"/>
            <a:chExt cx="2030926" cy="173401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1259632" y="1916832"/>
              <a:ext cx="1944216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Капля 30"/>
            <p:cNvSpPr/>
            <p:nvPr/>
          </p:nvSpPr>
          <p:spPr>
            <a:xfrm rot="13495251">
              <a:off x="3117138" y="1830132"/>
              <a:ext cx="173420" cy="17340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 rot="3302757" flipH="1">
            <a:off x="3184026" y="5124767"/>
            <a:ext cx="1913359" cy="163363"/>
            <a:chOff x="1259632" y="1830132"/>
            <a:chExt cx="2030926" cy="173401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1259632" y="1916832"/>
              <a:ext cx="1944216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Капля 28"/>
            <p:cNvSpPr/>
            <p:nvPr/>
          </p:nvSpPr>
          <p:spPr>
            <a:xfrm rot="13495251">
              <a:off x="3117138" y="1830132"/>
              <a:ext cx="173420" cy="17340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 rot="18297243">
            <a:off x="1991049" y="5143749"/>
            <a:ext cx="1913359" cy="163363"/>
            <a:chOff x="1259632" y="1830132"/>
            <a:chExt cx="2030926" cy="173401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1259632" y="1916832"/>
              <a:ext cx="1944216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Капля 26"/>
            <p:cNvSpPr/>
            <p:nvPr/>
          </p:nvSpPr>
          <p:spPr>
            <a:xfrm rot="13495251">
              <a:off x="3117138" y="1830132"/>
              <a:ext cx="173420" cy="17340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 rot="18297243">
            <a:off x="4150636" y="5124179"/>
            <a:ext cx="1913359" cy="163363"/>
            <a:chOff x="1259632" y="1830132"/>
            <a:chExt cx="2030926" cy="173401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1259632" y="1916832"/>
              <a:ext cx="1944216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Капля 24"/>
            <p:cNvSpPr/>
            <p:nvPr/>
          </p:nvSpPr>
          <p:spPr>
            <a:xfrm rot="13495251">
              <a:off x="3117138" y="1830132"/>
              <a:ext cx="173420" cy="17340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5400000" flipH="1">
            <a:off x="4746714" y="5478048"/>
            <a:ext cx="1913359" cy="163363"/>
            <a:chOff x="1259632" y="1830132"/>
            <a:chExt cx="2030926" cy="173401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1259632" y="1916832"/>
              <a:ext cx="1944216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Капля 22"/>
            <p:cNvSpPr/>
            <p:nvPr/>
          </p:nvSpPr>
          <p:spPr>
            <a:xfrm rot="13495251">
              <a:off x="3117138" y="1830132"/>
              <a:ext cx="173420" cy="17340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 rot="5400000" flipH="1">
            <a:off x="2595468" y="5486984"/>
            <a:ext cx="1913359" cy="163363"/>
            <a:chOff x="1259632" y="1830132"/>
            <a:chExt cx="2030926" cy="173401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1259632" y="1916832"/>
              <a:ext cx="1944216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Капля 20"/>
            <p:cNvSpPr/>
            <p:nvPr/>
          </p:nvSpPr>
          <p:spPr>
            <a:xfrm rot="13495251">
              <a:off x="3117138" y="1830132"/>
              <a:ext cx="173420" cy="17340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 flipH="1">
            <a:off x="2602784" y="2125076"/>
            <a:ext cx="1913359" cy="163363"/>
            <a:chOff x="1259632" y="1830132"/>
            <a:chExt cx="2030926" cy="173401"/>
          </a:xfrm>
        </p:grpSpPr>
        <p:cxnSp>
          <p:nvCxnSpPr>
            <p:cNvPr id="56" name="Прямая соединительная линия 55"/>
            <p:cNvCxnSpPr/>
            <p:nvPr/>
          </p:nvCxnSpPr>
          <p:spPr>
            <a:xfrm>
              <a:off x="1259632" y="1916832"/>
              <a:ext cx="1944216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Капля 56"/>
            <p:cNvSpPr/>
            <p:nvPr/>
          </p:nvSpPr>
          <p:spPr>
            <a:xfrm rot="13495251">
              <a:off x="3117138" y="1830132"/>
              <a:ext cx="173420" cy="173401"/>
            </a:xfrm>
            <a:prstGeom prst="teardrop">
              <a:avLst/>
            </a:prstGeom>
            <a:ln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 rot="17483200">
            <a:off x="4247458" y="1263059"/>
            <a:ext cx="1616701" cy="155141"/>
            <a:chOff x="1259632" y="1830132"/>
            <a:chExt cx="2030926" cy="173401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>
              <a:off x="1259632" y="1916832"/>
              <a:ext cx="1944216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Капля 59"/>
            <p:cNvSpPr/>
            <p:nvPr/>
          </p:nvSpPr>
          <p:spPr>
            <a:xfrm rot="13495251">
              <a:off x="3117138" y="1830132"/>
              <a:ext cx="173420" cy="173401"/>
            </a:xfrm>
            <a:prstGeom prst="teardrop">
              <a:avLst/>
            </a:prstGeom>
            <a:ln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86345" y="304562"/>
            <a:ext cx="2714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Ответ: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63" name="Волна 62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>
              <a:hlinkClick r:id="rId2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066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0.2368 -0.0002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12.Лифт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едет с первого этажа до третьего за 6с. За сколько секунд он доедет с первого этажа до пятого? </a:t>
            </a:r>
          </a:p>
        </p:txBody>
      </p:sp>
      <p:pic>
        <p:nvPicPr>
          <p:cNvPr id="1026" name="Picture 2" descr="E:\мероприятие\2011г\на презент\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3933056"/>
            <a:ext cx="3357586" cy="2531101"/>
          </a:xfrm>
          <a:prstGeom prst="rect">
            <a:avLst/>
          </a:prstGeom>
          <a:noFill/>
        </p:spPr>
      </p:pic>
      <p:pic>
        <p:nvPicPr>
          <p:cNvPr id="1027" name="Picture 3" descr="E:\мероприятие\2011г\на презент\i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68" y="1988840"/>
            <a:ext cx="2619802" cy="3501008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6" name="Горизонтальный свиток 5"/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hlinkClick r:id="rId4" action="ppaction://hlinksldjump"/>
            </p:cNvPr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50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Ответ: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С первого до третьего этажа два пролёта. Значит один пролет лифт едет за 3с. С первого до пятого этажа – 4 пролёта. Значит 4*3=12 с.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4" name="Волна 3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  <p:pic>
        <p:nvPicPr>
          <p:cNvPr id="4098" name="Picture 2" descr="http://t1.gstatic.com/images?q=tbn:ANd9GcQegecSevTYcr8ujngewWILIvN54xUJ1M_8bPOHriLjWvGUebwoBMBpCLXj6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54216"/>
            <a:ext cx="2520280" cy="245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07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14.Из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одинаковых с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виду трех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монет одна фальшивая, но неизвестно, она тяжелее или легче остальных. Как определить фальшивую монету, сделав не более двух взвешиваний на чашечных весах без гирь?</a:t>
            </a:r>
          </a:p>
        </p:txBody>
      </p:sp>
      <p:pic>
        <p:nvPicPr>
          <p:cNvPr id="2050" name="Picture 2" descr="E:\мероприятие\2011г\на презент1\dengia-106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030387"/>
            <a:ext cx="2357454" cy="2357454"/>
          </a:xfrm>
          <a:prstGeom prst="rect">
            <a:avLst/>
          </a:prstGeom>
          <a:noFill/>
        </p:spPr>
      </p:pic>
      <p:pic>
        <p:nvPicPr>
          <p:cNvPr id="2051" name="Picture 3" descr="E:\мероприятие\2011г\на презент1\dengia-96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3237568"/>
            <a:ext cx="3455244" cy="2211356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6" name="Горизонтальный свиток 5"/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hlinkClick r:id="rId4" action="ppaction://hlinksldjump"/>
            </p:cNvPr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317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641" y="332656"/>
            <a:ext cx="3311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Ответ:</a:t>
            </a: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1взвешивание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856826" y="1830371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999900" y="1454485"/>
            <a:ext cx="1440160" cy="843938"/>
            <a:chOff x="999900" y="1454485"/>
            <a:chExt cx="1440160" cy="843938"/>
          </a:xfrm>
        </p:grpSpPr>
        <p:sp>
          <p:nvSpPr>
            <p:cNvPr id="2" name="Равнобедренный треугольник 1"/>
            <p:cNvSpPr/>
            <p:nvPr/>
          </p:nvSpPr>
          <p:spPr>
            <a:xfrm>
              <a:off x="1539960" y="1938383"/>
              <a:ext cx="360040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Левая круглая скобка 2"/>
            <p:cNvSpPr/>
            <p:nvPr/>
          </p:nvSpPr>
          <p:spPr>
            <a:xfrm rot="16200000">
              <a:off x="1611968" y="1097880"/>
              <a:ext cx="216024" cy="1440160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H:\мероприятие\2011г\на презентации\USSR_10_soviet_kopeks_196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925" y="1454485"/>
              <a:ext cx="471488" cy="471488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:\мероприятие\2011г\на презентации\USSR_10_soviet_kopeks_196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572" y="1454485"/>
              <a:ext cx="471488" cy="471488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052650" y="152525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  <a:endParaRPr lang="ru-RU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8012" y="1513409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78739" y="1124744"/>
            <a:ext cx="269346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3-я монета фальшивая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1058896" y="3040202"/>
            <a:ext cx="1456350" cy="945436"/>
            <a:chOff x="1058896" y="3040202"/>
            <a:chExt cx="1456350" cy="945436"/>
          </a:xfrm>
        </p:grpSpPr>
        <p:sp>
          <p:nvSpPr>
            <p:cNvPr id="13" name="Равнобедренный треугольник 12"/>
            <p:cNvSpPr/>
            <p:nvPr/>
          </p:nvSpPr>
          <p:spPr>
            <a:xfrm>
              <a:off x="1626758" y="3625598"/>
              <a:ext cx="360040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Левая круглая скобка 14"/>
            <p:cNvSpPr/>
            <p:nvPr/>
          </p:nvSpPr>
          <p:spPr>
            <a:xfrm rot="16954301">
              <a:off x="1670964" y="2782033"/>
              <a:ext cx="216024" cy="1440160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2" descr="H:\мероприятие\2011г\на презентации\USSR_10_soviet_kopeks_196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4301">
              <a:off x="1115903" y="3040202"/>
              <a:ext cx="471488" cy="471488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:\мероприятие\2011г\на презентации\USSR_10_soviet_kopeks_196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4301">
              <a:off x="2043758" y="3247121"/>
              <a:ext cx="471488" cy="471488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 rot="754301">
              <a:off x="1145983" y="3113763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  <a:endParaRPr lang="ru-RU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754301">
              <a:off x="2081017" y="3310149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55360" y="2298423"/>
            <a:ext cx="104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или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2831446" y="3476237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659264" y="3171745"/>
            <a:ext cx="3505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взвешивание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2032579" y="4365104"/>
            <a:ext cx="1440160" cy="843938"/>
            <a:chOff x="2316766" y="4536908"/>
            <a:chExt cx="1440160" cy="843938"/>
          </a:xfrm>
        </p:grpSpPr>
        <p:sp>
          <p:nvSpPr>
            <p:cNvPr id="31" name="Равнобедренный треугольник 30"/>
            <p:cNvSpPr/>
            <p:nvPr/>
          </p:nvSpPr>
          <p:spPr>
            <a:xfrm>
              <a:off x="2856826" y="5020806"/>
              <a:ext cx="360040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Левая круглая скобка 35"/>
            <p:cNvSpPr/>
            <p:nvPr/>
          </p:nvSpPr>
          <p:spPr>
            <a:xfrm rot="16200000">
              <a:off x="2928834" y="4180303"/>
              <a:ext cx="216024" cy="1440160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Picture 2" descr="H:\мероприятие\2011г\на презентации\USSR_10_soviet_kopeks_196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791" y="4536908"/>
              <a:ext cx="471488" cy="471488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H:\мероприятие\2011г\на презентации\USSR_10_soviet_kopeks_196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438" y="4536908"/>
              <a:ext cx="471488" cy="471488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369516" y="460767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  <a:endParaRPr lang="ru-RU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324878" y="459583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  <a:endParaRPr lang="ru-RU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39" name="Стрелка вправо 38"/>
          <p:cNvSpPr/>
          <p:nvPr/>
        </p:nvSpPr>
        <p:spPr>
          <a:xfrm rot="6919394">
            <a:off x="3514538" y="4045862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6919394">
            <a:off x="2149057" y="5459379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312641" y="5650315"/>
            <a:ext cx="269346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-я монета фальшивая</a:t>
            </a:r>
          </a:p>
        </p:txBody>
      </p:sp>
      <p:sp>
        <p:nvSpPr>
          <p:cNvPr id="42" name="Стрелка вправо 41"/>
          <p:cNvSpPr/>
          <p:nvPr/>
        </p:nvSpPr>
        <p:spPr>
          <a:xfrm rot="3809473">
            <a:off x="4974937" y="4015417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53"/>
          <p:cNvGrpSpPr/>
          <p:nvPr/>
        </p:nvGrpSpPr>
        <p:grpSpPr>
          <a:xfrm>
            <a:off x="4320401" y="4263606"/>
            <a:ext cx="1456350" cy="945436"/>
            <a:chOff x="4551091" y="4435411"/>
            <a:chExt cx="1456350" cy="945436"/>
          </a:xfrm>
        </p:grpSpPr>
        <p:sp>
          <p:nvSpPr>
            <p:cNvPr id="43" name="Равнобедренный треугольник 42"/>
            <p:cNvSpPr/>
            <p:nvPr/>
          </p:nvSpPr>
          <p:spPr>
            <a:xfrm>
              <a:off x="5118953" y="5020807"/>
              <a:ext cx="360040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Левая круглая скобка 47"/>
            <p:cNvSpPr/>
            <p:nvPr/>
          </p:nvSpPr>
          <p:spPr>
            <a:xfrm rot="16954301">
              <a:off x="5163159" y="4177242"/>
              <a:ext cx="216024" cy="1440160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Picture 2" descr="H:\мероприятие\2011г\на презентации\USSR_10_soviet_kopeks_196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4301">
              <a:off x="4608098" y="4435411"/>
              <a:ext cx="471488" cy="471488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H:\мероприятие\2011г\на презентации\USSR_10_soviet_kopeks_196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4301">
              <a:off x="5535953" y="4642330"/>
              <a:ext cx="471488" cy="471488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 rot="754301">
              <a:off x="4638178" y="450897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  <a:endParaRPr lang="ru-RU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754301">
              <a:off x="5573212" y="470535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  <a:endParaRPr lang="ru-RU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51" name="Стрелка вправо 50"/>
          <p:cNvSpPr/>
          <p:nvPr/>
        </p:nvSpPr>
        <p:spPr>
          <a:xfrm rot="6919394">
            <a:off x="4222636" y="5411309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3083290" y="5733256"/>
            <a:ext cx="269346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1-я монета фальшивая</a:t>
            </a:r>
          </a:p>
        </p:txBody>
      </p:sp>
      <p:sp>
        <p:nvSpPr>
          <p:cNvPr id="59" name="Равнобедренный треугольник 58"/>
          <p:cNvSpPr/>
          <p:nvPr/>
        </p:nvSpPr>
        <p:spPr>
          <a:xfrm>
            <a:off x="7218775" y="4530236"/>
            <a:ext cx="360040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 rot="20384588">
            <a:off x="6650913" y="3944840"/>
            <a:ext cx="1456350" cy="678407"/>
            <a:chOff x="6650913" y="4303378"/>
            <a:chExt cx="1456350" cy="678407"/>
          </a:xfrm>
        </p:grpSpPr>
        <p:sp>
          <p:nvSpPr>
            <p:cNvPr id="60" name="Левая круглая скобка 59"/>
            <p:cNvSpPr/>
            <p:nvPr/>
          </p:nvSpPr>
          <p:spPr>
            <a:xfrm rot="16954301">
              <a:off x="7262981" y="4045209"/>
              <a:ext cx="216024" cy="1440160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Picture 2" descr="H:\мероприятие\2011г\на презентации\USSR_10_soviet_kopeks_196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4301">
              <a:off x="6707920" y="4303378"/>
              <a:ext cx="471488" cy="471488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H:\мероприятие\2011г\на презентации\USSR_10_soviet_kopeks_196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4301">
              <a:off x="7635775" y="4510297"/>
              <a:ext cx="471488" cy="471488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 rot="754301">
              <a:off x="6738000" y="4376939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  <a:endParaRPr lang="ru-RU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754301">
              <a:off x="7673034" y="457332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  <a:endParaRPr lang="ru-RU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6343146" y="5042851"/>
            <a:ext cx="226057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невозможно</a:t>
            </a:r>
          </a:p>
        </p:txBody>
      </p:sp>
      <p:sp>
        <p:nvSpPr>
          <p:cNvPr id="67" name="Стрелка вправо 66"/>
          <p:cNvSpPr/>
          <p:nvPr/>
        </p:nvSpPr>
        <p:spPr>
          <a:xfrm rot="3809473">
            <a:off x="6875891" y="3567225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57" name="Волна 56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>
              <a:hlinkClick r:id="rId3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80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28" grpId="0"/>
      <p:bldP spid="29" grpId="0" animBg="1"/>
      <p:bldP spid="30" grpId="0"/>
      <p:bldP spid="39" grpId="0" animBg="1"/>
      <p:bldP spid="40" grpId="0" animBg="1"/>
      <p:bldP spid="41" grpId="0"/>
      <p:bldP spid="42" grpId="0" animBg="1"/>
      <p:bldP spid="51" grpId="0" animBg="1"/>
      <p:bldP spid="52" grpId="0"/>
      <p:bldP spid="59" grpId="0" animBg="1"/>
      <p:bldP spid="66" grpId="0"/>
      <p:bldP spid="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ртём\Desktop\Кар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8840" y="-2818897"/>
            <a:ext cx="16561840" cy="118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олилиния 51"/>
          <p:cNvSpPr/>
          <p:nvPr/>
        </p:nvSpPr>
        <p:spPr>
          <a:xfrm>
            <a:off x="568238" y="989231"/>
            <a:ext cx="8086775" cy="5268800"/>
          </a:xfrm>
          <a:custGeom>
            <a:avLst/>
            <a:gdLst>
              <a:gd name="connsiteX0" fmla="*/ 565236 w 8232005"/>
              <a:gd name="connsiteY0" fmla="*/ 4881382 h 5252963"/>
              <a:gd name="connsiteX1" fmla="*/ 1070061 w 8232005"/>
              <a:gd name="connsiteY1" fmla="*/ 4643257 h 5252963"/>
              <a:gd name="connsiteX2" fmla="*/ 1784436 w 8232005"/>
              <a:gd name="connsiteY2" fmla="*/ 4633732 h 5252963"/>
              <a:gd name="connsiteX3" fmla="*/ 2755986 w 8232005"/>
              <a:gd name="connsiteY3" fmla="*/ 4986157 h 5252963"/>
              <a:gd name="connsiteX4" fmla="*/ 3489411 w 8232005"/>
              <a:gd name="connsiteY4" fmla="*/ 5014732 h 5252963"/>
              <a:gd name="connsiteX5" fmla="*/ 4413336 w 8232005"/>
              <a:gd name="connsiteY5" fmla="*/ 4690882 h 5252963"/>
              <a:gd name="connsiteX6" fmla="*/ 5156286 w 8232005"/>
              <a:gd name="connsiteY6" fmla="*/ 4681357 h 5252963"/>
              <a:gd name="connsiteX7" fmla="*/ 6537411 w 8232005"/>
              <a:gd name="connsiteY7" fmla="*/ 5224282 h 5252963"/>
              <a:gd name="connsiteX8" fmla="*/ 7213686 w 8232005"/>
              <a:gd name="connsiteY8" fmla="*/ 5157607 h 5252963"/>
              <a:gd name="connsiteX9" fmla="*/ 7966161 w 8232005"/>
              <a:gd name="connsiteY9" fmla="*/ 4986157 h 5252963"/>
              <a:gd name="connsiteX10" fmla="*/ 7785186 w 8232005"/>
              <a:gd name="connsiteY10" fmla="*/ 4300357 h 5252963"/>
              <a:gd name="connsiteX11" fmla="*/ 7099386 w 8232005"/>
              <a:gd name="connsiteY11" fmla="*/ 3947932 h 5252963"/>
              <a:gd name="connsiteX12" fmla="*/ 6194511 w 8232005"/>
              <a:gd name="connsiteY12" fmla="*/ 3481207 h 5252963"/>
              <a:gd name="connsiteX13" fmla="*/ 5403936 w 8232005"/>
              <a:gd name="connsiteY13" fmla="*/ 3500257 h 5252963"/>
              <a:gd name="connsiteX14" fmla="*/ 3918036 w 8232005"/>
              <a:gd name="connsiteY14" fmla="*/ 3157357 h 5252963"/>
              <a:gd name="connsiteX15" fmla="*/ 3184611 w 8232005"/>
              <a:gd name="connsiteY15" fmla="*/ 3100207 h 5252963"/>
              <a:gd name="connsiteX16" fmla="*/ 2184486 w 8232005"/>
              <a:gd name="connsiteY16" fmla="*/ 2738257 h 5252963"/>
              <a:gd name="connsiteX17" fmla="*/ 1460586 w 8232005"/>
              <a:gd name="connsiteY17" fmla="*/ 2576332 h 5252963"/>
              <a:gd name="connsiteX18" fmla="*/ 727161 w 8232005"/>
              <a:gd name="connsiteY18" fmla="*/ 2366782 h 5252963"/>
              <a:gd name="connsiteX19" fmla="*/ 22311 w 8232005"/>
              <a:gd name="connsiteY19" fmla="*/ 2052457 h 5252963"/>
              <a:gd name="connsiteX20" fmla="*/ 222336 w 8232005"/>
              <a:gd name="connsiteY20" fmla="*/ 1471432 h 5252963"/>
              <a:gd name="connsiteX21" fmla="*/ 689061 w 8232005"/>
              <a:gd name="connsiteY21" fmla="*/ 1376182 h 5252963"/>
              <a:gd name="connsiteX22" fmla="*/ 1432011 w 8232005"/>
              <a:gd name="connsiteY22" fmla="*/ 1385707 h 5252963"/>
              <a:gd name="connsiteX23" fmla="*/ 2775036 w 8232005"/>
              <a:gd name="connsiteY23" fmla="*/ 1661932 h 5252963"/>
              <a:gd name="connsiteX24" fmla="*/ 3498936 w 8232005"/>
              <a:gd name="connsiteY24" fmla="*/ 1671457 h 5252963"/>
              <a:gd name="connsiteX25" fmla="*/ 5003886 w 8232005"/>
              <a:gd name="connsiteY25" fmla="*/ 2081032 h 5252963"/>
              <a:gd name="connsiteX26" fmla="*/ 5994486 w 8232005"/>
              <a:gd name="connsiteY26" fmla="*/ 2185807 h 5252963"/>
              <a:gd name="connsiteX27" fmla="*/ 7213686 w 8232005"/>
              <a:gd name="connsiteY27" fmla="*/ 2262007 h 5252963"/>
              <a:gd name="connsiteX28" fmla="*/ 7604211 w 8232005"/>
              <a:gd name="connsiteY28" fmla="*/ 2252482 h 5252963"/>
              <a:gd name="connsiteX29" fmla="*/ 7985211 w 8232005"/>
              <a:gd name="connsiteY29" fmla="*/ 2014357 h 5252963"/>
              <a:gd name="connsiteX30" fmla="*/ 7985211 w 8232005"/>
              <a:gd name="connsiteY30" fmla="*/ 1766707 h 5252963"/>
              <a:gd name="connsiteX31" fmla="*/ 7223211 w 8232005"/>
              <a:gd name="connsiteY31" fmla="*/ 1738132 h 5252963"/>
              <a:gd name="connsiteX32" fmla="*/ 7423236 w 8232005"/>
              <a:gd name="connsiteY32" fmla="*/ 1328557 h 5252963"/>
              <a:gd name="connsiteX33" fmla="*/ 8213811 w 8232005"/>
              <a:gd name="connsiteY33" fmla="*/ 1490482 h 5252963"/>
              <a:gd name="connsiteX34" fmla="*/ 7918536 w 8232005"/>
              <a:gd name="connsiteY34" fmla="*/ 1166632 h 5252963"/>
              <a:gd name="connsiteX35" fmla="*/ 7242261 w 8232005"/>
              <a:gd name="connsiteY35" fmla="*/ 842782 h 5252963"/>
              <a:gd name="connsiteX36" fmla="*/ 6404061 w 8232005"/>
              <a:gd name="connsiteY36" fmla="*/ 537982 h 5252963"/>
              <a:gd name="connsiteX37" fmla="*/ 5623011 w 8232005"/>
              <a:gd name="connsiteY37" fmla="*/ 499882 h 5252963"/>
              <a:gd name="connsiteX38" fmla="*/ 4880061 w 8232005"/>
              <a:gd name="connsiteY38" fmla="*/ 242707 h 5252963"/>
              <a:gd name="connsiteX39" fmla="*/ 4756236 w 8232005"/>
              <a:gd name="connsiteY39" fmla="*/ 242707 h 5252963"/>
              <a:gd name="connsiteX40" fmla="*/ 4003761 w 8232005"/>
              <a:gd name="connsiteY40" fmla="*/ 195082 h 5252963"/>
              <a:gd name="connsiteX41" fmla="*/ 3013161 w 8232005"/>
              <a:gd name="connsiteY41" fmla="*/ 4582 h 5252963"/>
              <a:gd name="connsiteX42" fmla="*/ 2203536 w 8232005"/>
              <a:gd name="connsiteY42" fmla="*/ 61732 h 5252963"/>
              <a:gd name="connsiteX43" fmla="*/ 803361 w 8232005"/>
              <a:gd name="connsiteY43" fmla="*/ 90307 h 5252963"/>
              <a:gd name="connsiteX44" fmla="*/ 784311 w 8232005"/>
              <a:gd name="connsiteY44" fmla="*/ 99832 h 5252963"/>
              <a:gd name="connsiteX0" fmla="*/ 565236 w 8232005"/>
              <a:gd name="connsiteY0" fmla="*/ 4882279 h 5253860"/>
              <a:gd name="connsiteX1" fmla="*/ 1070061 w 8232005"/>
              <a:gd name="connsiteY1" fmla="*/ 4644154 h 5253860"/>
              <a:gd name="connsiteX2" fmla="*/ 1784436 w 8232005"/>
              <a:gd name="connsiteY2" fmla="*/ 4634629 h 5253860"/>
              <a:gd name="connsiteX3" fmla="*/ 2755986 w 8232005"/>
              <a:gd name="connsiteY3" fmla="*/ 4987054 h 5253860"/>
              <a:gd name="connsiteX4" fmla="*/ 3489411 w 8232005"/>
              <a:gd name="connsiteY4" fmla="*/ 5015629 h 5253860"/>
              <a:gd name="connsiteX5" fmla="*/ 4413336 w 8232005"/>
              <a:gd name="connsiteY5" fmla="*/ 4691779 h 5253860"/>
              <a:gd name="connsiteX6" fmla="*/ 5156286 w 8232005"/>
              <a:gd name="connsiteY6" fmla="*/ 4682254 h 5253860"/>
              <a:gd name="connsiteX7" fmla="*/ 6537411 w 8232005"/>
              <a:gd name="connsiteY7" fmla="*/ 5225179 h 5253860"/>
              <a:gd name="connsiteX8" fmla="*/ 7213686 w 8232005"/>
              <a:gd name="connsiteY8" fmla="*/ 5158504 h 5253860"/>
              <a:gd name="connsiteX9" fmla="*/ 7966161 w 8232005"/>
              <a:gd name="connsiteY9" fmla="*/ 4987054 h 5253860"/>
              <a:gd name="connsiteX10" fmla="*/ 7785186 w 8232005"/>
              <a:gd name="connsiteY10" fmla="*/ 4301254 h 5253860"/>
              <a:gd name="connsiteX11" fmla="*/ 7099386 w 8232005"/>
              <a:gd name="connsiteY11" fmla="*/ 3948829 h 5253860"/>
              <a:gd name="connsiteX12" fmla="*/ 6194511 w 8232005"/>
              <a:gd name="connsiteY12" fmla="*/ 3482104 h 5253860"/>
              <a:gd name="connsiteX13" fmla="*/ 5403936 w 8232005"/>
              <a:gd name="connsiteY13" fmla="*/ 3501154 h 5253860"/>
              <a:gd name="connsiteX14" fmla="*/ 3918036 w 8232005"/>
              <a:gd name="connsiteY14" fmla="*/ 3158254 h 5253860"/>
              <a:gd name="connsiteX15" fmla="*/ 3184611 w 8232005"/>
              <a:gd name="connsiteY15" fmla="*/ 3101104 h 5253860"/>
              <a:gd name="connsiteX16" fmla="*/ 2184486 w 8232005"/>
              <a:gd name="connsiteY16" fmla="*/ 2739154 h 5253860"/>
              <a:gd name="connsiteX17" fmla="*/ 1460586 w 8232005"/>
              <a:gd name="connsiteY17" fmla="*/ 2577229 h 5253860"/>
              <a:gd name="connsiteX18" fmla="*/ 727161 w 8232005"/>
              <a:gd name="connsiteY18" fmla="*/ 2367679 h 5253860"/>
              <a:gd name="connsiteX19" fmla="*/ 22311 w 8232005"/>
              <a:gd name="connsiteY19" fmla="*/ 2053354 h 5253860"/>
              <a:gd name="connsiteX20" fmla="*/ 222336 w 8232005"/>
              <a:gd name="connsiteY20" fmla="*/ 1472329 h 5253860"/>
              <a:gd name="connsiteX21" fmla="*/ 689061 w 8232005"/>
              <a:gd name="connsiteY21" fmla="*/ 1377079 h 5253860"/>
              <a:gd name="connsiteX22" fmla="*/ 1432011 w 8232005"/>
              <a:gd name="connsiteY22" fmla="*/ 1386604 h 5253860"/>
              <a:gd name="connsiteX23" fmla="*/ 2775036 w 8232005"/>
              <a:gd name="connsiteY23" fmla="*/ 1662829 h 5253860"/>
              <a:gd name="connsiteX24" fmla="*/ 3498936 w 8232005"/>
              <a:gd name="connsiteY24" fmla="*/ 1672354 h 5253860"/>
              <a:gd name="connsiteX25" fmla="*/ 5003886 w 8232005"/>
              <a:gd name="connsiteY25" fmla="*/ 2081929 h 5253860"/>
              <a:gd name="connsiteX26" fmla="*/ 5994486 w 8232005"/>
              <a:gd name="connsiteY26" fmla="*/ 2186704 h 5253860"/>
              <a:gd name="connsiteX27" fmla="*/ 7213686 w 8232005"/>
              <a:gd name="connsiteY27" fmla="*/ 2262904 h 5253860"/>
              <a:gd name="connsiteX28" fmla="*/ 7604211 w 8232005"/>
              <a:gd name="connsiteY28" fmla="*/ 2253379 h 5253860"/>
              <a:gd name="connsiteX29" fmla="*/ 7985211 w 8232005"/>
              <a:gd name="connsiteY29" fmla="*/ 2015254 h 5253860"/>
              <a:gd name="connsiteX30" fmla="*/ 7985211 w 8232005"/>
              <a:gd name="connsiteY30" fmla="*/ 1767604 h 5253860"/>
              <a:gd name="connsiteX31" fmla="*/ 7223211 w 8232005"/>
              <a:gd name="connsiteY31" fmla="*/ 1739029 h 5253860"/>
              <a:gd name="connsiteX32" fmla="*/ 7423236 w 8232005"/>
              <a:gd name="connsiteY32" fmla="*/ 1329454 h 5253860"/>
              <a:gd name="connsiteX33" fmla="*/ 8213811 w 8232005"/>
              <a:gd name="connsiteY33" fmla="*/ 1491379 h 5253860"/>
              <a:gd name="connsiteX34" fmla="*/ 7918536 w 8232005"/>
              <a:gd name="connsiteY34" fmla="*/ 1167529 h 5253860"/>
              <a:gd name="connsiteX35" fmla="*/ 7242261 w 8232005"/>
              <a:gd name="connsiteY35" fmla="*/ 843679 h 5253860"/>
              <a:gd name="connsiteX36" fmla="*/ 6404061 w 8232005"/>
              <a:gd name="connsiteY36" fmla="*/ 538879 h 5253860"/>
              <a:gd name="connsiteX37" fmla="*/ 5623011 w 8232005"/>
              <a:gd name="connsiteY37" fmla="*/ 500779 h 5253860"/>
              <a:gd name="connsiteX38" fmla="*/ 4880061 w 8232005"/>
              <a:gd name="connsiteY38" fmla="*/ 243604 h 5253860"/>
              <a:gd name="connsiteX39" fmla="*/ 4756236 w 8232005"/>
              <a:gd name="connsiteY39" fmla="*/ 243604 h 5253860"/>
              <a:gd name="connsiteX40" fmla="*/ 4003761 w 8232005"/>
              <a:gd name="connsiteY40" fmla="*/ 195979 h 5253860"/>
              <a:gd name="connsiteX41" fmla="*/ 3013161 w 8232005"/>
              <a:gd name="connsiteY41" fmla="*/ 5479 h 5253860"/>
              <a:gd name="connsiteX42" fmla="*/ 2104476 w 8232005"/>
              <a:gd name="connsiteY42" fmla="*/ 436009 h 5253860"/>
              <a:gd name="connsiteX43" fmla="*/ 803361 w 8232005"/>
              <a:gd name="connsiteY43" fmla="*/ 91204 h 5253860"/>
              <a:gd name="connsiteX44" fmla="*/ 784311 w 8232005"/>
              <a:gd name="connsiteY44" fmla="*/ 100729 h 5253860"/>
              <a:gd name="connsiteX0" fmla="*/ 565236 w 8232005"/>
              <a:gd name="connsiteY0" fmla="*/ 4940675 h 5312256"/>
              <a:gd name="connsiteX1" fmla="*/ 1070061 w 8232005"/>
              <a:gd name="connsiteY1" fmla="*/ 4702550 h 5312256"/>
              <a:gd name="connsiteX2" fmla="*/ 1784436 w 8232005"/>
              <a:gd name="connsiteY2" fmla="*/ 4693025 h 5312256"/>
              <a:gd name="connsiteX3" fmla="*/ 2755986 w 8232005"/>
              <a:gd name="connsiteY3" fmla="*/ 5045450 h 5312256"/>
              <a:gd name="connsiteX4" fmla="*/ 3489411 w 8232005"/>
              <a:gd name="connsiteY4" fmla="*/ 5074025 h 5312256"/>
              <a:gd name="connsiteX5" fmla="*/ 4413336 w 8232005"/>
              <a:gd name="connsiteY5" fmla="*/ 4750175 h 5312256"/>
              <a:gd name="connsiteX6" fmla="*/ 5156286 w 8232005"/>
              <a:gd name="connsiteY6" fmla="*/ 4740650 h 5312256"/>
              <a:gd name="connsiteX7" fmla="*/ 6537411 w 8232005"/>
              <a:gd name="connsiteY7" fmla="*/ 5283575 h 5312256"/>
              <a:gd name="connsiteX8" fmla="*/ 7213686 w 8232005"/>
              <a:gd name="connsiteY8" fmla="*/ 5216900 h 5312256"/>
              <a:gd name="connsiteX9" fmla="*/ 7966161 w 8232005"/>
              <a:gd name="connsiteY9" fmla="*/ 5045450 h 5312256"/>
              <a:gd name="connsiteX10" fmla="*/ 7785186 w 8232005"/>
              <a:gd name="connsiteY10" fmla="*/ 4359650 h 5312256"/>
              <a:gd name="connsiteX11" fmla="*/ 7099386 w 8232005"/>
              <a:gd name="connsiteY11" fmla="*/ 4007225 h 5312256"/>
              <a:gd name="connsiteX12" fmla="*/ 6194511 w 8232005"/>
              <a:gd name="connsiteY12" fmla="*/ 3540500 h 5312256"/>
              <a:gd name="connsiteX13" fmla="*/ 5403936 w 8232005"/>
              <a:gd name="connsiteY13" fmla="*/ 3559550 h 5312256"/>
              <a:gd name="connsiteX14" fmla="*/ 3918036 w 8232005"/>
              <a:gd name="connsiteY14" fmla="*/ 3216650 h 5312256"/>
              <a:gd name="connsiteX15" fmla="*/ 3184611 w 8232005"/>
              <a:gd name="connsiteY15" fmla="*/ 3159500 h 5312256"/>
              <a:gd name="connsiteX16" fmla="*/ 2184486 w 8232005"/>
              <a:gd name="connsiteY16" fmla="*/ 2797550 h 5312256"/>
              <a:gd name="connsiteX17" fmla="*/ 1460586 w 8232005"/>
              <a:gd name="connsiteY17" fmla="*/ 2635625 h 5312256"/>
              <a:gd name="connsiteX18" fmla="*/ 727161 w 8232005"/>
              <a:gd name="connsiteY18" fmla="*/ 2426075 h 5312256"/>
              <a:gd name="connsiteX19" fmla="*/ 22311 w 8232005"/>
              <a:gd name="connsiteY19" fmla="*/ 2111750 h 5312256"/>
              <a:gd name="connsiteX20" fmla="*/ 222336 w 8232005"/>
              <a:gd name="connsiteY20" fmla="*/ 1530725 h 5312256"/>
              <a:gd name="connsiteX21" fmla="*/ 689061 w 8232005"/>
              <a:gd name="connsiteY21" fmla="*/ 1435475 h 5312256"/>
              <a:gd name="connsiteX22" fmla="*/ 1432011 w 8232005"/>
              <a:gd name="connsiteY22" fmla="*/ 1445000 h 5312256"/>
              <a:gd name="connsiteX23" fmla="*/ 2775036 w 8232005"/>
              <a:gd name="connsiteY23" fmla="*/ 1721225 h 5312256"/>
              <a:gd name="connsiteX24" fmla="*/ 3498936 w 8232005"/>
              <a:gd name="connsiteY24" fmla="*/ 1730750 h 5312256"/>
              <a:gd name="connsiteX25" fmla="*/ 5003886 w 8232005"/>
              <a:gd name="connsiteY25" fmla="*/ 2140325 h 5312256"/>
              <a:gd name="connsiteX26" fmla="*/ 5994486 w 8232005"/>
              <a:gd name="connsiteY26" fmla="*/ 2245100 h 5312256"/>
              <a:gd name="connsiteX27" fmla="*/ 7213686 w 8232005"/>
              <a:gd name="connsiteY27" fmla="*/ 2321300 h 5312256"/>
              <a:gd name="connsiteX28" fmla="*/ 7604211 w 8232005"/>
              <a:gd name="connsiteY28" fmla="*/ 2311775 h 5312256"/>
              <a:gd name="connsiteX29" fmla="*/ 7985211 w 8232005"/>
              <a:gd name="connsiteY29" fmla="*/ 2073650 h 5312256"/>
              <a:gd name="connsiteX30" fmla="*/ 7985211 w 8232005"/>
              <a:gd name="connsiteY30" fmla="*/ 1826000 h 5312256"/>
              <a:gd name="connsiteX31" fmla="*/ 7223211 w 8232005"/>
              <a:gd name="connsiteY31" fmla="*/ 1797425 h 5312256"/>
              <a:gd name="connsiteX32" fmla="*/ 7423236 w 8232005"/>
              <a:gd name="connsiteY32" fmla="*/ 1387850 h 5312256"/>
              <a:gd name="connsiteX33" fmla="*/ 8213811 w 8232005"/>
              <a:gd name="connsiteY33" fmla="*/ 1549775 h 5312256"/>
              <a:gd name="connsiteX34" fmla="*/ 7918536 w 8232005"/>
              <a:gd name="connsiteY34" fmla="*/ 1225925 h 5312256"/>
              <a:gd name="connsiteX35" fmla="*/ 7242261 w 8232005"/>
              <a:gd name="connsiteY35" fmla="*/ 902075 h 5312256"/>
              <a:gd name="connsiteX36" fmla="*/ 6404061 w 8232005"/>
              <a:gd name="connsiteY36" fmla="*/ 597275 h 5312256"/>
              <a:gd name="connsiteX37" fmla="*/ 5623011 w 8232005"/>
              <a:gd name="connsiteY37" fmla="*/ 559175 h 5312256"/>
              <a:gd name="connsiteX38" fmla="*/ 4880061 w 8232005"/>
              <a:gd name="connsiteY38" fmla="*/ 302000 h 5312256"/>
              <a:gd name="connsiteX39" fmla="*/ 4756236 w 8232005"/>
              <a:gd name="connsiteY39" fmla="*/ 302000 h 5312256"/>
              <a:gd name="connsiteX40" fmla="*/ 4003761 w 8232005"/>
              <a:gd name="connsiteY40" fmla="*/ 254375 h 5312256"/>
              <a:gd name="connsiteX41" fmla="*/ 3013161 w 8232005"/>
              <a:gd name="connsiteY41" fmla="*/ 63875 h 5312256"/>
              <a:gd name="connsiteX42" fmla="*/ 2104476 w 8232005"/>
              <a:gd name="connsiteY42" fmla="*/ 494405 h 5312256"/>
              <a:gd name="connsiteX43" fmla="*/ 803361 w 8232005"/>
              <a:gd name="connsiteY43" fmla="*/ 149600 h 5312256"/>
              <a:gd name="connsiteX44" fmla="*/ 784311 w 8232005"/>
              <a:gd name="connsiteY44" fmla="*/ 159125 h 5312256"/>
              <a:gd name="connsiteX0" fmla="*/ 565236 w 8232005"/>
              <a:gd name="connsiteY0" fmla="*/ 4902271 h 5273852"/>
              <a:gd name="connsiteX1" fmla="*/ 1070061 w 8232005"/>
              <a:gd name="connsiteY1" fmla="*/ 4664146 h 5273852"/>
              <a:gd name="connsiteX2" fmla="*/ 1784436 w 8232005"/>
              <a:gd name="connsiteY2" fmla="*/ 4654621 h 5273852"/>
              <a:gd name="connsiteX3" fmla="*/ 2755986 w 8232005"/>
              <a:gd name="connsiteY3" fmla="*/ 5007046 h 5273852"/>
              <a:gd name="connsiteX4" fmla="*/ 3489411 w 8232005"/>
              <a:gd name="connsiteY4" fmla="*/ 5035621 h 5273852"/>
              <a:gd name="connsiteX5" fmla="*/ 4413336 w 8232005"/>
              <a:gd name="connsiteY5" fmla="*/ 4711771 h 5273852"/>
              <a:gd name="connsiteX6" fmla="*/ 5156286 w 8232005"/>
              <a:gd name="connsiteY6" fmla="*/ 4702246 h 5273852"/>
              <a:gd name="connsiteX7" fmla="*/ 6537411 w 8232005"/>
              <a:gd name="connsiteY7" fmla="*/ 5245171 h 5273852"/>
              <a:gd name="connsiteX8" fmla="*/ 7213686 w 8232005"/>
              <a:gd name="connsiteY8" fmla="*/ 5178496 h 5273852"/>
              <a:gd name="connsiteX9" fmla="*/ 7966161 w 8232005"/>
              <a:gd name="connsiteY9" fmla="*/ 5007046 h 5273852"/>
              <a:gd name="connsiteX10" fmla="*/ 7785186 w 8232005"/>
              <a:gd name="connsiteY10" fmla="*/ 4321246 h 5273852"/>
              <a:gd name="connsiteX11" fmla="*/ 7099386 w 8232005"/>
              <a:gd name="connsiteY11" fmla="*/ 3968821 h 5273852"/>
              <a:gd name="connsiteX12" fmla="*/ 6194511 w 8232005"/>
              <a:gd name="connsiteY12" fmla="*/ 3502096 h 5273852"/>
              <a:gd name="connsiteX13" fmla="*/ 5403936 w 8232005"/>
              <a:gd name="connsiteY13" fmla="*/ 3521146 h 5273852"/>
              <a:gd name="connsiteX14" fmla="*/ 3918036 w 8232005"/>
              <a:gd name="connsiteY14" fmla="*/ 3178246 h 5273852"/>
              <a:gd name="connsiteX15" fmla="*/ 3184611 w 8232005"/>
              <a:gd name="connsiteY15" fmla="*/ 3121096 h 5273852"/>
              <a:gd name="connsiteX16" fmla="*/ 2184486 w 8232005"/>
              <a:gd name="connsiteY16" fmla="*/ 2759146 h 5273852"/>
              <a:gd name="connsiteX17" fmla="*/ 1460586 w 8232005"/>
              <a:gd name="connsiteY17" fmla="*/ 2597221 h 5273852"/>
              <a:gd name="connsiteX18" fmla="*/ 727161 w 8232005"/>
              <a:gd name="connsiteY18" fmla="*/ 2387671 h 5273852"/>
              <a:gd name="connsiteX19" fmla="*/ 22311 w 8232005"/>
              <a:gd name="connsiteY19" fmla="*/ 2073346 h 5273852"/>
              <a:gd name="connsiteX20" fmla="*/ 222336 w 8232005"/>
              <a:gd name="connsiteY20" fmla="*/ 1492321 h 5273852"/>
              <a:gd name="connsiteX21" fmla="*/ 689061 w 8232005"/>
              <a:gd name="connsiteY21" fmla="*/ 1397071 h 5273852"/>
              <a:gd name="connsiteX22" fmla="*/ 1432011 w 8232005"/>
              <a:gd name="connsiteY22" fmla="*/ 1406596 h 5273852"/>
              <a:gd name="connsiteX23" fmla="*/ 2775036 w 8232005"/>
              <a:gd name="connsiteY23" fmla="*/ 1682821 h 5273852"/>
              <a:gd name="connsiteX24" fmla="*/ 3498936 w 8232005"/>
              <a:gd name="connsiteY24" fmla="*/ 1692346 h 5273852"/>
              <a:gd name="connsiteX25" fmla="*/ 5003886 w 8232005"/>
              <a:gd name="connsiteY25" fmla="*/ 2101921 h 5273852"/>
              <a:gd name="connsiteX26" fmla="*/ 5994486 w 8232005"/>
              <a:gd name="connsiteY26" fmla="*/ 2206696 h 5273852"/>
              <a:gd name="connsiteX27" fmla="*/ 7213686 w 8232005"/>
              <a:gd name="connsiteY27" fmla="*/ 2282896 h 5273852"/>
              <a:gd name="connsiteX28" fmla="*/ 7604211 w 8232005"/>
              <a:gd name="connsiteY28" fmla="*/ 2273371 h 5273852"/>
              <a:gd name="connsiteX29" fmla="*/ 7985211 w 8232005"/>
              <a:gd name="connsiteY29" fmla="*/ 2035246 h 5273852"/>
              <a:gd name="connsiteX30" fmla="*/ 7985211 w 8232005"/>
              <a:gd name="connsiteY30" fmla="*/ 1787596 h 5273852"/>
              <a:gd name="connsiteX31" fmla="*/ 7223211 w 8232005"/>
              <a:gd name="connsiteY31" fmla="*/ 1759021 h 5273852"/>
              <a:gd name="connsiteX32" fmla="*/ 7423236 w 8232005"/>
              <a:gd name="connsiteY32" fmla="*/ 1349446 h 5273852"/>
              <a:gd name="connsiteX33" fmla="*/ 8213811 w 8232005"/>
              <a:gd name="connsiteY33" fmla="*/ 1511371 h 5273852"/>
              <a:gd name="connsiteX34" fmla="*/ 7918536 w 8232005"/>
              <a:gd name="connsiteY34" fmla="*/ 1187521 h 5273852"/>
              <a:gd name="connsiteX35" fmla="*/ 7242261 w 8232005"/>
              <a:gd name="connsiteY35" fmla="*/ 863671 h 5273852"/>
              <a:gd name="connsiteX36" fmla="*/ 6404061 w 8232005"/>
              <a:gd name="connsiteY36" fmla="*/ 558871 h 5273852"/>
              <a:gd name="connsiteX37" fmla="*/ 5623011 w 8232005"/>
              <a:gd name="connsiteY37" fmla="*/ 520771 h 5273852"/>
              <a:gd name="connsiteX38" fmla="*/ 4880061 w 8232005"/>
              <a:gd name="connsiteY38" fmla="*/ 263596 h 5273852"/>
              <a:gd name="connsiteX39" fmla="*/ 4756236 w 8232005"/>
              <a:gd name="connsiteY39" fmla="*/ 263596 h 5273852"/>
              <a:gd name="connsiteX40" fmla="*/ 4003761 w 8232005"/>
              <a:gd name="connsiteY40" fmla="*/ 215971 h 5273852"/>
              <a:gd name="connsiteX41" fmla="*/ 3013161 w 8232005"/>
              <a:gd name="connsiteY41" fmla="*/ 25471 h 5273852"/>
              <a:gd name="connsiteX42" fmla="*/ 2081616 w 8232005"/>
              <a:gd name="connsiteY42" fmla="*/ 852241 h 5273852"/>
              <a:gd name="connsiteX43" fmla="*/ 803361 w 8232005"/>
              <a:gd name="connsiteY43" fmla="*/ 111196 h 5273852"/>
              <a:gd name="connsiteX44" fmla="*/ 784311 w 8232005"/>
              <a:gd name="connsiteY44" fmla="*/ 120721 h 5273852"/>
              <a:gd name="connsiteX0" fmla="*/ 565236 w 8232005"/>
              <a:gd name="connsiteY0" fmla="*/ 4902271 h 5273852"/>
              <a:gd name="connsiteX1" fmla="*/ 1070061 w 8232005"/>
              <a:gd name="connsiteY1" fmla="*/ 4664146 h 5273852"/>
              <a:gd name="connsiteX2" fmla="*/ 1784436 w 8232005"/>
              <a:gd name="connsiteY2" fmla="*/ 4654621 h 5273852"/>
              <a:gd name="connsiteX3" fmla="*/ 2755986 w 8232005"/>
              <a:gd name="connsiteY3" fmla="*/ 5007046 h 5273852"/>
              <a:gd name="connsiteX4" fmla="*/ 3489411 w 8232005"/>
              <a:gd name="connsiteY4" fmla="*/ 5035621 h 5273852"/>
              <a:gd name="connsiteX5" fmla="*/ 4413336 w 8232005"/>
              <a:gd name="connsiteY5" fmla="*/ 4711771 h 5273852"/>
              <a:gd name="connsiteX6" fmla="*/ 5156286 w 8232005"/>
              <a:gd name="connsiteY6" fmla="*/ 4702246 h 5273852"/>
              <a:gd name="connsiteX7" fmla="*/ 6537411 w 8232005"/>
              <a:gd name="connsiteY7" fmla="*/ 5245171 h 5273852"/>
              <a:gd name="connsiteX8" fmla="*/ 7213686 w 8232005"/>
              <a:gd name="connsiteY8" fmla="*/ 5178496 h 5273852"/>
              <a:gd name="connsiteX9" fmla="*/ 7966161 w 8232005"/>
              <a:gd name="connsiteY9" fmla="*/ 5007046 h 5273852"/>
              <a:gd name="connsiteX10" fmla="*/ 7785186 w 8232005"/>
              <a:gd name="connsiteY10" fmla="*/ 4321246 h 5273852"/>
              <a:gd name="connsiteX11" fmla="*/ 7099386 w 8232005"/>
              <a:gd name="connsiteY11" fmla="*/ 3968821 h 5273852"/>
              <a:gd name="connsiteX12" fmla="*/ 6194511 w 8232005"/>
              <a:gd name="connsiteY12" fmla="*/ 3502096 h 5273852"/>
              <a:gd name="connsiteX13" fmla="*/ 5403936 w 8232005"/>
              <a:gd name="connsiteY13" fmla="*/ 3521146 h 5273852"/>
              <a:gd name="connsiteX14" fmla="*/ 3918036 w 8232005"/>
              <a:gd name="connsiteY14" fmla="*/ 3178246 h 5273852"/>
              <a:gd name="connsiteX15" fmla="*/ 3184611 w 8232005"/>
              <a:gd name="connsiteY15" fmla="*/ 3121096 h 5273852"/>
              <a:gd name="connsiteX16" fmla="*/ 2184486 w 8232005"/>
              <a:gd name="connsiteY16" fmla="*/ 2759146 h 5273852"/>
              <a:gd name="connsiteX17" fmla="*/ 1460586 w 8232005"/>
              <a:gd name="connsiteY17" fmla="*/ 2597221 h 5273852"/>
              <a:gd name="connsiteX18" fmla="*/ 727161 w 8232005"/>
              <a:gd name="connsiteY18" fmla="*/ 2387671 h 5273852"/>
              <a:gd name="connsiteX19" fmla="*/ 22311 w 8232005"/>
              <a:gd name="connsiteY19" fmla="*/ 2073346 h 5273852"/>
              <a:gd name="connsiteX20" fmla="*/ 222336 w 8232005"/>
              <a:gd name="connsiteY20" fmla="*/ 1492321 h 5273852"/>
              <a:gd name="connsiteX21" fmla="*/ 689061 w 8232005"/>
              <a:gd name="connsiteY21" fmla="*/ 1397071 h 5273852"/>
              <a:gd name="connsiteX22" fmla="*/ 1432011 w 8232005"/>
              <a:gd name="connsiteY22" fmla="*/ 1406596 h 5273852"/>
              <a:gd name="connsiteX23" fmla="*/ 2775036 w 8232005"/>
              <a:gd name="connsiteY23" fmla="*/ 1682821 h 5273852"/>
              <a:gd name="connsiteX24" fmla="*/ 3498936 w 8232005"/>
              <a:gd name="connsiteY24" fmla="*/ 1692346 h 5273852"/>
              <a:gd name="connsiteX25" fmla="*/ 5003886 w 8232005"/>
              <a:gd name="connsiteY25" fmla="*/ 2101921 h 5273852"/>
              <a:gd name="connsiteX26" fmla="*/ 5994486 w 8232005"/>
              <a:gd name="connsiteY26" fmla="*/ 2206696 h 5273852"/>
              <a:gd name="connsiteX27" fmla="*/ 7213686 w 8232005"/>
              <a:gd name="connsiteY27" fmla="*/ 2282896 h 5273852"/>
              <a:gd name="connsiteX28" fmla="*/ 7604211 w 8232005"/>
              <a:gd name="connsiteY28" fmla="*/ 2273371 h 5273852"/>
              <a:gd name="connsiteX29" fmla="*/ 7985211 w 8232005"/>
              <a:gd name="connsiteY29" fmla="*/ 2035246 h 5273852"/>
              <a:gd name="connsiteX30" fmla="*/ 7985211 w 8232005"/>
              <a:gd name="connsiteY30" fmla="*/ 1787596 h 5273852"/>
              <a:gd name="connsiteX31" fmla="*/ 7223211 w 8232005"/>
              <a:gd name="connsiteY31" fmla="*/ 1759021 h 5273852"/>
              <a:gd name="connsiteX32" fmla="*/ 7423236 w 8232005"/>
              <a:gd name="connsiteY32" fmla="*/ 1349446 h 5273852"/>
              <a:gd name="connsiteX33" fmla="*/ 8213811 w 8232005"/>
              <a:gd name="connsiteY33" fmla="*/ 1511371 h 5273852"/>
              <a:gd name="connsiteX34" fmla="*/ 7918536 w 8232005"/>
              <a:gd name="connsiteY34" fmla="*/ 1187521 h 5273852"/>
              <a:gd name="connsiteX35" fmla="*/ 7242261 w 8232005"/>
              <a:gd name="connsiteY35" fmla="*/ 863671 h 5273852"/>
              <a:gd name="connsiteX36" fmla="*/ 6404061 w 8232005"/>
              <a:gd name="connsiteY36" fmla="*/ 558871 h 5273852"/>
              <a:gd name="connsiteX37" fmla="*/ 5623011 w 8232005"/>
              <a:gd name="connsiteY37" fmla="*/ 520771 h 5273852"/>
              <a:gd name="connsiteX38" fmla="*/ 4880061 w 8232005"/>
              <a:gd name="connsiteY38" fmla="*/ 263596 h 5273852"/>
              <a:gd name="connsiteX39" fmla="*/ 4756236 w 8232005"/>
              <a:gd name="connsiteY39" fmla="*/ 263596 h 5273852"/>
              <a:gd name="connsiteX40" fmla="*/ 4003761 w 8232005"/>
              <a:gd name="connsiteY40" fmla="*/ 215971 h 5273852"/>
              <a:gd name="connsiteX41" fmla="*/ 3013161 w 8232005"/>
              <a:gd name="connsiteY41" fmla="*/ 25471 h 5273852"/>
              <a:gd name="connsiteX42" fmla="*/ 2081616 w 8232005"/>
              <a:gd name="connsiteY42" fmla="*/ 852241 h 5273852"/>
              <a:gd name="connsiteX43" fmla="*/ 849081 w 8232005"/>
              <a:gd name="connsiteY43" fmla="*/ 598876 h 5273852"/>
              <a:gd name="connsiteX44" fmla="*/ 784311 w 8232005"/>
              <a:gd name="connsiteY44" fmla="*/ 120721 h 5273852"/>
              <a:gd name="connsiteX0" fmla="*/ 565236 w 8232005"/>
              <a:gd name="connsiteY0" fmla="*/ 4902271 h 5273852"/>
              <a:gd name="connsiteX1" fmla="*/ 1070061 w 8232005"/>
              <a:gd name="connsiteY1" fmla="*/ 4664146 h 5273852"/>
              <a:gd name="connsiteX2" fmla="*/ 1784436 w 8232005"/>
              <a:gd name="connsiteY2" fmla="*/ 4654621 h 5273852"/>
              <a:gd name="connsiteX3" fmla="*/ 2755986 w 8232005"/>
              <a:gd name="connsiteY3" fmla="*/ 5007046 h 5273852"/>
              <a:gd name="connsiteX4" fmla="*/ 3489411 w 8232005"/>
              <a:gd name="connsiteY4" fmla="*/ 5035621 h 5273852"/>
              <a:gd name="connsiteX5" fmla="*/ 4413336 w 8232005"/>
              <a:gd name="connsiteY5" fmla="*/ 4711771 h 5273852"/>
              <a:gd name="connsiteX6" fmla="*/ 5156286 w 8232005"/>
              <a:gd name="connsiteY6" fmla="*/ 4702246 h 5273852"/>
              <a:gd name="connsiteX7" fmla="*/ 6537411 w 8232005"/>
              <a:gd name="connsiteY7" fmla="*/ 5245171 h 5273852"/>
              <a:gd name="connsiteX8" fmla="*/ 7213686 w 8232005"/>
              <a:gd name="connsiteY8" fmla="*/ 5178496 h 5273852"/>
              <a:gd name="connsiteX9" fmla="*/ 7966161 w 8232005"/>
              <a:gd name="connsiteY9" fmla="*/ 5007046 h 5273852"/>
              <a:gd name="connsiteX10" fmla="*/ 7785186 w 8232005"/>
              <a:gd name="connsiteY10" fmla="*/ 4321246 h 5273852"/>
              <a:gd name="connsiteX11" fmla="*/ 7099386 w 8232005"/>
              <a:gd name="connsiteY11" fmla="*/ 3968821 h 5273852"/>
              <a:gd name="connsiteX12" fmla="*/ 6194511 w 8232005"/>
              <a:gd name="connsiteY12" fmla="*/ 3502096 h 5273852"/>
              <a:gd name="connsiteX13" fmla="*/ 5403936 w 8232005"/>
              <a:gd name="connsiteY13" fmla="*/ 3521146 h 5273852"/>
              <a:gd name="connsiteX14" fmla="*/ 3918036 w 8232005"/>
              <a:gd name="connsiteY14" fmla="*/ 3178246 h 5273852"/>
              <a:gd name="connsiteX15" fmla="*/ 3184611 w 8232005"/>
              <a:gd name="connsiteY15" fmla="*/ 3121096 h 5273852"/>
              <a:gd name="connsiteX16" fmla="*/ 2184486 w 8232005"/>
              <a:gd name="connsiteY16" fmla="*/ 2759146 h 5273852"/>
              <a:gd name="connsiteX17" fmla="*/ 1460586 w 8232005"/>
              <a:gd name="connsiteY17" fmla="*/ 2597221 h 5273852"/>
              <a:gd name="connsiteX18" fmla="*/ 727161 w 8232005"/>
              <a:gd name="connsiteY18" fmla="*/ 2387671 h 5273852"/>
              <a:gd name="connsiteX19" fmla="*/ 22311 w 8232005"/>
              <a:gd name="connsiteY19" fmla="*/ 2073346 h 5273852"/>
              <a:gd name="connsiteX20" fmla="*/ 222336 w 8232005"/>
              <a:gd name="connsiteY20" fmla="*/ 1492321 h 5273852"/>
              <a:gd name="connsiteX21" fmla="*/ 689061 w 8232005"/>
              <a:gd name="connsiteY21" fmla="*/ 1397071 h 5273852"/>
              <a:gd name="connsiteX22" fmla="*/ 1432011 w 8232005"/>
              <a:gd name="connsiteY22" fmla="*/ 1406596 h 5273852"/>
              <a:gd name="connsiteX23" fmla="*/ 2775036 w 8232005"/>
              <a:gd name="connsiteY23" fmla="*/ 1682821 h 5273852"/>
              <a:gd name="connsiteX24" fmla="*/ 3498936 w 8232005"/>
              <a:gd name="connsiteY24" fmla="*/ 1692346 h 5273852"/>
              <a:gd name="connsiteX25" fmla="*/ 5003886 w 8232005"/>
              <a:gd name="connsiteY25" fmla="*/ 2101921 h 5273852"/>
              <a:gd name="connsiteX26" fmla="*/ 5994486 w 8232005"/>
              <a:gd name="connsiteY26" fmla="*/ 2206696 h 5273852"/>
              <a:gd name="connsiteX27" fmla="*/ 7213686 w 8232005"/>
              <a:gd name="connsiteY27" fmla="*/ 2282896 h 5273852"/>
              <a:gd name="connsiteX28" fmla="*/ 7604211 w 8232005"/>
              <a:gd name="connsiteY28" fmla="*/ 2273371 h 5273852"/>
              <a:gd name="connsiteX29" fmla="*/ 7985211 w 8232005"/>
              <a:gd name="connsiteY29" fmla="*/ 2035246 h 5273852"/>
              <a:gd name="connsiteX30" fmla="*/ 7985211 w 8232005"/>
              <a:gd name="connsiteY30" fmla="*/ 1787596 h 5273852"/>
              <a:gd name="connsiteX31" fmla="*/ 7223211 w 8232005"/>
              <a:gd name="connsiteY31" fmla="*/ 1759021 h 5273852"/>
              <a:gd name="connsiteX32" fmla="*/ 7423236 w 8232005"/>
              <a:gd name="connsiteY32" fmla="*/ 1349446 h 5273852"/>
              <a:gd name="connsiteX33" fmla="*/ 8213811 w 8232005"/>
              <a:gd name="connsiteY33" fmla="*/ 1511371 h 5273852"/>
              <a:gd name="connsiteX34" fmla="*/ 7918536 w 8232005"/>
              <a:gd name="connsiteY34" fmla="*/ 1187521 h 5273852"/>
              <a:gd name="connsiteX35" fmla="*/ 7242261 w 8232005"/>
              <a:gd name="connsiteY35" fmla="*/ 863671 h 5273852"/>
              <a:gd name="connsiteX36" fmla="*/ 6404061 w 8232005"/>
              <a:gd name="connsiteY36" fmla="*/ 558871 h 5273852"/>
              <a:gd name="connsiteX37" fmla="*/ 5623011 w 8232005"/>
              <a:gd name="connsiteY37" fmla="*/ 520771 h 5273852"/>
              <a:gd name="connsiteX38" fmla="*/ 4880061 w 8232005"/>
              <a:gd name="connsiteY38" fmla="*/ 263596 h 5273852"/>
              <a:gd name="connsiteX39" fmla="*/ 4756236 w 8232005"/>
              <a:gd name="connsiteY39" fmla="*/ 263596 h 5273852"/>
              <a:gd name="connsiteX40" fmla="*/ 4003761 w 8232005"/>
              <a:gd name="connsiteY40" fmla="*/ 215971 h 5273852"/>
              <a:gd name="connsiteX41" fmla="*/ 3013161 w 8232005"/>
              <a:gd name="connsiteY41" fmla="*/ 25471 h 5273852"/>
              <a:gd name="connsiteX42" fmla="*/ 2081616 w 8232005"/>
              <a:gd name="connsiteY42" fmla="*/ 852241 h 5273852"/>
              <a:gd name="connsiteX43" fmla="*/ 902421 w 8232005"/>
              <a:gd name="connsiteY43" fmla="*/ 705556 h 5273852"/>
              <a:gd name="connsiteX44" fmla="*/ 784311 w 8232005"/>
              <a:gd name="connsiteY44" fmla="*/ 120721 h 5273852"/>
              <a:gd name="connsiteX0" fmla="*/ 565236 w 8232005"/>
              <a:gd name="connsiteY0" fmla="*/ 4910026 h 5281607"/>
              <a:gd name="connsiteX1" fmla="*/ 1070061 w 8232005"/>
              <a:gd name="connsiteY1" fmla="*/ 4671901 h 5281607"/>
              <a:gd name="connsiteX2" fmla="*/ 1784436 w 8232005"/>
              <a:gd name="connsiteY2" fmla="*/ 4662376 h 5281607"/>
              <a:gd name="connsiteX3" fmla="*/ 2755986 w 8232005"/>
              <a:gd name="connsiteY3" fmla="*/ 5014801 h 5281607"/>
              <a:gd name="connsiteX4" fmla="*/ 3489411 w 8232005"/>
              <a:gd name="connsiteY4" fmla="*/ 5043376 h 5281607"/>
              <a:gd name="connsiteX5" fmla="*/ 4413336 w 8232005"/>
              <a:gd name="connsiteY5" fmla="*/ 4719526 h 5281607"/>
              <a:gd name="connsiteX6" fmla="*/ 5156286 w 8232005"/>
              <a:gd name="connsiteY6" fmla="*/ 4710001 h 5281607"/>
              <a:gd name="connsiteX7" fmla="*/ 6537411 w 8232005"/>
              <a:gd name="connsiteY7" fmla="*/ 5252926 h 5281607"/>
              <a:gd name="connsiteX8" fmla="*/ 7213686 w 8232005"/>
              <a:gd name="connsiteY8" fmla="*/ 5186251 h 5281607"/>
              <a:gd name="connsiteX9" fmla="*/ 7966161 w 8232005"/>
              <a:gd name="connsiteY9" fmla="*/ 5014801 h 5281607"/>
              <a:gd name="connsiteX10" fmla="*/ 7785186 w 8232005"/>
              <a:gd name="connsiteY10" fmla="*/ 4329001 h 5281607"/>
              <a:gd name="connsiteX11" fmla="*/ 7099386 w 8232005"/>
              <a:gd name="connsiteY11" fmla="*/ 3976576 h 5281607"/>
              <a:gd name="connsiteX12" fmla="*/ 6194511 w 8232005"/>
              <a:gd name="connsiteY12" fmla="*/ 3509851 h 5281607"/>
              <a:gd name="connsiteX13" fmla="*/ 5403936 w 8232005"/>
              <a:gd name="connsiteY13" fmla="*/ 3528901 h 5281607"/>
              <a:gd name="connsiteX14" fmla="*/ 3918036 w 8232005"/>
              <a:gd name="connsiteY14" fmla="*/ 3186001 h 5281607"/>
              <a:gd name="connsiteX15" fmla="*/ 3184611 w 8232005"/>
              <a:gd name="connsiteY15" fmla="*/ 3128851 h 5281607"/>
              <a:gd name="connsiteX16" fmla="*/ 2184486 w 8232005"/>
              <a:gd name="connsiteY16" fmla="*/ 2766901 h 5281607"/>
              <a:gd name="connsiteX17" fmla="*/ 1460586 w 8232005"/>
              <a:gd name="connsiteY17" fmla="*/ 2604976 h 5281607"/>
              <a:gd name="connsiteX18" fmla="*/ 727161 w 8232005"/>
              <a:gd name="connsiteY18" fmla="*/ 2395426 h 5281607"/>
              <a:gd name="connsiteX19" fmla="*/ 22311 w 8232005"/>
              <a:gd name="connsiteY19" fmla="*/ 2081101 h 5281607"/>
              <a:gd name="connsiteX20" fmla="*/ 222336 w 8232005"/>
              <a:gd name="connsiteY20" fmla="*/ 1500076 h 5281607"/>
              <a:gd name="connsiteX21" fmla="*/ 689061 w 8232005"/>
              <a:gd name="connsiteY21" fmla="*/ 1404826 h 5281607"/>
              <a:gd name="connsiteX22" fmla="*/ 1432011 w 8232005"/>
              <a:gd name="connsiteY22" fmla="*/ 1414351 h 5281607"/>
              <a:gd name="connsiteX23" fmla="*/ 2775036 w 8232005"/>
              <a:gd name="connsiteY23" fmla="*/ 1690576 h 5281607"/>
              <a:gd name="connsiteX24" fmla="*/ 3498936 w 8232005"/>
              <a:gd name="connsiteY24" fmla="*/ 1700101 h 5281607"/>
              <a:gd name="connsiteX25" fmla="*/ 5003886 w 8232005"/>
              <a:gd name="connsiteY25" fmla="*/ 2109676 h 5281607"/>
              <a:gd name="connsiteX26" fmla="*/ 5994486 w 8232005"/>
              <a:gd name="connsiteY26" fmla="*/ 2214451 h 5281607"/>
              <a:gd name="connsiteX27" fmla="*/ 7213686 w 8232005"/>
              <a:gd name="connsiteY27" fmla="*/ 2290651 h 5281607"/>
              <a:gd name="connsiteX28" fmla="*/ 7604211 w 8232005"/>
              <a:gd name="connsiteY28" fmla="*/ 2281126 h 5281607"/>
              <a:gd name="connsiteX29" fmla="*/ 7985211 w 8232005"/>
              <a:gd name="connsiteY29" fmla="*/ 2043001 h 5281607"/>
              <a:gd name="connsiteX30" fmla="*/ 7985211 w 8232005"/>
              <a:gd name="connsiteY30" fmla="*/ 1795351 h 5281607"/>
              <a:gd name="connsiteX31" fmla="*/ 7223211 w 8232005"/>
              <a:gd name="connsiteY31" fmla="*/ 1766776 h 5281607"/>
              <a:gd name="connsiteX32" fmla="*/ 7423236 w 8232005"/>
              <a:gd name="connsiteY32" fmla="*/ 1357201 h 5281607"/>
              <a:gd name="connsiteX33" fmla="*/ 8213811 w 8232005"/>
              <a:gd name="connsiteY33" fmla="*/ 1519126 h 5281607"/>
              <a:gd name="connsiteX34" fmla="*/ 7918536 w 8232005"/>
              <a:gd name="connsiteY34" fmla="*/ 1195276 h 5281607"/>
              <a:gd name="connsiteX35" fmla="*/ 7242261 w 8232005"/>
              <a:gd name="connsiteY35" fmla="*/ 871426 h 5281607"/>
              <a:gd name="connsiteX36" fmla="*/ 6404061 w 8232005"/>
              <a:gd name="connsiteY36" fmla="*/ 566626 h 5281607"/>
              <a:gd name="connsiteX37" fmla="*/ 5623011 w 8232005"/>
              <a:gd name="connsiteY37" fmla="*/ 528526 h 5281607"/>
              <a:gd name="connsiteX38" fmla="*/ 4880061 w 8232005"/>
              <a:gd name="connsiteY38" fmla="*/ 271351 h 5281607"/>
              <a:gd name="connsiteX39" fmla="*/ 4756236 w 8232005"/>
              <a:gd name="connsiteY39" fmla="*/ 271351 h 5281607"/>
              <a:gd name="connsiteX40" fmla="*/ 4003761 w 8232005"/>
              <a:gd name="connsiteY40" fmla="*/ 223726 h 5281607"/>
              <a:gd name="connsiteX41" fmla="*/ 3013161 w 8232005"/>
              <a:gd name="connsiteY41" fmla="*/ 33226 h 5281607"/>
              <a:gd name="connsiteX42" fmla="*/ 2096856 w 8232005"/>
              <a:gd name="connsiteY42" fmla="*/ 989536 h 5281607"/>
              <a:gd name="connsiteX43" fmla="*/ 902421 w 8232005"/>
              <a:gd name="connsiteY43" fmla="*/ 713311 h 5281607"/>
              <a:gd name="connsiteX44" fmla="*/ 784311 w 8232005"/>
              <a:gd name="connsiteY44" fmla="*/ 128476 h 5281607"/>
              <a:gd name="connsiteX0" fmla="*/ 565236 w 8232005"/>
              <a:gd name="connsiteY0" fmla="*/ 4897219 h 5268800"/>
              <a:gd name="connsiteX1" fmla="*/ 1070061 w 8232005"/>
              <a:gd name="connsiteY1" fmla="*/ 4659094 h 5268800"/>
              <a:gd name="connsiteX2" fmla="*/ 1784436 w 8232005"/>
              <a:gd name="connsiteY2" fmla="*/ 4649569 h 5268800"/>
              <a:gd name="connsiteX3" fmla="*/ 2755986 w 8232005"/>
              <a:gd name="connsiteY3" fmla="*/ 5001994 h 5268800"/>
              <a:gd name="connsiteX4" fmla="*/ 3489411 w 8232005"/>
              <a:gd name="connsiteY4" fmla="*/ 5030569 h 5268800"/>
              <a:gd name="connsiteX5" fmla="*/ 4413336 w 8232005"/>
              <a:gd name="connsiteY5" fmla="*/ 4706719 h 5268800"/>
              <a:gd name="connsiteX6" fmla="*/ 5156286 w 8232005"/>
              <a:gd name="connsiteY6" fmla="*/ 4697194 h 5268800"/>
              <a:gd name="connsiteX7" fmla="*/ 6537411 w 8232005"/>
              <a:gd name="connsiteY7" fmla="*/ 5240119 h 5268800"/>
              <a:gd name="connsiteX8" fmla="*/ 7213686 w 8232005"/>
              <a:gd name="connsiteY8" fmla="*/ 5173444 h 5268800"/>
              <a:gd name="connsiteX9" fmla="*/ 7966161 w 8232005"/>
              <a:gd name="connsiteY9" fmla="*/ 5001994 h 5268800"/>
              <a:gd name="connsiteX10" fmla="*/ 7785186 w 8232005"/>
              <a:gd name="connsiteY10" fmla="*/ 4316194 h 5268800"/>
              <a:gd name="connsiteX11" fmla="*/ 7099386 w 8232005"/>
              <a:gd name="connsiteY11" fmla="*/ 3963769 h 5268800"/>
              <a:gd name="connsiteX12" fmla="*/ 6194511 w 8232005"/>
              <a:gd name="connsiteY12" fmla="*/ 3497044 h 5268800"/>
              <a:gd name="connsiteX13" fmla="*/ 5403936 w 8232005"/>
              <a:gd name="connsiteY13" fmla="*/ 3516094 h 5268800"/>
              <a:gd name="connsiteX14" fmla="*/ 3918036 w 8232005"/>
              <a:gd name="connsiteY14" fmla="*/ 3173194 h 5268800"/>
              <a:gd name="connsiteX15" fmla="*/ 3184611 w 8232005"/>
              <a:gd name="connsiteY15" fmla="*/ 3116044 h 5268800"/>
              <a:gd name="connsiteX16" fmla="*/ 2184486 w 8232005"/>
              <a:gd name="connsiteY16" fmla="*/ 2754094 h 5268800"/>
              <a:gd name="connsiteX17" fmla="*/ 1460586 w 8232005"/>
              <a:gd name="connsiteY17" fmla="*/ 2592169 h 5268800"/>
              <a:gd name="connsiteX18" fmla="*/ 727161 w 8232005"/>
              <a:gd name="connsiteY18" fmla="*/ 2382619 h 5268800"/>
              <a:gd name="connsiteX19" fmla="*/ 22311 w 8232005"/>
              <a:gd name="connsiteY19" fmla="*/ 2068294 h 5268800"/>
              <a:gd name="connsiteX20" fmla="*/ 222336 w 8232005"/>
              <a:gd name="connsiteY20" fmla="*/ 1487269 h 5268800"/>
              <a:gd name="connsiteX21" fmla="*/ 689061 w 8232005"/>
              <a:gd name="connsiteY21" fmla="*/ 1392019 h 5268800"/>
              <a:gd name="connsiteX22" fmla="*/ 1432011 w 8232005"/>
              <a:gd name="connsiteY22" fmla="*/ 1401544 h 5268800"/>
              <a:gd name="connsiteX23" fmla="*/ 2775036 w 8232005"/>
              <a:gd name="connsiteY23" fmla="*/ 1677769 h 5268800"/>
              <a:gd name="connsiteX24" fmla="*/ 3498936 w 8232005"/>
              <a:gd name="connsiteY24" fmla="*/ 1687294 h 5268800"/>
              <a:gd name="connsiteX25" fmla="*/ 5003886 w 8232005"/>
              <a:gd name="connsiteY25" fmla="*/ 2096869 h 5268800"/>
              <a:gd name="connsiteX26" fmla="*/ 5994486 w 8232005"/>
              <a:gd name="connsiteY26" fmla="*/ 2201644 h 5268800"/>
              <a:gd name="connsiteX27" fmla="*/ 7213686 w 8232005"/>
              <a:gd name="connsiteY27" fmla="*/ 2277844 h 5268800"/>
              <a:gd name="connsiteX28" fmla="*/ 7604211 w 8232005"/>
              <a:gd name="connsiteY28" fmla="*/ 2268319 h 5268800"/>
              <a:gd name="connsiteX29" fmla="*/ 7985211 w 8232005"/>
              <a:gd name="connsiteY29" fmla="*/ 2030194 h 5268800"/>
              <a:gd name="connsiteX30" fmla="*/ 7985211 w 8232005"/>
              <a:gd name="connsiteY30" fmla="*/ 1782544 h 5268800"/>
              <a:gd name="connsiteX31" fmla="*/ 7223211 w 8232005"/>
              <a:gd name="connsiteY31" fmla="*/ 1753969 h 5268800"/>
              <a:gd name="connsiteX32" fmla="*/ 7423236 w 8232005"/>
              <a:gd name="connsiteY32" fmla="*/ 1344394 h 5268800"/>
              <a:gd name="connsiteX33" fmla="*/ 8213811 w 8232005"/>
              <a:gd name="connsiteY33" fmla="*/ 1506319 h 5268800"/>
              <a:gd name="connsiteX34" fmla="*/ 7918536 w 8232005"/>
              <a:gd name="connsiteY34" fmla="*/ 1182469 h 5268800"/>
              <a:gd name="connsiteX35" fmla="*/ 7242261 w 8232005"/>
              <a:gd name="connsiteY35" fmla="*/ 858619 h 5268800"/>
              <a:gd name="connsiteX36" fmla="*/ 6404061 w 8232005"/>
              <a:gd name="connsiteY36" fmla="*/ 553819 h 5268800"/>
              <a:gd name="connsiteX37" fmla="*/ 5623011 w 8232005"/>
              <a:gd name="connsiteY37" fmla="*/ 515719 h 5268800"/>
              <a:gd name="connsiteX38" fmla="*/ 4880061 w 8232005"/>
              <a:gd name="connsiteY38" fmla="*/ 258544 h 5268800"/>
              <a:gd name="connsiteX39" fmla="*/ 4756236 w 8232005"/>
              <a:gd name="connsiteY39" fmla="*/ 258544 h 5268800"/>
              <a:gd name="connsiteX40" fmla="*/ 3493221 w 8232005"/>
              <a:gd name="connsiteY40" fmla="*/ 317599 h 5268800"/>
              <a:gd name="connsiteX41" fmla="*/ 3013161 w 8232005"/>
              <a:gd name="connsiteY41" fmla="*/ 20419 h 5268800"/>
              <a:gd name="connsiteX42" fmla="*/ 2096856 w 8232005"/>
              <a:gd name="connsiteY42" fmla="*/ 976729 h 5268800"/>
              <a:gd name="connsiteX43" fmla="*/ 902421 w 8232005"/>
              <a:gd name="connsiteY43" fmla="*/ 700504 h 5268800"/>
              <a:gd name="connsiteX44" fmla="*/ 784311 w 8232005"/>
              <a:gd name="connsiteY44" fmla="*/ 115669 h 5268800"/>
              <a:gd name="connsiteX0" fmla="*/ 565236 w 8153902"/>
              <a:gd name="connsiteY0" fmla="*/ 4897219 h 5268800"/>
              <a:gd name="connsiteX1" fmla="*/ 1070061 w 8153902"/>
              <a:gd name="connsiteY1" fmla="*/ 4659094 h 5268800"/>
              <a:gd name="connsiteX2" fmla="*/ 1784436 w 8153902"/>
              <a:gd name="connsiteY2" fmla="*/ 4649569 h 5268800"/>
              <a:gd name="connsiteX3" fmla="*/ 2755986 w 8153902"/>
              <a:gd name="connsiteY3" fmla="*/ 5001994 h 5268800"/>
              <a:gd name="connsiteX4" fmla="*/ 3489411 w 8153902"/>
              <a:gd name="connsiteY4" fmla="*/ 5030569 h 5268800"/>
              <a:gd name="connsiteX5" fmla="*/ 4413336 w 8153902"/>
              <a:gd name="connsiteY5" fmla="*/ 4706719 h 5268800"/>
              <a:gd name="connsiteX6" fmla="*/ 5156286 w 8153902"/>
              <a:gd name="connsiteY6" fmla="*/ 4697194 h 5268800"/>
              <a:gd name="connsiteX7" fmla="*/ 6537411 w 8153902"/>
              <a:gd name="connsiteY7" fmla="*/ 5240119 h 5268800"/>
              <a:gd name="connsiteX8" fmla="*/ 7213686 w 8153902"/>
              <a:gd name="connsiteY8" fmla="*/ 5173444 h 5268800"/>
              <a:gd name="connsiteX9" fmla="*/ 7966161 w 8153902"/>
              <a:gd name="connsiteY9" fmla="*/ 5001994 h 5268800"/>
              <a:gd name="connsiteX10" fmla="*/ 7785186 w 8153902"/>
              <a:gd name="connsiteY10" fmla="*/ 4316194 h 5268800"/>
              <a:gd name="connsiteX11" fmla="*/ 7099386 w 8153902"/>
              <a:gd name="connsiteY11" fmla="*/ 3963769 h 5268800"/>
              <a:gd name="connsiteX12" fmla="*/ 6194511 w 8153902"/>
              <a:gd name="connsiteY12" fmla="*/ 3497044 h 5268800"/>
              <a:gd name="connsiteX13" fmla="*/ 5403936 w 8153902"/>
              <a:gd name="connsiteY13" fmla="*/ 3516094 h 5268800"/>
              <a:gd name="connsiteX14" fmla="*/ 3918036 w 8153902"/>
              <a:gd name="connsiteY14" fmla="*/ 3173194 h 5268800"/>
              <a:gd name="connsiteX15" fmla="*/ 3184611 w 8153902"/>
              <a:gd name="connsiteY15" fmla="*/ 3116044 h 5268800"/>
              <a:gd name="connsiteX16" fmla="*/ 2184486 w 8153902"/>
              <a:gd name="connsiteY16" fmla="*/ 2754094 h 5268800"/>
              <a:gd name="connsiteX17" fmla="*/ 1460586 w 8153902"/>
              <a:gd name="connsiteY17" fmla="*/ 2592169 h 5268800"/>
              <a:gd name="connsiteX18" fmla="*/ 727161 w 8153902"/>
              <a:gd name="connsiteY18" fmla="*/ 2382619 h 5268800"/>
              <a:gd name="connsiteX19" fmla="*/ 22311 w 8153902"/>
              <a:gd name="connsiteY19" fmla="*/ 2068294 h 5268800"/>
              <a:gd name="connsiteX20" fmla="*/ 222336 w 8153902"/>
              <a:gd name="connsiteY20" fmla="*/ 1487269 h 5268800"/>
              <a:gd name="connsiteX21" fmla="*/ 689061 w 8153902"/>
              <a:gd name="connsiteY21" fmla="*/ 1392019 h 5268800"/>
              <a:gd name="connsiteX22" fmla="*/ 1432011 w 8153902"/>
              <a:gd name="connsiteY22" fmla="*/ 1401544 h 5268800"/>
              <a:gd name="connsiteX23" fmla="*/ 2775036 w 8153902"/>
              <a:gd name="connsiteY23" fmla="*/ 1677769 h 5268800"/>
              <a:gd name="connsiteX24" fmla="*/ 3498936 w 8153902"/>
              <a:gd name="connsiteY24" fmla="*/ 1687294 h 5268800"/>
              <a:gd name="connsiteX25" fmla="*/ 5003886 w 8153902"/>
              <a:gd name="connsiteY25" fmla="*/ 2096869 h 5268800"/>
              <a:gd name="connsiteX26" fmla="*/ 5994486 w 8153902"/>
              <a:gd name="connsiteY26" fmla="*/ 2201644 h 5268800"/>
              <a:gd name="connsiteX27" fmla="*/ 7213686 w 8153902"/>
              <a:gd name="connsiteY27" fmla="*/ 2277844 h 5268800"/>
              <a:gd name="connsiteX28" fmla="*/ 7604211 w 8153902"/>
              <a:gd name="connsiteY28" fmla="*/ 2268319 h 5268800"/>
              <a:gd name="connsiteX29" fmla="*/ 7985211 w 8153902"/>
              <a:gd name="connsiteY29" fmla="*/ 2030194 h 5268800"/>
              <a:gd name="connsiteX30" fmla="*/ 7985211 w 8153902"/>
              <a:gd name="connsiteY30" fmla="*/ 1782544 h 5268800"/>
              <a:gd name="connsiteX31" fmla="*/ 7223211 w 8153902"/>
              <a:gd name="connsiteY31" fmla="*/ 1753969 h 5268800"/>
              <a:gd name="connsiteX32" fmla="*/ 7423236 w 8153902"/>
              <a:gd name="connsiteY32" fmla="*/ 1344394 h 5268800"/>
              <a:gd name="connsiteX33" fmla="*/ 8129991 w 8153902"/>
              <a:gd name="connsiteY33" fmla="*/ 1536799 h 5268800"/>
              <a:gd name="connsiteX34" fmla="*/ 7918536 w 8153902"/>
              <a:gd name="connsiteY34" fmla="*/ 1182469 h 5268800"/>
              <a:gd name="connsiteX35" fmla="*/ 7242261 w 8153902"/>
              <a:gd name="connsiteY35" fmla="*/ 858619 h 5268800"/>
              <a:gd name="connsiteX36" fmla="*/ 6404061 w 8153902"/>
              <a:gd name="connsiteY36" fmla="*/ 553819 h 5268800"/>
              <a:gd name="connsiteX37" fmla="*/ 5623011 w 8153902"/>
              <a:gd name="connsiteY37" fmla="*/ 515719 h 5268800"/>
              <a:gd name="connsiteX38" fmla="*/ 4880061 w 8153902"/>
              <a:gd name="connsiteY38" fmla="*/ 258544 h 5268800"/>
              <a:gd name="connsiteX39" fmla="*/ 4756236 w 8153902"/>
              <a:gd name="connsiteY39" fmla="*/ 258544 h 5268800"/>
              <a:gd name="connsiteX40" fmla="*/ 3493221 w 8153902"/>
              <a:gd name="connsiteY40" fmla="*/ 317599 h 5268800"/>
              <a:gd name="connsiteX41" fmla="*/ 3013161 w 8153902"/>
              <a:gd name="connsiteY41" fmla="*/ 20419 h 5268800"/>
              <a:gd name="connsiteX42" fmla="*/ 2096856 w 8153902"/>
              <a:gd name="connsiteY42" fmla="*/ 976729 h 5268800"/>
              <a:gd name="connsiteX43" fmla="*/ 902421 w 8153902"/>
              <a:gd name="connsiteY43" fmla="*/ 700504 h 5268800"/>
              <a:gd name="connsiteX44" fmla="*/ 784311 w 8153902"/>
              <a:gd name="connsiteY44" fmla="*/ 115669 h 5268800"/>
              <a:gd name="connsiteX0" fmla="*/ 565236 w 8086775"/>
              <a:gd name="connsiteY0" fmla="*/ 4897219 h 5268800"/>
              <a:gd name="connsiteX1" fmla="*/ 1070061 w 8086775"/>
              <a:gd name="connsiteY1" fmla="*/ 4659094 h 5268800"/>
              <a:gd name="connsiteX2" fmla="*/ 1784436 w 8086775"/>
              <a:gd name="connsiteY2" fmla="*/ 4649569 h 5268800"/>
              <a:gd name="connsiteX3" fmla="*/ 2755986 w 8086775"/>
              <a:gd name="connsiteY3" fmla="*/ 5001994 h 5268800"/>
              <a:gd name="connsiteX4" fmla="*/ 3489411 w 8086775"/>
              <a:gd name="connsiteY4" fmla="*/ 5030569 h 5268800"/>
              <a:gd name="connsiteX5" fmla="*/ 4413336 w 8086775"/>
              <a:gd name="connsiteY5" fmla="*/ 4706719 h 5268800"/>
              <a:gd name="connsiteX6" fmla="*/ 5156286 w 8086775"/>
              <a:gd name="connsiteY6" fmla="*/ 4697194 h 5268800"/>
              <a:gd name="connsiteX7" fmla="*/ 6537411 w 8086775"/>
              <a:gd name="connsiteY7" fmla="*/ 5240119 h 5268800"/>
              <a:gd name="connsiteX8" fmla="*/ 7213686 w 8086775"/>
              <a:gd name="connsiteY8" fmla="*/ 5173444 h 5268800"/>
              <a:gd name="connsiteX9" fmla="*/ 7966161 w 8086775"/>
              <a:gd name="connsiteY9" fmla="*/ 5001994 h 5268800"/>
              <a:gd name="connsiteX10" fmla="*/ 7785186 w 8086775"/>
              <a:gd name="connsiteY10" fmla="*/ 4316194 h 5268800"/>
              <a:gd name="connsiteX11" fmla="*/ 7099386 w 8086775"/>
              <a:gd name="connsiteY11" fmla="*/ 3963769 h 5268800"/>
              <a:gd name="connsiteX12" fmla="*/ 6194511 w 8086775"/>
              <a:gd name="connsiteY12" fmla="*/ 3497044 h 5268800"/>
              <a:gd name="connsiteX13" fmla="*/ 5403936 w 8086775"/>
              <a:gd name="connsiteY13" fmla="*/ 3516094 h 5268800"/>
              <a:gd name="connsiteX14" fmla="*/ 3918036 w 8086775"/>
              <a:gd name="connsiteY14" fmla="*/ 3173194 h 5268800"/>
              <a:gd name="connsiteX15" fmla="*/ 3184611 w 8086775"/>
              <a:gd name="connsiteY15" fmla="*/ 3116044 h 5268800"/>
              <a:gd name="connsiteX16" fmla="*/ 2184486 w 8086775"/>
              <a:gd name="connsiteY16" fmla="*/ 2754094 h 5268800"/>
              <a:gd name="connsiteX17" fmla="*/ 1460586 w 8086775"/>
              <a:gd name="connsiteY17" fmla="*/ 2592169 h 5268800"/>
              <a:gd name="connsiteX18" fmla="*/ 727161 w 8086775"/>
              <a:gd name="connsiteY18" fmla="*/ 2382619 h 5268800"/>
              <a:gd name="connsiteX19" fmla="*/ 22311 w 8086775"/>
              <a:gd name="connsiteY19" fmla="*/ 2068294 h 5268800"/>
              <a:gd name="connsiteX20" fmla="*/ 222336 w 8086775"/>
              <a:gd name="connsiteY20" fmla="*/ 1487269 h 5268800"/>
              <a:gd name="connsiteX21" fmla="*/ 689061 w 8086775"/>
              <a:gd name="connsiteY21" fmla="*/ 1392019 h 5268800"/>
              <a:gd name="connsiteX22" fmla="*/ 1432011 w 8086775"/>
              <a:gd name="connsiteY22" fmla="*/ 1401544 h 5268800"/>
              <a:gd name="connsiteX23" fmla="*/ 2775036 w 8086775"/>
              <a:gd name="connsiteY23" fmla="*/ 1677769 h 5268800"/>
              <a:gd name="connsiteX24" fmla="*/ 3498936 w 8086775"/>
              <a:gd name="connsiteY24" fmla="*/ 1687294 h 5268800"/>
              <a:gd name="connsiteX25" fmla="*/ 5003886 w 8086775"/>
              <a:gd name="connsiteY25" fmla="*/ 2096869 h 5268800"/>
              <a:gd name="connsiteX26" fmla="*/ 5994486 w 8086775"/>
              <a:gd name="connsiteY26" fmla="*/ 2201644 h 5268800"/>
              <a:gd name="connsiteX27" fmla="*/ 7213686 w 8086775"/>
              <a:gd name="connsiteY27" fmla="*/ 2277844 h 5268800"/>
              <a:gd name="connsiteX28" fmla="*/ 7604211 w 8086775"/>
              <a:gd name="connsiteY28" fmla="*/ 2268319 h 5268800"/>
              <a:gd name="connsiteX29" fmla="*/ 7985211 w 8086775"/>
              <a:gd name="connsiteY29" fmla="*/ 2030194 h 5268800"/>
              <a:gd name="connsiteX30" fmla="*/ 7985211 w 8086775"/>
              <a:gd name="connsiteY30" fmla="*/ 1782544 h 5268800"/>
              <a:gd name="connsiteX31" fmla="*/ 7223211 w 8086775"/>
              <a:gd name="connsiteY31" fmla="*/ 1753969 h 5268800"/>
              <a:gd name="connsiteX32" fmla="*/ 7423236 w 8086775"/>
              <a:gd name="connsiteY32" fmla="*/ 1344394 h 5268800"/>
              <a:gd name="connsiteX33" fmla="*/ 8053791 w 8086775"/>
              <a:gd name="connsiteY33" fmla="*/ 1552039 h 5268800"/>
              <a:gd name="connsiteX34" fmla="*/ 7918536 w 8086775"/>
              <a:gd name="connsiteY34" fmla="*/ 1182469 h 5268800"/>
              <a:gd name="connsiteX35" fmla="*/ 7242261 w 8086775"/>
              <a:gd name="connsiteY35" fmla="*/ 858619 h 5268800"/>
              <a:gd name="connsiteX36" fmla="*/ 6404061 w 8086775"/>
              <a:gd name="connsiteY36" fmla="*/ 553819 h 5268800"/>
              <a:gd name="connsiteX37" fmla="*/ 5623011 w 8086775"/>
              <a:gd name="connsiteY37" fmla="*/ 515719 h 5268800"/>
              <a:gd name="connsiteX38" fmla="*/ 4880061 w 8086775"/>
              <a:gd name="connsiteY38" fmla="*/ 258544 h 5268800"/>
              <a:gd name="connsiteX39" fmla="*/ 4756236 w 8086775"/>
              <a:gd name="connsiteY39" fmla="*/ 258544 h 5268800"/>
              <a:gd name="connsiteX40" fmla="*/ 3493221 w 8086775"/>
              <a:gd name="connsiteY40" fmla="*/ 317599 h 5268800"/>
              <a:gd name="connsiteX41" fmla="*/ 3013161 w 8086775"/>
              <a:gd name="connsiteY41" fmla="*/ 20419 h 5268800"/>
              <a:gd name="connsiteX42" fmla="*/ 2096856 w 8086775"/>
              <a:gd name="connsiteY42" fmla="*/ 976729 h 5268800"/>
              <a:gd name="connsiteX43" fmla="*/ 902421 w 8086775"/>
              <a:gd name="connsiteY43" fmla="*/ 700504 h 5268800"/>
              <a:gd name="connsiteX44" fmla="*/ 784311 w 8086775"/>
              <a:gd name="connsiteY44" fmla="*/ 115669 h 52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086775" h="5268800">
                <a:moveTo>
                  <a:pt x="565236" y="4897219"/>
                </a:moveTo>
                <a:cubicBezTo>
                  <a:pt x="716048" y="4798794"/>
                  <a:pt x="866861" y="4700369"/>
                  <a:pt x="1070061" y="4659094"/>
                </a:cubicBezTo>
                <a:cubicBezTo>
                  <a:pt x="1273261" y="4617819"/>
                  <a:pt x="1503449" y="4592419"/>
                  <a:pt x="1784436" y="4649569"/>
                </a:cubicBezTo>
                <a:cubicBezTo>
                  <a:pt x="2065423" y="4706719"/>
                  <a:pt x="2471823" y="4938494"/>
                  <a:pt x="2755986" y="5001994"/>
                </a:cubicBezTo>
                <a:cubicBezTo>
                  <a:pt x="3040149" y="5065494"/>
                  <a:pt x="3213186" y="5079781"/>
                  <a:pt x="3489411" y="5030569"/>
                </a:cubicBezTo>
                <a:cubicBezTo>
                  <a:pt x="3765636" y="4981357"/>
                  <a:pt x="4135524" y="4762281"/>
                  <a:pt x="4413336" y="4706719"/>
                </a:cubicBezTo>
                <a:cubicBezTo>
                  <a:pt x="4691149" y="4651156"/>
                  <a:pt x="4802274" y="4608294"/>
                  <a:pt x="5156286" y="4697194"/>
                </a:cubicBezTo>
                <a:cubicBezTo>
                  <a:pt x="5510299" y="4786094"/>
                  <a:pt x="6194511" y="5160744"/>
                  <a:pt x="6537411" y="5240119"/>
                </a:cubicBezTo>
                <a:cubicBezTo>
                  <a:pt x="6880311" y="5319494"/>
                  <a:pt x="6975561" y="5213132"/>
                  <a:pt x="7213686" y="5173444"/>
                </a:cubicBezTo>
                <a:cubicBezTo>
                  <a:pt x="7451811" y="5133756"/>
                  <a:pt x="7870911" y="5144869"/>
                  <a:pt x="7966161" y="5001994"/>
                </a:cubicBezTo>
                <a:cubicBezTo>
                  <a:pt x="8061411" y="4859119"/>
                  <a:pt x="7929648" y="4489231"/>
                  <a:pt x="7785186" y="4316194"/>
                </a:cubicBezTo>
                <a:cubicBezTo>
                  <a:pt x="7640724" y="4143157"/>
                  <a:pt x="7099386" y="3963769"/>
                  <a:pt x="7099386" y="3963769"/>
                </a:cubicBezTo>
                <a:cubicBezTo>
                  <a:pt x="6834274" y="3827244"/>
                  <a:pt x="6477086" y="3571656"/>
                  <a:pt x="6194511" y="3497044"/>
                </a:cubicBezTo>
                <a:cubicBezTo>
                  <a:pt x="5911936" y="3422432"/>
                  <a:pt x="5783348" y="3570069"/>
                  <a:pt x="5403936" y="3516094"/>
                </a:cubicBezTo>
                <a:cubicBezTo>
                  <a:pt x="5024524" y="3462119"/>
                  <a:pt x="4287923" y="3239869"/>
                  <a:pt x="3918036" y="3173194"/>
                </a:cubicBezTo>
                <a:cubicBezTo>
                  <a:pt x="3548149" y="3106519"/>
                  <a:pt x="3473536" y="3185894"/>
                  <a:pt x="3184611" y="3116044"/>
                </a:cubicBezTo>
                <a:cubicBezTo>
                  <a:pt x="2895686" y="3046194"/>
                  <a:pt x="2471824" y="2841407"/>
                  <a:pt x="2184486" y="2754094"/>
                </a:cubicBezTo>
                <a:cubicBezTo>
                  <a:pt x="1897148" y="2666781"/>
                  <a:pt x="1703473" y="2654081"/>
                  <a:pt x="1460586" y="2592169"/>
                </a:cubicBezTo>
                <a:cubicBezTo>
                  <a:pt x="1217699" y="2530257"/>
                  <a:pt x="966873" y="2469931"/>
                  <a:pt x="727161" y="2382619"/>
                </a:cubicBezTo>
                <a:cubicBezTo>
                  <a:pt x="487449" y="2295307"/>
                  <a:pt x="106448" y="2217519"/>
                  <a:pt x="22311" y="2068294"/>
                </a:cubicBezTo>
                <a:cubicBezTo>
                  <a:pt x="-61826" y="1919069"/>
                  <a:pt x="111211" y="1599981"/>
                  <a:pt x="222336" y="1487269"/>
                </a:cubicBezTo>
                <a:cubicBezTo>
                  <a:pt x="333461" y="1374557"/>
                  <a:pt x="487449" y="1406306"/>
                  <a:pt x="689061" y="1392019"/>
                </a:cubicBezTo>
                <a:cubicBezTo>
                  <a:pt x="890673" y="1377732"/>
                  <a:pt x="1084349" y="1353919"/>
                  <a:pt x="1432011" y="1401544"/>
                </a:cubicBezTo>
                <a:cubicBezTo>
                  <a:pt x="1779674" y="1449169"/>
                  <a:pt x="2430549" y="1630144"/>
                  <a:pt x="2775036" y="1677769"/>
                </a:cubicBezTo>
                <a:cubicBezTo>
                  <a:pt x="3119523" y="1725394"/>
                  <a:pt x="3127461" y="1617444"/>
                  <a:pt x="3498936" y="1687294"/>
                </a:cubicBezTo>
                <a:cubicBezTo>
                  <a:pt x="3870411" y="1757144"/>
                  <a:pt x="4587961" y="2011144"/>
                  <a:pt x="5003886" y="2096869"/>
                </a:cubicBezTo>
                <a:cubicBezTo>
                  <a:pt x="5419811" y="2182594"/>
                  <a:pt x="5626186" y="2171481"/>
                  <a:pt x="5994486" y="2201644"/>
                </a:cubicBezTo>
                <a:cubicBezTo>
                  <a:pt x="6362786" y="2231807"/>
                  <a:pt x="6945399" y="2266732"/>
                  <a:pt x="7213686" y="2277844"/>
                </a:cubicBezTo>
                <a:cubicBezTo>
                  <a:pt x="7481973" y="2288956"/>
                  <a:pt x="7475624" y="2309594"/>
                  <a:pt x="7604211" y="2268319"/>
                </a:cubicBezTo>
                <a:cubicBezTo>
                  <a:pt x="7732798" y="2227044"/>
                  <a:pt x="7921711" y="2111156"/>
                  <a:pt x="7985211" y="2030194"/>
                </a:cubicBezTo>
                <a:cubicBezTo>
                  <a:pt x="8048711" y="1949232"/>
                  <a:pt x="8112211" y="1828581"/>
                  <a:pt x="7985211" y="1782544"/>
                </a:cubicBezTo>
                <a:cubicBezTo>
                  <a:pt x="7858211" y="1736506"/>
                  <a:pt x="7316873" y="1826994"/>
                  <a:pt x="7223211" y="1753969"/>
                </a:cubicBezTo>
                <a:cubicBezTo>
                  <a:pt x="7129549" y="1680944"/>
                  <a:pt x="7284806" y="1378049"/>
                  <a:pt x="7423236" y="1344394"/>
                </a:cubicBezTo>
                <a:cubicBezTo>
                  <a:pt x="7561666" y="1310739"/>
                  <a:pt x="7971241" y="1579027"/>
                  <a:pt x="8053791" y="1552039"/>
                </a:cubicBezTo>
                <a:cubicBezTo>
                  <a:pt x="8136341" y="1525051"/>
                  <a:pt x="8053791" y="1298039"/>
                  <a:pt x="7918536" y="1182469"/>
                </a:cubicBezTo>
                <a:cubicBezTo>
                  <a:pt x="7783281" y="1066899"/>
                  <a:pt x="7494673" y="963394"/>
                  <a:pt x="7242261" y="858619"/>
                </a:cubicBezTo>
                <a:cubicBezTo>
                  <a:pt x="6989849" y="753844"/>
                  <a:pt x="6673936" y="610969"/>
                  <a:pt x="6404061" y="553819"/>
                </a:cubicBezTo>
                <a:cubicBezTo>
                  <a:pt x="6134186" y="496669"/>
                  <a:pt x="5877011" y="564932"/>
                  <a:pt x="5623011" y="515719"/>
                </a:cubicBezTo>
                <a:cubicBezTo>
                  <a:pt x="5369011" y="466506"/>
                  <a:pt x="5024524" y="301407"/>
                  <a:pt x="4880061" y="258544"/>
                </a:cubicBezTo>
                <a:cubicBezTo>
                  <a:pt x="4735598" y="215681"/>
                  <a:pt x="4987376" y="248702"/>
                  <a:pt x="4756236" y="258544"/>
                </a:cubicBezTo>
                <a:cubicBezTo>
                  <a:pt x="4525096" y="268386"/>
                  <a:pt x="3783733" y="357286"/>
                  <a:pt x="3493221" y="317599"/>
                </a:cubicBezTo>
                <a:cubicBezTo>
                  <a:pt x="3202709" y="277912"/>
                  <a:pt x="3245888" y="-89436"/>
                  <a:pt x="3013161" y="20419"/>
                </a:cubicBezTo>
                <a:cubicBezTo>
                  <a:pt x="2780434" y="130274"/>
                  <a:pt x="2448646" y="863382"/>
                  <a:pt x="2096856" y="976729"/>
                </a:cubicBezTo>
                <a:cubicBezTo>
                  <a:pt x="1745066" y="1090077"/>
                  <a:pt x="1138958" y="694154"/>
                  <a:pt x="902421" y="700504"/>
                </a:cubicBezTo>
                <a:cubicBezTo>
                  <a:pt x="665884" y="706854"/>
                  <a:pt x="675567" y="114081"/>
                  <a:pt x="784311" y="1156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8154" y="6093296"/>
            <a:ext cx="119750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Старт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Блок-схема: задержка 6">
            <a:hlinkClick r:id="rId3" action="ppaction://hlinksldjump"/>
          </p:cNvPr>
          <p:cNvSpPr/>
          <p:nvPr/>
        </p:nvSpPr>
        <p:spPr>
          <a:xfrm>
            <a:off x="2007016" y="5381600"/>
            <a:ext cx="360040" cy="432048"/>
          </a:xfrm>
          <a:prstGeom prst="flowChartDelay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задержка 7">
            <a:hlinkClick r:id="rId4" action="ppaction://hlinksldjump"/>
          </p:cNvPr>
          <p:cNvSpPr/>
          <p:nvPr/>
        </p:nvSpPr>
        <p:spPr>
          <a:xfrm flipH="1">
            <a:off x="1620342" y="5381600"/>
            <a:ext cx="360040" cy="432048"/>
          </a:xfrm>
          <a:prstGeom prst="flowChartDelay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задержка 8">
            <a:hlinkClick r:id="rId5" action="ppaction://hlinksldjump"/>
          </p:cNvPr>
          <p:cNvSpPr/>
          <p:nvPr/>
        </p:nvSpPr>
        <p:spPr>
          <a:xfrm>
            <a:off x="3707904" y="5769421"/>
            <a:ext cx="360040" cy="432048"/>
          </a:xfrm>
          <a:prstGeom prst="flowChartDelay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задержка 9">
            <a:hlinkClick r:id="rId6" action="ppaction://hlinksldjump"/>
          </p:cNvPr>
          <p:cNvSpPr/>
          <p:nvPr/>
        </p:nvSpPr>
        <p:spPr>
          <a:xfrm flipH="1">
            <a:off x="3321230" y="5769421"/>
            <a:ext cx="360040" cy="432048"/>
          </a:xfrm>
          <a:prstGeom prst="flowChartDelay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задержка 10">
            <a:hlinkClick r:id="rId7" action="ppaction://hlinksldjump"/>
          </p:cNvPr>
          <p:cNvSpPr/>
          <p:nvPr/>
        </p:nvSpPr>
        <p:spPr>
          <a:xfrm>
            <a:off x="5364088" y="5445224"/>
            <a:ext cx="360040" cy="432048"/>
          </a:xfrm>
          <a:prstGeom prst="flowChartDelay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задержка 11">
            <a:hlinkClick r:id="rId8" action="ppaction://hlinksldjump"/>
          </p:cNvPr>
          <p:cNvSpPr/>
          <p:nvPr/>
        </p:nvSpPr>
        <p:spPr>
          <a:xfrm flipH="1">
            <a:off x="4977414" y="5445224"/>
            <a:ext cx="360040" cy="432048"/>
          </a:xfrm>
          <a:prstGeom prst="flowChartDelay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задержка 12">
            <a:hlinkClick r:id="rId9" action="ppaction://hlinksldjump"/>
          </p:cNvPr>
          <p:cNvSpPr/>
          <p:nvPr/>
        </p:nvSpPr>
        <p:spPr>
          <a:xfrm>
            <a:off x="7471370" y="5949280"/>
            <a:ext cx="360040" cy="432048"/>
          </a:xfrm>
          <a:prstGeom prst="flowChartDelay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задержка 13">
            <a:hlinkClick r:id="rId10" action="ppaction://hlinksldjump"/>
          </p:cNvPr>
          <p:cNvSpPr/>
          <p:nvPr/>
        </p:nvSpPr>
        <p:spPr>
          <a:xfrm flipH="1">
            <a:off x="7065646" y="5949280"/>
            <a:ext cx="360040" cy="432048"/>
          </a:xfrm>
          <a:prstGeom prst="flowChartDelay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задержка 16">
            <a:hlinkClick r:id="rId11" action="ppaction://hlinksldjump"/>
          </p:cNvPr>
          <p:cNvSpPr/>
          <p:nvPr/>
        </p:nvSpPr>
        <p:spPr>
          <a:xfrm rot="1500000">
            <a:off x="8000436" y="4957336"/>
            <a:ext cx="360040" cy="432048"/>
          </a:xfrm>
          <a:prstGeom prst="flowChartDelay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задержка 17">
            <a:hlinkClick r:id="rId12" action="ppaction://hlinksldjump"/>
          </p:cNvPr>
          <p:cNvSpPr/>
          <p:nvPr/>
        </p:nvSpPr>
        <p:spPr>
          <a:xfrm rot="1494708" flipH="1">
            <a:off x="7641710" y="4786537"/>
            <a:ext cx="360040" cy="432048"/>
          </a:xfrm>
          <a:prstGeom prst="flowChartDelay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задержка 18">
            <a:hlinkClick r:id="rId13" action="ppaction://hlinksldjump"/>
          </p:cNvPr>
          <p:cNvSpPr/>
          <p:nvPr/>
        </p:nvSpPr>
        <p:spPr>
          <a:xfrm>
            <a:off x="6398834" y="4293096"/>
            <a:ext cx="360040" cy="432048"/>
          </a:xfrm>
          <a:prstGeom prst="flowChartDelay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задержка 19">
            <a:hlinkClick r:id="rId14" action="ppaction://hlinksldjump"/>
          </p:cNvPr>
          <p:cNvSpPr/>
          <p:nvPr/>
        </p:nvSpPr>
        <p:spPr>
          <a:xfrm flipH="1">
            <a:off x="6012160" y="4293096"/>
            <a:ext cx="360040" cy="432048"/>
          </a:xfrm>
          <a:prstGeom prst="flowChartDelay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задержка 20">
            <a:hlinkClick r:id="rId15" action="ppaction://hlinksldjump"/>
          </p:cNvPr>
          <p:cNvSpPr/>
          <p:nvPr/>
        </p:nvSpPr>
        <p:spPr>
          <a:xfrm>
            <a:off x="4183385" y="3933056"/>
            <a:ext cx="360040" cy="432048"/>
          </a:xfrm>
          <a:prstGeom prst="flowChartDelay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задержка 21">
            <a:hlinkClick r:id="rId16" action="ppaction://hlinksldjump"/>
          </p:cNvPr>
          <p:cNvSpPr/>
          <p:nvPr/>
        </p:nvSpPr>
        <p:spPr>
          <a:xfrm flipH="1">
            <a:off x="3779912" y="3933056"/>
            <a:ext cx="360040" cy="432048"/>
          </a:xfrm>
          <a:prstGeom prst="flowChartDelay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задержка 22">
            <a:hlinkClick r:id="rId17" action="ppaction://hlinksldjump"/>
          </p:cNvPr>
          <p:cNvSpPr/>
          <p:nvPr/>
        </p:nvSpPr>
        <p:spPr>
          <a:xfrm>
            <a:off x="2398304" y="3501008"/>
            <a:ext cx="360040" cy="432048"/>
          </a:xfrm>
          <a:prstGeom prst="flowChartDelay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задержка 23">
            <a:hlinkClick r:id="rId18" action="ppaction://hlinksldjump"/>
          </p:cNvPr>
          <p:cNvSpPr/>
          <p:nvPr/>
        </p:nvSpPr>
        <p:spPr>
          <a:xfrm flipH="1">
            <a:off x="2011630" y="3501008"/>
            <a:ext cx="360040" cy="432048"/>
          </a:xfrm>
          <a:prstGeom prst="flowChartDelay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задержка 24">
            <a:hlinkClick r:id="rId19" action="ppaction://hlinksldjump"/>
          </p:cNvPr>
          <p:cNvSpPr/>
          <p:nvPr/>
        </p:nvSpPr>
        <p:spPr>
          <a:xfrm>
            <a:off x="1671037" y="2204864"/>
            <a:ext cx="360040" cy="432048"/>
          </a:xfrm>
          <a:prstGeom prst="flowChartDelay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задержка 25">
            <a:hlinkClick r:id="rId20" action="ppaction://hlinksldjump"/>
          </p:cNvPr>
          <p:cNvSpPr/>
          <p:nvPr/>
        </p:nvSpPr>
        <p:spPr>
          <a:xfrm flipH="1">
            <a:off x="1265313" y="2204864"/>
            <a:ext cx="360040" cy="432048"/>
          </a:xfrm>
          <a:prstGeom prst="flowChartDelay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задержка 26">
            <a:hlinkClick r:id="rId21" action="ppaction://hlinksldjump"/>
          </p:cNvPr>
          <p:cNvSpPr/>
          <p:nvPr/>
        </p:nvSpPr>
        <p:spPr>
          <a:xfrm>
            <a:off x="3707904" y="2475384"/>
            <a:ext cx="360040" cy="432048"/>
          </a:xfrm>
          <a:prstGeom prst="flowChartDelay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задержка 27">
            <a:hlinkClick r:id="rId22" action="ppaction://hlinksldjump"/>
          </p:cNvPr>
          <p:cNvSpPr/>
          <p:nvPr/>
        </p:nvSpPr>
        <p:spPr>
          <a:xfrm flipH="1">
            <a:off x="3321230" y="2475384"/>
            <a:ext cx="360040" cy="432048"/>
          </a:xfrm>
          <a:prstGeom prst="flowChartDelay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задержка 28">
            <a:hlinkClick r:id="rId23" action="ppaction://hlinksldjump"/>
          </p:cNvPr>
          <p:cNvSpPr/>
          <p:nvPr/>
        </p:nvSpPr>
        <p:spPr>
          <a:xfrm>
            <a:off x="5708823" y="2858599"/>
            <a:ext cx="360040" cy="432048"/>
          </a:xfrm>
          <a:prstGeom prst="flowChartDelay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задержка 29">
            <a:hlinkClick r:id="rId24" action="ppaction://hlinksldjump"/>
          </p:cNvPr>
          <p:cNvSpPr/>
          <p:nvPr/>
        </p:nvSpPr>
        <p:spPr>
          <a:xfrm flipH="1">
            <a:off x="5303099" y="2858599"/>
            <a:ext cx="360040" cy="432048"/>
          </a:xfrm>
          <a:prstGeom prst="flowChartDelay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задержка 30">
            <a:hlinkClick r:id="rId25" action="ppaction://hlinksldjump"/>
          </p:cNvPr>
          <p:cNvSpPr/>
          <p:nvPr/>
        </p:nvSpPr>
        <p:spPr>
          <a:xfrm rot="1500000">
            <a:off x="962229" y="3085128"/>
            <a:ext cx="360040" cy="432048"/>
          </a:xfrm>
          <a:prstGeom prst="flowChartDelay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задержка 31">
            <a:hlinkClick r:id="rId26" action="ppaction://hlinksldjump"/>
          </p:cNvPr>
          <p:cNvSpPr/>
          <p:nvPr/>
        </p:nvSpPr>
        <p:spPr>
          <a:xfrm rot="1494708" flipH="1">
            <a:off x="603503" y="2914329"/>
            <a:ext cx="360040" cy="432048"/>
          </a:xfrm>
          <a:prstGeom prst="flowChartDelay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задержка 34">
            <a:hlinkClick r:id="rId27" action="ppaction://hlinksldjump"/>
          </p:cNvPr>
          <p:cNvSpPr/>
          <p:nvPr/>
        </p:nvSpPr>
        <p:spPr>
          <a:xfrm>
            <a:off x="8106025" y="2970059"/>
            <a:ext cx="360040" cy="432048"/>
          </a:xfrm>
          <a:prstGeom prst="flowChartDelay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задержка 35">
            <a:hlinkClick r:id="rId28" action="ppaction://hlinksldjump"/>
          </p:cNvPr>
          <p:cNvSpPr/>
          <p:nvPr/>
        </p:nvSpPr>
        <p:spPr>
          <a:xfrm flipH="1">
            <a:off x="7719351" y="2970059"/>
            <a:ext cx="360040" cy="432048"/>
          </a:xfrm>
          <a:prstGeom prst="flowChartDelay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задержка 36">
            <a:hlinkClick r:id="rId29" action="ppaction://hlinksldjump"/>
          </p:cNvPr>
          <p:cNvSpPr/>
          <p:nvPr/>
        </p:nvSpPr>
        <p:spPr>
          <a:xfrm rot="1500000">
            <a:off x="8128364" y="1860991"/>
            <a:ext cx="360040" cy="432048"/>
          </a:xfrm>
          <a:prstGeom prst="flowChartDelay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задержка 37">
            <a:hlinkClick r:id="rId30" action="ppaction://hlinksldjump"/>
          </p:cNvPr>
          <p:cNvSpPr/>
          <p:nvPr/>
        </p:nvSpPr>
        <p:spPr>
          <a:xfrm rot="1494708" flipH="1">
            <a:off x="7769638" y="1690192"/>
            <a:ext cx="360040" cy="432048"/>
          </a:xfrm>
          <a:prstGeom prst="flowChartDelay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задержка 38">
            <a:hlinkClick r:id="rId31" action="ppaction://hlinksldjump"/>
          </p:cNvPr>
          <p:cNvSpPr/>
          <p:nvPr/>
        </p:nvSpPr>
        <p:spPr>
          <a:xfrm>
            <a:off x="6615050" y="1319029"/>
            <a:ext cx="360040" cy="432048"/>
          </a:xfrm>
          <a:prstGeom prst="flowChartDelay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задержка 39">
            <a:hlinkClick r:id="rId32" action="ppaction://hlinksldjump"/>
          </p:cNvPr>
          <p:cNvSpPr/>
          <p:nvPr/>
        </p:nvSpPr>
        <p:spPr>
          <a:xfrm flipH="1">
            <a:off x="6209326" y="1319029"/>
            <a:ext cx="360040" cy="432048"/>
          </a:xfrm>
          <a:prstGeom prst="flowChartDelay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задержка 40">
            <a:hlinkClick r:id="rId33" action="ppaction://hlinksldjump"/>
          </p:cNvPr>
          <p:cNvSpPr/>
          <p:nvPr/>
        </p:nvSpPr>
        <p:spPr>
          <a:xfrm>
            <a:off x="4953124" y="1052736"/>
            <a:ext cx="360040" cy="432048"/>
          </a:xfrm>
          <a:prstGeom prst="flowChartDelay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задержка 41">
            <a:hlinkClick r:id="rId34" action="ppaction://hlinksldjump"/>
          </p:cNvPr>
          <p:cNvSpPr/>
          <p:nvPr/>
        </p:nvSpPr>
        <p:spPr>
          <a:xfrm flipH="1">
            <a:off x="4566450" y="1052736"/>
            <a:ext cx="360040" cy="432048"/>
          </a:xfrm>
          <a:prstGeom prst="flowChartDelay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задержка 42">
            <a:hlinkClick r:id="rId35" action="ppaction://hlinksldjump"/>
          </p:cNvPr>
          <p:cNvSpPr/>
          <p:nvPr/>
        </p:nvSpPr>
        <p:spPr>
          <a:xfrm>
            <a:off x="3222898" y="855777"/>
            <a:ext cx="360040" cy="432048"/>
          </a:xfrm>
          <a:prstGeom prst="flowChartDelay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задержка 43">
            <a:hlinkClick r:id="rId36" action="ppaction://hlinksldjump"/>
          </p:cNvPr>
          <p:cNvSpPr/>
          <p:nvPr/>
        </p:nvSpPr>
        <p:spPr>
          <a:xfrm flipH="1">
            <a:off x="2817174" y="855777"/>
            <a:ext cx="360040" cy="432048"/>
          </a:xfrm>
          <a:prstGeom prst="flowChartDelay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364983" y="1351538"/>
            <a:ext cx="143647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Финиш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Блок-схема: задержка 47"/>
          <p:cNvSpPr/>
          <p:nvPr/>
        </p:nvSpPr>
        <p:spPr>
          <a:xfrm>
            <a:off x="783523" y="5717951"/>
            <a:ext cx="360040" cy="432048"/>
          </a:xfrm>
          <a:prstGeom prst="flowChartDelay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задержка 48"/>
          <p:cNvSpPr/>
          <p:nvPr/>
        </p:nvSpPr>
        <p:spPr>
          <a:xfrm flipH="1">
            <a:off x="396849" y="5717951"/>
            <a:ext cx="360040" cy="432048"/>
          </a:xfrm>
          <a:prstGeom prst="flowChartDelay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задержка 49">
            <a:hlinkClick r:id="rId37" action="ppaction://hlinksldjump"/>
          </p:cNvPr>
          <p:cNvSpPr/>
          <p:nvPr/>
        </p:nvSpPr>
        <p:spPr>
          <a:xfrm>
            <a:off x="1027079" y="868700"/>
            <a:ext cx="360040" cy="432048"/>
          </a:xfrm>
          <a:prstGeom prst="flowChartDelay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Блок-схема: задержка 50">
            <a:hlinkClick r:id="rId37" action="ppaction://hlinksldjump"/>
          </p:cNvPr>
          <p:cNvSpPr/>
          <p:nvPr/>
        </p:nvSpPr>
        <p:spPr>
          <a:xfrm flipH="1">
            <a:off x="640405" y="868700"/>
            <a:ext cx="360040" cy="432048"/>
          </a:xfrm>
          <a:prstGeom prst="flowChartDelay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Артём\Pictures\image440.gif"/>
          <p:cNvPicPr>
            <a:picLocks noChangeAspect="1" noChangeArrowheads="1" noCrop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14" y="4745619"/>
            <a:ext cx="581191" cy="108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ртём\Pictures\0024_bfdbfgif.gif"/>
          <p:cNvPicPr>
            <a:picLocks noChangeAspect="1" noChangeArrowheads="1" noCrop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6" y="4879019"/>
            <a:ext cx="538973" cy="93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8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13663 -0.0088 " pathEditMode="relative" rAng="0" ptsTypes="AA">
                                      <p:cBhvr>
                                        <p:cTn id="10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11893 -0.02732 " pathEditMode="relative" rAng="0" ptsTypes="AA">
                                      <p:cBhvr>
                                        <p:cTn id="19" dur="1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3257 0.04375 " pathEditMode="relative" rAng="0" ptsTypes="AA">
                                      <p:cBhvr>
                                        <p:cTn id="28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3158 0.025 " pathEditMode="relative" rAng="0" ptsTypes="AA">
                                      <p:cBhvr>
                                        <p:cTn id="37" dur="1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49896 0.00162 " pathEditMode="relative" rAng="0" ptsTypes="AA">
                                      <p:cBhvr>
                                        <p:cTn id="46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4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48906 -0.0169 " pathEditMode="relative" rAng="0" ptsTypes="AA">
                                      <p:cBhvr>
                                        <p:cTn id="55" dur="1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4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73525 0.06481 " pathEditMode="relative" rAng="0" ptsTypes="AA">
                                      <p:cBhvr>
                                        <p:cTn id="64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53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72535 0.04606 " pathEditMode="relative" rAng="0" ptsTypes="AA">
                                      <p:cBhvr>
                                        <p:cTn id="73" dur="1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67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79827 -0.09283 " pathEditMode="relative" rAng="0" ptsTypes="AA">
                                      <p:cBhvr>
                                        <p:cTn id="82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13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79618 -0.09051 " pathEditMode="relative" rAng="0" ptsTypes="AA">
                                      <p:cBhvr>
                                        <p:cTn id="91" dur="1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09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61702 -0.16621 " pathEditMode="relative" rAng="0" ptsTypes="AA">
                                      <p:cBhvr>
                                        <p:cTn id="100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51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61511 -0.18496 " pathEditMode="relative" rAng="0" ptsTypes="AA">
                                      <p:cBhvr>
                                        <p:cTn id="109" dur="1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47" y="-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37292 -0.20834 " pathEditMode="relative" rAng="0" ptsTypes="AA">
                                      <p:cBhvr>
                                        <p:cTn id="118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3632 -0.22685 " pathEditMode="relative" rAng="0" ptsTypes="AA">
                                      <p:cBhvr>
                                        <p:cTn id="127" dur="1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0" y="-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17604 -0.28172 " pathEditMode="relative" rAng="0" ptsTypes="AA">
                                      <p:cBhvr>
                                        <p:cTn id="136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-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2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17413 -0.28982 " pathEditMode="relative" rAng="0" ptsTypes="AA">
                                      <p:cBhvr>
                                        <p:cTn id="145" dur="1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1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974 -0.47084 " pathEditMode="relative" rAng="0" ptsTypes="AA">
                                      <p:cBhvr>
                                        <p:cTn id="154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09531 -0.47894 " pathEditMode="relative" rAng="0" ptsTypes="AA">
                                      <p:cBhvr>
                                        <p:cTn id="163" dur="1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-2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3257 -0.42871 " pathEditMode="relative" rAng="0" ptsTypes="AA">
                                      <p:cBhvr>
                                        <p:cTn id="172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-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8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32379 -0.43681 " pathEditMode="relative" rAng="0" ptsTypes="AA">
                                      <p:cBhvr>
                                        <p:cTn id="181" dur="1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1" y="-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7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53837 -0.37639 " pathEditMode="relative" rAng="0" ptsTypes="AA">
                                      <p:cBhvr>
                                        <p:cTn id="190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0" y="-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6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54427 -0.38449 " pathEditMode="relative" rAng="0" ptsTypes="AA">
                                      <p:cBhvr>
                                        <p:cTn id="199" dur="1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5" y="-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5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2639 -0.36574 " pathEditMode="relative" rAng="0" ptsTypes="AA">
                                      <p:cBhvr>
                                        <p:cTn id="208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-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4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04028 -0.35301 " pathEditMode="relative" rAng="0" ptsTypes="AA">
                                      <p:cBhvr>
                                        <p:cTn id="217" dur="1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3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80608 -0.36574 " pathEditMode="relative" rAng="0" ptsTypes="AA">
                                      <p:cBhvr>
                                        <p:cTn id="226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95" y="-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2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80417 -0.37384 " pathEditMode="relative" rAng="0" ptsTypes="AA">
                                      <p:cBhvr>
                                        <p:cTn id="235" dur="1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8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1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81389 -0.55486 " pathEditMode="relative" rAng="0" ptsTypes="AA">
                                      <p:cBhvr>
                                        <p:cTn id="244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94" y="-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0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81198 -0.5419 " pathEditMode="relative" rAng="0" ptsTypes="AA">
                                      <p:cBhvr>
                                        <p:cTn id="253" dur="1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-2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9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64063 -0.59676 " pathEditMode="relative" rAng="0" ptsTypes="AA">
                                      <p:cBhvr>
                                        <p:cTn id="262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1" y="-2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8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6309 -0.61528 " pathEditMode="relative" rAng="0" ptsTypes="AA">
                                      <p:cBhvr>
                                        <p:cTn id="271" dur="1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5" y="-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6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7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46736 -0.63889 " pathEditMode="relative" rAng="0" ptsTypes="AA">
                                      <p:cBhvr>
                                        <p:cTn id="280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68" y="-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6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45764 -0.65741 " pathEditMode="relative" rAng="0" ptsTypes="AA">
                                      <p:cBhvr>
                                        <p:cTn id="289" dur="1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82" y="-3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27049 -0.67037 " pathEditMode="relative" rAng="0" ptsTypes="AA">
                                      <p:cBhvr>
                                        <p:cTn id="298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4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26077 -0.67847 " pathEditMode="relative" rAng="0" ptsTypes="AA">
                                      <p:cBhvr>
                                        <p:cTn id="307" dur="1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8" y="-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3.7037E-6 L 0.02917 -0.67037 " pathEditMode="relative" rAng="0" ptsTypes="AA">
                                      <p:cBhvr>
                                        <p:cTn id="330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02448 -0.67847 " pathEditMode="relative" rAng="0" ptsTypes="AA">
                                      <p:cBhvr>
                                        <p:cTn id="339" dur="1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-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15.На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весах 700 г фруктов. Определите вес одной груши.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547664" y="1637962"/>
            <a:ext cx="6210492" cy="1846809"/>
            <a:chOff x="1547664" y="1637962"/>
            <a:chExt cx="6210492" cy="1846809"/>
          </a:xfrm>
        </p:grpSpPr>
        <p:sp>
          <p:nvSpPr>
            <p:cNvPr id="4" name="Равнобедренный треугольник 3"/>
            <p:cNvSpPr/>
            <p:nvPr/>
          </p:nvSpPr>
          <p:spPr>
            <a:xfrm>
              <a:off x="3620505" y="2884188"/>
              <a:ext cx="1630410" cy="60058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Левая круглая скобка 4"/>
            <p:cNvSpPr/>
            <p:nvPr/>
          </p:nvSpPr>
          <p:spPr>
            <a:xfrm rot="16200000">
              <a:off x="4476354" y="-397614"/>
              <a:ext cx="353111" cy="6210492"/>
            </a:xfrm>
            <a:prstGeom prst="leftBracket">
              <a:avLst/>
            </a:prstGeom>
            <a:ln w="666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3" descr="D:\Света\картинки\Еда\Фрукты\0001329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7" t="21438" r="15479" b="20366"/>
            <a:stretch/>
          </p:blipFill>
          <p:spPr bwMode="auto">
            <a:xfrm>
              <a:off x="1586508" y="2219561"/>
              <a:ext cx="648183" cy="62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D:\Света\картинки\Еда\Фрукты\0001329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7" t="21438" r="15479" b="20366"/>
            <a:stretch/>
          </p:blipFill>
          <p:spPr bwMode="auto">
            <a:xfrm>
              <a:off x="2227842" y="2219561"/>
              <a:ext cx="648183" cy="62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D:\Света\картинки\Еда\Фрукты\Копия 0001331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32" t="12986" r="12780" b="60918"/>
            <a:stretch/>
          </p:blipFill>
          <p:spPr bwMode="auto">
            <a:xfrm rot="1633316">
              <a:off x="2664926" y="1637962"/>
              <a:ext cx="504056" cy="616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:\Света\картинки\Еда\Фрукты\0001329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7" t="21438" r="15479" b="20366"/>
            <a:stretch/>
          </p:blipFill>
          <p:spPr bwMode="auto">
            <a:xfrm>
              <a:off x="2890596" y="2219561"/>
              <a:ext cx="648183" cy="62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D:\Света\картинки\Еда\Фрукты\0001329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7" t="21438" r="15479" b="20366"/>
            <a:stretch/>
          </p:blipFill>
          <p:spPr bwMode="auto">
            <a:xfrm>
              <a:off x="3531930" y="2219561"/>
              <a:ext cx="648183" cy="62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D:\Света\картинки\Еда\Фрукты\Копия 0001331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32" t="12986" r="12780" b="60918"/>
            <a:stretch/>
          </p:blipFill>
          <p:spPr bwMode="auto">
            <a:xfrm>
              <a:off x="5803207" y="2223040"/>
              <a:ext cx="504056" cy="616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D:\Света\картинки\Еда\Фрукты\Копия 0001331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32" t="12986" r="12780" b="60918"/>
            <a:stretch/>
          </p:blipFill>
          <p:spPr bwMode="auto">
            <a:xfrm>
              <a:off x="6444208" y="2226521"/>
              <a:ext cx="504056" cy="616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D:\Света\картинки\Еда\Фрукты\0001329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7" t="21438" r="15479" b="20366"/>
            <a:stretch/>
          </p:blipFill>
          <p:spPr bwMode="auto">
            <a:xfrm>
              <a:off x="7078829" y="2157363"/>
              <a:ext cx="648183" cy="62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16" name="Горизонтальный свиток 15"/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hlinkClick r:id="rId4" action="ppaction://hlinksldjump"/>
            </p:cNvPr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86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3548497" y="1300012"/>
            <a:ext cx="1630410" cy="60058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Левая круглая скобка 3"/>
          <p:cNvSpPr/>
          <p:nvPr/>
        </p:nvSpPr>
        <p:spPr>
          <a:xfrm rot="16200000">
            <a:off x="4404346" y="-1981790"/>
            <a:ext cx="353111" cy="6210492"/>
          </a:xfrm>
          <a:prstGeom prst="leftBracket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D:\Света\картинки\Еда\Фрукты\0001329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6F3EA"/>
              </a:clrFrom>
              <a:clrTo>
                <a:srgbClr val="F6F3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t="21438" r="15479" b="20366"/>
          <a:stretch/>
        </p:blipFill>
        <p:spPr bwMode="auto">
          <a:xfrm>
            <a:off x="1514500" y="635385"/>
            <a:ext cx="648183" cy="6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Света\картинки\Еда\Фрукты\0001329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6F3EA"/>
              </a:clrFrom>
              <a:clrTo>
                <a:srgbClr val="F6F3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t="21438" r="15479" b="20366"/>
          <a:stretch/>
        </p:blipFill>
        <p:spPr bwMode="auto">
          <a:xfrm>
            <a:off x="2155834" y="635385"/>
            <a:ext cx="648183" cy="6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Света\картинки\Еда\Фрукты\Копия 00013317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6F3EA"/>
              </a:clrFrom>
              <a:clrTo>
                <a:srgbClr val="F6F3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2" t="12986" r="12780" b="60918"/>
          <a:stretch/>
        </p:blipFill>
        <p:spPr bwMode="auto">
          <a:xfrm rot="1633316">
            <a:off x="2592918" y="53786"/>
            <a:ext cx="504056" cy="61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Света\картинки\Еда\Фрукты\0001329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6F3EA"/>
              </a:clrFrom>
              <a:clrTo>
                <a:srgbClr val="F6F3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t="21438" r="15479" b="20366"/>
          <a:stretch/>
        </p:blipFill>
        <p:spPr bwMode="auto">
          <a:xfrm>
            <a:off x="2818588" y="635385"/>
            <a:ext cx="648183" cy="6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Света\картинки\Еда\Фрукты\0001329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6F3EA"/>
              </a:clrFrom>
              <a:clrTo>
                <a:srgbClr val="F6F3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t="21438" r="15479" b="20366"/>
          <a:stretch/>
        </p:blipFill>
        <p:spPr bwMode="auto">
          <a:xfrm>
            <a:off x="3459922" y="635385"/>
            <a:ext cx="648183" cy="6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Света\картинки\Еда\Фрукты\Копия 00013317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6F3EA"/>
              </a:clrFrom>
              <a:clrTo>
                <a:srgbClr val="F6F3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2" t="12986" r="12780" b="60918"/>
          <a:stretch/>
        </p:blipFill>
        <p:spPr bwMode="auto">
          <a:xfrm>
            <a:off x="5731199" y="638864"/>
            <a:ext cx="504056" cy="61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Света\картинки\Еда\Фрукты\Копия 00013317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6F3EA"/>
              </a:clrFrom>
              <a:clrTo>
                <a:srgbClr val="F6F3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2" t="12986" r="12780" b="60918"/>
          <a:stretch/>
        </p:blipFill>
        <p:spPr bwMode="auto">
          <a:xfrm>
            <a:off x="6372200" y="642345"/>
            <a:ext cx="504056" cy="61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Света\картинки\Еда\Фрукты\0001329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6F3EA"/>
              </a:clrFrom>
              <a:clrTo>
                <a:srgbClr val="F6F3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t="21438" r="15479" b="20366"/>
          <a:stretch/>
        </p:blipFill>
        <p:spPr bwMode="auto">
          <a:xfrm>
            <a:off x="7006821" y="573187"/>
            <a:ext cx="648183" cy="6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3528" y="1884955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700:2=350г на каждой стороне весов.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362009"/>
            <a:ext cx="8775621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Убрать с каждой стороны по 1 яблоку и по 1 груше.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3006866"/>
            <a:ext cx="5178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Получим: 1груша=3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яб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3506832" y="4849212"/>
            <a:ext cx="1630410" cy="60058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Левая круглая скобка 16"/>
          <p:cNvSpPr/>
          <p:nvPr/>
        </p:nvSpPr>
        <p:spPr>
          <a:xfrm rot="16200000">
            <a:off x="4386955" y="1567410"/>
            <a:ext cx="353111" cy="6210492"/>
          </a:xfrm>
          <a:prstGeom prst="leftBracket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 descr="D:\Света\картинки\Еда\Фрукты\0001329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6F3EA"/>
              </a:clrFrom>
              <a:clrTo>
                <a:srgbClr val="F6F3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t="21438" r="15479" b="20366"/>
          <a:stretch/>
        </p:blipFill>
        <p:spPr bwMode="auto">
          <a:xfrm>
            <a:off x="2074008" y="4181104"/>
            <a:ext cx="648183" cy="6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Света\картинки\Еда\Фрукты\0001329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6F3EA"/>
              </a:clrFrom>
              <a:clrTo>
                <a:srgbClr val="F6F3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t="21438" r="15479" b="20366"/>
          <a:stretch/>
        </p:blipFill>
        <p:spPr bwMode="auto">
          <a:xfrm>
            <a:off x="2715342" y="4181104"/>
            <a:ext cx="648183" cy="6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Света\картинки\Еда\Фрукты\Копия 0001331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2" t="12986" r="12780" b="60918"/>
          <a:stretch/>
        </p:blipFill>
        <p:spPr bwMode="auto">
          <a:xfrm rot="1633316">
            <a:off x="2219440" y="3510170"/>
            <a:ext cx="504056" cy="61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Света\картинки\Еда\Фрукты\0001329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6F3EA"/>
              </a:clrFrom>
              <a:clrTo>
                <a:srgbClr val="F6F3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t="21438" r="15479" b="20366"/>
          <a:stretch/>
        </p:blipFill>
        <p:spPr bwMode="auto">
          <a:xfrm>
            <a:off x="3378096" y="4181104"/>
            <a:ext cx="648183" cy="6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Света\картинки\Еда\Фрукты\0001329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6F3EA"/>
              </a:clrFrom>
              <a:clrTo>
                <a:srgbClr val="F6F3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t="21438" r="15479" b="20366"/>
          <a:stretch/>
        </p:blipFill>
        <p:spPr bwMode="auto">
          <a:xfrm>
            <a:off x="1433990" y="4181104"/>
            <a:ext cx="648183" cy="6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Света\картинки\Еда\Фрукты\Копия 00013317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6F3EA"/>
              </a:clrFrom>
              <a:clrTo>
                <a:srgbClr val="F6F3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2" t="12986" r="12780" b="60918"/>
          <a:stretch/>
        </p:blipFill>
        <p:spPr bwMode="auto">
          <a:xfrm>
            <a:off x="5689534" y="4188064"/>
            <a:ext cx="504056" cy="61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Света\картинки\Еда\Фрукты\Копия 00013317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6F3EA"/>
              </a:clrFrom>
              <a:clrTo>
                <a:srgbClr val="F6F3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2" t="12986" r="12780" b="60918"/>
          <a:stretch/>
        </p:blipFill>
        <p:spPr bwMode="auto">
          <a:xfrm>
            <a:off x="6330535" y="4191545"/>
            <a:ext cx="504056" cy="61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D:\Света\картинки\Еда\Фрукты\0001329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6F3EA"/>
              </a:clrFrom>
              <a:clrTo>
                <a:srgbClr val="F6F3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t="21438" r="15479" b="20366"/>
          <a:stretch/>
        </p:blipFill>
        <p:spPr bwMode="auto">
          <a:xfrm>
            <a:off x="6925985" y="4161319"/>
            <a:ext cx="648183" cy="6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D:\Света\картинки\Еда\Фрукты\0001329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6F3EA"/>
              </a:clrFrom>
              <a:clrTo>
                <a:srgbClr val="F6F3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t="21438" r="15479" b="20366"/>
          <a:stretch/>
        </p:blipFill>
        <p:spPr bwMode="auto">
          <a:xfrm>
            <a:off x="1501774" y="3579849"/>
            <a:ext cx="648183" cy="6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D:\Света\картинки\Еда\Фрукты\0001329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6F3EA"/>
              </a:clrFrom>
              <a:clrTo>
                <a:srgbClr val="F6F3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t="21438" r="15479" b="20366"/>
          <a:stretch/>
        </p:blipFill>
        <p:spPr bwMode="auto">
          <a:xfrm>
            <a:off x="2143108" y="3579849"/>
            <a:ext cx="648183" cy="6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D:\Света\картинки\Еда\Фрукты\0001329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6F3EA"/>
              </a:clrFrom>
              <a:clrTo>
                <a:srgbClr val="F6F3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t="21438" r="15479" b="20366"/>
          <a:stretch/>
        </p:blipFill>
        <p:spPr bwMode="auto">
          <a:xfrm>
            <a:off x="2773423" y="3556534"/>
            <a:ext cx="648183" cy="6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21058" y="300686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Сделаем замену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3529" y="5449795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7 яблок=350г, 1яб=50г.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2груши+50г=350г             (350-50):2=150г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3747165" y="6093296"/>
            <a:ext cx="455405" cy="216024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12641" y="332656"/>
            <a:ext cx="1307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Ответ: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34" name="Волна 33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>
              <a:hlinkClick r:id="rId5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22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5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/>
      <p:bldP spid="14" grpId="0"/>
      <p:bldP spid="15" grpId="0"/>
      <p:bldP spid="16" grpId="0" animBg="1"/>
      <p:bldP spid="16" grpId="1" animBg="1"/>
      <p:bldP spid="17" grpId="0" animBg="1"/>
      <p:bldP spid="17" grpId="1" animBg="1"/>
      <p:bldP spid="29" grpId="0"/>
      <p:bldP spid="30" grpId="0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357158" y="404664"/>
            <a:ext cx="83913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16.Коля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Серёжа и Ваня регулярно ходили в кинотеатр. Коля бывал в нём каждый 3-й день, Серёжа — каждый 7-й, Ваня — каждый 5-й. Сегодня все ребята были в кино. Когда все трое встретятся в кинотеатре в следующий раз?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4" descr="F:\Картинки- 1\Мальчик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71942"/>
            <a:ext cx="1232943" cy="2124456"/>
          </a:xfrm>
          <a:prstGeom prst="rect">
            <a:avLst/>
          </a:prstGeom>
          <a:noFill/>
        </p:spPr>
      </p:pic>
      <p:pic>
        <p:nvPicPr>
          <p:cNvPr id="34" name="Picture 2" descr="F:\Картинки- 1\p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857628"/>
            <a:ext cx="1295400" cy="1333500"/>
          </a:xfrm>
          <a:prstGeom prst="rect">
            <a:avLst/>
          </a:prstGeom>
          <a:noFill/>
        </p:spPr>
      </p:pic>
      <p:pic>
        <p:nvPicPr>
          <p:cNvPr id="35" name="Picture 3" descr="F:\Картинки- 1\J033690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586292"/>
            <a:ext cx="1857388" cy="1800238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7" name="Горизонтальный свиток 6"/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hlinkClick r:id="rId6" action="ppaction://hlinksldjump"/>
            </p:cNvPr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87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315014" y="392465"/>
            <a:ext cx="84627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Ответ: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Номер дня, когда в кинотеатр приходит Коля, делится на 3, когда приходит Серёжа — делится на 7,когда приходит Ваня –делится на 5. Значит, чтобы все трое пришли в кинотеатр, номер дня должен одновременно делиться на 3, на 5 и на 7. Этот день 105-ый.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5" name="Волна 4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hlinkClick r:id="rId3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  <p:pic>
        <p:nvPicPr>
          <p:cNvPr id="5122" name="Picture 2" descr="http://stat18.privet.ru/lr/0a3078c5902a8e1a1cadfdfde5d9ce9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489" y="3212976"/>
            <a:ext cx="2116690" cy="213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lenagold.ru/fon/clipart/m/malch/malch12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11425"/>
            <a:ext cx="2016224" cy="227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kartiny.ucoz.ru/_ph/172/2/92785753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11425"/>
            <a:ext cx="2149850" cy="231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6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26" y="332656"/>
            <a:ext cx="83913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17.Перед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началом Олимпиады хоккейные шайбы подорожали на 10%, а после окончания Олимпиады подешевели на 10%. Когда шайбы стоили дороже — до подорожания или после удешевления?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F:\Картинки- 1\J030344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643446"/>
            <a:ext cx="2460094" cy="947741"/>
          </a:xfrm>
          <a:prstGeom prst="rect">
            <a:avLst/>
          </a:prstGeom>
          <a:noFill/>
        </p:spPr>
      </p:pic>
      <p:pic>
        <p:nvPicPr>
          <p:cNvPr id="5" name="Picture 3" descr="F:\Картинки- 1\J028303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786314" y="3786190"/>
            <a:ext cx="1790704" cy="1790704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7" name="Горизонтальный свиток 6"/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hlinkClick r:id="rId5" action="ppaction://hlinksldjump"/>
            </p:cNvPr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878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32656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Например, шайбы стоили 100 рублей, подорожали на 10%, т.е. на 10 рублей и стали - 110 рублей. Подешевели на 10% , это на 11 рублей, т.е. стали стоить 99 рублей.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5" name="Волна 4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hlinkClick r:id="rId2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  <p:pic>
        <p:nvPicPr>
          <p:cNvPr id="3074" name="Picture 2" descr="http://asset0.torrentino.com/pictures/000/737/332/original.jpg?12696096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4162425" cy="2333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6119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18. 	КУВШИН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 БУТЫЛКА+ СТАКАН;</a:t>
            </a:r>
          </a:p>
          <a:p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ДВА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КУВШИНА = СЕМЬ СТАКАНОВ;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	БУТЫЛКА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 ЧАШКА + ДВА СТАКАНА;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	БУТЫЛКА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28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сколько</a:t>
            </a:r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ЧАШЕК?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  <p:pic>
        <p:nvPicPr>
          <p:cNvPr id="2050" name="Picture 2" descr="http://t1.gstatic.com/images?q=tbn:ANd9GcT77I3Cx0IWqkpvzS1Fgtzn1NBNOGipg3tOZMWXpRnHrYB-s2nMrQ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1.gstatic.com/images?q=tbn:ANd9GcRKhWTQzIz-0Yrvr1i9wLsmpNTdsBC-CeJ5i8NmlpKt9dg3BvGGiQ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0.gstatic.com/images?q=tbn:ANd9GcSeGqcviwYhPVcR6yCK_1v0eVou2NcLpwh6U4O2NPoSV4KESIfu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CB1"/>
              </a:clrFrom>
              <a:clrTo>
                <a:srgbClr val="FEFCB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52936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84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732" y="568302"/>
            <a:ext cx="8534784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КУВШИН=                      + СТАКАН;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ДВА КУВШИНА=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БУТЫЛКА=                                          ;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БУТЫЛКА=</a:t>
            </a:r>
            <a:r>
              <a:rPr lang="ru-RU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</a:t>
            </a:r>
            <a:r>
              <a:rPr lang="ru-RU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ЧАШЕК?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Из 1-й и 3-й строк следует, что емкость кувшина равна емкости чашки и трех стаканов. Сравнивая это равенство со 2-й строкой, получим, что в стакане содержится две чашки. Учитывая теперь 3-ю строку, определяем, что емкость бутылки составляет пять чашек.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93796" y="529516"/>
            <a:ext cx="1859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БУТЫЛКА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93796" y="1321604"/>
            <a:ext cx="4494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ЧАШКА + ДВА СТАКАНА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0595" y="927666"/>
            <a:ext cx="3418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СЕМЬ СТАКАНОВ;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9601" y="4705980"/>
            <a:ext cx="4850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КУВШИН = ЧАШКА +3 СТАКАНА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138028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СТАКАНОВ=2КУВШИНА =2ЧАШКА+6 СТАКАНА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570076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СТАКАН =2ЧАШКА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6002124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БУТЫЛКА=  ЧАШКА+4 ЧАШКИ=5 ЧАШЕК                                        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641" y="332656"/>
            <a:ext cx="1307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Ответ: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16" name="Волна 15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hlinkClick r:id="rId2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5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5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5" presetClass="emph" presetSubtype="5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5" presetClass="emph" presetSubtype="5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7" grpId="0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8" y="404664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19.И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«бокал» и «рюмка» составлены из четырех спичек. Внутри каждого «сосуда» — вишенка. Как нужно переместить «бокал» и «рюмку», переложив по две спички в каждом из них, чтобы вишенки оказались снаружи?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928662" y="2786058"/>
            <a:ext cx="108000" cy="1643074"/>
            <a:chOff x="1611945" y="3500438"/>
            <a:chExt cx="108000" cy="164307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643042" y="3714752"/>
              <a:ext cx="45719" cy="14287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611945" y="3500438"/>
              <a:ext cx="108000" cy="28575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392298" y="2786058"/>
            <a:ext cx="108000" cy="1643074"/>
            <a:chOff x="1611945" y="3500438"/>
            <a:chExt cx="108000" cy="164307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643042" y="3714752"/>
              <a:ext cx="45719" cy="14287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1611945" y="3500438"/>
              <a:ext cx="108000" cy="28575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643042" y="4643446"/>
            <a:ext cx="108000" cy="1643074"/>
            <a:chOff x="1611945" y="3500438"/>
            <a:chExt cx="108000" cy="164307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643042" y="3714752"/>
              <a:ext cx="45719" cy="14287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1611945" y="3500438"/>
              <a:ext cx="108000" cy="28575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072066" y="4476834"/>
            <a:ext cx="108000" cy="1643074"/>
            <a:chOff x="1611945" y="3500438"/>
            <a:chExt cx="108000" cy="164307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643042" y="3714752"/>
              <a:ext cx="45719" cy="14287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611945" y="3500438"/>
              <a:ext cx="108000" cy="28575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 rot="5400000">
            <a:off x="1696199" y="3733033"/>
            <a:ext cx="108000" cy="1643074"/>
            <a:chOff x="1611945" y="3500438"/>
            <a:chExt cx="108000" cy="164307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643042" y="3714752"/>
              <a:ext cx="45719" cy="14287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1611945" y="3500438"/>
              <a:ext cx="108000" cy="28575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 rot="2100000">
            <a:off x="5604953" y="2951360"/>
            <a:ext cx="108000" cy="1643074"/>
            <a:chOff x="1611945" y="3500438"/>
            <a:chExt cx="108000" cy="1643074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643042" y="3714752"/>
              <a:ext cx="45719" cy="14287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1611945" y="3500438"/>
              <a:ext cx="108000" cy="28575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 rot="-2100000">
            <a:off x="4502617" y="2951360"/>
            <a:ext cx="108000" cy="1643074"/>
            <a:chOff x="1611945" y="3500438"/>
            <a:chExt cx="108000" cy="1643074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643042" y="3714752"/>
              <a:ext cx="45719" cy="14287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1611945" y="3500438"/>
              <a:ext cx="108000" cy="28575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 rot="5400000">
            <a:off x="5053785" y="5383468"/>
            <a:ext cx="108000" cy="1643074"/>
            <a:chOff x="1611945" y="3500438"/>
            <a:chExt cx="108000" cy="164307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643042" y="3714752"/>
              <a:ext cx="45719" cy="14287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611945" y="3500438"/>
              <a:ext cx="108000" cy="28575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Овал 34"/>
          <p:cNvSpPr/>
          <p:nvPr/>
        </p:nvSpPr>
        <p:spPr>
          <a:xfrm>
            <a:off x="1500166" y="3214686"/>
            <a:ext cx="428628" cy="428628"/>
          </a:xfrm>
          <a:prstGeom prst="ellipse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929190" y="3405264"/>
            <a:ext cx="428628" cy="428628"/>
          </a:xfrm>
          <a:prstGeom prst="ellipse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38" name="Горизонтальный свиток 37"/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>
              <a:hlinkClick r:id="rId2" action="ppaction://hlinksldjump"/>
            </p:cNvPr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766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255218" y="896928"/>
            <a:ext cx="108000" cy="1643074"/>
            <a:chOff x="1611945" y="3500438"/>
            <a:chExt cx="108000" cy="164307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643042" y="3714752"/>
              <a:ext cx="45719" cy="14287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611945" y="3500438"/>
              <a:ext cx="108000" cy="28575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718854" y="896928"/>
            <a:ext cx="108000" cy="1643074"/>
            <a:chOff x="1611945" y="3500438"/>
            <a:chExt cx="108000" cy="164307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643042" y="3714752"/>
              <a:ext cx="45719" cy="14287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611945" y="3500438"/>
              <a:ext cx="108000" cy="28575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969598" y="2754316"/>
            <a:ext cx="108000" cy="1643074"/>
            <a:chOff x="1611945" y="3500438"/>
            <a:chExt cx="108000" cy="164307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643042" y="3714752"/>
              <a:ext cx="45719" cy="14287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611945" y="3500438"/>
              <a:ext cx="108000" cy="28575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398622" y="2285992"/>
            <a:ext cx="108000" cy="1643074"/>
            <a:chOff x="1611945" y="3500438"/>
            <a:chExt cx="108000" cy="164307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643042" y="3714752"/>
              <a:ext cx="45719" cy="14287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1611945" y="3500438"/>
              <a:ext cx="108000" cy="28575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 rot="5400000">
            <a:off x="3022755" y="1843903"/>
            <a:ext cx="108000" cy="1643074"/>
            <a:chOff x="1611945" y="3500438"/>
            <a:chExt cx="108000" cy="1643074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643042" y="3714752"/>
              <a:ext cx="45719" cy="14287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1611945" y="3500438"/>
              <a:ext cx="108000" cy="28575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 rot="2100000">
            <a:off x="6931509" y="760518"/>
            <a:ext cx="108000" cy="1643074"/>
            <a:chOff x="1611945" y="3500438"/>
            <a:chExt cx="108000" cy="1643074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643042" y="3714752"/>
              <a:ext cx="45719" cy="14287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1611945" y="3500438"/>
              <a:ext cx="108000" cy="28575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 rot="-2100000">
            <a:off x="5829173" y="760518"/>
            <a:ext cx="108000" cy="1643074"/>
            <a:chOff x="1611945" y="3500438"/>
            <a:chExt cx="108000" cy="1643074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643042" y="3714752"/>
              <a:ext cx="45719" cy="14287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1611945" y="3500438"/>
              <a:ext cx="108000" cy="28575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 rot="5400000">
            <a:off x="6380341" y="3192626"/>
            <a:ext cx="108000" cy="1643074"/>
            <a:chOff x="1611945" y="3500438"/>
            <a:chExt cx="108000" cy="1643074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1643042" y="3714752"/>
              <a:ext cx="45719" cy="14287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611945" y="3500438"/>
              <a:ext cx="108000" cy="28575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Овал 33"/>
          <p:cNvSpPr/>
          <p:nvPr/>
        </p:nvSpPr>
        <p:spPr>
          <a:xfrm>
            <a:off x="2826722" y="1325556"/>
            <a:ext cx="428628" cy="428628"/>
          </a:xfrm>
          <a:prstGeom prst="ellipse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255746" y="1214422"/>
            <a:ext cx="428628" cy="428628"/>
          </a:xfrm>
          <a:prstGeom prst="ellipse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7184440" y="4143380"/>
            <a:ext cx="108000" cy="1643074"/>
            <a:chOff x="1611945" y="3500438"/>
            <a:chExt cx="108000" cy="164307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643042" y="3714752"/>
              <a:ext cx="45719" cy="14287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611945" y="3500438"/>
              <a:ext cx="108000" cy="28575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612804" y="4103039"/>
            <a:ext cx="108000" cy="1643074"/>
            <a:chOff x="1611945" y="3500438"/>
            <a:chExt cx="108000" cy="1643074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643042" y="3714752"/>
              <a:ext cx="45719" cy="14287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1611945" y="3500438"/>
              <a:ext cx="108000" cy="28575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-2100000">
            <a:off x="3502484" y="4279789"/>
            <a:ext cx="108000" cy="1643074"/>
            <a:chOff x="1611945" y="3500438"/>
            <a:chExt cx="108000" cy="1643074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1643042" y="3714752"/>
              <a:ext cx="45719" cy="14287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1611945" y="3500438"/>
              <a:ext cx="108000" cy="28575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00000">
            <a:off x="2430915" y="4279790"/>
            <a:ext cx="108000" cy="1643074"/>
            <a:chOff x="1611945" y="3500438"/>
            <a:chExt cx="108000" cy="1643074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643042" y="3714752"/>
              <a:ext cx="45719" cy="14287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1611945" y="3500438"/>
              <a:ext cx="108000" cy="28575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12641" y="332656"/>
            <a:ext cx="1307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Ответ:</a:t>
            </a:r>
          </a:p>
        </p:txBody>
      </p:sp>
      <p:grpSp>
        <p:nvGrpSpPr>
          <p:cNvPr id="49" name="Группа 48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50" name="Волна 49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>
              <a:hlinkClick r:id="rId2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961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436" y="357177"/>
            <a:ext cx="84249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4000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Крыша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одного дома не симметрична: один скат ее составляет с горизонталью угол 60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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с другой – угол70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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Предположим, что петух откладывает яйцо на гребень крыши. В какую сторону упадет яйцо: в сторону более пологого или крутого ската?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3074" name="Picture 2" descr="E:\мероприятие\2011г\на презентации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3866241"/>
            <a:ext cx="1958652" cy="2599506"/>
          </a:xfrm>
          <a:prstGeom prst="rect">
            <a:avLst/>
          </a:prstGeom>
          <a:noFill/>
        </p:spPr>
      </p:pic>
      <p:pic>
        <p:nvPicPr>
          <p:cNvPr id="1026" name="Picture 2" descr="E:\мероприятие\2011г\на презент\blestjashka-petuh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3068960"/>
            <a:ext cx="2664296" cy="2218898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5" name="Горизонтальный свиток 4"/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>
              <a:hlinkClick r:id="rId4" action="ppaction://hlinksldjump"/>
            </p:cNvPr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2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462" y="332656"/>
            <a:ext cx="85210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20.Вы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вошли в темную комнату. В коробке у вас всего одна спичка. В комнате находятся свеча, керосиновая лампа и готовая к растопке печь. Что вы зажжете в первую очередь?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www.gifs.net/Animation11/Everything_Else/Candles_and_Torches/Candl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29" y="2492896"/>
            <a:ext cx="98107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таринная керосиновая ламп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76700"/>
            <a:ext cx="2742150" cy="19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2.gstatic.com/images?q=tbn:ANd9GcTCRAhUSttnQevwDR8gEKdws9CM94DFL_wNkFN-dlgr7sG6BW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EEDA"/>
              </a:clrFrom>
              <a:clrTo>
                <a:srgbClr val="FFEE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7331"/>
            <a:ext cx="19240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8" name="Горизонтальный свиток 7"/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hlinkClick r:id="rId5" action="ppaction://hlinksldjump"/>
            </p:cNvPr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29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thumbs.dreamstime.com/thumblarge_572/1294664612m8gsCW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" t="4666" r="2907" b="8000"/>
          <a:stretch/>
        </p:blipFill>
        <p:spPr bwMode="auto">
          <a:xfrm>
            <a:off x="2666999" y="1828800"/>
            <a:ext cx="2990851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641" y="332656"/>
            <a:ext cx="1307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Ответ: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6" name="Волна 5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hlinkClick r:id="rId3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307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323528" y="332656"/>
            <a:ext cx="84969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sz="2800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21.Яблоко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тяжелее банана, а банан тяжелее киви. Что тяжелее – киви или яблоко?</a:t>
            </a:r>
          </a:p>
        </p:txBody>
      </p:sp>
      <p:pic>
        <p:nvPicPr>
          <p:cNvPr id="16386" name="Picture 2" descr="E:\картинки на олимпиаду\яблоко1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223" y="2386848"/>
            <a:ext cx="714380" cy="756402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</p:spPr>
      </p:pic>
      <p:pic>
        <p:nvPicPr>
          <p:cNvPr id="3076" name="Picture 3" descr="E:\картинки на олимпиаду\Безымянный1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40" y="3286125"/>
            <a:ext cx="1778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картинки на олимпиаду\яблоко1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2204864"/>
            <a:ext cx="714380" cy="756402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</p:spPr>
      </p:pic>
      <p:pic>
        <p:nvPicPr>
          <p:cNvPr id="3087" name="Picture 3" descr="E:\картинки на олимпиаду\Безымянный1.bm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34" y="4284663"/>
            <a:ext cx="19367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3" descr="D:\Картинки\PH02810J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603" y="3214688"/>
            <a:ext cx="11430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3" descr="D:\Картинки\PH02810J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65" y="3500438"/>
            <a:ext cx="11430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3" descr="D:\Картинки\PH02810J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728" y="3143250"/>
            <a:ext cx="1143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3" descr="D:\Картинки\PH02810J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4857750"/>
            <a:ext cx="1143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3" descr="D:\Картинки\PH02810J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5143500"/>
            <a:ext cx="1143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3" descr="D:\Картинки\PH02810J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786313"/>
            <a:ext cx="11430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23" name="Горизонтальный свиток 22"/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hlinkClick r:id="rId6" action="ppaction://hlinksldjump"/>
            </p:cNvPr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980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323529" y="332656"/>
            <a:ext cx="84969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sz="2800" dirty="0" smtClean="0">
                <a:solidFill>
                  <a:srgbClr val="002060"/>
                </a:solidFill>
                <a:cs typeface="Arial" pitchFamily="34" charset="0"/>
              </a:rPr>
              <a:t>	Ответ: Яблоко </a:t>
            </a:r>
            <a:r>
              <a:rPr lang="ru-RU" sz="2800" dirty="0">
                <a:solidFill>
                  <a:srgbClr val="002060"/>
                </a:solidFill>
                <a:cs typeface="Arial" pitchFamily="34" charset="0"/>
              </a:rPr>
              <a:t>тяжелее киви.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785813" y="2286000"/>
            <a:ext cx="7572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5400" b="1">
                <a:latin typeface="Calibri" pitchFamily="34" charset="0"/>
              </a:rPr>
              <a:t>Я</a:t>
            </a:r>
            <a:r>
              <a:rPr lang="en-US" sz="5400" b="1">
                <a:latin typeface="Calibri" pitchFamily="34" charset="0"/>
              </a:rPr>
              <a:t> &gt; </a:t>
            </a:r>
            <a:r>
              <a:rPr lang="ru-RU" sz="5400" b="1">
                <a:latin typeface="Calibri" pitchFamily="34" charset="0"/>
              </a:rPr>
              <a:t>Б</a:t>
            </a:r>
            <a:r>
              <a:rPr lang="en-US" sz="5400" b="1">
                <a:latin typeface="Calibri" pitchFamily="34" charset="0"/>
              </a:rPr>
              <a:t> &gt; </a:t>
            </a:r>
            <a:r>
              <a:rPr lang="ru-RU" sz="5400" b="1">
                <a:latin typeface="Calibri" pitchFamily="34" charset="0"/>
              </a:rPr>
              <a:t>К  </a:t>
            </a:r>
          </a:p>
        </p:txBody>
      </p:sp>
      <p:pic>
        <p:nvPicPr>
          <p:cNvPr id="4100" name="Picture 3" descr="D:\Картинки\PH02810J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47962"/>
            <a:ext cx="38766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D:\Картинки Анимашки\J0213504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2347468" cy="220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D:\Картинки Анимашки\J0283265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152" y="3326051"/>
            <a:ext cx="1800200" cy="136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8" name="Волна 7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hlinkClick r:id="rId5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284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323528" y="332656"/>
            <a:ext cx="849694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22.Во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сколько раз лестница на четвертый этаж дома длиннее, чем лестница на второй этаж этого же дома?</a:t>
            </a:r>
          </a:p>
        </p:txBody>
      </p:sp>
      <p:pic>
        <p:nvPicPr>
          <p:cNvPr id="26626" name="Picture 2" descr="http://t1.gstatic.com/images?q=tbn:ANd9GcRRThyihJvsu5gN73HQe3hZxh5yiEaseA7F-szKEc9Fs0IIt_xAhbS_YmpsD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2573788" cy="299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t2.gstatic.com/images?q=tbn:ANd9GcTgN8b-ccIsea50lIi-iaJLGJtq_HStmQyHGJmDV-alKYH_wFyGzi2PbEuyT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29000"/>
            <a:ext cx="2520280" cy="16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11" name="Горизонтальный свиток 10"/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905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323528" y="404664"/>
            <a:ext cx="8496944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  <a:cs typeface="Arial" pitchFamily="34" charset="0"/>
              </a:rPr>
              <a:t>	Для </a:t>
            </a:r>
            <a:r>
              <a:rPr lang="ru-RU" sz="2800" dirty="0">
                <a:solidFill>
                  <a:srgbClr val="002060"/>
                </a:solidFill>
                <a:cs typeface="Arial" pitchFamily="34" charset="0"/>
              </a:rPr>
              <a:t>того чтобы подняться на 2-й этаж, надо пройти 1-й этаж, а для того чтобы подняться на четвертый – надо пройти три этажа.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  <a:cs typeface="Arial" pitchFamily="34" charset="0"/>
              </a:rPr>
              <a:t>Ответ: в 3 раза.</a:t>
            </a:r>
          </a:p>
        </p:txBody>
      </p:sp>
      <p:pic>
        <p:nvPicPr>
          <p:cNvPr id="25602" name="Picture 2" descr="http://t2.gstatic.com/images?q=tbn:ANd9GcREzM0W43Aq5QTjMWmQ_18FzOmCLuodJdO1ZMXeQ-CNPNKNmLUPPdt3iF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2808312" cy="373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5" name="Волна 4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hlinkClick r:id="rId3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555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F:\картинки на олимпиаду\коза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2214563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348085" y="332656"/>
            <a:ext cx="8472387" cy="28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800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23.Крестьянину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надо перевезти через речку волка, козу и капусту. Лодка вмещает одного человека, а с ним либо волка, либо козу, либо капусту. Если без присмотра оставить козу и волка, волк съест козу. Если без присмотра оставить капусту и козу, коза съест капусту. Как крестьянину перевезти свой груз через речку?</a:t>
            </a:r>
          </a:p>
        </p:txBody>
      </p:sp>
      <p:pic>
        <p:nvPicPr>
          <p:cNvPr id="11268" name="Picture 3" descr="F:\картинки на олимпиаду\волк1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115" y="3139578"/>
            <a:ext cx="24288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F:\картинки на олимпиаду\капуста3.bm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115" y="4437112"/>
            <a:ext cx="1905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10" name="Горизонтальный свиток 9"/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hlinkClick r:id="rId5" action="ppaction://hlinksldjump"/>
            </p:cNvPr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918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285750" y="332656"/>
            <a:ext cx="8534722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002060"/>
                </a:solidFill>
                <a:cs typeface="Arial" pitchFamily="34" charset="0"/>
              </a:rPr>
              <a:t>Крестьянин </a:t>
            </a:r>
            <a:r>
              <a:rPr lang="ru-RU" sz="2800" dirty="0">
                <a:solidFill>
                  <a:srgbClr val="002060"/>
                </a:solidFill>
                <a:cs typeface="Arial" pitchFamily="34" charset="0"/>
              </a:rPr>
              <a:t>не может оставить вместе волка с козой или козу с капустой, но может оставить капусту с волком. Покажем на схеме: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 rot="5400000">
            <a:off x="2357437" y="4000501"/>
            <a:ext cx="4214813" cy="107156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8130" name="Picture 2" descr="F:\картинки на олимпиаду\волк1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143250"/>
            <a:ext cx="129381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 descr="F:\картинки на олимпиаду\капуста3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714625"/>
            <a:ext cx="14287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F:\картинки на олимпиаду\коза.bm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000500"/>
            <a:ext cx="1500187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 descr="F:\Картинки- 1\J0236454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643438"/>
            <a:ext cx="1928813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9" name="Волна 8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hlinkClick r:id="rId6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75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0.00556 0.073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0.07385 L 0.49843 -0.409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-241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54445 -0.20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22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719 -0.16805 L 1.11111E-6 -2.96296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68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13386 0.22037 " pathEditMode="relative" ptsTypes="AA">
                                      <p:cBhvr>
                                        <p:cTn id="17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5 0.00787 L 0.49028 -0.34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42" y="-1745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17 0.21482 L 0.729 0.088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3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483 -0.24166 L 1.38889E-6 -4.44444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50" y="1208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62 -0.37754 L 0.04948 -0.02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2553 0.315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5 0.00787 L 0.4981 -0.341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-1745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0.28334 L 0.44705 -0.2416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34 -0.28356 L 1.38889E-6 -1.1111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0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7.03704E-6 L -0.01581 0.10487 " pathEditMode="relative" ptsTypes="AA">
                                      <p:cBhvr>
                                        <p:cTn id="41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0.55347 -0.2726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74" y="-1363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5 0.00787 L 0.49028 -0.3622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42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323528" y="332656"/>
            <a:ext cx="8496944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90000"/>
              </a:lnSpc>
            </a:pPr>
            <a:r>
              <a:rPr lang="ru-RU" sz="2800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24.Путешественник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сняв в гостинице комнату на неделю, предложил хозяину в уплату цепочку из семи серебряных колец – по кольцу каждый день, с тем, однако, условием, что будет рассчитываться ежедневно. Хозяин согласился, оговорив со своей стороны, что можно распилить только одно кольцо. 	Как путешественнику удалось расплатиться с хозяином гостиницы?</a:t>
            </a:r>
          </a:p>
        </p:txBody>
      </p:sp>
      <p:grpSp>
        <p:nvGrpSpPr>
          <p:cNvPr id="15363" name="Группа 10"/>
          <p:cNvGrpSpPr>
            <a:grpSpLocks/>
          </p:cNvGrpSpPr>
          <p:nvPr/>
        </p:nvGrpSpPr>
        <p:grpSpPr bwMode="auto">
          <a:xfrm>
            <a:off x="428625" y="4357688"/>
            <a:ext cx="7286625" cy="500062"/>
            <a:chOff x="1000100" y="4857760"/>
            <a:chExt cx="7286676" cy="500066"/>
          </a:xfrm>
        </p:grpSpPr>
        <p:sp>
          <p:nvSpPr>
            <p:cNvPr id="4" name="Кольцо 3"/>
            <p:cNvSpPr/>
            <p:nvPr/>
          </p:nvSpPr>
          <p:spPr>
            <a:xfrm>
              <a:off x="2000232" y="4857760"/>
              <a:ext cx="1143008" cy="50006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" name="Кольцо 2"/>
            <p:cNvSpPr/>
            <p:nvPr/>
          </p:nvSpPr>
          <p:spPr>
            <a:xfrm>
              <a:off x="1000100" y="4857760"/>
              <a:ext cx="1143008" cy="50006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" name="Кольцо 4"/>
            <p:cNvSpPr/>
            <p:nvPr/>
          </p:nvSpPr>
          <p:spPr>
            <a:xfrm>
              <a:off x="4071935" y="4857760"/>
              <a:ext cx="1143008" cy="50006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Кольцо 5"/>
            <p:cNvSpPr/>
            <p:nvPr/>
          </p:nvSpPr>
          <p:spPr>
            <a:xfrm>
              <a:off x="3071803" y="4857760"/>
              <a:ext cx="1143008" cy="50006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Кольцо 6"/>
            <p:cNvSpPr/>
            <p:nvPr/>
          </p:nvSpPr>
          <p:spPr>
            <a:xfrm>
              <a:off x="6072199" y="4857760"/>
              <a:ext cx="1143008" cy="50006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Кольцо 7"/>
            <p:cNvSpPr/>
            <p:nvPr/>
          </p:nvSpPr>
          <p:spPr>
            <a:xfrm>
              <a:off x="5072067" y="4857760"/>
              <a:ext cx="1143008" cy="50006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Кольцо 9"/>
            <p:cNvSpPr/>
            <p:nvPr/>
          </p:nvSpPr>
          <p:spPr>
            <a:xfrm>
              <a:off x="7143768" y="4857760"/>
              <a:ext cx="1143008" cy="50006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15" name="Горизонтальный свиток 14"/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hlinkClick r:id="rId2" action="ppaction://hlinksldjump"/>
            </p:cNvPr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892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323528" y="332656"/>
            <a:ext cx="8496944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002060"/>
                </a:solidFill>
                <a:cs typeface="Arial" pitchFamily="34" charset="0"/>
              </a:rPr>
              <a:t>Путешественник </a:t>
            </a:r>
            <a:r>
              <a:rPr lang="ru-RU" sz="2800" dirty="0">
                <a:solidFill>
                  <a:srgbClr val="002060"/>
                </a:solidFill>
                <a:cs typeface="Arial" pitchFamily="34" charset="0"/>
              </a:rPr>
              <a:t>должен распилить 3 звено. Он получить три части цепи: одно кольцо, два кольца, четыре кольца.</a:t>
            </a:r>
          </a:p>
        </p:txBody>
      </p:sp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813767" y="2214563"/>
            <a:ext cx="2143125" cy="500062"/>
            <a:chOff x="214282" y="2214554"/>
            <a:chExt cx="2143140" cy="500066"/>
          </a:xfrm>
        </p:grpSpPr>
        <p:sp>
          <p:nvSpPr>
            <p:cNvPr id="6" name="Кольцо 5"/>
            <p:cNvSpPr/>
            <p:nvPr/>
          </p:nvSpPr>
          <p:spPr>
            <a:xfrm>
              <a:off x="1214414" y="2214554"/>
              <a:ext cx="1143008" cy="50006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Кольцо 6"/>
            <p:cNvSpPr/>
            <p:nvPr/>
          </p:nvSpPr>
          <p:spPr>
            <a:xfrm>
              <a:off x="214282" y="2214554"/>
              <a:ext cx="1143008" cy="50006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9" name="Кольцо 8"/>
          <p:cNvSpPr/>
          <p:nvPr/>
        </p:nvSpPr>
        <p:spPr>
          <a:xfrm>
            <a:off x="2885454" y="2214563"/>
            <a:ext cx="1143000" cy="50006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3885579" y="2214563"/>
            <a:ext cx="4214813" cy="500062"/>
            <a:chOff x="3286116" y="2214554"/>
            <a:chExt cx="4214842" cy="500066"/>
          </a:xfrm>
        </p:grpSpPr>
        <p:sp>
          <p:nvSpPr>
            <p:cNvPr id="8" name="Кольцо 7"/>
            <p:cNvSpPr/>
            <p:nvPr/>
          </p:nvSpPr>
          <p:spPr>
            <a:xfrm>
              <a:off x="3286116" y="2214554"/>
              <a:ext cx="1143008" cy="50006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Кольцо 9"/>
            <p:cNvSpPr/>
            <p:nvPr/>
          </p:nvSpPr>
          <p:spPr>
            <a:xfrm>
              <a:off x="5286380" y="2214554"/>
              <a:ext cx="1143008" cy="50006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Кольцо 10"/>
            <p:cNvSpPr/>
            <p:nvPr/>
          </p:nvSpPr>
          <p:spPr>
            <a:xfrm>
              <a:off x="4286248" y="2214554"/>
              <a:ext cx="1143008" cy="50006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Кольцо 11"/>
            <p:cNvSpPr/>
            <p:nvPr/>
          </p:nvSpPr>
          <p:spPr>
            <a:xfrm>
              <a:off x="6357950" y="2214554"/>
              <a:ext cx="1143008" cy="50006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14" name="Волна 13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hlinkClick r:id="rId2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61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7.40741E-7 L -0.16684 0.16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36545 0.2773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6684 0.1618 L 0.49306 0.144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86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7.40741E-7 L 0.6665 0.0041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1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306 0.14491 L -0.15278 0.1449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0" presetClass="path" presetSubtype="0" accel="50000" decel="5000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6684 0.16181 L 0.47101 0.1618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36545 0.27731 L 0.09132 0.277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5 0.00417 L 0.00504 0.00417 " pathEditMode="relative" ptsTypes="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306 0.1449 L -0.14479 0.144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4000"/>
                            </p:stCondLst>
                            <p:childTnLst>
                              <p:par>
                                <p:cTn id="31" presetID="0" presetClass="path" presetSubtype="0" accel="50000" decel="50000" fill="hold" grpId="5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6684 0.1618 L 0.45538 0.16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77778E-6 -8.67362E-19 L 0.64584 0.01042 " pathEditMode="relative" ptsTypes="AA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37" presetID="0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306 0.14491 L -0.14479 0.1449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34000"/>
                            </p:stCondLst>
                            <p:childTnLst>
                              <p:par>
                                <p:cTn id="40" presetID="0" presetClass="path" presetSubtype="0" accel="50000" decel="50000" fill="hold" grpId="7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6684 0.1618 L 0.44739 0.16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54" y="332656"/>
            <a:ext cx="7765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Ответ: петух яиц не несет.</a:t>
            </a:r>
            <a:endParaRPr lang="ru-RU" sz="4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E:\мероприятие\2011г\на презент\animacionnaja-kartinka-kuric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1615611"/>
            <a:ext cx="3456384" cy="4005252"/>
          </a:xfrm>
          <a:prstGeom prst="rect">
            <a:avLst/>
          </a:prstGeom>
          <a:noFill/>
        </p:spPr>
      </p:pic>
      <p:pic>
        <p:nvPicPr>
          <p:cNvPr id="2051" name="Picture 3" descr="E:\мероприятие\2011г\на презент\ptica-8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915" y="2592444"/>
            <a:ext cx="1731636" cy="2077963"/>
          </a:xfrm>
          <a:prstGeom prst="rect">
            <a:avLst/>
          </a:prstGeom>
          <a:noFill/>
        </p:spPr>
      </p:pic>
      <p:pic>
        <p:nvPicPr>
          <p:cNvPr id="5" name="Picture 3" descr="E:\мероприятие\2011г\на презент\ptica-8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460054" y="3861048"/>
            <a:ext cx="1991552" cy="2389862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3" name="Волна 2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hlinkClick r:id="rId4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42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23528" y="332656"/>
            <a:ext cx="856895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sz="2800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25.Имеются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двое песочных часов – на 7 минут и на 11 минут. Яйцо варится 15 минут. Как отмерить это время при помощи имеющихся часов?</a:t>
            </a:r>
          </a:p>
        </p:txBody>
      </p:sp>
      <p:pic>
        <p:nvPicPr>
          <p:cNvPr id="19459" name="Picture 3" descr="F:\картинки на олимпиаду\пес часы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0" y="3786188"/>
            <a:ext cx="215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F:\картинки на олимпиаду\песочные часы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2273300"/>
            <a:ext cx="28575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http://t1.gstatic.com/images?q=tbn:ANd9GcQojHCl-WtCiWJRrw820OBUt5hNmEc-xq4T3XMJM40x2_26EP7F_v2NhBS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4923">
            <a:off x="2607234" y="4207384"/>
            <a:ext cx="1802714" cy="14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10" name="Горизонтальный свиток 9"/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hlinkClick r:id="rId5" action="ppaction://hlinksldjump"/>
            </p:cNvPr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018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323529" y="332656"/>
            <a:ext cx="8496944" cy="250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002060"/>
                </a:solidFill>
                <a:cs typeface="Arial" pitchFamily="34" charset="0"/>
              </a:rPr>
              <a:t> «</a:t>
            </a:r>
            <a:r>
              <a:rPr lang="ru-RU" sz="2800" dirty="0">
                <a:solidFill>
                  <a:srgbClr val="002060"/>
                </a:solidFill>
                <a:cs typeface="Arial" pitchFamily="34" charset="0"/>
              </a:rPr>
              <a:t>Включим» одновременно двое часов. Когда 7-минутные часы </a:t>
            </a:r>
            <a:r>
              <a:rPr lang="ru-RU" sz="2800" dirty="0" err="1">
                <a:solidFill>
                  <a:srgbClr val="002060"/>
                </a:solidFill>
                <a:cs typeface="Arial" pitchFamily="34" charset="0"/>
              </a:rPr>
              <a:t>пересыпятся</a:t>
            </a:r>
            <a:r>
              <a:rPr lang="ru-RU" sz="2800" dirty="0">
                <a:solidFill>
                  <a:srgbClr val="002060"/>
                </a:solidFill>
                <a:cs typeface="Arial" pitchFamily="34" charset="0"/>
              </a:rPr>
              <a:t>, перевернем их и дадим сыпаться 4 минуты, до окончания пересыпания 11-минутных часов. Если теперь перевернуть 7-минутные часы, они будут сыпаться ровно 4 минуты, а всего часы «сыпались»15 минут, что и требовалось.</a:t>
            </a:r>
          </a:p>
        </p:txBody>
      </p:sp>
      <p:pic>
        <p:nvPicPr>
          <p:cNvPr id="20483" name="Picture 2" descr="E:\картинки на олимпиаду\песочные часы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798888"/>
            <a:ext cx="2214563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E:\картинки на олимпиаду\пес часы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071938"/>
            <a:ext cx="192881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hMRERIUEhIWFRQVGBgYFRYYGBocHhUbHBwbGxkgFxgYHCYgHR4jGhcXKy8hIycpLCwsGiExNTEqNSkrLCkBCQoKDgwOGQ8PGTMkHiUsNDU1NDU1NTUqKSwvKSwpLDUpLSo0MS80Kik2KiwpLS01LCwsLy0sLCksMCwpLCwsKf/AABEIAKAAoAMBIgACEQEDEQH/xAAcAAEAAgIDAQAAAAAAAAAAAAAABwgBBgIDBQT/xABKEAABAgMFBAQICgkDBQEAAAABAgMABBEFBxIhMQZBUWETInGBCBQjMkJSYpEXGFRyk6HBwtHTFTNDU4KSsbLSg8PhRHOUo/Al/8QAGQEBAQEBAQEAAAAAAAAAAAAAAAMCBgUB/8QAHhEBAQACAQUBAAAAAAAAAAAAAAIBAxESFCEyUTH/2gAMAwEAAhEDEQA/AJxhCEAhCEAhCEAhCEAhCsYrAZhGKxmsAhCEAhCEAhCEAhCEAhCEBXC+TbmdTajzLMy802yEJSltakZlIUScNKklW+PIsWT2gnGw4w5PLbVovp1pSewqWKivCPXvq2HnP0g/NIYW4w4EKxoGIJokAhQTmKYdTlnGp2DeZaMkhLbE0oNp81CglYTvyxA07BAbe1sDtMoV6WYHbOEf7kckXXbQn9usds2r7FR50vf9aifOUyv5zQH9pEfajwjLQGrMqf4HPscgO0XQW8qpVMCvOZWa/wBY4ruVttWr6D2zCz9kPjHz/wAnlfc7+ZD4x8/8nlfc7+ZAPgKtdQ6z7XYXnD92OPwAWp++Y+lX/hHL4x8/8nlfc7+ZD4x8/wDJ5X3O/mQGEXCWsnNL7IPJ1wfcjHwIWz++b+nX+EcvjHz/AMnlfc7+ZD4x0/8AJ5X3O/mwHMXNW58pT/5Dn4RxTdNb6a4XyOyaWK/XH0zd+9rtIQtySZQhfmKU08kL39VSl0OXCOuSv7tWYWG2JRhbitEobdUo0zOQcO6A6RdltEMw85XlOH/OOLuwe0yf2sweycJ/3I5Tt/VrMrKHZdltY1StpxJHaCusfCvwgLUOhYHY1+KoD5bVszaKVbU48ueS2jNSg+tQSOJwrNBzj6Lq9uZ02rKodm3nG3F4FoccUsGoNMlE5g0zjy7avftObaWy5MANrBStKEJTiB1BIFaHtj0bqdh51Voyj5lnUMtuBanFpKU0AJyKqVrlpXWAs9CEIBCEIBEW3vXWNTTDs1LthE02CtWEUD6RmoKA9OlSDqdDXdKUYVpnAUeAidbubh0FtL9pAlSgCmXqQEjUdKRmT7IpTfXQRlsMlk2xKBVC0ZlNK6HrdT68MW6gK0XpWI09bLMjIsNtEJaaohISCtRKiVUG5KhU60ETJs5dNZ0owGlS7b6iPKOuoClLO+la4BwA+vWIpvUcVZ20LU3TqnoXh7QT1Fjtok+8RNbe1zakhSBUKAKTUdYHQjkRG5ir9cKRqrZ64aFtb4Pks9Vcisy6/wB2qqmz95HdUcojC0LlbWaVQS3SDcptaSD7yCO8RYs7T5VwAd9fsjB2lVn1BXKgNd5inb7PivabfivNl3I2q8oBUuGRvU6tIA7kkqPcImHYa5WUkMLj1JmYGYUtPUQfYQa5j1jU8KRsg2mV6g7q/wBI5DajWqMu3/iHb7Pj72m3479rtn2p6TeYdAIUk4SfQUAcKhwIP2xW+5J8otmVoK4g4k9hbV+ETdt9twliz5pQBSstqQjMZKX1RpvFa90Rd4PFgKdnnJkjqMNlIPFbmQHcgL+rjEqnM54yhcVGeKwl68bYFq1JVSSkCYQklhzelWoST6ijkRzrqIqWtspJBFCMiOBGsXdmH0toUtZCUpBUonQACpJ7AIpfOzyXJpbpT1VuqWU8isqp7jGWFg7pLqGZRlqamWwuaWAtIUKhgHNIAPp01O7QaZyjHBl0KSFJIKVAEEaEHMEd0c4BCEIBCEIBES303oiVQuSllVmHE0dWP2KFDQe2oHuBrqREtRUOUSJy2UibJo9N0dqaec5Qiu7hygPC8VeaDbuBaEk1bcwqAJSfQVShoeEWguqvETastRygmWaB5I9Kui0jgaGo3Huj0LxLJYcsmbbcSkNtsrUjIAIUhJLeHhQgCg3GkQPcTOKRbDKU1o4hxCwN4wlWfYpKT3QEv31bEmfkcbScT8tVaANVpI8okcyACOaab4ju6jazpG/FVq8o2KtV9NFalNfZ/p2RYaIDvfu2XJvG0pAEIxY3UpH6lVa40j1CdRuPI5U1bM665W0bc6r6m6Nu5cyMsufD/wCzgubzGhyry37uMafsnt03OICVij6U5o482xvHEajnGxiZrqcq1rTgM9O2vdHszU3jnDpdfTsnrnzh9wmSmozJ+3TPFrrp/SMuv0JqaD7cq192RrHnhVd9UihyOZqaZV5nPu4xru1G2JlvJMpxzTlA2hIrhJ0JA1JNKJ304QupnHVk29Guc3TwbybTcnJlmz5cFxQUKpT6ThySOxIJJOnWPCJ02C2RRZkk3LpoVec6sem4fOPYKADkBGtXT3ZeIJM1NdaddBJrn0IVmQDvWfSV3DfWR48XZebrNZczt2Z2XmsoSv8ALwVI/wDzmDTEkKmFDWhzSgciMzyIHGIr+D6f8T8d8XV4vSuKorh9bBXFh5056Zx9966SLZnekB/WA9qcKaU/hizKrZk/Eenxt+J9FWuWDo6UpTsyw61ypWMJI+uF28MywZJ4+Vl0gtE+m1pTtQSB2EcDEtRVq5FKjbUv0egDpV83ArXvpFpYBCEIBCEIBFdL6rtXZeYcnZdBVLukrcwj9Ss+cTT0VHPFuJINMq2LiJtu7+WpRxyXlGencQSla1khtKgaEADNdCKHMDmYCF7S29tCaYTLPTTjjWQwHVVNMRAxL7yc4mK4+7NyUxTs2godWnCy2oUKEnzlLG5RoABqBWuuUJWHtK5KziJtCGytCysJKepU1qAkUoMzSlKZUiyV3t7MvapLeAszATiLZNQoDUoVlWnAgHt1gN6jitAIIIqDkQd/bHKEBBd5FyK21GassHI4lS6TRSDrVg8PZ1G6ug1HYva+ZcmmpZ4hSVKIOIUUmgUciKUzGY5RJ+2V/cpK425RPjLoqMVaNJPztV5+rkfWiHtlbWXNWy2+7TpHXVrVQUFSlWg4RqbqfzKkbb1+Yzw5N7Xz886liWTRxzqpS0Osf4lE0FNTkAInK7S6tuzk9O/R2dXmpw5huuobrv4r1PIRAuwG3zlkvqcbabdCwErSoUVhBr1HAKp+sGgqDQRZDYq8mTtRPkVlLoFVsryUOJG5Q5jvpCrqv3Je29nm88tqhCEZTRje9dV+kUiZlqCaQmhScg8kaCu5Q3HQ6HcRXOYkXUOFlaFpcCsJbIOIK0ph1rEgbc3yz78w6hh1UsyhSkpSjJRANKrVrU00FANOcaAq03S8Hi6svBQV0hUSrEKUOImtRQZ8oCx1zN2yrOZU/MCky8AMP7pGuE+0TQnsA3GJLiv12V8s6ucYlppXjDbywgKIAWgnQ1SOsOII74sDAIQhAIQhAIhu8S4pL63ZqTeS0pWJbjTmSCcyopX6Fc8iCM9QImSK23y3jOzc05JsLIlmlFCgmvllg0VipqkKFANMq8KBpGyeyj1ozKZdgoCyCqq1UAA10BJ7ACYsJdrc+3Za+ncd6aYKSkECiGwfOwg5knTEaZbhEAzeytoSCW5lbDzABBQ7QpKTuzGaT20iw90G3irTkz0xBmGCEOkZYwQShdBpWigeaTAb5GCK5GMwgIIvBuCUkqes3rJzKpZRzT/2lHUeyrPgToI52BaUi05dKgUqStQUkihBCVAgg6EHdFg7y7z2rLbKEUcm1jybXq10U5TQcBqezOIh2M2NtR60G5x6Veopa1uOLASSVJVU4VEHMncIDVdkthJu014ZZuqQQFuKyQj5yuPIVPKLDXeXSS9l0dKi9MkEFwigQDqG07u01J5aRF2xG189s+sMT0q6mUWqpCkUKFHVTavNVpmmvZTfP9jW0zNspel3EuNq0UPrBGoI3g5wH3QhCAiK9nYKyE4pl98yjzhJ6gCumVvPQ6k8Skp1zOcV+ZQkrSFKwoKgCqlcIrmcIOdBnSsbNtvbD1qWo6U1WVO9CwjgkKwtgV0rr2qMbRb1wUzLSSpgTCHHG0lbrISRRIFVYFk9YgZ0KRoacwkS6u7azpdKJxh/xxwg4HiAEo3HC3U4VUNDiJI5RJkVw8Hy31tWgqWqejmEKJTuC0DEFduEKHeOAix8AhCEAhCEBgxUbY6ZRKWvLqnMktP0dKs8KgSnEfmrz7ot1EGX43YKxLtGVTUHOZbG6n7RI4etw140Dfr17Zl0WRMlxaFB5vCyKg9IpVCgo40yVUbhWI78GphXSzy/QCGknmolZH1BXviHpCRcmHG2WklbiyEoSN5PCLZXc7FJsuSSzUKcUcbyx6SyACB7IAAHZXfAbREe3i3n+KLEnJJ6afdolKAKhoq0KhvUdye85a997N4YsuWAbIM09UNDXAB5yyOVchvPIGNWuI2MJC7TmarddKgyVZmhPXcJPpKNRXgDxgNo2CuzRKHxqcPjE+4cTjq+t0ZO5uu8etrwoMo3yEIDpnJNDyFNuoStChRSVAEEcwcoh7anZWZsBxU/ZSiZUkGYlVVUlI401KefnJ4kaTPHFxsKBSoAgihBFQQdQRvEBrOwt4MtarWJo4XUgdKyo9ZB+8muih30OUbRFY9uLGe2etVL0oShtdXGDnTDXrtq4gVpTgUnWLBbH7Tt2jKNTLeQWOsn1FjJST2HfvFDAVatZpyy7VXVPXlpjGkHRQC8aO5Sae+Jg2qv1knbOdSxjMw82pAbUgjoytNCVK800BOhNTH235bApmpUzjSaPy6SV0H6xoZqB5pzIPCo4Ur1Y9lLmn2mGhVbq0oTXSpNKnkNT2QEh+D9Yq3bSL4HUl21FR3YlgpSO0jEf4TFlI8HYvZBqzJVEu1nTNxdKFxZ1UfsG4ACPegEIQgEIQgEfNaLiEtOKdp0YQorrphAJVXlSsYtK1WZdBcfdQ0gektQSOyp38og69m+ZuZaXJyBJQvJ57MYk70tg50O8mlRlvrAa9cGhJtdGLUNOFHzqAf2lUWcimOy20C5CbZmW81NKrhrTEnRST2pJEW42Z2nYtCXS/LrxJVqPSQrelY3KH/IqICt23Uw5atuuNJOrwlm/ZSlWCvZXErviz9nSCGGm2mxhQ2lKEDgEig+oRVW1J1VmW667hxFiaWvD6ySsqpXmhWvOLP7P7RsTzKXpdwLQobtUngtOqVDgYD04Ro21l8VnyNU9J07o/ZskKofaX5qfeTyiMbR8I6cUo9DLMNp3Ysa1DtVVIP8sBYeEV7srwj5tKh4xLMuI34CpCu4kqHdTviXdjrxZO00+Qco4BVTK8lp7vSHNNRAeVfRs2Juy3lAVcl/LIPJPnjsKK+4Rpfg12kqk6wT1R0biRwJxJV7wEfyxMG0E82zKvuPU6NDayuu8UOXfp3xGHg+bNql5WYm3hgS/h6PFl5NvESo8ASo67k13wEl7UzKG5KaW55iWXSqu8YDl36d8VeundCbYkSrTpKd5SoD6yI3W+e9hE0kyUmrE1Xyzo0cIOSUcUgipO+gplrEUnNqacQ42cK0KCkngpJqD7wIC7sI0/YG8uWtNpNFpbmKeUYJoa7yivnJ5jTfG4QCEIQCEIQFXL8bXW9a7yFKOBgIbQncnqhSqDmVZ93CNTsbZianK+LS7rtMiUJJAOtCrQHkTG/3y7Bzn6SemGpd11p7CoKbQV4SEhKgoJqRTDv4x4Gztr2zZyFJlkTLbZOIpLCimuQrRSDQ5CA5y1zFrr/6Qp+ctsfej3LDupt+TX0ktRlehKX0dYe0KkKHIwbvft1Gam8Q9qWI/tAjvbvytgay7R/0XPsVAdFrXM21NvLff6FTrlCtXSJFaADRIpoBHzIuHtZNQA0ARQ0e1HPLOPS+MJaQ1lZf+R38yMHwibQBoZWWrwwu/wBOkgPL+AK1fVZ+lH4QNwVq+oz9KPwj2/jDz/yJn3O/5RyT4RE9nWSa5frfxgNe+Ae1v3Tf0qPxjslrkLYbUlbaEIWk1SpL6QUniCDUGPb+MPPfImf/AG/5RwX4Q1obpRgDml0/fEB329sTtLOspZmVpW2kg4elbGIjQrw0xU5x571120C2Ey6lksJFEteMDCBqBhrmBwOkd/xhbS+SS/8AI9+ZHWvwgrTOkvLj/Tc+1cB45uJtf9wj6Zv8Y6HLk7XAr4rXscb/AMo9r4d7XUeq012BlZ+9HS5fLbh0onslx9oMBqFtbDT8igOTEq40ioGPIgHd1kk0jYLqNrJpFqSbZmHS24sNqQpaikhQI81RpkaUj5be2mtm0W+if6dxskKwJZIBI0JwIzj2rq7t5/8ASEs+5LOMstL6RSnAUaaAJVRRJNN0BZSEIQCEIQCEIQCFIQgMUhSMwgMUhSMwgMUhSMwgMUhSMwgMUjNIQgEIQgEIQgP/2Q=="/>
          <p:cNvSpPr>
            <a:spLocks noChangeAspect="1" noChangeArrowheads="1"/>
          </p:cNvSpPr>
          <p:nvPr/>
        </p:nvSpPr>
        <p:spPr bwMode="auto">
          <a:xfrm>
            <a:off x="63500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data:image/jpeg;base64,/9j/4AAQSkZJRgABAQAAAQABAAD/2wCEAAkGBhMRERIUEhIWFRQVGBgYFRYYGBocHhUbHBwbGxkgFxgYHCYgHR4jGhcXKy8hIycpLCwsGiExNTEqNSkrLCkBCQoKDgwOGQ8PGTMkHiUsNDU1NDU1NTUqKSwvKSwpLDUpLSo0MS80Kik2KiwpLS01LCwsLy0sLCksMCwpLCwsKf/AABEIAKAAoAMBIgACEQEDEQH/xAAcAAEAAgIDAQAAAAAAAAAAAAAABwgBBgIDBQT/xABKEAABAgMFBAQICgkDBQEAAAABAgMABBEFBxIhMQZBUWETInGBCBQjMkJSYpEXGFRyk6HBwtHTFTNDU4KSsbLSg8PhRHOUo/Al/8QAGQEBAQEBAQEAAAAAAAAAAAAAAAMCBgUB/8QAHhEBAQACAQUBAAAAAAAAAAAAAAIBAxESFCEyUTH/2gAMAwEAAhEDEQA/AJxhCEAhCEAhCEAhCEAhCsYrAZhGKxmsAhCEAhCEAhCEAhCEAhCEBXC+TbmdTajzLMy802yEJSltakZlIUScNKklW+PIsWT2gnGw4w5PLbVovp1pSewqWKivCPXvq2HnP0g/NIYW4w4EKxoGIJokAhQTmKYdTlnGp2DeZaMkhLbE0oNp81CglYTvyxA07BAbe1sDtMoV6WYHbOEf7kckXXbQn9usds2r7FR50vf9aifOUyv5zQH9pEfajwjLQGrMqf4HPscgO0XQW8qpVMCvOZWa/wBY4ruVttWr6D2zCz9kPjHz/wAnlfc7+ZD4x8/8nlfc7+ZAPgKtdQ6z7XYXnD92OPwAWp++Y+lX/hHL4x8/8nlfc7+ZD4x8/wDJ5X3O/mQGEXCWsnNL7IPJ1wfcjHwIWz++b+nX+EcvjHz/AMnlfc7+ZD4x0/8AJ5X3O/mwHMXNW58pT/5Dn4RxTdNb6a4XyOyaWK/XH0zd+9rtIQtySZQhfmKU08kL39VSl0OXCOuSv7tWYWG2JRhbitEobdUo0zOQcO6A6RdltEMw85XlOH/OOLuwe0yf2sweycJ/3I5Tt/VrMrKHZdltY1StpxJHaCusfCvwgLUOhYHY1+KoD5bVszaKVbU48ueS2jNSg+tQSOJwrNBzj6Lq9uZ02rKodm3nG3F4FoccUsGoNMlE5g0zjy7avftObaWy5MANrBStKEJTiB1BIFaHtj0bqdh51Voyj5lnUMtuBanFpKU0AJyKqVrlpXWAs9CEIBCEIBEW3vXWNTTDs1LthE02CtWEUD6RmoKA9OlSDqdDXdKUYVpnAUeAidbubh0FtL9pAlSgCmXqQEjUdKRmT7IpTfXQRlsMlk2xKBVC0ZlNK6HrdT68MW6gK0XpWI09bLMjIsNtEJaaohISCtRKiVUG5KhU60ETJs5dNZ0owGlS7b6iPKOuoClLO+la4BwA+vWIpvUcVZ20LU3TqnoXh7QT1Fjtok+8RNbe1zakhSBUKAKTUdYHQjkRG5ir9cKRqrZ64aFtb4Pks9Vcisy6/wB2qqmz95HdUcojC0LlbWaVQS3SDcptaSD7yCO8RYs7T5VwAd9fsjB2lVn1BXKgNd5inb7PivabfivNl3I2q8oBUuGRvU6tIA7kkqPcImHYa5WUkMLj1JmYGYUtPUQfYQa5j1jU8KRsg2mV6g7q/wBI5DajWqMu3/iHb7Pj72m3479rtn2p6TeYdAIUk4SfQUAcKhwIP2xW+5J8otmVoK4g4k9hbV+ETdt9twliz5pQBSstqQjMZKX1RpvFa90Rd4PFgKdnnJkjqMNlIPFbmQHcgL+rjEqnM54yhcVGeKwl68bYFq1JVSSkCYQklhzelWoST6ijkRzrqIqWtspJBFCMiOBGsXdmH0toUtZCUpBUonQACpJ7AIpfOzyXJpbpT1VuqWU8isqp7jGWFg7pLqGZRlqamWwuaWAtIUKhgHNIAPp01O7QaZyjHBl0KSFJIKVAEEaEHMEd0c4BCEIBCEIBES303oiVQuSllVmHE0dWP2KFDQe2oHuBrqREtRUOUSJy2UibJo9N0dqaec5Qiu7hygPC8VeaDbuBaEk1bcwqAJSfQVShoeEWguqvETastRygmWaB5I9Kui0jgaGo3Huj0LxLJYcsmbbcSkNtsrUjIAIUhJLeHhQgCg3GkQPcTOKRbDKU1o4hxCwN4wlWfYpKT3QEv31bEmfkcbScT8tVaANVpI8okcyACOaab4ju6jazpG/FVq8o2KtV9NFalNfZ/p2RYaIDvfu2XJvG0pAEIxY3UpH6lVa40j1CdRuPI5U1bM665W0bc6r6m6Nu5cyMsufD/wCzgubzGhyry37uMafsnt03OICVij6U5o482xvHEajnGxiZrqcq1rTgM9O2vdHszU3jnDpdfTsnrnzh9wmSmozJ+3TPFrrp/SMuv0JqaD7cq192RrHnhVd9UihyOZqaZV5nPu4xru1G2JlvJMpxzTlA2hIrhJ0JA1JNKJ304QupnHVk29Guc3TwbybTcnJlmz5cFxQUKpT6ThySOxIJJOnWPCJ02C2RRZkk3LpoVec6sem4fOPYKADkBGtXT3ZeIJM1NdaddBJrn0IVmQDvWfSV3DfWR48XZebrNZczt2Z2XmsoSv8ALwVI/wDzmDTEkKmFDWhzSgciMzyIHGIr+D6f8T8d8XV4vSuKorh9bBXFh5056Zx9966SLZnekB/WA9qcKaU/hizKrZk/Eenxt+J9FWuWDo6UpTsyw61ypWMJI+uF28MywZJ4+Vl0gtE+m1pTtQSB2EcDEtRVq5FKjbUv0egDpV83ArXvpFpYBCEIBCEIBFdL6rtXZeYcnZdBVLukrcwj9Ss+cTT0VHPFuJINMq2LiJtu7+WpRxyXlGencQSla1khtKgaEADNdCKHMDmYCF7S29tCaYTLPTTjjWQwHVVNMRAxL7yc4mK4+7NyUxTs2godWnCy2oUKEnzlLG5RoABqBWuuUJWHtK5KziJtCGytCysJKepU1qAkUoMzSlKZUiyV3t7MvapLeAszATiLZNQoDUoVlWnAgHt1gN6jitAIIIqDkQd/bHKEBBd5FyK21GassHI4lS6TRSDrVg8PZ1G6ug1HYva+ZcmmpZ4hSVKIOIUUmgUciKUzGY5RJ+2V/cpK425RPjLoqMVaNJPztV5+rkfWiHtlbWXNWy2+7TpHXVrVQUFSlWg4RqbqfzKkbb1+Yzw5N7Xz886liWTRxzqpS0Osf4lE0FNTkAInK7S6tuzk9O/R2dXmpw5huuobrv4r1PIRAuwG3zlkvqcbabdCwErSoUVhBr1HAKp+sGgqDQRZDYq8mTtRPkVlLoFVsryUOJG5Q5jvpCrqv3Je29nm88tqhCEZTRje9dV+kUiZlqCaQmhScg8kaCu5Q3HQ6HcRXOYkXUOFlaFpcCsJbIOIK0ph1rEgbc3yz78w6hh1UsyhSkpSjJRANKrVrU00FANOcaAq03S8Hi6svBQV0hUSrEKUOImtRQZ8oCx1zN2yrOZU/MCky8AMP7pGuE+0TQnsA3GJLiv12V8s6ucYlppXjDbywgKIAWgnQ1SOsOII74sDAIQhAIQhAIhu8S4pL63ZqTeS0pWJbjTmSCcyopX6Fc8iCM9QImSK23y3jOzc05JsLIlmlFCgmvllg0VipqkKFANMq8KBpGyeyj1ozKZdgoCyCqq1UAA10BJ7ACYsJdrc+3Za+ncd6aYKSkECiGwfOwg5knTEaZbhEAzeytoSCW5lbDzABBQ7QpKTuzGaT20iw90G3irTkz0xBmGCEOkZYwQShdBpWigeaTAb5GCK5GMwgIIvBuCUkqes3rJzKpZRzT/2lHUeyrPgToI52BaUi05dKgUqStQUkihBCVAgg6EHdFg7y7z2rLbKEUcm1jybXq10U5TQcBqezOIh2M2NtR60G5x6Veopa1uOLASSVJVU4VEHMncIDVdkthJu014ZZuqQQFuKyQj5yuPIVPKLDXeXSS9l0dKi9MkEFwigQDqG07u01J5aRF2xG189s+sMT0q6mUWqpCkUKFHVTavNVpmmvZTfP9jW0zNspel3EuNq0UPrBGoI3g5wH3QhCAiK9nYKyE4pl98yjzhJ6gCumVvPQ6k8Skp1zOcV+ZQkrSFKwoKgCqlcIrmcIOdBnSsbNtvbD1qWo6U1WVO9CwjgkKwtgV0rr2qMbRb1wUzLSSpgTCHHG0lbrISRRIFVYFk9YgZ0KRoacwkS6u7azpdKJxh/xxwg4HiAEo3HC3U4VUNDiJI5RJkVw8Hy31tWgqWqejmEKJTuC0DEFduEKHeOAix8AhCEAhCEBgxUbY6ZRKWvLqnMktP0dKs8KgSnEfmrz7ot1EGX43YKxLtGVTUHOZbG6n7RI4etw140Dfr17Zl0WRMlxaFB5vCyKg9IpVCgo40yVUbhWI78GphXSzy/QCGknmolZH1BXviHpCRcmHG2WklbiyEoSN5PCLZXc7FJsuSSzUKcUcbyx6SyACB7IAAHZXfAbREe3i3n+KLEnJJ6afdolKAKhoq0KhvUdye85a997N4YsuWAbIM09UNDXAB5yyOVchvPIGNWuI2MJC7TmarddKgyVZmhPXcJPpKNRXgDxgNo2CuzRKHxqcPjE+4cTjq+t0ZO5uu8etrwoMo3yEIDpnJNDyFNuoStChRSVAEEcwcoh7anZWZsBxU/ZSiZUkGYlVVUlI401KefnJ4kaTPHFxsKBSoAgihBFQQdQRvEBrOwt4MtarWJo4XUgdKyo9ZB+8muih30OUbRFY9uLGe2etVL0oShtdXGDnTDXrtq4gVpTgUnWLBbH7Tt2jKNTLeQWOsn1FjJST2HfvFDAVatZpyy7VXVPXlpjGkHRQC8aO5Sae+Jg2qv1knbOdSxjMw82pAbUgjoytNCVK800BOhNTH235bApmpUzjSaPy6SV0H6xoZqB5pzIPCo4Ur1Y9lLmn2mGhVbq0oTXSpNKnkNT2QEh+D9Yq3bSL4HUl21FR3YlgpSO0jEf4TFlI8HYvZBqzJVEu1nTNxdKFxZ1UfsG4ACPegEIQgEIQgEfNaLiEtOKdp0YQorrphAJVXlSsYtK1WZdBcfdQ0gektQSOyp38og69m+ZuZaXJyBJQvJ57MYk70tg50O8mlRlvrAa9cGhJtdGLUNOFHzqAf2lUWcimOy20C5CbZmW81NKrhrTEnRST2pJEW42Z2nYtCXS/LrxJVqPSQrelY3KH/IqICt23Uw5atuuNJOrwlm/ZSlWCvZXErviz9nSCGGm2mxhQ2lKEDgEig+oRVW1J1VmW667hxFiaWvD6ySsqpXmhWvOLP7P7RsTzKXpdwLQobtUngtOqVDgYD04Ro21l8VnyNU9J07o/ZskKofaX5qfeTyiMbR8I6cUo9DLMNp3Ysa1DtVVIP8sBYeEV7srwj5tKh4xLMuI34CpCu4kqHdTviXdjrxZO00+Qco4BVTK8lp7vSHNNRAeVfRs2Juy3lAVcl/LIPJPnjsKK+4Rpfg12kqk6wT1R0biRwJxJV7wEfyxMG0E82zKvuPU6NDayuu8UOXfp3xGHg+bNql5WYm3hgS/h6PFl5NvESo8ASo67k13wEl7UzKG5KaW55iWXSqu8YDl36d8VeundCbYkSrTpKd5SoD6yI3W+e9hE0kyUmrE1Xyzo0cIOSUcUgipO+gplrEUnNqacQ42cK0KCkngpJqD7wIC7sI0/YG8uWtNpNFpbmKeUYJoa7yivnJ5jTfG4QCEIQCEIQFXL8bXW9a7yFKOBgIbQncnqhSqDmVZ93CNTsbZianK+LS7rtMiUJJAOtCrQHkTG/3y7Bzn6SemGpd11p7CoKbQV4SEhKgoJqRTDv4x4Gztr2zZyFJlkTLbZOIpLCimuQrRSDQ5CA5y1zFrr/6Qp+ctsfej3LDupt+TX0ktRlehKX0dYe0KkKHIwbvft1Gam8Q9qWI/tAjvbvytgay7R/0XPsVAdFrXM21NvLff6FTrlCtXSJFaADRIpoBHzIuHtZNQA0ARQ0e1HPLOPS+MJaQ1lZf+R38yMHwibQBoZWWrwwu/wBOkgPL+AK1fVZ+lH4QNwVq+oz9KPwj2/jDz/yJn3O/5RyT4RE9nWSa5frfxgNe+Ae1v3Tf0qPxjslrkLYbUlbaEIWk1SpL6QUniCDUGPb+MPPfImf/AG/5RwX4Q1obpRgDml0/fEB329sTtLOspZmVpW2kg4elbGIjQrw0xU5x571120C2Ey6lksJFEteMDCBqBhrmBwOkd/xhbS+SS/8AI9+ZHWvwgrTOkvLj/Tc+1cB45uJtf9wj6Zv8Y6HLk7XAr4rXscb/AMo9r4d7XUeq012BlZ+9HS5fLbh0onslx9oMBqFtbDT8igOTEq40ioGPIgHd1kk0jYLqNrJpFqSbZmHS24sNqQpaikhQI81RpkaUj5be2mtm0W+if6dxskKwJZIBI0JwIzj2rq7t5/8ASEs+5LOMstL6RSnAUaaAJVRRJNN0BZSEIQCEIQCEIQCFIQgMUhSMwgMUhSMwgMUhSMwgMUhSMwgMUjNIQgEIQgEIQgP/2Q=="/>
          <p:cNvSpPr>
            <a:spLocks noChangeAspect="1" noChangeArrowheads="1"/>
          </p:cNvSpPr>
          <p:nvPr/>
        </p:nvSpPr>
        <p:spPr bwMode="auto">
          <a:xfrm>
            <a:off x="215900" y="-5794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http://t0.gstatic.com/images?q=tbn:ANd9GcSWQsmGt69VJs4kFBScOFufAVraJ0I17WQIWbOblKD2aIiHq2FwW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4" y="4187918"/>
            <a:ext cx="1965945" cy="195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9" name="Волна 8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hlinkClick r:id="rId5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018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323528" y="332656"/>
            <a:ext cx="849694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sz="2800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26.На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столе лежат в ряд пять монет: средняя – вверх орлом, а остальные – вверх решкой. Разрешается одновременно перевернуть три рядом лежащие монеты. Можно положить вверх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орлом все монеты?</a:t>
            </a:r>
            <a:endParaRPr lang="ru-RU" sz="2800" dirty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27651" name="Picture 2" descr="E:\картинки на олимпиаду\монеты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18187"/>
            <a:ext cx="242887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 descr="E:\картинки на олимпиаду\монеты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99" y="2723827"/>
            <a:ext cx="242887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 descr="E:\картинки на олимпиаду\монеты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597" y="2492896"/>
            <a:ext cx="242887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freelance.ru/img/portfolio/pics/00/03/8E/23319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99CB"/>
              </a:clrFrom>
              <a:clrTo>
                <a:srgbClr val="0099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348880"/>
            <a:ext cx="3457575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8" name="Горизонтальный свиток 7"/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hlinkClick r:id="rId5" action="ppaction://hlinksldjump"/>
            </p:cNvPr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081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354535" y="347594"/>
            <a:ext cx="847586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002060"/>
                </a:solidFill>
                <a:cs typeface="Arial" pitchFamily="34" charset="0"/>
              </a:rPr>
              <a:t>Перевернем </a:t>
            </a:r>
            <a:r>
              <a:rPr lang="ru-RU" sz="2800" dirty="0">
                <a:solidFill>
                  <a:srgbClr val="002060"/>
                </a:solidFill>
                <a:cs typeface="Arial" pitchFamily="34" charset="0"/>
              </a:rPr>
              <a:t>первые три монеты. Тогда первые две монеты будут лежать вверх орлом, а последние три – вверх решкой. Теперь переворачиваем последние три монеты, и все пять монет лежат вверх орлом.</a:t>
            </a:r>
          </a:p>
        </p:txBody>
      </p:sp>
      <p:pic>
        <p:nvPicPr>
          <p:cNvPr id="3074" name="Picture 2" descr="http://t3.gstatic.com/images?q=tbn:ANd9GcRnZgZT6Hr1wdUMSqe5gODyOAerL-gu6mEqG13hv5JBXZO78MWPgQ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39552" y="2875385"/>
            <a:ext cx="1519237" cy="15049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3.gstatic.com/images?q=tbn:ANd9GcRnZgZT6Hr1wdUMSqe5gODyOAerL-gu6mEqG13hv5JBXZO78MWPgQ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744045" y="2862462"/>
            <a:ext cx="1519238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3.gstatic.com/images?q=tbn:ANd9GcRnZgZT6Hr1wdUMSqe5gODyOAerL-gu6mEqG13hv5JBXZO78MWPgQ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208809" y="2875385"/>
            <a:ext cx="1519237" cy="15049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t3.gstatic.com/images?q=tbn:ANd9GcRnZgZT6Hr1wdUMSqe5gODyOAerL-gu6mEqG13hv5JBXZO78MWPgQ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298357" y="2875385"/>
            <a:ext cx="1519237" cy="15049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t3.gstatic.com/images?q=tbn:ANd9GcRnZgZT6Hr1wdUMSqe5gODyOAerL-gu6mEqG13hv5JBXZO78MWPgQ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967614" y="2875385"/>
            <a:ext cx="1519237" cy="15049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t3.gstatic.com/images?q=tbn:ANd9GcRnZgZT6Hr1wdUMSqe5gODyOAerL-gu6mEqG13hv5JBXZO78MWPgQ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39552" y="2862462"/>
            <a:ext cx="1519238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t3.gstatic.com/images?q=tbn:ANd9GcRnZgZT6Hr1wdUMSqe5gODyOAerL-gu6mEqG13hv5JBXZO78MWPgQ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208808" y="2875384"/>
            <a:ext cx="1519238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t3.gstatic.com/images?q=tbn:ANd9GcRnZgZT6Hr1wdUMSqe5gODyOAerL-gu6mEqG13hv5JBXZO78MWPgQ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728046" y="2852937"/>
            <a:ext cx="1519237" cy="15049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t3.gstatic.com/images?q=tbn:ANd9GcRnZgZT6Hr1wdUMSqe5gODyOAerL-gu6mEqG13hv5JBXZO78MWPgQ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708153" y="2852936"/>
            <a:ext cx="1519238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t3.gstatic.com/images?q=tbn:ANd9GcRnZgZT6Hr1wdUMSqe5gODyOAerL-gu6mEqG13hv5JBXZO78MWPgQ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298357" y="2875385"/>
            <a:ext cx="1519238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t3.gstatic.com/images?q=tbn:ANd9GcRnZgZT6Hr1wdUMSqe5gODyOAerL-gu6mEqG13hv5JBXZO78MWPgQ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967613" y="2852937"/>
            <a:ext cx="1519238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27" name="Волна 26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hlinkClick r:id="rId3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756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032" y="332656"/>
            <a:ext cx="85324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27.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Грейпфрут и киви весят так-же, как ананас. Два грейпфрута по весу как ананас и киви. Сколько нужно киви, чтобы их вес был равен весу ананаса?</a:t>
            </a:r>
          </a:p>
        </p:txBody>
      </p:sp>
      <p:pic>
        <p:nvPicPr>
          <p:cNvPr id="1028" name="Picture 4" descr="http://im7-tub-ru.yandex.net/i?id=204389536-40-7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6" r="27781"/>
          <a:stretch/>
        </p:blipFill>
        <p:spPr bwMode="auto">
          <a:xfrm>
            <a:off x="5004047" y="1772816"/>
            <a:ext cx="1333193" cy="237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0-tub-ru.yandex.net/i?id=228831860-18-7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8F6"/>
              </a:clrFrom>
              <a:clrTo>
                <a:srgbClr val="F9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73389"/>
            <a:ext cx="1082040" cy="91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6-tub-ru.yandex.net/i?id=29672923-56-7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9F8F6"/>
              </a:clrFrom>
              <a:clrTo>
                <a:srgbClr val="F9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8556" y="2530952"/>
            <a:ext cx="1563891" cy="145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690155" y="3010693"/>
            <a:ext cx="188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=</a:t>
            </a:r>
            <a:endParaRPr lang="ru-RU" sz="6000" dirty="0"/>
          </a:p>
        </p:txBody>
      </p:sp>
      <p:pic>
        <p:nvPicPr>
          <p:cNvPr id="19" name="Picture 4" descr="http://im7-tub-ru.yandex.net/i?id=204389536-40-7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6" r="27781"/>
          <a:stretch/>
        </p:blipFill>
        <p:spPr bwMode="auto">
          <a:xfrm>
            <a:off x="4527805" y="4149212"/>
            <a:ext cx="1209273" cy="215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im6-tub-ru.yandex.net/i?id=29672923-56-7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5038277"/>
            <a:ext cx="1562070" cy="145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im6-tub-ru.yandex.net/i?id=29672923-56-7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9751" y="5038277"/>
            <a:ext cx="1516239" cy="141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im0-tub-ru.yandex.net/i?id=228831860-18-7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780" y="5192768"/>
            <a:ext cx="1052335" cy="89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743930" y="5149641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=</a:t>
            </a:r>
            <a:endParaRPr lang="ru-RU" sz="6000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36" name="Горизонтальный свиток 35"/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>
              <a:hlinkClick r:id="rId5" action="ppaction://hlinksldjump"/>
            </p:cNvPr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057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300" y="306234"/>
            <a:ext cx="154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Ответ: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im7-tub-ru.yandex.net/i?id=204389536-40-7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6" r="27781"/>
          <a:stretch/>
        </p:blipFill>
        <p:spPr bwMode="auto">
          <a:xfrm>
            <a:off x="2648982" y="1467985"/>
            <a:ext cx="914906" cy="163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0-tub-ru.yandex.net/i?id=228831860-18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26" y="2201494"/>
            <a:ext cx="854469" cy="7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6-tub-ru.yandex.net/i?id=29672923-56-7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6814" y="1941934"/>
            <a:ext cx="1149218" cy="107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m7-tub-ru.yandex.net/i?id=204389536-40-7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6" r="27781"/>
          <a:stretch/>
        </p:blipFill>
        <p:spPr bwMode="auto">
          <a:xfrm>
            <a:off x="6675095" y="1371148"/>
            <a:ext cx="969233" cy="172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m6-tub-ru.yandex.net/i?id=29672923-56-7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51920" y="1966562"/>
            <a:ext cx="1122829" cy="10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6-tub-ru.yandex.net/i?id=29672923-56-7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32040" y="1969043"/>
            <a:ext cx="1120172" cy="104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0-tub-ru.yandex.net/i?id=228831860-18-7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204864"/>
            <a:ext cx="936104" cy="79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40152" y="2080407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=</a:t>
            </a:r>
            <a:endParaRPr lang="ru-RU" sz="6000" dirty="0"/>
          </a:p>
        </p:txBody>
      </p:sp>
      <p:pic>
        <p:nvPicPr>
          <p:cNvPr id="17" name="Picture 2" descr="http://im0-tub-ru.yandex.net/i?id=228831860-18-7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57" y="2780928"/>
            <a:ext cx="936104" cy="79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im6-tub-ru.yandex.net/i?id=29672923-56-7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4257" y="1624560"/>
            <a:ext cx="1207528" cy="112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144926" y="1998874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=</a:t>
            </a:r>
            <a:endParaRPr lang="ru-RU" sz="6000" dirty="0"/>
          </a:p>
        </p:txBody>
      </p:sp>
      <p:pic>
        <p:nvPicPr>
          <p:cNvPr id="25" name="Picture 4" descr="http://im7-tub-ru.yandex.net/i?id=204389536-40-7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6" r="27781"/>
          <a:stretch/>
        </p:blipFill>
        <p:spPr bwMode="auto">
          <a:xfrm>
            <a:off x="2564160" y="3645024"/>
            <a:ext cx="914906" cy="163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500264" y="4249620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=</a:t>
            </a:r>
            <a:endParaRPr lang="ru-RU" sz="6000" dirty="0"/>
          </a:p>
        </p:txBody>
      </p:sp>
      <p:pic>
        <p:nvPicPr>
          <p:cNvPr id="27" name="Picture 2" descr="http://im0-tub-ru.yandex.net/i?id=228831860-18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328" y="4365104"/>
            <a:ext cx="936104" cy="79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im0-tub-ru.yandex.net/i?id=228831860-18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565" y="4365104"/>
            <a:ext cx="936104" cy="79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im0-tub-ru.yandex.net/i?id=228831860-18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07" y="4375026"/>
            <a:ext cx="936104" cy="79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20" name="Волна 19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>
              <a:hlinkClick r:id="rId5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33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7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2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25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25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28.Головоломкин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занялся сельским хозяйством. Он завел себе лошадь, корову и овцу. Лошадь съедает стог сена за 2 дня, корова - за 3, овца - за 6. За сколько дней они съедят стог, если будут есть его вместе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http://zooclub.ru/attach/fotogal/anima/28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3564850"/>
            <a:ext cx="2079774" cy="159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http://briticat.ru/smail/korova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3140968"/>
            <a:ext cx="2004814" cy="133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http://lenagold.ru/fon/clipart/o/ovc/ovech1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969" y="4869160"/>
            <a:ext cx="161925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14" name="Горизонтальный свиток 13"/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hlinkClick r:id="rId5" action="ppaction://hlinksldjump"/>
            </p:cNvPr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550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43075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Ответ: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55573"/>
              </p:ext>
            </p:extLst>
          </p:nvPr>
        </p:nvGraphicFramePr>
        <p:xfrm>
          <a:off x="1259632" y="2460497"/>
          <a:ext cx="6840762" cy="32007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0127"/>
                <a:gridCol w="1140127"/>
                <a:gridCol w="1140127"/>
                <a:gridCol w="1140127"/>
                <a:gridCol w="1140127"/>
                <a:gridCol w="1140127"/>
              </a:tblGrid>
              <a:tr h="32007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463350"/>
              </p:ext>
            </p:extLst>
          </p:nvPr>
        </p:nvGraphicFramePr>
        <p:xfrm>
          <a:off x="4688857" y="2460497"/>
          <a:ext cx="3420381" cy="32007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0127"/>
                <a:gridCol w="1140127"/>
                <a:gridCol w="1140127"/>
              </a:tblGrid>
              <a:tr h="32007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953610"/>
              </p:ext>
            </p:extLst>
          </p:nvPr>
        </p:nvGraphicFramePr>
        <p:xfrm>
          <a:off x="2411760" y="2460497"/>
          <a:ext cx="2280254" cy="32007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0127"/>
                <a:gridCol w="1140127"/>
              </a:tblGrid>
              <a:tr h="32007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30886"/>
              </p:ext>
            </p:extLst>
          </p:nvPr>
        </p:nvGraphicFramePr>
        <p:xfrm>
          <a:off x="1268685" y="2460497"/>
          <a:ext cx="1140127" cy="32007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0127"/>
              </a:tblGrid>
              <a:tr h="32007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http://zooclub.ru/attach/fotogal/anima/28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01995"/>
            <a:ext cx="2079774" cy="159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briticat.ru/smail/korova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3768" y="1058192"/>
            <a:ext cx="2004814" cy="133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lenagold.ru/fon/clipart/o/ovc/ovech1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8192"/>
            <a:ext cx="161925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12" name="Волна 11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hlinkClick r:id="rId6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365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94" y="332656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29.Упорная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улитка взбирается на крутой склон высотой 10м. Она движется в избранном направлении лишь днем и преодолевает за день 3 м. Ночью она отдыхает. За ночь под действием силы тяжести опускается на 2 м. Стартовала она утром первого дня. Когда улитка достигнет вершины? 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21" name="Горизонтальный свиток 20"/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hlinkClick r:id="rId2" action="ppaction://hlinksldjump"/>
            </p:cNvPr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  <p:pic>
        <p:nvPicPr>
          <p:cNvPr id="6146" name="Picture 2" descr="http://animo2.ucoz.ru/_ph/14/1/954946607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98795"/>
            <a:ext cx="14287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528431"/>
              </p:ext>
            </p:extLst>
          </p:nvPr>
        </p:nvGraphicFramePr>
        <p:xfrm>
          <a:off x="4860032" y="273552"/>
          <a:ext cx="743744" cy="6408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3744"/>
              </a:tblGrid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087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87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87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87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87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87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087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214038"/>
              </p:ext>
            </p:extLst>
          </p:nvPr>
        </p:nvGraphicFramePr>
        <p:xfrm>
          <a:off x="4860032" y="4751778"/>
          <a:ext cx="743744" cy="19226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3744"/>
              </a:tblGrid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196643"/>
              </p:ext>
            </p:extLst>
          </p:nvPr>
        </p:nvGraphicFramePr>
        <p:xfrm>
          <a:off x="4860032" y="4734022"/>
          <a:ext cx="743744" cy="1281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3744"/>
              </a:tblGrid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314151"/>
              </p:ext>
            </p:extLst>
          </p:nvPr>
        </p:nvGraphicFramePr>
        <p:xfrm>
          <a:off x="4860032" y="4103706"/>
          <a:ext cx="743744" cy="19226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3744"/>
              </a:tblGrid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361847"/>
              </p:ext>
            </p:extLst>
          </p:nvPr>
        </p:nvGraphicFramePr>
        <p:xfrm>
          <a:off x="4860032" y="4085950"/>
          <a:ext cx="743744" cy="1281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3744"/>
              </a:tblGrid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76968"/>
              </p:ext>
            </p:extLst>
          </p:nvPr>
        </p:nvGraphicFramePr>
        <p:xfrm>
          <a:off x="4860032" y="3455634"/>
          <a:ext cx="743744" cy="19226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3744"/>
              </a:tblGrid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805854"/>
              </p:ext>
            </p:extLst>
          </p:nvPr>
        </p:nvGraphicFramePr>
        <p:xfrm>
          <a:off x="4860032" y="3462369"/>
          <a:ext cx="743744" cy="1281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3744"/>
              </a:tblGrid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353074"/>
              </p:ext>
            </p:extLst>
          </p:nvPr>
        </p:nvGraphicFramePr>
        <p:xfrm>
          <a:off x="4860032" y="2844058"/>
          <a:ext cx="743744" cy="19226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3744"/>
              </a:tblGrid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429607"/>
              </p:ext>
            </p:extLst>
          </p:nvPr>
        </p:nvGraphicFramePr>
        <p:xfrm>
          <a:off x="4860032" y="2837036"/>
          <a:ext cx="743744" cy="1281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3744"/>
              </a:tblGrid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189663"/>
              </p:ext>
            </p:extLst>
          </p:nvPr>
        </p:nvGraphicFramePr>
        <p:xfrm>
          <a:off x="4860032" y="2195986"/>
          <a:ext cx="743744" cy="19226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3744"/>
              </a:tblGrid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056018"/>
              </p:ext>
            </p:extLst>
          </p:nvPr>
        </p:nvGraphicFramePr>
        <p:xfrm>
          <a:off x="4860032" y="2196165"/>
          <a:ext cx="743744" cy="1281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3744"/>
              </a:tblGrid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913487"/>
              </p:ext>
            </p:extLst>
          </p:nvPr>
        </p:nvGraphicFramePr>
        <p:xfrm>
          <a:off x="4860032" y="1555294"/>
          <a:ext cx="743744" cy="19226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3744"/>
              </a:tblGrid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170380"/>
              </p:ext>
            </p:extLst>
          </p:nvPr>
        </p:nvGraphicFramePr>
        <p:xfrm>
          <a:off x="4860032" y="1547914"/>
          <a:ext cx="743744" cy="1281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3744"/>
              </a:tblGrid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456447"/>
              </p:ext>
            </p:extLst>
          </p:nvPr>
        </p:nvGraphicFramePr>
        <p:xfrm>
          <a:off x="4860032" y="908720"/>
          <a:ext cx="743744" cy="19226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3744"/>
              </a:tblGrid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731309"/>
              </p:ext>
            </p:extLst>
          </p:nvPr>
        </p:nvGraphicFramePr>
        <p:xfrm>
          <a:off x="4860032" y="899842"/>
          <a:ext cx="743744" cy="1281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3744"/>
              </a:tblGrid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278469"/>
              </p:ext>
            </p:extLst>
          </p:nvPr>
        </p:nvGraphicFramePr>
        <p:xfrm>
          <a:off x="4860032" y="261295"/>
          <a:ext cx="743744" cy="19226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3744"/>
              </a:tblGrid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640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323528" y="343075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Ответ: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95777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1-ый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1640" y="133977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2-ой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22909" y="170910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3-ий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2909" y="207843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4</a:t>
            </a:r>
            <a:r>
              <a:rPr lang="ru-RU" sz="2800" dirty="0" smtClean="0">
                <a:solidFill>
                  <a:srgbClr val="002060"/>
                </a:solidFill>
              </a:rPr>
              <a:t>-ый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31640" y="244776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5</a:t>
            </a:r>
            <a:r>
              <a:rPr lang="ru-RU" sz="2800" dirty="0" smtClean="0">
                <a:solidFill>
                  <a:srgbClr val="002060"/>
                </a:solidFill>
              </a:rPr>
              <a:t>-ый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22909" y="286868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6-ой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31640" y="323801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7-ой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22908" y="3607348"/>
            <a:ext cx="2889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8-ой день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30" name="Волна 29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hlinkClick r:id="rId2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  <p:pic>
        <p:nvPicPr>
          <p:cNvPr id="1026" name="Picture 2" descr="http://file.mobilmusic.ru/93/7f/b4/609065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538">
            <a:off x="6233010" y="276778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1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2.Васе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купили аквариум в форме куба, вмещающий 64 л воды. Вася наполнил аквариум водой, не долив 5 см до верхнего края. Сколько литров воды он налил в аквариум?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мероприятие\2011г\на презентации\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2924944"/>
            <a:ext cx="2851250" cy="2739437"/>
          </a:xfrm>
          <a:prstGeom prst="rect">
            <a:avLst/>
          </a:prstGeom>
          <a:noFill/>
        </p:spPr>
      </p:pic>
      <p:pic>
        <p:nvPicPr>
          <p:cNvPr id="6146" name="Picture 2" descr="E:\мероприятие\2011г\на презент\MR90028365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271830"/>
            <a:ext cx="3071834" cy="3071834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6" name="Горизонтальный свиток 5"/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hlinkClick r:id="rId4" action="ppaction://hlinksldjump"/>
            </p:cNvPr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616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9023" y="332656"/>
            <a:ext cx="84614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30.У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тёти Гали было 700 рублей. Тётя пошла на рынок и купила яблоки за 200 рублей и груши за 300. Потом тётя Галя пошла в фото-салон. Фотограф сфотографировал её 3 раза, и сделал 3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фотографии по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70 каждую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Вопрос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Сколько денег у тёти осталось?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635896" y="3317708"/>
            <a:ext cx="3248322" cy="3216176"/>
            <a:chOff x="5644158" y="3405684"/>
            <a:chExt cx="3499842" cy="3383508"/>
          </a:xfrm>
        </p:grpSpPr>
        <p:pic>
          <p:nvPicPr>
            <p:cNvPr id="30728" name="Picture 8" descr="Картинка 10 из 2334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250" y="3455442"/>
              <a:ext cx="3333750" cy="333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5644158" y="3405684"/>
              <a:ext cx="1426046" cy="30373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722" name="Picture 2" descr="http://file.mobilmusic.ru/7e/18/f0/5632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89378"/>
            <a:ext cx="28003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http://lenagold.ru/fon/eda/gru/grush21a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3" y="3362167"/>
            <a:ext cx="1879749" cy="187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11" name="Горизонтальный свиток 10"/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hlinkClick r:id="rId7" action="ppaction://hlinksldjump"/>
            </p:cNvPr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69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9125" y="332656"/>
            <a:ext cx="84713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Ответ: 200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рублей, так как о том, что тётя купила фотографии в задаче не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сказано.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Картинка 10 из 507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32004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7" name="Волна 6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hlinkClick r:id="rId4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811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31.Шесть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человек обменялись рукопожатиями. Сколько всего было рукопожатий?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" name="AutoShape 2" descr="data:image/jpeg;base64,/9j/4AAQSkZJRgABAQAAAQABAAD/2wBDAAkGBwgHBgkIBwgKCgkLDRYPDQwMDRsUFRAWIB0iIiAdHx8kKDQsJCYxJx8fLT0tMTU3Ojo6Iys/RD84QzQ5Ojf/2wBDAQoKCg0MDRoPDxo3JR8lNzc3Nzc3Nzc3Nzc3Nzc3Nzc3Nzc3Nzc3Nzc3Nzc3Nzc3Nzc3Nzc3Nzc3Nzc3Nzc3Nzf/wAARCAAdAEQDASIAAhEBAxEB/8QAGwAAAgMBAQEAAAAAAAAAAAAABAYABQcCAQP/xAAuEAACAgEDAgUEAgEFAAAAAAABAgMEEQAFIRIxBhNBUWEUInGBQsEjMlKSobH/xAAZAQEAAwEBAAAAAAAAAAAAAAAEAgMFAAH/xAAmEQACAQMDAwQDAAAAAAAAAAABAwIABBEhMfAFElETFCKRYXGB/9oADAMBAAIRAxEAPwDVN+31qccsVGPzJlUgv3CH4H8j8fj8aqYj4lqCKu0FaT6jvEzGULngmTPIHuQWHB75APNuxXqwWYQxezGB5YUdTKUOQx5/3AHvznQE9Te7niuvvVWxLWqp90td0WRfNEZT7SDkoc556ffg9slN0Hd85ywAdhzXNMKu0AAf0000biUtwG3yvTPnM3SawKdMmMlShJ7jnIPfuASM3esxl2QR+LX3KezIskgeWGmJ2dYnYr1uvA6eengep760XbbaXqEFqNupZUDZx6+v/enqfBpIic1SxRjES80Tr5WrEVStLYnbpjiUsx+Br2xKIIJJmDMsaFiFGScDPGlLetzq72sVNDMEeNmkjyMMMqASVJBwc8e/41658FD5EZqK1lksCiZrF+Wu+50ItvlnyvXHHGZZY1IwMN1YJAOcAY5bGfUMW9/o2K9+1HBLFP8Aawjl6vThWxwDxwQDzkZ55pNh2S5U8K3ae3bhJN9fD0JcZ2kZY+gqiquB0AZ7gn1xjjB+xi5t2319v3qYvI1nz7M8xRVZuOhIwp7faCScdu3JwaboMEiueoHP3V8VkaYzTlU3apYhEjSpC38o5WAIP9j5GppdmmhhlZTXjlUklSw7DPb+/wB6miL6vAxBljPPxUjaE7VRW5RWoxI7g7j5+ZAzGM9WcnqIzjv30Rtkc8hsNFuNqDrfqeNHSQZI75Kkc/Htpz3fZq26RkS5jkI6fMQDJHsc9/j29NBReFa0RJju3QCckZj7/wDDRGdIuIyIXLQ82qYuVyHy3qhmhg29CRJm5aIjR5nLMSeAT7KO+AO/YacNmqzUdthrWHR2iHSCgx9vp6DJ+cDXdHb61FW8hD1v/rkc9Tufkn/ztorWrYWPtY6nJNGc71NBtQ+4Vmt1HgjnkgZsYkjJBGCD6EH0x+9IcG2XotybcUoP5ITon/xGNugZwcN3PwM9u/OtE1NXXFrB+O41FbSvakcUFiJl2+5PXSQlswMCjZ74DAgfrHOqu3N9PLJG7O1h5FJeXqkL/wAQxxhVGCR7c++ne3sNSw7PG0tZnOX8kgBj7lSCM/IGljxNsVbbK1dhZuTpZthHjlkUKcqxzhVGeVH9Y1gN6S9eSJZjzmv3TFvWSPNB30u05VipP1Q9AILsDj8Z9NTThU8N7dBAqTRfUOO8kpJP654HxqaQvpNwIgGY+q43i/Ff/9k="/>
          <p:cNvSpPr>
            <a:spLocks noChangeAspect="1" noChangeArrowheads="1"/>
          </p:cNvSpPr>
          <p:nvPr/>
        </p:nvSpPr>
        <p:spPr bwMode="auto">
          <a:xfrm>
            <a:off x="63500" y="-136525"/>
            <a:ext cx="6477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AdAEQDASIAAhEBAxEB/8QAGwAAAgMBAQEAAAAAAAAAAAAABAYABQcCAQP/xAAuEAACAgEDAgUEAgEFAAAAAAABAgMEEQAFIRIxBhNBUWEUInGBQsEjMlKSobH/xAAZAQEAAwEBAAAAAAAAAAAAAAAEAgMFAAH/xAAmEQACAQMDAwQDAAAAAAAAAAABAwIABBEhMfAFElETFCKRYXGB/9oADAMBAAIRAxEAPwDVN+31qccsVGPzJlUgv3CH4H8j8fj8aqYj4lqCKu0FaT6jvEzGULngmTPIHuQWHB75APNuxXqwWYQxezGB5YUdTKUOQx5/3AHvznQE9Te7niuvvVWxLWqp90td0WRfNEZT7SDkoc556ffg9slN0Hd85ywAdhzXNMKu0AAf0000biUtwG3yvTPnM3SawKdMmMlShJ7jnIPfuASM3esxl2QR+LX3KezIskgeWGmJ2dYnYr1uvA6eengep760XbbaXqEFqNupZUDZx6+v/enqfBpIic1SxRjES80Tr5WrEVStLYnbpjiUsx+Br2xKIIJJmDMsaFiFGScDPGlLetzq72sVNDMEeNmkjyMMMqASVJBwc8e/41658FD5EZqK1lksCiZrF+Wu+50ItvlnyvXHHGZZY1IwMN1YJAOcAY5bGfUMW9/o2K9+1HBLFP8Aawjl6vThWxwDxwQDzkZ55pNh2S5U8K3ae3bhJN9fD0JcZ2kZY+gqiquB0AZ7gn1xjjB+xi5t2319v3qYvI1nz7M8xRVZuOhIwp7faCScdu3JwaboMEiueoHP3V8VkaYzTlU3apYhEjSpC38o5WAIP9j5GppdmmhhlZTXjlUklSw7DPb+/wB6miL6vAxBljPPxUjaE7VRW5RWoxI7g7j5+ZAzGM9WcnqIzjv30Rtkc8hsNFuNqDrfqeNHSQZI75Kkc/Htpz3fZq26RkS5jkI6fMQDJHsc9/j29NBReFa0RJju3QCckZj7/wDDRGdIuIyIXLQ82qYuVyHy3qhmhg29CRJm5aIjR5nLMSeAT7KO+AO/YacNmqzUdthrWHR2iHSCgx9vp6DJ+cDXdHb61FW8hD1v/rkc9Tufkn/ztorWrYWPtY6nJNGc71NBtQ+4Vmt1HgjnkgZsYkjJBGCD6EH0x+9IcG2XotybcUoP5ITon/xGNugZwcN3PwM9u/OtE1NXXFrB+O41FbSvakcUFiJl2+5PXSQlswMCjZ74DAgfrHOqu3N9PLJG7O1h5FJeXqkL/wAQxxhVGCR7c++ne3sNSw7PG0tZnOX8kgBj7lSCM/IGljxNsVbbK1dhZuTpZthHjlkUKcqxzhVGeVH9Y1gN6S9eSJZjzmv3TFvWSPNB30u05VipP1Q9AILsDj8Z9NTThU8N7dBAqTRfUOO8kpJP654HxqaQvpNwIgGY+q43i/Ff/9k="/>
          <p:cNvSpPr>
            <a:spLocks noChangeAspect="1" noChangeArrowheads="1"/>
          </p:cNvSpPr>
          <p:nvPr/>
        </p:nvSpPr>
        <p:spPr bwMode="auto">
          <a:xfrm>
            <a:off x="215900" y="15875"/>
            <a:ext cx="6477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BDAAkGBwgHBgkIBwgKCgkLDRYPDQwMDRsUFRAWIB0iIiAdHx8kKDQsJCYxJx8fLT0tMTU3Ojo6Iys/RD84QzQ5Ojf/2wBDAQoKCg0MDRoPDxo3JR8lNzc3Nzc3Nzc3Nzc3Nzc3Nzc3Nzc3Nzc3Nzc3Nzc3Nzc3Nzc3Nzc3Nzc3Nzc3Nzc3Nzf/wAARCAAdAEQDASIAAhEBAxEB/8QAGwAAAgMBAQEAAAAAAAAAAAAABAYABQcCAQP/xAAuEAACAgEDAgUEAgEFAAAAAAABAgMEEQAFIRIxBhNBUWEUInGBQsEjMlKSobH/xAAZAQEAAwEBAAAAAAAAAAAAAAAEAgMFAAH/xAAmEQACAQMDAwQDAAAAAAAAAAABAwIABBEhMfAFElETFCKRYXGB/9oADAMBAAIRAxEAPwDVN+31qccsVGPzJlUgv3CH4H8j8fj8aqYj4lqCKu0FaT6jvEzGULngmTPIHuQWHB75APNuxXqwWYQxezGB5YUdTKUOQx5/3AHvznQE9Te7niuvvVWxLWqp90td0WRfNEZT7SDkoc556ffg9slN0Hd85ywAdhzXNMKu0AAf0000biUtwG3yvTPnM3SawKdMmMlShJ7jnIPfuASM3esxl2QR+LX3KezIskgeWGmJ2dYnYr1uvA6eengep760XbbaXqEFqNupZUDZx6+v/enqfBpIic1SxRjES80Tr5WrEVStLYnbpjiUsx+Br2xKIIJJmDMsaFiFGScDPGlLetzq72sVNDMEeNmkjyMMMqASVJBwc8e/41658FD5EZqK1lksCiZrF+Wu+50ItvlnyvXHHGZZY1IwMN1YJAOcAY5bGfUMW9/o2K9+1HBLFP8Aawjl6vThWxwDxwQDzkZ55pNh2S5U8K3ae3bhJN9fD0JcZ2kZY+gqiquB0AZ7gn1xjjB+xi5t2319v3qYvI1nz7M8xRVZuOhIwp7faCScdu3JwaboMEiueoHP3V8VkaYzTlU3apYhEjSpC38o5WAIP9j5GppdmmhhlZTXjlUklSw7DPb+/wB6miL6vAxBljPPxUjaE7VRW5RWoxI7g7j5+ZAzGM9WcnqIzjv30Rtkc8hsNFuNqDrfqeNHSQZI75Kkc/Htpz3fZq26RkS5jkI6fMQDJHsc9/j29NBReFa0RJju3QCckZj7/wDDRGdIuIyIXLQ82qYuVyHy3qhmhg29CRJm5aIjR5nLMSeAT7KO+AO/YacNmqzUdthrWHR2iHSCgx9vp6DJ+cDXdHb61FW8hD1v/rkc9Tufkn/ztorWrYWPtY6nJNGc71NBtQ+4Vmt1HgjnkgZsYkjJBGCD6EH0x+9IcG2XotybcUoP5ITon/xGNugZwcN3PwM9u/OtE1NXXFrB+O41FbSvakcUFiJl2+5PXSQlswMCjZ74DAgfrHOqu3N9PLJG7O1h5FJeXqkL/wAQxxhVGCR7c++ne3sNSw7PG0tZnOX8kgBj7lSCM/IGljxNsVbbK1dhZuTpZthHjlkUKcqxzhVGeVH9Y1gN6S9eSJZjzmv3TFvWSPNB30u05VipP1Q9AILsDj8Z9NTThU8N7dBAqTRfUOO8kpJP654HxqaQvpNwIgGY+q43i/Ff/9k="/>
          <p:cNvSpPr>
            <a:spLocks noChangeAspect="1" noChangeArrowheads="1"/>
          </p:cNvSpPr>
          <p:nvPr/>
        </p:nvSpPr>
        <p:spPr bwMode="auto">
          <a:xfrm>
            <a:off x="368300" y="168275"/>
            <a:ext cx="6477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data:image/jpeg;base64,/9j/4AAQSkZJRgABAQAAAQABAAD/2wBDAAkGBwgHBgkIBwgKCgkLDRYPDQwMDRsUFRAWIB0iIiAdHx8kKDQsJCYxJx8fLT0tMTU3Ojo6Iys/RD84QzQ5Ojf/2wBDAQoKCg0MDRoPDxo3JR8lNzc3Nzc3Nzc3Nzc3Nzc3Nzc3Nzc3Nzc3Nzc3Nzc3Nzc3Nzc3Nzc3Nzc3Nzc3Nzc3Nzf/wAARCAAdAEQDASIAAhEBAxEB/8QAGwAAAgMBAQEAAAAAAAAAAAAABAYABQcCAQP/xAAuEAACAgEDAgUEAgEFAAAAAAABAgMEEQAFIRIxBhNBUWEUInGBQsEjMlKSobH/xAAZAQEAAwEBAAAAAAAAAAAAAAAEAgMFAAH/xAAmEQACAQMDAwQDAAAAAAAAAAABAwIABBEhMfAFElETFCKRYXGB/9oADAMBAAIRAxEAPwDVN+31qccsVGPzJlUgv3CH4H8j8fj8aqYj4lqCKu0FaT6jvEzGULngmTPIHuQWHB75APNuxXqwWYQxezGB5YUdTKUOQx5/3AHvznQE9Te7niuvvVWxLWqp90td0WRfNEZT7SDkoc556ffg9slN0Hd85ywAdhzXNMKu0AAf0000biUtwG3yvTPnM3SawKdMmMlShJ7jnIPfuASM3esxl2QR+LX3KezIskgeWGmJ2dYnYr1uvA6eengep760XbbaXqEFqNupZUDZx6+v/enqfBpIic1SxRjES80Tr5WrEVStLYnbpjiUsx+Br2xKIIJJmDMsaFiFGScDPGlLetzq72sVNDMEeNmkjyMMMqASVJBwc8e/41658FD5EZqK1lksCiZrF+Wu+50ItvlnyvXHHGZZY1IwMN1YJAOcAY5bGfUMW9/o2K9+1HBLFP8Aawjl6vThWxwDxwQDzkZ55pNh2S5U8K3ae3bhJN9fD0JcZ2kZY+gqiquB0AZ7gn1xjjB+xi5t2319v3qYvI1nz7M8xRVZuOhIwp7faCScdu3JwaboMEiueoHP3V8VkaYzTlU3apYhEjSpC38o5WAIP9j5GppdmmhhlZTXjlUklSw7DPb+/wB6miL6vAxBljPPxUjaE7VRW5RWoxI7g7j5+ZAzGM9WcnqIzjv30Rtkc8hsNFuNqDrfqeNHSQZI75Kkc/Htpz3fZq26RkS5jkI6fMQDJHsc9/j29NBReFa0RJju3QCckZj7/wDDRGdIuIyIXLQ82qYuVyHy3qhmhg29CRJm5aIjR5nLMSeAT7KO+AO/YacNmqzUdthrWHR2iHSCgx9vp6DJ+cDXdHb61FW8hD1v/rkc9Tufkn/ztorWrYWPtY6nJNGc71NBtQ+4Vmt1HgjnkgZsYkjJBGCD6EH0x+9IcG2XotybcUoP5ITon/xGNugZwcN3PwM9u/OtE1NXXFrB+O41FbSvakcUFiJl2+5PXSQlswMCjZ74DAgfrHOqu3N9PLJG7O1h5FJeXqkL/wAQxxhVGCR7c++ne3sNSw7PG0tZnOX8kgBj7lSCM/IGljxNsVbbK1dhZuTpZthHjlkUKcqxzhVGeVH9Y1gN6S9eSJZjzmv3TFvWSPNB30u05VipP1Q9AILsDj8Z9NTThU8N7dBAqTRfUOO8kpJP654HxqaQvpNwIgGY+q43i/Ff/9k="/>
          <p:cNvSpPr>
            <a:spLocks noChangeAspect="1" noChangeArrowheads="1"/>
          </p:cNvSpPr>
          <p:nvPr/>
        </p:nvSpPr>
        <p:spPr bwMode="auto">
          <a:xfrm>
            <a:off x="520700" y="320675"/>
            <a:ext cx="6477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30" name="Picture 14" descr="http://pics.livejournal.com/glazami_mira/pic/00038q3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896"/>
            <a:ext cx="416242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12" name="Горизонтальный свиток 11"/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hlinkClick r:id="rId3" action="ppaction://hlinksldjump"/>
            </p:cNvPr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224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мероприятие\2011г\на презент1\MR900283627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6568"/>
            <a:ext cx="1830263" cy="183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мероприятие\2011г\на презент1\MR90028364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57" y="446869"/>
            <a:ext cx="1460028" cy="146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мероприятие\2011г\на презент1\MR90028365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358" y="466737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мероприятие\2011г\на презент1\MR90028376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518" y="543441"/>
            <a:ext cx="1372658" cy="137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мероприятие\2011г\на презент1\MR90028365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564455"/>
            <a:ext cx="1352376" cy="135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мероприятие\2011г\на презент1\MR900283651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64456"/>
            <a:ext cx="1352376" cy="135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мероприятие\2011г\на презент1\MR900283858.GIF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752" y="3735729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4906" y="4783268"/>
            <a:ext cx="1150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5+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4783267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4</a:t>
            </a:r>
            <a:r>
              <a:rPr lang="en-US" sz="4800" dirty="0" smtClean="0">
                <a:solidFill>
                  <a:srgbClr val="002060"/>
                </a:solidFill>
              </a:rPr>
              <a:t>+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4599" y="4783810"/>
            <a:ext cx="1095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3+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86771" y="4783810"/>
            <a:ext cx="1165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2</a:t>
            </a:r>
            <a:r>
              <a:rPr lang="en-US" sz="4800" dirty="0" smtClean="0">
                <a:solidFill>
                  <a:srgbClr val="002060"/>
                </a:solidFill>
              </a:rPr>
              <a:t>+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8551" y="4783265"/>
            <a:ext cx="2081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1=15</a:t>
            </a:r>
            <a:endParaRPr lang="ru-RU" sz="4800" dirty="0">
              <a:solidFill>
                <a:srgbClr val="002060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17" name="Волна 16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hlinkClick r:id="rId9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74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18247 L 0.04323 0.29903 C 0.05296 0.32539 0.06754 0.33973 0.08264 0.33973 C 0.10001 0.33973 0.11389 0.32539 0.12362 0.29903 L 0.17014 0.1824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78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14 0.18247 L 0.21233 0.2914 C 0.22119 0.31591 0.23438 0.32932 0.24827 0.32932 C 0.26407 0.32932 0.27657 0.31591 0.28542 0.2914 L 0.32778 0.18247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7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778 0.18247 L 0.36997 0.29117 C 0.37882 0.31568 0.39202 0.32932 0.40573 0.32932 C 0.42153 0.32932 0.43403 0.31568 0.44289 0.29117 L 0.48525 0.18247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7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525 0.18247 L 0.52952 0.29117 C 0.53872 0.31591 0.55261 0.32932 0.56719 0.32932 C 0.58369 0.32932 0.59688 0.31591 0.60608 0.29117 L 0.65053 0.18247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7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053 0.18247 L 0.68629 0.29117 C 0.69393 0.31591 0.70504 0.32932 0.71685 0.32932 C 0.73021 0.32932 0.7408 0.31591 0.74844 0.29117 L 0.78438 0.18247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7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437 0.18247 L 0.5467 0.26688 C 0.49687 0.28654 0.42552 0.2877 0.35399 0.27105 C 0.27204 0.25208 0.2085 0.21924 0.16666 0.17831 L -0.03455 -0.00856 " pathEditMode="relative" rAng="599984" ptsTypes="FffFF">
                                      <p:cBhvr>
                                        <p:cTn id="2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53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19172 L 0.04011 0.29255 C 0.04844 0.31545 0.06094 0.32793 0.07414 0.32793 C 0.08907 0.32793 0.10105 0.31545 0.10938 0.29255 L 0.14966 0.19172 " pathEditMode="relative" rAng="0" ptsTypes="FffFF"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67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64 0.19172 L 0.19757 0.29255 C 0.20608 0.31545 0.21858 0.32793 0.2316 0.32793 C 0.24671 0.32793 0.25851 0.31545 0.26702 0.29255 L 0.30712 0.19172 " pathEditMode="relative" rAng="0" ptsTypes="FffFF">
                                      <p:cBhvr>
                                        <p:cTn id="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67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11 0.19172 L 0.3573 0.29255 C 0.36615 0.31545 0.37934 0.32793 0.39306 0.32793 C 0.40886 0.32793 0.42136 0.31545 0.43021 0.29255 L 0.47257 0.19172 " pathEditMode="relative" rAng="0" ptsTypes="FffFF">
                                      <p:cBhvr>
                                        <p:cTn id="3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67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039 0.19172 L 0.51615 0.30065 C 0.52379 0.32516 0.5349 0.33857 0.54671 0.33857 C 0.56007 0.33857 0.57066 0.32516 0.5783 0.30065 L 0.61424 0.19172 " pathEditMode="relative" rAng="0" ptsTypes="FffFF">
                                      <p:cBhvr>
                                        <p:cTn id="3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7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35 0.34713 L 0.37986 0.3721 C 0.33906 0.37974 0.28437 0.36679 0.23403 0.33695 C 0.17691 0.30064 0.13611 0.25763 0.11389 0.21022 L 5.55556E-7 4.71785E-6 " pathEditMode="relative" rAng="1464239" ptsTypes="FffFF">
                                      <p:cBhvr>
                                        <p:cTn id="3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28" y="-9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000"/>
                            </p:stCondLst>
                            <p:childTnLst>
                              <p:par>
                                <p:cTn id="4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0.19033 L 0.03281 0.29926 C 0.04132 0.32377 0.05382 0.33718 0.06684 0.33718 C 0.08195 0.33718 0.09375 0.32377 0.10226 0.29926 L 0.14236 0.19033 " pathEditMode="relative" rAng="0" ptsTypes="FffFF">
                                      <p:cBhvr>
                                        <p:cTn id="4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7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0"/>
                            </p:stCondLst>
                            <p:childTnLst>
                              <p:par>
                                <p:cTn id="4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35 0.19033 L 0.19254 0.29116 C 0.20139 0.31406 0.21458 0.32654 0.2283 0.32654 C 0.2441 0.32654 0.2566 0.31406 0.26545 0.29116 L 0.30781 0.19033 " pathEditMode="relative" rAng="0" ptsTypes="FffFF">
                                      <p:cBhvr>
                                        <p:cTn id="4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67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00"/>
                            </p:stCondLst>
                            <p:childTnLst>
                              <p:par>
                                <p:cTn id="5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63 0.19033 L 0.35139 0.29926 C 0.35903 0.32377 0.37014 0.33718 0.38195 0.33718 C 0.39531 0.33718 0.4059 0.32377 0.41354 0.29926 L 0.44948 0.19033 " pathEditMode="relative" rAng="0" ptsTypes="FffFF">
                                      <p:cBhvr>
                                        <p:cTn id="5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7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5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948 0.19033 L 0.29965 0.28307 C 0.26771 0.30481 0.22656 0.30782 0.18785 0.29232 C 0.1434 0.27544 0.11181 0.24445 0.0934 0.20259 L 0.00521 0.01781 " pathEditMode="relative" rAng="975266" ptsTypes="FffFF">
                                      <p:cBhvr>
                                        <p:cTn id="5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71" y="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0"/>
                            </p:stCondLst>
                            <p:childTnLst>
                              <p:par>
                                <p:cTn id="5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.18409 L 0.03872 0.28492 C 0.04757 0.30782 0.06076 0.3203 0.07448 0.3203 C 0.09028 0.3203 0.10278 0.30782 0.11163 0.28492 L 0.15399 0.18409 " pathEditMode="relative" rAng="0" ptsTypes="FffFF">
                                      <p:cBhvr>
                                        <p:cTn id="6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67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000"/>
                            </p:stCondLst>
                            <p:childTnLst>
                              <p:par>
                                <p:cTn id="6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81 0.18409 L 0.19757 0.29302 C 0.20521 0.31753 0.21632 0.33094 0.22813 0.33094 C 0.24149 0.33094 0.25208 0.31753 0.25972 0.29302 L 0.29566 0.18409 " pathEditMode="relative" rAng="0" ptsTypes="FffFF">
                                      <p:cBhvr>
                                        <p:cTn id="6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7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000"/>
                            </p:stCondLst>
                            <p:childTnLst>
                              <p:par>
                                <p:cTn id="6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55 0.14084 L 0.19497 0.22456 C 0.17049 0.24422 0.1408 0.24769 0.11372 0.23543 C 0.08247 0.22133 0.06198 0.19473 0.05156 0.15935 L -1.38889E-6 -2.72895E-6 " pathEditMode="relative" rAng="1134985" ptsTypes="FffFF">
                                      <p:cBhvr>
                                        <p:cTn id="6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7" y="1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6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7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18247 L 0.03125 0.2914 C 0.03889 0.31591 0.05 0.32932 0.06181 0.32932 C 0.07517 0.32932 0.08576 0.31591 0.0934 0.2914 L 0.12934 0.18247 " pathEditMode="relative" rAng="0" ptsTypes="FffFF">
                                      <p:cBhvr>
                                        <p:cTn id="7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7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8000"/>
                            </p:stCondLst>
                            <p:childTnLst>
                              <p:par>
                                <p:cTn id="7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52 0.24098 L 0.08576 0.23104 C 0.06649 0.23011 0.04653 0.2167 0.03107 0.19542 C 0.01337 0.17137 0.00468 0.14524 0.00451 0.11933 L 2.77778E-6 3.60777E-7 " pathEditMode="relative" rAng="2752885" ptsTypes="FffFF">
                                      <p:cBhvr>
                                        <p:cTn id="7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9" y="-83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332656"/>
            <a:ext cx="8496944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32.На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столе лежат 9 спичек. Расположите их так, чтобы в каждом горизонтальном ряду было: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4.</a:t>
            </a:r>
          </a:p>
        </p:txBody>
      </p:sp>
      <p:grpSp>
        <p:nvGrpSpPr>
          <p:cNvPr id="4" name="Группа 25"/>
          <p:cNvGrpSpPr/>
          <p:nvPr/>
        </p:nvGrpSpPr>
        <p:grpSpPr>
          <a:xfrm rot="5400000">
            <a:off x="2548092" y="1704163"/>
            <a:ext cx="179661" cy="1490107"/>
            <a:chOff x="1772459" y="5220403"/>
            <a:chExt cx="179661" cy="1490107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5400000" flipH="1">
              <a:off x="1153256" y="6001477"/>
              <a:ext cx="1418067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Капля 11"/>
            <p:cNvSpPr/>
            <p:nvPr/>
          </p:nvSpPr>
          <p:spPr>
            <a:xfrm rot="13504749" flipH="1">
              <a:off x="1790250" y="5202612"/>
              <a:ext cx="144080" cy="17966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26"/>
          <p:cNvGrpSpPr/>
          <p:nvPr/>
        </p:nvGrpSpPr>
        <p:grpSpPr>
          <a:xfrm rot="5400000">
            <a:off x="4380058" y="1704163"/>
            <a:ext cx="179661" cy="1490107"/>
            <a:chOff x="1772459" y="5220403"/>
            <a:chExt cx="179661" cy="1490107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rot="5400000" flipH="1">
              <a:off x="1153256" y="6001477"/>
              <a:ext cx="1418067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Капля 9"/>
            <p:cNvSpPr/>
            <p:nvPr/>
          </p:nvSpPr>
          <p:spPr>
            <a:xfrm rot="13504749" flipH="1">
              <a:off x="1790250" y="5202612"/>
              <a:ext cx="144080" cy="17966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27"/>
          <p:cNvGrpSpPr/>
          <p:nvPr/>
        </p:nvGrpSpPr>
        <p:grpSpPr>
          <a:xfrm rot="5400000">
            <a:off x="6166008" y="1702207"/>
            <a:ext cx="179661" cy="1490107"/>
            <a:chOff x="1772459" y="5220403"/>
            <a:chExt cx="179661" cy="1490107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rot="5400000" flipH="1">
              <a:off x="1153256" y="6001477"/>
              <a:ext cx="1418067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Капля 7"/>
            <p:cNvSpPr/>
            <p:nvPr/>
          </p:nvSpPr>
          <p:spPr>
            <a:xfrm rot="13504749" flipH="1">
              <a:off x="1790250" y="5202612"/>
              <a:ext cx="144080" cy="17966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25"/>
          <p:cNvGrpSpPr/>
          <p:nvPr/>
        </p:nvGrpSpPr>
        <p:grpSpPr>
          <a:xfrm rot="5400000">
            <a:off x="2548092" y="2847171"/>
            <a:ext cx="179661" cy="1490107"/>
            <a:chOff x="1772459" y="5220403"/>
            <a:chExt cx="179661" cy="1490107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1153256" y="6001477"/>
              <a:ext cx="1418067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Капля 14"/>
            <p:cNvSpPr/>
            <p:nvPr/>
          </p:nvSpPr>
          <p:spPr>
            <a:xfrm rot="13504749" flipH="1">
              <a:off x="1790250" y="5202612"/>
              <a:ext cx="144080" cy="17966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26"/>
          <p:cNvGrpSpPr/>
          <p:nvPr/>
        </p:nvGrpSpPr>
        <p:grpSpPr>
          <a:xfrm rot="5400000">
            <a:off x="4380058" y="2847171"/>
            <a:ext cx="179661" cy="1490107"/>
            <a:chOff x="1772459" y="5220403"/>
            <a:chExt cx="179661" cy="1490107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1153256" y="6001477"/>
              <a:ext cx="1418067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Капля 17"/>
            <p:cNvSpPr/>
            <p:nvPr/>
          </p:nvSpPr>
          <p:spPr>
            <a:xfrm rot="13504749" flipH="1">
              <a:off x="1790250" y="5202612"/>
              <a:ext cx="144080" cy="17966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27"/>
          <p:cNvGrpSpPr/>
          <p:nvPr/>
        </p:nvGrpSpPr>
        <p:grpSpPr>
          <a:xfrm rot="5400000">
            <a:off x="6166008" y="2845215"/>
            <a:ext cx="179661" cy="1490107"/>
            <a:chOff x="1772459" y="5220403"/>
            <a:chExt cx="179661" cy="1490107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5400000" flipH="1">
              <a:off x="1153256" y="6001477"/>
              <a:ext cx="1418067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Капля 20"/>
            <p:cNvSpPr/>
            <p:nvPr/>
          </p:nvSpPr>
          <p:spPr>
            <a:xfrm rot="13504749" flipH="1">
              <a:off x="1790250" y="5202612"/>
              <a:ext cx="144080" cy="17966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5"/>
          <p:cNvGrpSpPr/>
          <p:nvPr/>
        </p:nvGrpSpPr>
        <p:grpSpPr>
          <a:xfrm rot="5400000">
            <a:off x="2548092" y="3951438"/>
            <a:ext cx="179661" cy="1490107"/>
            <a:chOff x="1772459" y="5220403"/>
            <a:chExt cx="179661" cy="1490107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rot="5400000" flipH="1">
              <a:off x="1153256" y="6001477"/>
              <a:ext cx="1418067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Капля 23"/>
            <p:cNvSpPr/>
            <p:nvPr/>
          </p:nvSpPr>
          <p:spPr>
            <a:xfrm rot="13504749" flipH="1">
              <a:off x="1790250" y="5202612"/>
              <a:ext cx="144080" cy="17966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6"/>
          <p:cNvGrpSpPr/>
          <p:nvPr/>
        </p:nvGrpSpPr>
        <p:grpSpPr>
          <a:xfrm rot="5400000">
            <a:off x="4380058" y="3951438"/>
            <a:ext cx="179661" cy="1490107"/>
            <a:chOff x="1772459" y="5220403"/>
            <a:chExt cx="179661" cy="1490107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rot="5400000" flipH="1">
              <a:off x="1153256" y="6001477"/>
              <a:ext cx="1418067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Капля 26"/>
            <p:cNvSpPr/>
            <p:nvPr/>
          </p:nvSpPr>
          <p:spPr>
            <a:xfrm rot="13504749" flipH="1">
              <a:off x="1790250" y="5202612"/>
              <a:ext cx="144080" cy="17966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 rot="5400000">
            <a:off x="6166008" y="3949482"/>
            <a:ext cx="179661" cy="1490107"/>
            <a:chOff x="1772459" y="5220403"/>
            <a:chExt cx="179661" cy="1490107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rot="5400000" flipH="1">
              <a:off x="1153256" y="6001477"/>
              <a:ext cx="1418067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Капля 29"/>
            <p:cNvSpPr/>
            <p:nvPr/>
          </p:nvSpPr>
          <p:spPr>
            <a:xfrm rot="13504749" flipH="1">
              <a:off x="1790250" y="5202612"/>
              <a:ext cx="144080" cy="17966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32" name="Горизонтальный свиток 31"/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>
              <a:hlinkClick r:id="rId2" action="ppaction://hlinksldjump"/>
            </p:cNvPr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370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3528" y="353943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  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25"/>
          <p:cNvGrpSpPr/>
          <p:nvPr/>
        </p:nvGrpSpPr>
        <p:grpSpPr>
          <a:xfrm rot="9300000">
            <a:off x="4306952" y="3039967"/>
            <a:ext cx="179661" cy="1490107"/>
            <a:chOff x="1772459" y="5220403"/>
            <a:chExt cx="179661" cy="1490107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1153256" y="6001477"/>
              <a:ext cx="1418067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Капля 13"/>
            <p:cNvSpPr/>
            <p:nvPr/>
          </p:nvSpPr>
          <p:spPr>
            <a:xfrm rot="13504749" flipH="1">
              <a:off x="1790250" y="5202612"/>
              <a:ext cx="144080" cy="17966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25"/>
          <p:cNvGrpSpPr/>
          <p:nvPr/>
        </p:nvGrpSpPr>
        <p:grpSpPr>
          <a:xfrm rot="12720000">
            <a:off x="4991399" y="3057574"/>
            <a:ext cx="179661" cy="1490107"/>
            <a:chOff x="1772459" y="5220403"/>
            <a:chExt cx="179661" cy="1490107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5400000" flipH="1">
              <a:off x="1153256" y="6001477"/>
              <a:ext cx="1418067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Капля 16"/>
            <p:cNvSpPr/>
            <p:nvPr/>
          </p:nvSpPr>
          <p:spPr>
            <a:xfrm rot="13504749" flipH="1">
              <a:off x="1790250" y="5202612"/>
              <a:ext cx="144080" cy="17966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25"/>
          <p:cNvGrpSpPr/>
          <p:nvPr/>
        </p:nvGrpSpPr>
        <p:grpSpPr>
          <a:xfrm rot="10800000">
            <a:off x="3571867" y="3000371"/>
            <a:ext cx="179661" cy="1490107"/>
            <a:chOff x="1772459" y="5220403"/>
            <a:chExt cx="179661" cy="1490107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5400000" flipH="1">
              <a:off x="1153256" y="6001477"/>
              <a:ext cx="1418067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Капля 19"/>
            <p:cNvSpPr/>
            <p:nvPr/>
          </p:nvSpPr>
          <p:spPr>
            <a:xfrm rot="13504749" flipH="1">
              <a:off x="1790250" y="5202612"/>
              <a:ext cx="144080" cy="17966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5"/>
          <p:cNvGrpSpPr/>
          <p:nvPr/>
        </p:nvGrpSpPr>
        <p:grpSpPr>
          <a:xfrm rot="9300000">
            <a:off x="4306953" y="5111670"/>
            <a:ext cx="179661" cy="1490107"/>
            <a:chOff x="1772459" y="5220403"/>
            <a:chExt cx="179661" cy="1490107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 rot="5400000" flipH="1">
              <a:off x="1153256" y="6001477"/>
              <a:ext cx="1418067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Капля 24"/>
            <p:cNvSpPr/>
            <p:nvPr/>
          </p:nvSpPr>
          <p:spPr>
            <a:xfrm rot="13504749" flipH="1">
              <a:off x="1790250" y="5202612"/>
              <a:ext cx="144080" cy="17966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 rot="12720000">
            <a:off x="4991400" y="5129277"/>
            <a:ext cx="179661" cy="1490107"/>
            <a:chOff x="1772459" y="5220403"/>
            <a:chExt cx="179661" cy="1490107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 rot="5400000" flipH="1">
              <a:off x="1153256" y="6001477"/>
              <a:ext cx="1418067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Капля 27"/>
            <p:cNvSpPr/>
            <p:nvPr/>
          </p:nvSpPr>
          <p:spPr>
            <a:xfrm rot="13504749" flipH="1">
              <a:off x="1790250" y="5202612"/>
              <a:ext cx="144080" cy="17966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5"/>
          <p:cNvGrpSpPr/>
          <p:nvPr/>
        </p:nvGrpSpPr>
        <p:grpSpPr>
          <a:xfrm rot="10800000">
            <a:off x="3533636" y="5020700"/>
            <a:ext cx="179661" cy="1490107"/>
            <a:chOff x="1772459" y="5220403"/>
            <a:chExt cx="179661" cy="1490107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 rot="5400000" flipH="1">
              <a:off x="1153256" y="6001477"/>
              <a:ext cx="1418067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Капля 30"/>
            <p:cNvSpPr/>
            <p:nvPr/>
          </p:nvSpPr>
          <p:spPr>
            <a:xfrm rot="13504749" flipH="1">
              <a:off x="1790250" y="5202612"/>
              <a:ext cx="144080" cy="17966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25"/>
          <p:cNvGrpSpPr/>
          <p:nvPr/>
        </p:nvGrpSpPr>
        <p:grpSpPr>
          <a:xfrm rot="9300000">
            <a:off x="4306953" y="753952"/>
            <a:ext cx="179661" cy="1490107"/>
            <a:chOff x="1772459" y="5220403"/>
            <a:chExt cx="179661" cy="1490107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5400000" flipH="1">
              <a:off x="1153256" y="6001477"/>
              <a:ext cx="1418067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Капля 33"/>
            <p:cNvSpPr/>
            <p:nvPr/>
          </p:nvSpPr>
          <p:spPr>
            <a:xfrm rot="13504749" flipH="1">
              <a:off x="1790250" y="5202612"/>
              <a:ext cx="144080" cy="17966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25"/>
          <p:cNvGrpSpPr/>
          <p:nvPr/>
        </p:nvGrpSpPr>
        <p:grpSpPr>
          <a:xfrm rot="12720000">
            <a:off x="4991400" y="771559"/>
            <a:ext cx="179661" cy="1490107"/>
            <a:chOff x="1772459" y="5220403"/>
            <a:chExt cx="179661" cy="1490107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5400000" flipH="1">
              <a:off x="1153256" y="6001477"/>
              <a:ext cx="1418067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Капля 36"/>
            <p:cNvSpPr/>
            <p:nvPr/>
          </p:nvSpPr>
          <p:spPr>
            <a:xfrm rot="13504749" flipH="1">
              <a:off x="1790250" y="5202612"/>
              <a:ext cx="144080" cy="17966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25"/>
          <p:cNvGrpSpPr/>
          <p:nvPr/>
        </p:nvGrpSpPr>
        <p:grpSpPr>
          <a:xfrm rot="10800000">
            <a:off x="3605074" y="785770"/>
            <a:ext cx="179661" cy="1490107"/>
            <a:chOff x="1772459" y="5220403"/>
            <a:chExt cx="179661" cy="1490107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 rot="5400000" flipH="1">
              <a:off x="1153256" y="6001477"/>
              <a:ext cx="1418067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Капля 39"/>
            <p:cNvSpPr/>
            <p:nvPr/>
          </p:nvSpPr>
          <p:spPr>
            <a:xfrm rot="13504749" flipH="1">
              <a:off x="1790250" y="5202612"/>
              <a:ext cx="144080" cy="179661"/>
            </a:xfrm>
            <a:prstGeom prst="teardrop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42" name="Волна 41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>
              <a:hlinkClick r:id="rId2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756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33.Поезд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двигаясь равномерно со скоростью 90 км/ч, проезжает мимо платформы длина которой 300м за 30с. Найдите длину поезда в метрах.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http://t3.gstatic.com/images?q=tbn:ANd9GcQ6QXoiJQhtBDjGk8PN43QaVpNl-BROCRUrYWqdDX2jl65z9fdZ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9"/>
          <a:stretch/>
        </p:blipFill>
        <p:spPr bwMode="auto">
          <a:xfrm>
            <a:off x="5076056" y="2142330"/>
            <a:ext cx="3019797" cy="232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ggGBQkIEQgKFQkKGR4WGRgYGB8bIBseJBwhICQcHiQjJC8eISUmIx4dKjcsLys1OC04ISoxQTcqQS8uOCwBCQoKDQsNGQ4OGTUkHiQ1NTU1NTU1NTU0NTQ1NTU1NDUwNjU1NTU1NTQ2NDUuLDU1NTU0NTQ0LDQ1NTU0NTQ2NP/AABEIAEAAVwMBIgACEQEDEQH/xAAcAAACAgIDAAAAAAAAAAAAAAAABwUGBAgBAgP/xAA5EAACAQMDAgQEAwQLAQAAAAABAgMEBREAEiEGMQcTQVEUImFxMoGxQpGhwRUWFyNSYnOS0eHwCP/EABoBAAIDAQEAAAAAAAAAAAAAAAIEAAEDBQb/xAAuEQABAwIEAgkFAQAAAAAAAAABAAIDESEEEjFBYZETUXGBobHB0fAjMjNT4SL/2gAMAwEAAhEDEQA/AHjo0aXXiF1d1h0zLVVMNtohZ4giiVvndmbAyF8xcYZgMbT2z2OAbGF7g0KGyYujWtyeKfWbuYxdKoyqMkCKmB/d5ZI13bxL673cVtbj/Ri/lTkabdgZG/cQOfshzBbHa4ZgiliQFHOkf0T1R151Z1AtIt6jVYAJH3rFyokCso2wZ3dx3GPfTtqIVqaaSE52yAqcfUY0rLGYnZSVYNVUJ/FaxxVLxLFcJApwGSIlW+qnPI+vrqXsPWFvv9S1Oi1MdQBuCSpsZlzjcoPcA9/bj3GkTXWi2dL3iW0VMVAJ6UhclQ25TyjE44JXGe3rpgeFdkoZ79UXmCkhWkp4/JR1BG9mOXIPZgAFXPPIOk2SPLy1wp3Lp4jCwRwtkY+pO1fSiaWjRo0wuajRo0aiiNUXxlqYYuhVp2bD1U8SqMHkhw5+3yqx59tXrS/8aqA1fR9JUBwPg6mN8Y/FuJjwP9+fy1vhqdOyvWPNU7QqQ8K7bSUnh9ap0gQTVMe9mxySxyee+M+mrfjSS6R8XpLF0vSWs2Tf8EDHuEoXIUkZwVOD+es+t8c60rHHDYY1mkycvKWXA78KoOeR662fg8Q5xdkN/VVmC4scS2v/AOibjTxs6wzGVmGe5aKKU5z/AJ2Y/TOrJSeM3TtVd0o9lakUjlBM6qI++AT8+9VY4wSo7jONJ669X1p6qqL28FMKi4q8ZA3FVDQpDx654B7+uoh4ayGJYvJjV2wqkMeG7DjbnggfmPtp4YIPLumNCGjjem+vzeyDNTRMTxpwvXFLgctApOPXEkg59/T/AMNNPoSCKm6DsiJGqqYI2wPdkDE/mST+ete7xdrj1ndFrpmjM0KJGBhsY9DkEfiOWPtnGrL0n4j3no+3w0EkfnW2Er8zKxZELBSindgkA5Ct27cDGs5YsRJhY25bMreovU9Va2R/5BrXXtT80aj7De6XqKy09yhL+RODwylSCCVKsD2IYEH7eupDXIRI0aNGoojVQ8VAf6ju+xisc0DNgfsiZCSfoBrp4ndaVnRVmp6iGGAyTsy7pAzKMIWAwpByxAA+YYz66iuuvEHpuu8PLrAl4pXqZ4ioVDkljx+79Nasa4EOCopf2+1wRxVMeV/u5plwfTDn+X6/fXE1vp0vdEMjDxy9/Ugof0zqFprvIKutjU5eWYsqjknftwFHqST/AB+x17s1Yl7WKpWUNTEsiQugY5XBILqySe2B2we/B135pW4eMGR2/kf4gjidK7KwVKkXhEPUb7InfZCnAOCN0x3Nn6AZPvrOqooqenbbGWV1bLAgBAEOCw7nJGMD/jUBe0io1Fyhu07wSssbAqBJGVJYBgqjIbkcqOT+1rBqr+tSNvxFSoOchVbkEEbfw9uf4d+BgonZ2kh3iEBFDQhWu0U8RtNMJKdEVFVVG7dldg5PoMn74xznWP1FTM9luZAhFKkO4NyW8wODg+m3A/j3Oq5RXeWGLPl1e5wuRtJAwu0beOBwP+teVfdFq0nUxVPmeWyZI2gA885I9u/OifH9LX5yUrdOXwurq9Oob9axE7WqKTzVc7jsdwjmMEnaQd7NgfhwSfxjTJ0rvCjrLp+msxt0lasV3lkLyCUhd7t/g+ZhhQoTuD8mSATyz0kWVFcMCrDII5BHuNecm/I61LrYaLto0aNZK1G3/p6g6mtvwNQkhg3B/lZkOR2OVIOoym8OOlqREC2Wl3oMBiMt2xkk8k/XVl0aIOcBQGyi1ppem6jpXr+10NRbRESzsjEo2RiRU5Vjzu298HOONWLqOxzXunhjSWMeWTkNuwSVIDZU5BU8gZweAeOC57xaKa+WuaglD+TLjlWKkEEMrKRyCrAEH3GqTN4e9QCYql7t5i9GenO77na4TOeeAOdPsxTXNLJRyQFpFwld1HaBavhpNpkWdwiKT86+2yQ84GR+Lj7cZiamCWno6hVkrWrIzu24XITjIaPAJwCSHRmBxyBnI2CovD62Q26pgmaWearUxvIx2nbnIVQuFUAgEYHcZ51F/wBlFLU1cD1NzqJoIW37NiJub0JZQGznk4IzpcTGMuOHcWcBpy6+zxTBlMgAmGbjvz37+6iT9B09Hdqb4ZLrIboU8zhE8vOFOzI+f9pAT25OMkEaKzww6i/oe33kU/n01cqtiItI6qy7gWAjB7H0yAQM8ablP4Q0tHV1LR3muWmqsB1wm4gem/bvBIJBPfn351eqSkgoaKGljjVYIFCKo7AAYAH2A1o/GyPykkmmxJIWOUCoHkte7xS3683Sjub9HyfHxqRMzUkrpUHjDtH5WFYgc4PPcEYGve11nWfT92aWhsl7hoGximaGWaMHCg/M4VgDt9MFQcZ99gto9ho2j2Gs+nb+sePuqpxWHZqitqrPTTVFIsVa6gvGGDBW9QCODo1m6NLIl//Z"/>
          <p:cNvSpPr>
            <a:spLocks noChangeAspect="1" noChangeArrowheads="1"/>
          </p:cNvSpPr>
          <p:nvPr/>
        </p:nvSpPr>
        <p:spPr bwMode="auto">
          <a:xfrm>
            <a:off x="63500" y="-288925"/>
            <a:ext cx="8286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data:image/jpeg;base64,/9j/4AAQSkZJRgABAQAAAQABAAD/2wCEAAkGBggGBQkIEQgKFQkKGR4WGRgYGB8bIBseJBwhICQcHiQjJC8eISUmIx4dKjcsLys1OC04ISoxQTcqQS8uOCwBCQoKDQsNGQ4OGTUkHiQ1NTU1NTU1NTU0NTQ1NTU1NDUwNjU1NTU1NTQ2NDUuLDU1NTU0NTQ0LDQ1NTU0NTQ2NP/AABEIAEAAVwMBIgACEQEDEQH/xAAcAAACAgIDAAAAAAAAAAAAAAAABwUGBAgBAgP/xAA5EAACAQMDAgQEAwQLAQAAAAABAgMEBREAEiEGMQcTQVEUImFxMoGxQpGhwRUWFyNSYnOS0eHwCP/EABoBAAIDAQEAAAAAAAAAAAAAAAIEAAEDBQb/xAAuEQABAwIEAgkFAQAAAAAAAAABAAIDESEEEjFBYZETUXGBobHB0fAjMjNT4SL/2gAMAwEAAhEDEQA/AHjo0aXXiF1d1h0zLVVMNtohZ4giiVvndmbAyF8xcYZgMbT2z2OAbGF7g0KGyYujWtyeKfWbuYxdKoyqMkCKmB/d5ZI13bxL673cVtbj/Ri/lTkabdgZG/cQOfshzBbHa4ZgiliQFHOkf0T1R151Z1AtIt6jVYAJH3rFyokCso2wZ3dx3GPfTtqIVqaaSE52yAqcfUY0rLGYnZSVYNVUJ/FaxxVLxLFcJApwGSIlW+qnPI+vrqXsPWFvv9S1Oi1MdQBuCSpsZlzjcoPcA9/bj3GkTXWi2dL3iW0VMVAJ6UhclQ25TyjE44JXGe3rpgeFdkoZ79UXmCkhWkp4/JR1BG9mOXIPZgAFXPPIOk2SPLy1wp3Lp4jCwRwtkY+pO1fSiaWjRo0wuajRo0aiiNUXxlqYYuhVp2bD1U8SqMHkhw5+3yqx59tXrS/8aqA1fR9JUBwPg6mN8Y/FuJjwP9+fy1vhqdOyvWPNU7QqQ8K7bSUnh9ap0gQTVMe9mxySxyee+M+mrfjSS6R8XpLF0vSWs2Tf8EDHuEoXIUkZwVOD+es+t8c60rHHDYY1mkycvKWXA78KoOeR662fg8Q5xdkN/VVmC4scS2v/AOibjTxs6wzGVmGe5aKKU5z/AJ2Y/TOrJSeM3TtVd0o9lakUjlBM6qI++AT8+9VY4wSo7jONJ669X1p6qqL28FMKi4q8ZA3FVDQpDx654B7+uoh4ayGJYvJjV2wqkMeG7DjbnggfmPtp4YIPLumNCGjjem+vzeyDNTRMTxpwvXFLgctApOPXEkg59/T/AMNNPoSCKm6DsiJGqqYI2wPdkDE/mST+ete7xdrj1ndFrpmjM0KJGBhsY9DkEfiOWPtnGrL0n4j3no+3w0EkfnW2Er8zKxZELBSindgkA5Ct27cDGs5YsRJhY25bMreovU9Va2R/5BrXXtT80aj7De6XqKy09yhL+RODwylSCCVKsD2IYEH7eupDXIRI0aNGoojVQ8VAf6ju+xisc0DNgfsiZCSfoBrp4ndaVnRVmp6iGGAyTsy7pAzKMIWAwpByxAA+YYz66iuuvEHpuu8PLrAl4pXqZ4ioVDkljx+79Nasa4EOCopf2+1wRxVMeV/u5plwfTDn+X6/fXE1vp0vdEMjDxy9/Ugof0zqFprvIKutjU5eWYsqjknftwFHqST/AB+x17s1Yl7WKpWUNTEsiQugY5XBILqySe2B2we/B135pW4eMGR2/kf4gjidK7KwVKkXhEPUb7InfZCnAOCN0x3Nn6AZPvrOqooqenbbGWV1bLAgBAEOCw7nJGMD/jUBe0io1Fyhu07wSssbAqBJGVJYBgqjIbkcqOT+1rBqr+tSNvxFSoOchVbkEEbfw9uf4d+BgonZ2kh3iEBFDQhWu0U8RtNMJKdEVFVVG7dldg5PoMn74xznWP1FTM9luZAhFKkO4NyW8wODg+m3A/j3Oq5RXeWGLPl1e5wuRtJAwu0beOBwP+teVfdFq0nUxVPmeWyZI2gA885I9u/OifH9LX5yUrdOXwurq9Oob9axE7WqKTzVc7jsdwjmMEnaQd7NgfhwSfxjTJ0rvCjrLp+msxt0lasV3lkLyCUhd7t/g+ZhhQoTuD8mSATyz0kWVFcMCrDII5BHuNecm/I61LrYaLto0aNZK1G3/p6g6mtvwNQkhg3B/lZkOR2OVIOoym8OOlqREC2Wl3oMBiMt2xkk8k/XVl0aIOcBQGyi1ppem6jpXr+10NRbRESzsjEo2RiRU5Vjzu298HOONWLqOxzXunhjSWMeWTkNuwSVIDZU5BU8gZweAeOC57xaKa+WuaglD+TLjlWKkEEMrKRyCrAEH3GqTN4e9QCYql7t5i9GenO77na4TOeeAOdPsxTXNLJRyQFpFwld1HaBavhpNpkWdwiKT86+2yQ84GR+Lj7cZiamCWno6hVkrWrIzu24XITjIaPAJwCSHRmBxyBnI2CovD62Q26pgmaWearUxvIx2nbnIVQuFUAgEYHcZ51F/wBlFLU1cD1NzqJoIW37NiJub0JZQGznk4IzpcTGMuOHcWcBpy6+zxTBlMgAmGbjvz37+6iT9B09Hdqb4ZLrIboU8zhE8vOFOzI+f9pAT25OMkEaKzww6i/oe33kU/n01cqtiItI6qy7gWAjB7H0yAQM8ablP4Q0tHV1LR3muWmqsB1wm4gem/bvBIJBPfn351eqSkgoaKGljjVYIFCKo7AAYAH2A1o/GyPykkmmxJIWOUCoHkte7xS3683Sjub9HyfHxqRMzUkrpUHjDtH5WFYgc4PPcEYGve11nWfT92aWhsl7hoGximaGWaMHCg/M4VgDt9MFQcZ99gto9ho2j2Gs+nb+sePuqpxWHZqitqrPTTVFIsVa6gvGGDBW9QCODo1m6NLIl//Z"/>
          <p:cNvSpPr>
            <a:spLocks noChangeAspect="1" noChangeArrowheads="1"/>
          </p:cNvSpPr>
          <p:nvPr/>
        </p:nvSpPr>
        <p:spPr bwMode="auto">
          <a:xfrm>
            <a:off x="215900" y="-136525"/>
            <a:ext cx="8286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8" name="Picture 8" descr="http://animo2.ucoz.ru/_ph/58/2/94322768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500" y="4581128"/>
            <a:ext cx="38862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8" name="Горизонтальный свиток 7"/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hlinkClick r:id="rId4" action="ppaction://hlinksldjump"/>
            </p:cNvPr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925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50886 0.00162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32656"/>
            <a:ext cx="3203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твет: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90км/ч=25м/с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0153" y="4581128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300+х=25*30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х=750-300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х=450м длина поезда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мероприятие\2011г\на презент1\transport-1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1903" y="1771529"/>
            <a:ext cx="3168352" cy="8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16449" y="2661329"/>
            <a:ext cx="3139727" cy="676742"/>
          </a:xfrm>
          <a:prstGeom prst="rect">
            <a:avLst/>
          </a:prstGeom>
          <a:pattFill prst="shingle">
            <a:fgClr>
              <a:schemeClr val="accent6">
                <a:lumMod val="50000"/>
              </a:schemeClr>
            </a:fgClr>
            <a:bgClr>
              <a:schemeClr val="accent6">
                <a:lumMod val="40000"/>
                <a:lumOff val="6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/>
          <p:cNvSpPr/>
          <p:nvPr/>
        </p:nvSpPr>
        <p:spPr>
          <a:xfrm rot="5400000">
            <a:off x="4372402" y="1986346"/>
            <a:ext cx="432047" cy="313549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866232" y="377011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300</a:t>
            </a:r>
            <a:r>
              <a:rPr lang="ru-RU" sz="3600" dirty="0" smtClean="0"/>
              <a:t>м</a:t>
            </a:r>
            <a:endParaRPr lang="ru-RU" sz="3600" dirty="0"/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5817570" y="724444"/>
            <a:ext cx="432047" cy="600580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460762" y="3770119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(300+х) м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388424" y="566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12" name="Волна 11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hlinkClick r:id="rId3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278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86309E-7 L 0.67413 -0.00162 " pathEditMode="relative" rAng="0" ptsTypes="AA">
                                      <p:cBhvr>
                                        <p:cTn id="15" dur="7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 animBg="1"/>
      <p:bldP spid="5" grpId="0" animBg="1"/>
      <p:bldP spid="6" grpId="0"/>
      <p:bldP spid="8" grpId="0" animBg="1"/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34.Имеется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пять звеньев цепи по 3 кольца в каждом. Какое наименьшее число колец нужно расковать и сковать, чтобы соединить эти звенья в одну цепь?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42910" y="3150384"/>
            <a:ext cx="3143264" cy="500062"/>
            <a:chOff x="285720" y="2500306"/>
            <a:chExt cx="3143264" cy="500062"/>
          </a:xfrm>
        </p:grpSpPr>
        <p:sp>
          <p:nvSpPr>
            <p:cNvPr id="4" name="Кольцо 3"/>
            <p:cNvSpPr/>
            <p:nvPr/>
          </p:nvSpPr>
          <p:spPr bwMode="auto">
            <a:xfrm>
              <a:off x="1285845" y="2500306"/>
              <a:ext cx="1143000" cy="500062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C00000"/>
                </a:solidFill>
              </a:endParaRPr>
            </a:p>
          </p:txBody>
        </p:sp>
        <p:sp>
          <p:nvSpPr>
            <p:cNvPr id="5" name="Кольцо 4"/>
            <p:cNvSpPr/>
            <p:nvPr/>
          </p:nvSpPr>
          <p:spPr bwMode="auto">
            <a:xfrm>
              <a:off x="285720" y="2500306"/>
              <a:ext cx="1143000" cy="500062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C00000"/>
                </a:solidFill>
              </a:endParaRPr>
            </a:p>
          </p:txBody>
        </p:sp>
        <p:sp>
          <p:nvSpPr>
            <p:cNvPr id="6" name="Кольцо 5"/>
            <p:cNvSpPr/>
            <p:nvPr/>
          </p:nvSpPr>
          <p:spPr bwMode="auto">
            <a:xfrm>
              <a:off x="2285984" y="2500306"/>
              <a:ext cx="1143000" cy="500062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C0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 rot="1200579">
            <a:off x="5440868" y="3298675"/>
            <a:ext cx="3143264" cy="500062"/>
            <a:chOff x="285720" y="3214690"/>
            <a:chExt cx="3143264" cy="500062"/>
          </a:xfrm>
        </p:grpSpPr>
        <p:sp>
          <p:nvSpPr>
            <p:cNvPr id="7" name="Кольцо 6"/>
            <p:cNvSpPr/>
            <p:nvPr/>
          </p:nvSpPr>
          <p:spPr bwMode="auto">
            <a:xfrm>
              <a:off x="1285845" y="3214690"/>
              <a:ext cx="1143000" cy="500062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Кольцо 7"/>
            <p:cNvSpPr/>
            <p:nvPr/>
          </p:nvSpPr>
          <p:spPr bwMode="auto">
            <a:xfrm>
              <a:off x="285720" y="3214690"/>
              <a:ext cx="1143000" cy="500062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Кольцо 8"/>
            <p:cNvSpPr/>
            <p:nvPr/>
          </p:nvSpPr>
          <p:spPr bwMode="auto">
            <a:xfrm>
              <a:off x="2285984" y="3214690"/>
              <a:ext cx="1143000" cy="500062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 rot="20384119">
            <a:off x="870333" y="4465429"/>
            <a:ext cx="3143264" cy="500062"/>
            <a:chOff x="285720" y="3929070"/>
            <a:chExt cx="3143264" cy="500062"/>
          </a:xfrm>
        </p:grpSpPr>
        <p:sp>
          <p:nvSpPr>
            <p:cNvPr id="10" name="Кольцо 9"/>
            <p:cNvSpPr/>
            <p:nvPr/>
          </p:nvSpPr>
          <p:spPr bwMode="auto">
            <a:xfrm>
              <a:off x="1285845" y="3929070"/>
              <a:ext cx="1143000" cy="500062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Кольцо 10"/>
            <p:cNvSpPr/>
            <p:nvPr/>
          </p:nvSpPr>
          <p:spPr bwMode="auto">
            <a:xfrm>
              <a:off x="285720" y="3929070"/>
              <a:ext cx="1143000" cy="500062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Кольцо 11"/>
            <p:cNvSpPr/>
            <p:nvPr/>
          </p:nvSpPr>
          <p:spPr bwMode="auto">
            <a:xfrm>
              <a:off x="2285984" y="3929070"/>
              <a:ext cx="1143000" cy="500062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 rot="20943070">
            <a:off x="4860478" y="4819456"/>
            <a:ext cx="3143264" cy="500062"/>
            <a:chOff x="285720" y="4714888"/>
            <a:chExt cx="3143264" cy="500062"/>
          </a:xfrm>
        </p:grpSpPr>
        <p:sp>
          <p:nvSpPr>
            <p:cNvPr id="13" name="Кольцо 12"/>
            <p:cNvSpPr/>
            <p:nvPr/>
          </p:nvSpPr>
          <p:spPr bwMode="auto">
            <a:xfrm>
              <a:off x="1285845" y="4714888"/>
              <a:ext cx="1143000" cy="500062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Кольцо 13"/>
            <p:cNvSpPr/>
            <p:nvPr/>
          </p:nvSpPr>
          <p:spPr bwMode="auto">
            <a:xfrm>
              <a:off x="285720" y="4714888"/>
              <a:ext cx="1143000" cy="500062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Кольцо 14"/>
            <p:cNvSpPr/>
            <p:nvPr/>
          </p:nvSpPr>
          <p:spPr bwMode="auto">
            <a:xfrm>
              <a:off x="2285984" y="4714888"/>
              <a:ext cx="1143000" cy="500062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643042" y="5857892"/>
            <a:ext cx="3143264" cy="500062"/>
            <a:chOff x="285720" y="5429268"/>
            <a:chExt cx="3143264" cy="500062"/>
          </a:xfrm>
        </p:grpSpPr>
        <p:sp>
          <p:nvSpPr>
            <p:cNvPr id="16" name="Кольцо 15"/>
            <p:cNvSpPr/>
            <p:nvPr/>
          </p:nvSpPr>
          <p:spPr bwMode="auto">
            <a:xfrm>
              <a:off x="1285845" y="5429268"/>
              <a:ext cx="1143000" cy="500062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Кольцо 16"/>
            <p:cNvSpPr/>
            <p:nvPr/>
          </p:nvSpPr>
          <p:spPr bwMode="auto">
            <a:xfrm>
              <a:off x="285720" y="5429268"/>
              <a:ext cx="1143000" cy="500062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Кольцо 17"/>
            <p:cNvSpPr/>
            <p:nvPr/>
          </p:nvSpPr>
          <p:spPr bwMode="auto">
            <a:xfrm>
              <a:off x="2285984" y="5429268"/>
              <a:ext cx="1143000" cy="500062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31" name="Горизонтальный свиток 30"/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hlinkClick r:id="rId2" action="ppaction://hlinksldjump"/>
            </p:cNvPr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185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 rot="20829367">
            <a:off x="12889" y="2441550"/>
            <a:ext cx="2143108" cy="357186"/>
            <a:chOff x="2786050" y="3214682"/>
            <a:chExt cx="3143264" cy="500062"/>
          </a:xfrm>
        </p:grpSpPr>
        <p:sp>
          <p:nvSpPr>
            <p:cNvPr id="26" name="Кольцо 25"/>
            <p:cNvSpPr/>
            <p:nvPr/>
          </p:nvSpPr>
          <p:spPr bwMode="auto">
            <a:xfrm>
              <a:off x="3786175" y="3214682"/>
              <a:ext cx="1143000" cy="500062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Кольцо 26"/>
            <p:cNvSpPr/>
            <p:nvPr/>
          </p:nvSpPr>
          <p:spPr bwMode="auto">
            <a:xfrm>
              <a:off x="2786050" y="3214682"/>
              <a:ext cx="1143000" cy="500062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" name="Кольцо 27"/>
            <p:cNvSpPr/>
            <p:nvPr/>
          </p:nvSpPr>
          <p:spPr bwMode="auto">
            <a:xfrm>
              <a:off x="4786314" y="3214682"/>
              <a:ext cx="1143000" cy="500062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500298" y="1993502"/>
            <a:ext cx="2143108" cy="357186"/>
            <a:chOff x="2786050" y="3214682"/>
            <a:chExt cx="3143264" cy="500062"/>
          </a:xfrm>
        </p:grpSpPr>
        <p:sp>
          <p:nvSpPr>
            <p:cNvPr id="38" name="Кольцо 37"/>
            <p:cNvSpPr/>
            <p:nvPr/>
          </p:nvSpPr>
          <p:spPr bwMode="auto">
            <a:xfrm>
              <a:off x="3786175" y="3214682"/>
              <a:ext cx="1143000" cy="500062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Кольцо 38"/>
            <p:cNvSpPr/>
            <p:nvPr/>
          </p:nvSpPr>
          <p:spPr bwMode="auto">
            <a:xfrm>
              <a:off x="2786050" y="3214682"/>
              <a:ext cx="1143000" cy="500062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Кольцо 39"/>
            <p:cNvSpPr/>
            <p:nvPr/>
          </p:nvSpPr>
          <p:spPr bwMode="auto">
            <a:xfrm>
              <a:off x="4786314" y="3214682"/>
              <a:ext cx="1143000" cy="500062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 rot="600306">
            <a:off x="5015361" y="2319829"/>
            <a:ext cx="2143108" cy="357186"/>
            <a:chOff x="2786050" y="3214682"/>
            <a:chExt cx="3143264" cy="500062"/>
          </a:xfrm>
        </p:grpSpPr>
        <p:sp>
          <p:nvSpPr>
            <p:cNvPr id="42" name="Кольцо 41"/>
            <p:cNvSpPr/>
            <p:nvPr/>
          </p:nvSpPr>
          <p:spPr bwMode="auto">
            <a:xfrm>
              <a:off x="3786175" y="3214682"/>
              <a:ext cx="1143000" cy="500062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3" name="Кольцо 42"/>
            <p:cNvSpPr/>
            <p:nvPr/>
          </p:nvSpPr>
          <p:spPr bwMode="auto">
            <a:xfrm>
              <a:off x="2786050" y="3214682"/>
              <a:ext cx="1143000" cy="500062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Кольцо 43"/>
            <p:cNvSpPr/>
            <p:nvPr/>
          </p:nvSpPr>
          <p:spPr bwMode="auto">
            <a:xfrm>
              <a:off x="4786314" y="3214682"/>
              <a:ext cx="1143000" cy="500062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 rot="2305150">
            <a:off x="7298849" y="3516177"/>
            <a:ext cx="2143108" cy="357186"/>
            <a:chOff x="2786050" y="3214682"/>
            <a:chExt cx="3143264" cy="500062"/>
          </a:xfrm>
        </p:grpSpPr>
        <p:sp>
          <p:nvSpPr>
            <p:cNvPr id="46" name="Кольцо 45"/>
            <p:cNvSpPr/>
            <p:nvPr/>
          </p:nvSpPr>
          <p:spPr bwMode="auto">
            <a:xfrm>
              <a:off x="3786175" y="3214682"/>
              <a:ext cx="1143000" cy="500062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Кольцо 46"/>
            <p:cNvSpPr/>
            <p:nvPr/>
          </p:nvSpPr>
          <p:spPr bwMode="auto">
            <a:xfrm>
              <a:off x="2786050" y="3214682"/>
              <a:ext cx="1143000" cy="500062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Кольцо 47"/>
            <p:cNvSpPr/>
            <p:nvPr/>
          </p:nvSpPr>
          <p:spPr bwMode="auto">
            <a:xfrm>
              <a:off x="4786314" y="3214682"/>
              <a:ext cx="1143000" cy="500062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50" name="Кольцо 49"/>
          <p:cNvSpPr/>
          <p:nvPr/>
        </p:nvSpPr>
        <p:spPr bwMode="auto">
          <a:xfrm>
            <a:off x="3968011" y="3922328"/>
            <a:ext cx="779309" cy="35718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Кольцо 50"/>
          <p:cNvSpPr/>
          <p:nvPr/>
        </p:nvSpPr>
        <p:spPr bwMode="auto">
          <a:xfrm>
            <a:off x="3286116" y="3922328"/>
            <a:ext cx="779309" cy="35718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Кольцо 51"/>
          <p:cNvSpPr/>
          <p:nvPr/>
        </p:nvSpPr>
        <p:spPr bwMode="auto">
          <a:xfrm>
            <a:off x="4649915" y="3922328"/>
            <a:ext cx="779309" cy="35718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528" y="332656"/>
            <a:ext cx="3203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твет: 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23" name="Волна 22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hlinkClick r:id="rId2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21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2706 L -0.13819 -0.25786 " pathEditMode="relative" ptsTypes="AA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80574E-7 L 0.05486 -0.2682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-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2706 L 0.24827 -0.1739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-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2714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702" y="428604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V=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³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1363317"/>
            <a:ext cx="414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³=64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л=64дм³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7929586" y="1857364"/>
            <a:ext cx="785818" cy="285752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43372" y="2500305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=4дм=40см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573016"/>
            <a:ext cx="8715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40*40*35=56000см³=56дм³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620" y="4221088"/>
            <a:ext cx="1074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536" y="479715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V=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64000-40*40*5=56000см³=56дм³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316960" y="1244261"/>
            <a:ext cx="2826412" cy="2309166"/>
            <a:chOff x="953500" y="1244261"/>
            <a:chExt cx="2826412" cy="2309166"/>
          </a:xfrm>
        </p:grpSpPr>
        <p:sp>
          <p:nvSpPr>
            <p:cNvPr id="4" name="Куб 3"/>
            <p:cNvSpPr/>
            <p:nvPr/>
          </p:nvSpPr>
          <p:spPr>
            <a:xfrm>
              <a:off x="1208144" y="1244261"/>
              <a:ext cx="2571768" cy="2286016"/>
            </a:xfrm>
            <a:prstGeom prst="cub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H:\мероприятие\2011г\на презентации\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532" y="2047997"/>
              <a:ext cx="1948635" cy="1467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Левая фигурная скобка 4"/>
            <p:cNvSpPr/>
            <p:nvPr/>
          </p:nvSpPr>
          <p:spPr>
            <a:xfrm>
              <a:off x="953500" y="2071147"/>
              <a:ext cx="254644" cy="1482280"/>
            </a:xfrm>
            <a:prstGeom prst="leftBrac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11972" y="2227512"/>
            <a:ext cx="1259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35</a:t>
            </a:r>
            <a:r>
              <a:rPr lang="ru-RU" sz="3200" dirty="0" smtClean="0">
                <a:solidFill>
                  <a:srgbClr val="002060"/>
                </a:solidFill>
              </a:rPr>
              <a:t>см</a:t>
            </a:r>
            <a:endParaRPr lang="ru-RU" sz="3200" dirty="0">
              <a:solidFill>
                <a:srgbClr val="00206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19" name="Волна 18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hlinkClick r:id="rId3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37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45332"/>
            <a:ext cx="8615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35. Как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 помощи чашечных весов без гирь разделить 24 унции кукурузы на две части — 9 унций и 15 унций?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6" name="Picture 4" descr="http://t2.gstatic.com/images?q=tbn:ANd9GcSRxON_wT5GVlpB2AGu9D0Nbb4-34qgqc81ZU9JpmqFYkN3iHnMG0EvZrkG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01" y="2016183"/>
            <a:ext cx="4320480" cy="346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4" name="Picture 2" descr="http://t0.gstatic.com/images?q=tbn:ANd9GcQVDgzKIqJTlMzpuiX7_RDjZfFAR9slIxzV_G8zrxUColhAz8F0n_Zrr26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05" y="3767068"/>
            <a:ext cx="761235" cy="147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http://www.gifzona.ru/i/zodiak/w_0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51" y="2389794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7" name="Горизонтальный свиток 6"/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hlinkClick r:id="rId5" action="ppaction://hlinksldjump"/>
            </p:cNvPr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743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Группа 48"/>
          <p:cNvGrpSpPr/>
          <p:nvPr/>
        </p:nvGrpSpPr>
        <p:grpSpPr>
          <a:xfrm>
            <a:off x="1451379" y="4357694"/>
            <a:ext cx="1076797" cy="1174979"/>
            <a:chOff x="1451379" y="4357694"/>
            <a:chExt cx="1076797" cy="1174979"/>
          </a:xfrm>
        </p:grpSpPr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1451379" y="4571327"/>
              <a:ext cx="890942" cy="514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>
                  <a:solidFill>
                    <a:schemeClr val="bg1"/>
                  </a:solidFill>
                </a:rPr>
                <a:t>100г</a:t>
              </a:r>
            </a:p>
          </p:txBody>
        </p:sp>
        <p:sp>
          <p:nvSpPr>
            <p:cNvPr id="39" name="Rectangle 16" descr="Сферы"/>
            <p:cNvSpPr>
              <a:spLocks noChangeArrowheads="1"/>
            </p:cNvSpPr>
            <p:nvPr/>
          </p:nvSpPr>
          <p:spPr bwMode="auto">
            <a:xfrm>
              <a:off x="1500166" y="4357694"/>
              <a:ext cx="1028010" cy="1174979"/>
            </a:xfrm>
            <a:prstGeom prst="rect">
              <a:avLst/>
            </a:prstGeom>
            <a:pattFill prst="sphere">
              <a:fgClr>
                <a:srgbClr val="540054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Text Box 22"/>
            <p:cNvSpPr txBox="1">
              <a:spLocks noChangeArrowheads="1"/>
            </p:cNvSpPr>
            <p:nvPr/>
          </p:nvSpPr>
          <p:spPr bwMode="auto">
            <a:xfrm>
              <a:off x="1571604" y="4714884"/>
              <a:ext cx="890942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 smtClean="0"/>
                <a:t>3 </a:t>
              </a:r>
              <a:r>
                <a:rPr lang="ru-RU" sz="2400" b="1" dirty="0" err="1" smtClean="0"/>
                <a:t>ун</a:t>
              </a:r>
              <a:endParaRPr lang="ru-RU" sz="2400" b="1" dirty="0"/>
            </a:p>
          </p:txBody>
        </p:sp>
      </p:grpSp>
      <p:grpSp>
        <p:nvGrpSpPr>
          <p:cNvPr id="33" name="Group 23"/>
          <p:cNvGrpSpPr>
            <a:grpSpLocks/>
          </p:cNvGrpSpPr>
          <p:nvPr/>
        </p:nvGrpSpPr>
        <p:grpSpPr bwMode="auto">
          <a:xfrm>
            <a:off x="4124206" y="4357694"/>
            <a:ext cx="1028010" cy="1174979"/>
            <a:chOff x="3168" y="2160"/>
            <a:chExt cx="480" cy="528"/>
          </a:xfrm>
        </p:grpSpPr>
        <p:sp>
          <p:nvSpPr>
            <p:cNvPr id="34" name="Rectangle 16" descr="Сферы"/>
            <p:cNvSpPr>
              <a:spLocks noChangeArrowheads="1"/>
            </p:cNvSpPr>
            <p:nvPr/>
          </p:nvSpPr>
          <p:spPr bwMode="auto">
            <a:xfrm>
              <a:off x="3168" y="2160"/>
              <a:ext cx="480" cy="528"/>
            </a:xfrm>
            <a:prstGeom prst="rect">
              <a:avLst/>
            </a:prstGeom>
            <a:pattFill prst="sphere">
              <a:fgClr>
                <a:srgbClr val="540054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3192" y="2304"/>
              <a:ext cx="416" cy="2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 smtClean="0"/>
                <a:t>3 </a:t>
              </a:r>
              <a:r>
                <a:rPr lang="ru-RU" sz="2400" b="1" dirty="0" err="1" smtClean="0"/>
                <a:t>ун</a:t>
              </a:r>
              <a:endParaRPr lang="ru-RU" sz="2400" b="1" dirty="0"/>
            </a:p>
          </p:txBody>
        </p:sp>
      </p:grp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928662" y="285728"/>
            <a:ext cx="4214842" cy="1495428"/>
            <a:chOff x="1776" y="2160"/>
            <a:chExt cx="1968" cy="672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776" y="2448"/>
              <a:ext cx="1968" cy="384"/>
              <a:chOff x="384" y="3264"/>
              <a:chExt cx="1968" cy="384"/>
            </a:xfrm>
          </p:grpSpPr>
          <p:sp>
            <p:nvSpPr>
              <p:cNvPr id="10" name="AutoShape 6"/>
              <p:cNvSpPr>
                <a:spLocks/>
              </p:cNvSpPr>
              <p:nvPr/>
            </p:nvSpPr>
            <p:spPr bwMode="auto">
              <a:xfrm rot="-5400000">
                <a:off x="672" y="2976"/>
                <a:ext cx="240" cy="816"/>
              </a:xfrm>
              <a:prstGeom prst="leftBracket">
                <a:avLst>
                  <a:gd name="adj" fmla="val 28333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AutoShape 7"/>
              <p:cNvSpPr>
                <a:spLocks/>
              </p:cNvSpPr>
              <p:nvPr/>
            </p:nvSpPr>
            <p:spPr bwMode="auto">
              <a:xfrm rot="-5400000">
                <a:off x="1824" y="2976"/>
                <a:ext cx="240" cy="816"/>
              </a:xfrm>
              <a:prstGeom prst="leftBracket">
                <a:avLst>
                  <a:gd name="adj" fmla="val 28333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768" y="3504"/>
                <a:ext cx="1200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4"/>
                  </a:cxn>
                  <a:cxn ang="0">
                    <a:pos x="1200" y="144"/>
                  </a:cxn>
                  <a:cxn ang="0">
                    <a:pos x="1200" y="0"/>
                  </a:cxn>
                </a:cxnLst>
                <a:rect l="0" t="0" r="r" b="b"/>
                <a:pathLst>
                  <a:path w="1200" h="144">
                    <a:moveTo>
                      <a:pt x="0" y="0"/>
                    </a:moveTo>
                    <a:lnTo>
                      <a:pt x="0" y="144"/>
                    </a:lnTo>
                    <a:lnTo>
                      <a:pt x="1200" y="144"/>
                    </a:lnTo>
                    <a:lnTo>
                      <a:pt x="1200" y="0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1920" y="2256"/>
              <a:ext cx="4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>
                  <a:solidFill>
                    <a:schemeClr val="bg1"/>
                  </a:solidFill>
                </a:rPr>
                <a:t>100г</a:t>
              </a:r>
            </a:p>
          </p:txBody>
        </p: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3168" y="2160"/>
              <a:ext cx="480" cy="528"/>
              <a:chOff x="3168" y="2160"/>
              <a:chExt cx="480" cy="528"/>
            </a:xfrm>
          </p:grpSpPr>
          <p:sp>
            <p:nvSpPr>
              <p:cNvPr id="6" name="Rectangle 16" descr="Сферы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480" cy="528"/>
              </a:xfrm>
              <a:prstGeom prst="rect">
                <a:avLst/>
              </a:prstGeom>
              <a:pattFill prst="sphere">
                <a:fgClr>
                  <a:srgbClr val="540054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" name="Text Box 22"/>
              <p:cNvSpPr txBox="1">
                <a:spLocks noChangeArrowheads="1"/>
              </p:cNvSpPr>
              <p:nvPr/>
            </p:nvSpPr>
            <p:spPr bwMode="auto">
              <a:xfrm>
                <a:off x="3192" y="2304"/>
                <a:ext cx="416" cy="2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 dirty="0" smtClean="0"/>
                  <a:t>12 </a:t>
                </a:r>
                <a:r>
                  <a:rPr lang="ru-RU" sz="2400" b="1" dirty="0" err="1" smtClean="0"/>
                  <a:t>ун</a:t>
                </a:r>
                <a:endParaRPr lang="ru-RU" sz="2400" b="1" dirty="0"/>
              </a:p>
            </p:txBody>
          </p:sp>
        </p:grpSp>
      </p:grpSp>
      <p:grpSp>
        <p:nvGrpSpPr>
          <p:cNvPr id="46" name="Группа 45"/>
          <p:cNvGrpSpPr/>
          <p:nvPr/>
        </p:nvGrpSpPr>
        <p:grpSpPr>
          <a:xfrm>
            <a:off x="1285852" y="285728"/>
            <a:ext cx="1028010" cy="1174979"/>
            <a:chOff x="1285852" y="285728"/>
            <a:chExt cx="1028010" cy="1174979"/>
          </a:xfrm>
        </p:grpSpPr>
        <p:sp>
          <p:nvSpPr>
            <p:cNvPr id="13" name="Rectangle 16" descr="Сферы"/>
            <p:cNvSpPr>
              <a:spLocks noChangeArrowheads="1"/>
            </p:cNvSpPr>
            <p:nvPr/>
          </p:nvSpPr>
          <p:spPr bwMode="auto">
            <a:xfrm>
              <a:off x="1285852" y="285728"/>
              <a:ext cx="1028010" cy="1174979"/>
            </a:xfrm>
            <a:prstGeom prst="rect">
              <a:avLst/>
            </a:prstGeom>
            <a:pattFill prst="sphere">
              <a:fgClr>
                <a:srgbClr val="540054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1357290" y="589910"/>
              <a:ext cx="890942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 smtClean="0"/>
                <a:t>12 </a:t>
              </a:r>
              <a:r>
                <a:rPr lang="ru-RU" sz="2400" b="1" dirty="0" err="1" smtClean="0"/>
                <a:t>ун</a:t>
              </a:r>
              <a:endParaRPr lang="ru-RU" sz="2400" b="1" dirty="0"/>
            </a:p>
          </p:txBody>
        </p:sp>
      </p:grpSp>
      <p:sp>
        <p:nvSpPr>
          <p:cNvPr id="15" name="Rectangle 16" descr="Сферы"/>
          <p:cNvSpPr>
            <a:spLocks noChangeArrowheads="1"/>
          </p:cNvSpPr>
          <p:nvPr/>
        </p:nvSpPr>
        <p:spPr bwMode="auto">
          <a:xfrm>
            <a:off x="7153341" y="690619"/>
            <a:ext cx="1571636" cy="1746483"/>
          </a:xfrm>
          <a:prstGeom prst="rect">
            <a:avLst/>
          </a:prstGeom>
          <a:pattFill prst="sphere">
            <a:fgClr>
              <a:srgbClr val="540054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7143768" y="1290050"/>
            <a:ext cx="78581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/>
              <a:t>12 </a:t>
            </a:r>
            <a:endParaRPr lang="ru-RU" sz="2800" b="1" dirty="0"/>
          </a:p>
        </p:txBody>
      </p:sp>
      <p:grpSp>
        <p:nvGrpSpPr>
          <p:cNvPr id="17" name="Group 31"/>
          <p:cNvGrpSpPr>
            <a:grpSpLocks/>
          </p:cNvGrpSpPr>
          <p:nvPr/>
        </p:nvGrpSpPr>
        <p:grpSpPr bwMode="auto">
          <a:xfrm>
            <a:off x="928662" y="2143116"/>
            <a:ext cx="4214842" cy="1495428"/>
            <a:chOff x="1776" y="2160"/>
            <a:chExt cx="1968" cy="672"/>
          </a:xfrm>
        </p:grpSpPr>
        <p:grpSp>
          <p:nvGrpSpPr>
            <p:cNvPr id="18" name="Group 9"/>
            <p:cNvGrpSpPr>
              <a:grpSpLocks/>
            </p:cNvGrpSpPr>
            <p:nvPr/>
          </p:nvGrpSpPr>
          <p:grpSpPr bwMode="auto">
            <a:xfrm>
              <a:off x="1776" y="2448"/>
              <a:ext cx="1968" cy="384"/>
              <a:chOff x="384" y="3264"/>
              <a:chExt cx="1968" cy="384"/>
            </a:xfrm>
          </p:grpSpPr>
          <p:sp>
            <p:nvSpPr>
              <p:cNvPr id="23" name="AutoShape 6"/>
              <p:cNvSpPr>
                <a:spLocks/>
              </p:cNvSpPr>
              <p:nvPr/>
            </p:nvSpPr>
            <p:spPr bwMode="auto">
              <a:xfrm rot="-5400000">
                <a:off x="672" y="2976"/>
                <a:ext cx="240" cy="816"/>
              </a:xfrm>
              <a:prstGeom prst="leftBracket">
                <a:avLst>
                  <a:gd name="adj" fmla="val 28333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AutoShape 7"/>
              <p:cNvSpPr>
                <a:spLocks/>
              </p:cNvSpPr>
              <p:nvPr/>
            </p:nvSpPr>
            <p:spPr bwMode="auto">
              <a:xfrm rot="-5400000">
                <a:off x="1824" y="2976"/>
                <a:ext cx="240" cy="816"/>
              </a:xfrm>
              <a:prstGeom prst="leftBracket">
                <a:avLst>
                  <a:gd name="adj" fmla="val 28333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Freeform 8"/>
              <p:cNvSpPr>
                <a:spLocks/>
              </p:cNvSpPr>
              <p:nvPr/>
            </p:nvSpPr>
            <p:spPr bwMode="auto">
              <a:xfrm>
                <a:off x="768" y="3504"/>
                <a:ext cx="1200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4"/>
                  </a:cxn>
                  <a:cxn ang="0">
                    <a:pos x="1200" y="144"/>
                  </a:cxn>
                  <a:cxn ang="0">
                    <a:pos x="1200" y="0"/>
                  </a:cxn>
                </a:cxnLst>
                <a:rect l="0" t="0" r="r" b="b"/>
                <a:pathLst>
                  <a:path w="1200" h="144">
                    <a:moveTo>
                      <a:pt x="0" y="0"/>
                    </a:moveTo>
                    <a:lnTo>
                      <a:pt x="0" y="144"/>
                    </a:lnTo>
                    <a:lnTo>
                      <a:pt x="1200" y="144"/>
                    </a:lnTo>
                    <a:lnTo>
                      <a:pt x="1200" y="0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1920" y="2256"/>
              <a:ext cx="4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>
                  <a:solidFill>
                    <a:schemeClr val="bg1"/>
                  </a:solidFill>
                </a:rPr>
                <a:t>100г</a:t>
              </a:r>
            </a:p>
          </p:txBody>
        </p:sp>
        <p:grpSp>
          <p:nvGrpSpPr>
            <p:cNvPr id="20" name="Group 23"/>
            <p:cNvGrpSpPr>
              <a:grpSpLocks/>
            </p:cNvGrpSpPr>
            <p:nvPr/>
          </p:nvGrpSpPr>
          <p:grpSpPr bwMode="auto">
            <a:xfrm>
              <a:off x="3168" y="2160"/>
              <a:ext cx="480" cy="528"/>
              <a:chOff x="3168" y="2160"/>
              <a:chExt cx="480" cy="528"/>
            </a:xfrm>
          </p:grpSpPr>
          <p:sp>
            <p:nvSpPr>
              <p:cNvPr id="21" name="Rectangle 16" descr="Сферы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480" cy="528"/>
              </a:xfrm>
              <a:prstGeom prst="rect">
                <a:avLst/>
              </a:prstGeom>
              <a:pattFill prst="sphere">
                <a:fgClr>
                  <a:srgbClr val="540054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Text Box 22"/>
              <p:cNvSpPr txBox="1">
                <a:spLocks noChangeArrowheads="1"/>
              </p:cNvSpPr>
              <p:nvPr/>
            </p:nvSpPr>
            <p:spPr bwMode="auto">
              <a:xfrm>
                <a:off x="3192" y="2304"/>
                <a:ext cx="416" cy="2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 dirty="0" smtClean="0"/>
                  <a:t>6 </a:t>
                </a:r>
                <a:r>
                  <a:rPr lang="ru-RU" sz="2400" b="1" dirty="0" err="1" smtClean="0"/>
                  <a:t>ун</a:t>
                </a:r>
                <a:endParaRPr lang="ru-RU" sz="2400" b="1" dirty="0"/>
              </a:p>
            </p:txBody>
          </p:sp>
        </p:grpSp>
      </p:grpSp>
      <p:grpSp>
        <p:nvGrpSpPr>
          <p:cNvPr id="47" name="Группа 46"/>
          <p:cNvGrpSpPr/>
          <p:nvPr/>
        </p:nvGrpSpPr>
        <p:grpSpPr>
          <a:xfrm>
            <a:off x="1285852" y="2143116"/>
            <a:ext cx="1028010" cy="1174979"/>
            <a:chOff x="1285852" y="2143116"/>
            <a:chExt cx="1028010" cy="1174979"/>
          </a:xfrm>
        </p:grpSpPr>
        <p:sp>
          <p:nvSpPr>
            <p:cNvPr id="26" name="Rectangle 16" descr="Сферы"/>
            <p:cNvSpPr>
              <a:spLocks noChangeArrowheads="1"/>
            </p:cNvSpPr>
            <p:nvPr/>
          </p:nvSpPr>
          <p:spPr bwMode="auto">
            <a:xfrm>
              <a:off x="1285852" y="2143116"/>
              <a:ext cx="1028010" cy="1174979"/>
            </a:xfrm>
            <a:prstGeom prst="rect">
              <a:avLst/>
            </a:prstGeom>
            <a:pattFill prst="sphere">
              <a:fgClr>
                <a:srgbClr val="540054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1357290" y="2447298"/>
              <a:ext cx="890942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 smtClean="0"/>
                <a:t>6 </a:t>
              </a:r>
              <a:r>
                <a:rPr lang="ru-RU" sz="2400" b="1" dirty="0" err="1" smtClean="0"/>
                <a:t>ун</a:t>
              </a:r>
              <a:endParaRPr lang="ru-RU" sz="2400" b="1" dirty="0"/>
            </a:p>
          </p:txBody>
        </p:sp>
      </p:grpSp>
      <p:sp>
        <p:nvSpPr>
          <p:cNvPr id="28" name="Rectangle 16" descr="Сферы"/>
          <p:cNvSpPr>
            <a:spLocks noChangeArrowheads="1"/>
          </p:cNvSpPr>
          <p:nvPr/>
        </p:nvSpPr>
        <p:spPr bwMode="auto">
          <a:xfrm>
            <a:off x="7143768" y="3071810"/>
            <a:ext cx="1571636" cy="1746483"/>
          </a:xfrm>
          <a:prstGeom prst="rect">
            <a:avLst/>
          </a:prstGeom>
          <a:pattFill prst="sphere">
            <a:fgClr>
              <a:srgbClr val="540054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7286644" y="3500438"/>
            <a:ext cx="50006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/>
              <a:t>6 </a:t>
            </a:r>
            <a:endParaRPr lang="ru-RU" sz="2800" b="1" dirty="0"/>
          </a:p>
        </p:txBody>
      </p:sp>
      <p:grpSp>
        <p:nvGrpSpPr>
          <p:cNvPr id="31" name="Group 9"/>
          <p:cNvGrpSpPr>
            <a:grpSpLocks/>
          </p:cNvGrpSpPr>
          <p:nvPr/>
        </p:nvGrpSpPr>
        <p:grpSpPr bwMode="auto">
          <a:xfrm>
            <a:off x="1142976" y="4998592"/>
            <a:ext cx="4214842" cy="854530"/>
            <a:chOff x="384" y="3264"/>
            <a:chExt cx="1968" cy="384"/>
          </a:xfrm>
        </p:grpSpPr>
        <p:sp>
          <p:nvSpPr>
            <p:cNvPr id="36" name="AutoShape 6"/>
            <p:cNvSpPr>
              <a:spLocks/>
            </p:cNvSpPr>
            <p:nvPr/>
          </p:nvSpPr>
          <p:spPr bwMode="auto">
            <a:xfrm rot="-5400000">
              <a:off x="672" y="2976"/>
              <a:ext cx="240" cy="816"/>
            </a:xfrm>
            <a:prstGeom prst="leftBracket">
              <a:avLst>
                <a:gd name="adj" fmla="val 2833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AutoShape 7"/>
            <p:cNvSpPr>
              <a:spLocks/>
            </p:cNvSpPr>
            <p:nvPr/>
          </p:nvSpPr>
          <p:spPr bwMode="auto">
            <a:xfrm rot="-5400000">
              <a:off x="1824" y="2976"/>
              <a:ext cx="240" cy="816"/>
            </a:xfrm>
            <a:prstGeom prst="leftBracket">
              <a:avLst>
                <a:gd name="adj" fmla="val 2833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768" y="3504"/>
              <a:ext cx="1200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  <a:cxn ang="0">
                  <a:pos x="1200" y="144"/>
                </a:cxn>
                <a:cxn ang="0">
                  <a:pos x="1200" y="0"/>
                </a:cxn>
              </a:cxnLst>
              <a:rect l="0" t="0" r="r" b="b"/>
              <a:pathLst>
                <a:path w="1200" h="144">
                  <a:moveTo>
                    <a:pt x="0" y="0"/>
                  </a:moveTo>
                  <a:lnTo>
                    <a:pt x="0" y="144"/>
                  </a:lnTo>
                  <a:lnTo>
                    <a:pt x="1200" y="144"/>
                  </a:lnTo>
                  <a:lnTo>
                    <a:pt x="1200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8203798" y="1302250"/>
            <a:ext cx="45924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/>
              <a:t>3 </a:t>
            </a:r>
            <a:endParaRPr lang="ru-RU" sz="2800" b="1" dirty="0"/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7929586" y="3500438"/>
            <a:ext cx="71438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/>
              <a:t>3 </a:t>
            </a:r>
            <a:endParaRPr lang="ru-RU" sz="2800" b="1" dirty="0"/>
          </a:p>
        </p:txBody>
      </p:sp>
      <p:grpSp>
        <p:nvGrpSpPr>
          <p:cNvPr id="43" name="Группа 42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44" name="Волна 43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>
              <a:hlinkClick r:id="rId2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6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88159E-6 L 0.66945 0.1154 " pathEditMode="relative" ptsTypes="AA">
                                      <p:cBhvr>
                                        <p:cTn id="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3.05556E-6 -2.25717E-6 L 0.66146 0.19935 " pathEditMode="relative" ptsTypes="AA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25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25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9.16667E-6 -4.49584E-6 L 0.63803 -0.48265 " pathEditMode="relative" ptsTypes="AA">
                                      <p:cBhvr>
                                        <p:cTn id="6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75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75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9584E-6 L 0.33854 -0.13645 " pathEditMode="relative" ptsTypes="AA"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775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19" y="332656"/>
            <a:ext cx="85347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36.Два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лесоруба, Иван  и Прохор, работали вместе в лесу и сели перекусить. У Ивана было 4 лепешки, а у Прохора – 8.  Тут к ним подошел охотник. Двенадцать лепешек были разделены поровну на троих. После еды охотник отдал лесорубам 60 рублей. Как справедливо разделить эти деньги между лесорубами?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картинки\картиночки\tree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690" y="3789040"/>
            <a:ext cx="1571636" cy="1788413"/>
          </a:xfrm>
          <a:prstGeom prst="rect">
            <a:avLst/>
          </a:prstGeom>
          <a:noFill/>
        </p:spPr>
      </p:pic>
      <p:pic>
        <p:nvPicPr>
          <p:cNvPr id="3075" name="Picture 3" descr="D:\картинки\картиночки\Древний человек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367" y="4360544"/>
            <a:ext cx="1172309" cy="1524002"/>
          </a:xfrm>
          <a:prstGeom prst="rect">
            <a:avLst/>
          </a:prstGeom>
          <a:noFill/>
        </p:spPr>
      </p:pic>
      <p:pic>
        <p:nvPicPr>
          <p:cNvPr id="3076" name="Picture 4" descr="E:\Картинки- 1\J02827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788024" y="5206513"/>
            <a:ext cx="1276350" cy="1219200"/>
          </a:xfrm>
          <a:prstGeom prst="rect">
            <a:avLst/>
          </a:prstGeom>
          <a:noFill/>
        </p:spPr>
      </p:pic>
      <p:pic>
        <p:nvPicPr>
          <p:cNvPr id="9" name="Picture 3" descr="D:\картинки\картиночки\Древний человек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851920" y="3562824"/>
            <a:ext cx="1227262" cy="159544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11" name="Горизонтальный свиток 10"/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hlinkClick r:id="rId5" action="ppaction://hlinksldjump"/>
            </p:cNvPr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170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715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Ответ: на каждого едока пришлось по 4 лепёшки, следовательно, Иван съел все свои лепёшки сам, а Прохор половину своих лепёшек отдал охотнику. Это означает, что все 60 коп. должен получить Прохор.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D:\картинки\картиночки\tree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0684" y="3212406"/>
            <a:ext cx="1571636" cy="1788413"/>
          </a:xfrm>
          <a:prstGeom prst="rect">
            <a:avLst/>
          </a:prstGeom>
          <a:noFill/>
        </p:spPr>
      </p:pic>
      <p:pic>
        <p:nvPicPr>
          <p:cNvPr id="4" name="Picture 3" descr="D:\картинки\картиночки\Древний человек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4855480"/>
            <a:ext cx="1172309" cy="1524002"/>
          </a:xfrm>
          <a:prstGeom prst="rect">
            <a:avLst/>
          </a:prstGeom>
          <a:noFill/>
        </p:spPr>
      </p:pic>
      <p:pic>
        <p:nvPicPr>
          <p:cNvPr id="5" name="Picture 4" descr="E:\Картинки- 1\J02827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539906" y="3140968"/>
            <a:ext cx="1276350" cy="1219200"/>
          </a:xfrm>
          <a:prstGeom prst="rect">
            <a:avLst/>
          </a:prstGeom>
          <a:noFill/>
        </p:spPr>
      </p:pic>
      <p:pic>
        <p:nvPicPr>
          <p:cNvPr id="6" name="Picture 3" descr="D:\картинки\картиночки\Древний человек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182452" y="4641166"/>
            <a:ext cx="1227262" cy="1595440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8" name="Волна 7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hlinkClick r:id="rId5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42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3.У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меня две монеты на общую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сумму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 копеек. Одна из них не пятак. Что это за монеты?</a:t>
            </a:r>
          </a:p>
        </p:txBody>
      </p:sp>
      <p:pic>
        <p:nvPicPr>
          <p:cNvPr id="1026" name="Picture 2" descr="C:\Documents and Settings\Админ\Рабочий стол\на презент\dengia-8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1630" y="1005821"/>
            <a:ext cx="2733784" cy="2209809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\Рабочий стол\на презент\dengia-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4581128"/>
            <a:ext cx="1718972" cy="1100142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\Рабочий стол\на презент\dengia-10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2708920"/>
            <a:ext cx="1690696" cy="1690696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\Рабочий стол\на презент\dengia-10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0165" y="3497515"/>
            <a:ext cx="952500" cy="952500"/>
          </a:xfrm>
          <a:prstGeom prst="rect">
            <a:avLst/>
          </a:prstGeom>
          <a:noFill/>
        </p:spPr>
      </p:pic>
      <p:pic>
        <p:nvPicPr>
          <p:cNvPr id="1030" name="Picture 6" descr="C:\Documents and Settings\Админ\Рабочий стол\на презент\dengia-9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6096" y="2256651"/>
            <a:ext cx="1714512" cy="1684694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6952617" y="5448924"/>
            <a:ext cx="1819250" cy="1016823"/>
            <a:chOff x="5652120" y="4797151"/>
            <a:chExt cx="1819250" cy="1016823"/>
          </a:xfrm>
        </p:grpSpPr>
        <p:sp>
          <p:nvSpPr>
            <p:cNvPr id="9" name="Горизонтальный свиток 8">
              <a:hlinkClick r:id="rId6" action="ppaction://hlinksldjump"/>
            </p:cNvPr>
            <p:cNvSpPr/>
            <p:nvPr/>
          </p:nvSpPr>
          <p:spPr>
            <a:xfrm>
              <a:off x="5652120" y="4797151"/>
              <a:ext cx="1728192" cy="1016823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hlinkClick r:id="rId6" action="ppaction://hlinksldjump"/>
            </p:cNvPr>
            <p:cNvSpPr txBox="1"/>
            <p:nvPr/>
          </p:nvSpPr>
          <p:spPr>
            <a:xfrm>
              <a:off x="5671170" y="5013176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ОТВЕТ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780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143" y="332656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Ответ:</a:t>
            </a:r>
          </a:p>
          <a:p>
            <a:pPr algn="just"/>
            <a:r>
              <a:rPr lang="ru-RU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Одна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из них не пятак, значит другая может быть пятаком, следовательно монеты – 5 копеек и десять копеек.</a:t>
            </a:r>
          </a:p>
        </p:txBody>
      </p:sp>
      <p:pic>
        <p:nvPicPr>
          <p:cNvPr id="4" name="Picture 4" descr="H:\мероприятие\2011г\монеты\SDC101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3" t="33108" r="34426" b="28004"/>
          <a:stretch/>
        </p:blipFill>
        <p:spPr bwMode="auto">
          <a:xfrm>
            <a:off x="1259632" y="2673829"/>
            <a:ext cx="2827784" cy="267238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:\мероприятие\2011г\монеты\SDC101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9" t="37680" r="39088" b="35059"/>
          <a:stretch/>
        </p:blipFill>
        <p:spPr bwMode="auto">
          <a:xfrm>
            <a:off x="4427984" y="2564904"/>
            <a:ext cx="2428875" cy="23431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247044" y="5620888"/>
            <a:ext cx="1817154" cy="792088"/>
            <a:chOff x="6571270" y="5517232"/>
            <a:chExt cx="1889162" cy="792088"/>
          </a:xfrm>
        </p:grpSpPr>
        <p:sp>
          <p:nvSpPr>
            <p:cNvPr id="10" name="Волна 9"/>
            <p:cNvSpPr/>
            <p:nvPr/>
          </p:nvSpPr>
          <p:spPr>
            <a:xfrm>
              <a:off x="6571270" y="5517232"/>
              <a:ext cx="1457114" cy="79208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hlinkClick r:id="rId4" action="ppaction://hlinksldjump"/>
            </p:cNvPr>
            <p:cNvSpPr txBox="1"/>
            <p:nvPr/>
          </p:nvSpPr>
          <p:spPr>
            <a:xfrm>
              <a:off x="6660232" y="562088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onotype Corsiva" pitchFamily="66" charset="0"/>
                  <a:cs typeface="Arial" pitchFamily="34" charset="0"/>
                </a:rPr>
                <a:t>ИГРА</a:t>
              </a:r>
              <a:endParaRPr lang="ru-RU" sz="3200" dirty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81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2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547</Words>
  <Application>Microsoft Office PowerPoint</Application>
  <PresentationFormat>Экран (4:3)</PresentationFormat>
  <Paragraphs>261</Paragraphs>
  <Slides>73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73</vt:i4>
      </vt:variant>
    </vt:vector>
  </HeadingPairs>
  <TitlesOfParts>
    <vt:vector size="75" baseType="lpstr">
      <vt:lpstr>Аспект</vt:lpstr>
      <vt:lpstr>1_Аспект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</dc:creator>
  <cp:lastModifiedBy>Артём</cp:lastModifiedBy>
  <cp:revision>53</cp:revision>
  <cp:lastPrinted>2012-03-15T16:15:54Z</cp:lastPrinted>
  <dcterms:created xsi:type="dcterms:W3CDTF">2012-03-08T16:21:11Z</dcterms:created>
  <dcterms:modified xsi:type="dcterms:W3CDTF">2012-03-15T16:17:31Z</dcterms:modified>
</cp:coreProperties>
</file>