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8" r:id="rId10"/>
    <p:sldMasterId id="2147483780" r:id="rId11"/>
    <p:sldMasterId id="2147483792" r:id="rId12"/>
    <p:sldMasterId id="2147483804" r:id="rId13"/>
    <p:sldMasterId id="2147483816" r:id="rId14"/>
    <p:sldMasterId id="2147483828" r:id="rId15"/>
  </p:sldMasterIdLst>
  <p:notesMasterIdLst>
    <p:notesMasterId r:id="rId55"/>
  </p:notesMasterIdLst>
  <p:sldIdLst>
    <p:sldId id="256" r:id="rId16"/>
    <p:sldId id="261" r:id="rId17"/>
    <p:sldId id="262" r:id="rId18"/>
    <p:sldId id="263" r:id="rId19"/>
    <p:sldId id="264" r:id="rId20"/>
    <p:sldId id="265" r:id="rId21"/>
    <p:sldId id="266" r:id="rId22"/>
    <p:sldId id="267" r:id="rId23"/>
    <p:sldId id="268" r:id="rId24"/>
    <p:sldId id="269" r:id="rId25"/>
    <p:sldId id="272" r:id="rId26"/>
    <p:sldId id="271" r:id="rId27"/>
    <p:sldId id="273" r:id="rId28"/>
    <p:sldId id="274" r:id="rId29"/>
    <p:sldId id="285" r:id="rId30"/>
    <p:sldId id="286" r:id="rId31"/>
    <p:sldId id="277" r:id="rId32"/>
    <p:sldId id="280" r:id="rId33"/>
    <p:sldId id="281" r:id="rId34"/>
    <p:sldId id="282" r:id="rId35"/>
    <p:sldId id="283" r:id="rId36"/>
    <p:sldId id="284" r:id="rId37"/>
    <p:sldId id="275" r:id="rId38"/>
    <p:sldId id="276" r:id="rId39"/>
    <p:sldId id="287" r:id="rId40"/>
    <p:sldId id="288" r:id="rId41"/>
    <p:sldId id="289" r:id="rId42"/>
    <p:sldId id="290" r:id="rId43"/>
    <p:sldId id="291" r:id="rId44"/>
    <p:sldId id="257" r:id="rId45"/>
    <p:sldId id="292" r:id="rId46"/>
    <p:sldId id="293" r:id="rId47"/>
    <p:sldId id="258" r:id="rId48"/>
    <p:sldId id="294" r:id="rId49"/>
    <p:sldId id="296" r:id="rId50"/>
    <p:sldId id="299" r:id="rId51"/>
    <p:sldId id="297" r:id="rId52"/>
    <p:sldId id="298" r:id="rId53"/>
    <p:sldId id="278"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372"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1F603-DF7D-4EBA-BCEA-1E48A9C41852}" type="datetimeFigureOut">
              <a:rPr lang="ru-RU" smtClean="0"/>
              <a:pPr/>
              <a:t>13.11.2010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AC6F4-FC73-44AD-8EE8-3EF73230E86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0DEDF24F-FF1B-499C-858F-4184C682E5DE}" type="datetimeFigureOut">
              <a:rPr lang="ru-RU" smtClean="0"/>
              <a:pPr/>
              <a:t>13.11.2010</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27226932-DEBF-4E42-9DA6-EF4CA23F0553}"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27226932-DEBF-4E42-9DA6-EF4CA23F0553}"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26932-DEBF-4E42-9DA6-EF4CA23F0553}"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226932-DEBF-4E42-9DA6-EF4CA23F0553}"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26932-DEBF-4E42-9DA6-EF4CA23F0553}"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7226932-DEBF-4E42-9DA6-EF4CA23F0553}" type="slidenum">
              <a:rPr lang="ru-RU" smtClean="0"/>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7226932-DEBF-4E42-9DA6-EF4CA23F0553}" type="slidenum">
              <a:rPr lang="ru-RU" smtClean="0"/>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7226932-DEBF-4E42-9DA6-EF4CA23F0553}"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7226932-DEBF-4E42-9DA6-EF4CA23F0553}"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7226932-DEBF-4E42-9DA6-EF4CA23F0553}"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DEDF24F-FF1B-499C-858F-4184C682E5DE}" type="datetimeFigureOut">
              <a:rPr lang="ru-RU" smtClean="0"/>
              <a:pPr/>
              <a:t>13.11.2010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омер слайда 7"/>
          <p:cNvSpPr>
            <a:spLocks noGrp="1"/>
          </p:cNvSpPr>
          <p:nvPr>
            <p:ph type="sldNum" sz="quarter" idx="11"/>
          </p:nvPr>
        </p:nvSpPr>
        <p:spPr/>
        <p:txBody>
          <a:bodyPr/>
          <a:lstStyle/>
          <a:p>
            <a:fld id="{27226932-DEBF-4E42-9DA6-EF4CA23F0553}"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27226932-DEBF-4E42-9DA6-EF4CA23F0553}"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27226932-DEBF-4E42-9DA6-EF4CA23F0553}"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DEDF24F-FF1B-499C-858F-4184C682E5DE}" type="datetimeFigureOut">
              <a:rPr lang="ru-RU" smtClean="0"/>
              <a:pPr/>
              <a:t>13.11.2010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7226932-DEBF-4E42-9DA6-EF4CA23F0553}" type="slidenum">
              <a:rPr lang="ru-RU" smtClean="0"/>
              <a:pPr/>
              <a:t>‹#›</a:t>
            </a:fld>
            <a:endParaRPr lang="ru-RU"/>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226932-DEBF-4E42-9DA6-EF4CA23F0553}"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7226932-DEBF-4E42-9DA6-EF4CA23F0553}"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0DEDF24F-FF1B-499C-858F-4184C682E5DE}" type="datetimeFigureOut">
              <a:rPr lang="ru-RU" smtClean="0"/>
              <a:pPr/>
              <a:t>13.11.2010</a:t>
            </a:fld>
            <a:endParaRPr lang="ru-RU"/>
          </a:p>
        </p:txBody>
      </p:sp>
      <p:sp>
        <p:nvSpPr>
          <p:cNvPr id="10" name="Номер слайда 9"/>
          <p:cNvSpPr>
            <a:spLocks noGrp="1"/>
          </p:cNvSpPr>
          <p:nvPr>
            <p:ph type="sldNum" sz="quarter" idx="16"/>
          </p:nvPr>
        </p:nvSpPr>
        <p:spPr/>
        <p:txBody>
          <a:bodyPr rtlCol="0"/>
          <a:lstStyle/>
          <a:p>
            <a:fld id="{27226932-DEBF-4E42-9DA6-EF4CA23F0553}"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0DEDF24F-FF1B-499C-858F-4184C682E5DE}" type="datetimeFigureOut">
              <a:rPr lang="ru-RU" smtClean="0"/>
              <a:pPr/>
              <a:t>13.11.2010</a:t>
            </a:fld>
            <a:endParaRPr lang="ru-RU"/>
          </a:p>
        </p:txBody>
      </p:sp>
      <p:sp>
        <p:nvSpPr>
          <p:cNvPr id="12" name="Номер слайда 11"/>
          <p:cNvSpPr>
            <a:spLocks noGrp="1"/>
          </p:cNvSpPr>
          <p:nvPr>
            <p:ph type="sldNum" sz="quarter" idx="16"/>
          </p:nvPr>
        </p:nvSpPr>
        <p:spPr/>
        <p:txBody>
          <a:bodyPr rtlCol="0"/>
          <a:lstStyle/>
          <a:p>
            <a:fld id="{27226932-DEBF-4E42-9DA6-EF4CA23F0553}"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омер слайда 7"/>
          <p:cNvSpPr>
            <a:spLocks noGrp="1"/>
          </p:cNvSpPr>
          <p:nvPr>
            <p:ph type="sldNum" sz="quarter" idx="11"/>
          </p:nvPr>
        </p:nvSpPr>
        <p:spPr/>
        <p:txBody>
          <a:bodyPr/>
          <a:lstStyle/>
          <a:p>
            <a:fld id="{27226932-DEBF-4E42-9DA6-EF4CA23F0553}"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27226932-DEBF-4E42-9DA6-EF4CA23F0553}" type="slidenum">
              <a:rPr lang="ru-RU" smtClean="0"/>
              <a:pPr/>
              <a:t>‹#›</a:t>
            </a:fld>
            <a:endParaRPr lang="ru-RU"/>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27226932-DEBF-4E42-9DA6-EF4CA23F0553}"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27226932-DEBF-4E42-9DA6-EF4CA23F0553}"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27226932-DEBF-4E42-9DA6-EF4CA23F0553}"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0DEDF24F-FF1B-499C-858F-4184C682E5DE}" type="datetimeFigureOut">
              <a:rPr lang="ru-RU" smtClean="0"/>
              <a:pPr/>
              <a:t>13.11.2010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27226932-DEBF-4E42-9DA6-EF4CA23F0553}"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27226932-DEBF-4E42-9DA6-EF4CA23F055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DEDF24F-FF1B-499C-858F-4184C682E5DE}" type="datetimeFigureOut">
              <a:rPr lang="ru-RU" smtClean="0"/>
              <a:pPr/>
              <a:t>13.11.2010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27226932-DEBF-4E42-9DA6-EF4CA23F055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0DEDF24F-FF1B-499C-858F-4184C682E5DE}" type="datetimeFigureOut">
              <a:rPr lang="ru-RU" smtClean="0"/>
              <a:pPr/>
              <a:t>13.11.2010</a:t>
            </a:fld>
            <a:endParaRPr lang="ru-RU"/>
          </a:p>
        </p:txBody>
      </p:sp>
      <p:sp>
        <p:nvSpPr>
          <p:cNvPr id="9" name="Номер слайда 8"/>
          <p:cNvSpPr>
            <a:spLocks noGrp="1"/>
          </p:cNvSpPr>
          <p:nvPr>
            <p:ph type="sldNum" sz="quarter" idx="15"/>
          </p:nvPr>
        </p:nvSpPr>
        <p:spPr/>
        <p:txBody>
          <a:bodyPr rtlCol="0"/>
          <a:lstStyle/>
          <a:p>
            <a:fld id="{27226932-DEBF-4E42-9DA6-EF4CA23F0553}"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26932-DEBF-4E42-9DA6-EF4CA23F0553}"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0DEDF24F-FF1B-499C-858F-4184C682E5DE}" type="datetimeFigureOut">
              <a:rPr lang="ru-RU" smtClean="0"/>
              <a:pPr/>
              <a:t>13.11.2010</a:t>
            </a:fld>
            <a:endParaRPr lang="ru-RU"/>
          </a:p>
        </p:txBody>
      </p:sp>
      <p:sp>
        <p:nvSpPr>
          <p:cNvPr id="7" name="Номер слайда 6"/>
          <p:cNvSpPr>
            <a:spLocks noGrp="1"/>
          </p:cNvSpPr>
          <p:nvPr>
            <p:ph type="sldNum" sz="quarter" idx="11"/>
          </p:nvPr>
        </p:nvSpPr>
        <p:spPr/>
        <p:txBody>
          <a:bodyPr rtlCol="0"/>
          <a:lstStyle/>
          <a:p>
            <a:fld id="{27226932-DEBF-4E42-9DA6-EF4CA23F0553}"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DEDF24F-FF1B-499C-858F-4184C682E5DE}" type="datetimeFigureOut">
              <a:rPr lang="ru-RU" smtClean="0"/>
              <a:pPr/>
              <a:t>13.11.2010</a:t>
            </a:fld>
            <a:endParaRPr lang="ru-RU"/>
          </a:p>
        </p:txBody>
      </p:sp>
      <p:sp>
        <p:nvSpPr>
          <p:cNvPr id="22" name="Номер слайда 21"/>
          <p:cNvSpPr>
            <a:spLocks noGrp="1"/>
          </p:cNvSpPr>
          <p:nvPr>
            <p:ph type="sldNum" sz="quarter" idx="15"/>
          </p:nvPr>
        </p:nvSpPr>
        <p:spPr/>
        <p:txBody>
          <a:bodyPr rtlCol="0"/>
          <a:lstStyle/>
          <a:p>
            <a:fld id="{27226932-DEBF-4E42-9DA6-EF4CA23F0553}"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DEDF24F-FF1B-499C-858F-4184C682E5DE}" type="datetimeFigureOut">
              <a:rPr lang="ru-RU" smtClean="0"/>
              <a:pPr/>
              <a:t>13.11.2010</a:t>
            </a:fld>
            <a:endParaRPr lang="ru-RU"/>
          </a:p>
        </p:txBody>
      </p:sp>
      <p:sp>
        <p:nvSpPr>
          <p:cNvPr id="18" name="Номер слайда 17"/>
          <p:cNvSpPr>
            <a:spLocks noGrp="1"/>
          </p:cNvSpPr>
          <p:nvPr>
            <p:ph type="sldNum" sz="quarter" idx="11"/>
          </p:nvPr>
        </p:nvSpPr>
        <p:spPr/>
        <p:txBody>
          <a:bodyPr rtlCol="0"/>
          <a:lstStyle/>
          <a:p>
            <a:fld id="{27226932-DEBF-4E42-9DA6-EF4CA23F0553}"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7226932-DEBF-4E42-9DA6-EF4CA23F055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DEDF24F-FF1B-499C-858F-4184C682E5DE}" type="datetimeFigureOut">
              <a:rPr lang="ru-RU" smtClean="0"/>
              <a:pPr/>
              <a:t>13.11.2010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7226932-DEBF-4E42-9DA6-EF4CA23F055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7226932-DEBF-4E42-9DA6-EF4CA23F055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7226932-DEBF-4E42-9DA6-EF4CA23F0553}"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DEDF24F-FF1B-499C-858F-4184C682E5DE}" type="datetimeFigureOut">
              <a:rPr lang="ru-RU" smtClean="0"/>
              <a:pPr/>
              <a:t>13.11.2010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27226932-DEBF-4E42-9DA6-EF4CA23F0553}"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226932-DEBF-4E42-9DA6-EF4CA23F0553}"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0DEDF24F-FF1B-499C-858F-4184C682E5DE}" type="datetimeFigureOut">
              <a:rPr lang="ru-RU" smtClean="0"/>
              <a:pPr/>
              <a:t>13.11.2010</a:t>
            </a:fld>
            <a:endParaRPr lang="ru-RU"/>
          </a:p>
        </p:txBody>
      </p:sp>
      <p:sp>
        <p:nvSpPr>
          <p:cNvPr id="10" name="Номер слайда 9"/>
          <p:cNvSpPr>
            <a:spLocks noGrp="1"/>
          </p:cNvSpPr>
          <p:nvPr>
            <p:ph type="sldNum" sz="quarter" idx="16"/>
          </p:nvPr>
        </p:nvSpPr>
        <p:spPr/>
        <p:txBody>
          <a:bodyPr rtlCol="0"/>
          <a:lstStyle/>
          <a:p>
            <a:fld id="{27226932-DEBF-4E42-9DA6-EF4CA23F0553}"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0DEDF24F-FF1B-499C-858F-4184C682E5DE}" type="datetimeFigureOut">
              <a:rPr lang="ru-RU" smtClean="0"/>
              <a:pPr/>
              <a:t>13.11.2010</a:t>
            </a:fld>
            <a:endParaRPr lang="ru-RU"/>
          </a:p>
        </p:txBody>
      </p:sp>
      <p:sp>
        <p:nvSpPr>
          <p:cNvPr id="12" name="Номер слайда 11"/>
          <p:cNvSpPr>
            <a:spLocks noGrp="1"/>
          </p:cNvSpPr>
          <p:nvPr>
            <p:ph type="sldNum" sz="quarter" idx="16"/>
          </p:nvPr>
        </p:nvSpPr>
        <p:spPr/>
        <p:txBody>
          <a:bodyPr rtlCol="0"/>
          <a:lstStyle/>
          <a:p>
            <a:fld id="{27226932-DEBF-4E42-9DA6-EF4CA23F0553}"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27226932-DEBF-4E42-9DA6-EF4CA23F0553}"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27226932-DEBF-4E42-9DA6-EF4CA23F0553}"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27226932-DEBF-4E42-9DA6-EF4CA23F0553}"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0DEDF24F-FF1B-499C-858F-4184C682E5DE}" type="datetimeFigureOut">
              <a:rPr lang="ru-RU" smtClean="0"/>
              <a:pPr/>
              <a:t>13.11.2010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27226932-DEBF-4E42-9DA6-EF4CA23F0553}"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27226932-DEBF-4E42-9DA6-EF4CA23F055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226932-DEBF-4E42-9DA6-EF4CA23F0553}"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226932-DEBF-4E42-9DA6-EF4CA23F0553}"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DEDF24F-FF1B-499C-858F-4184C682E5DE}" type="datetimeFigureOut">
              <a:rPr lang="ru-RU" smtClean="0"/>
              <a:pPr/>
              <a:t>13.11.2010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7226932-DEBF-4E42-9DA6-EF4CA23F055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27226932-DEBF-4E42-9DA6-EF4CA23F0553}"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27226932-DEBF-4E42-9DA6-EF4CA23F0553}"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DEDF24F-FF1B-499C-858F-4184C682E5DE}" type="datetimeFigureOut">
              <a:rPr lang="ru-RU" smtClean="0"/>
              <a:pPr/>
              <a:t>13.11.2010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27226932-DEBF-4E42-9DA6-EF4CA23F0553}"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DEDF24F-FF1B-499C-858F-4184C682E5DE}" type="datetimeFigureOut">
              <a:rPr lang="ru-RU" smtClean="0"/>
              <a:pPr/>
              <a:t>13.11.2010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27226932-DEBF-4E42-9DA6-EF4CA23F05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26932-DEBF-4E42-9DA6-EF4CA23F055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26932-DEBF-4E42-9DA6-EF4CA23F05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7226932-DEBF-4E42-9DA6-EF4CA23F0553}"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EDF24F-FF1B-499C-858F-4184C682E5DE}" type="datetimeFigureOut">
              <a:rPr lang="ru-RU" smtClean="0"/>
              <a:pPr/>
              <a:t>13.11.2010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7226932-DEBF-4E42-9DA6-EF4CA23F0553}"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DEDF24F-FF1B-499C-858F-4184C682E5DE}" type="datetimeFigureOut">
              <a:rPr lang="ru-RU" smtClean="0"/>
              <a:pPr/>
              <a:t>13.11.2010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7226932-DEBF-4E42-9DA6-EF4CA23F055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DEDF24F-FF1B-499C-858F-4184C682E5DE}" type="datetimeFigureOut">
              <a:rPr lang="ru-RU" smtClean="0"/>
              <a:pPr/>
              <a:t>13.11.2010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226932-DEBF-4E42-9DA6-EF4CA23F05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26932-DEBF-4E42-9DA6-EF4CA23F05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DEDF24F-FF1B-499C-858F-4184C682E5DE}" type="datetimeFigureOut">
              <a:rPr lang="ru-RU" smtClean="0"/>
              <a:pPr/>
              <a:t>13.11.2010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7226932-DEBF-4E42-9DA6-EF4CA23F055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226932-DEBF-4E42-9DA6-EF4CA23F05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7226932-DEBF-4E42-9DA6-EF4CA23F05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EDF24F-FF1B-499C-858F-4184C682E5DE}" type="datetimeFigureOut">
              <a:rPr lang="ru-RU" smtClean="0"/>
              <a:pPr/>
              <a:t>13.11.2010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226932-DEBF-4E42-9DA6-EF4CA23F055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DEDF24F-FF1B-499C-858F-4184C682E5DE}" type="datetimeFigureOut">
              <a:rPr lang="ru-RU" smtClean="0"/>
              <a:pPr/>
              <a:t>13.11.2010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7226932-DEBF-4E42-9DA6-EF4CA23F05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DF24F-FF1B-499C-858F-4184C682E5DE}" type="datetimeFigureOut">
              <a:rPr lang="ru-RU" smtClean="0"/>
              <a:pPr/>
              <a:t>13.11.2010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26932-DEBF-4E42-9DA6-EF4CA23F05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226932-DEBF-4E42-9DA6-EF4CA23F05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DEDF24F-FF1B-499C-858F-4184C682E5DE}" type="datetimeFigureOut">
              <a:rPr lang="ru-RU" smtClean="0"/>
              <a:pPr/>
              <a:t>13.11.2010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7226932-DEBF-4E42-9DA6-EF4CA23F0553}"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DEDF24F-FF1B-499C-858F-4184C682E5DE}" type="datetimeFigureOut">
              <a:rPr lang="ru-RU" smtClean="0"/>
              <a:pPr/>
              <a:t>13.11.2010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7226932-DEBF-4E42-9DA6-EF4CA23F055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7.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8.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56.xml"/><Relationship Id="rId1" Type="http://schemas.openxmlformats.org/officeDocument/2006/relationships/themeOverride" Target="../theme/themeOverride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3.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9.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90.xml"/><Relationship Id="rId1" Type="http://schemas.openxmlformats.org/officeDocument/2006/relationships/themeOverride" Target="../theme/themeOverride9.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5.xml"/><Relationship Id="rId1" Type="http://schemas.openxmlformats.org/officeDocument/2006/relationships/themeOverride" Target="../theme/themeOverride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5.xml"/><Relationship Id="rId1" Type="http://schemas.openxmlformats.org/officeDocument/2006/relationships/themeOverride" Target="../theme/themeOverride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Прямоугольник 7"/>
          <p:cNvSpPr/>
          <p:nvPr/>
        </p:nvSpPr>
        <p:spPr>
          <a:xfrm>
            <a:off x="1142976" y="214290"/>
            <a:ext cx="6858048" cy="1569660"/>
          </a:xfrm>
          <a:prstGeom prst="rect">
            <a:avLst/>
          </a:prstGeom>
          <a:noFill/>
        </p:spPr>
        <p:txBody>
          <a:bodyPr wrap="square" lIns="91440" tIns="45720" rIns="91440" bIns="45720">
            <a:spAutoFit/>
          </a:bodyPr>
          <a:lstStyle/>
          <a:p>
            <a:pPr algn="ctr"/>
            <a:r>
              <a:rPr lang="ru-RU" sz="9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29"/>
                                        </p:tgtEl>
                                      </p:cBhvr>
                                    </p:animEffect>
                                    <p:animScale>
                                      <p:cBhvr>
                                        <p:cTn id="7" dur="250" autoRev="1" fill="hold"/>
                                        <p:tgtEl>
                                          <p:spTgt spid="102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500"/>
                            </p:stCondLst>
                            <p:childTnLst>
                              <p:par>
                                <p:cTn id="12" presetID="22" presetClass="emph" presetSubtype="0" fill="hold" nodeType="afterEffect">
                                  <p:stCondLst>
                                    <p:cond delay="0"/>
                                  </p:stCondLst>
                                  <p:childTnLst>
                                    <p:animClr clrSpc="hsl">
                                      <p:cBhvr override="childStyle">
                                        <p:cTn id="13" dur="500" fill="hold"/>
                                        <p:tgtEl>
                                          <p:spTgt spid="1029"/>
                                        </p:tgtEl>
                                        <p:attrNameLst>
                                          <p:attrName>style.color</p:attrName>
                                        </p:attrNameLst>
                                      </p:cBhvr>
                                      <p:by>
                                        <p:hsl h="-7200000" s="0" l="0"/>
                                      </p:by>
                                    </p:animClr>
                                    <p:animClr clrSpc="hsl">
                                      <p:cBhvr>
                                        <p:cTn id="14" dur="500" fill="hold"/>
                                        <p:tgtEl>
                                          <p:spTgt spid="1029"/>
                                        </p:tgtEl>
                                        <p:attrNameLst>
                                          <p:attrName>fillcolor</p:attrName>
                                        </p:attrNameLst>
                                      </p:cBhvr>
                                      <p:by>
                                        <p:hsl h="-7200000" s="0" l="0"/>
                                      </p:by>
                                    </p:animClr>
                                    <p:animClr clrSpc="hsl">
                                      <p:cBhvr>
                                        <p:cTn id="15" dur="500" fill="hold"/>
                                        <p:tgtEl>
                                          <p:spTgt spid="1029"/>
                                        </p:tgtEl>
                                        <p:attrNameLst>
                                          <p:attrName>stroke.color</p:attrName>
                                        </p:attrNameLst>
                                      </p:cBhvr>
                                      <p:by>
                                        <p:hsl h="-7200000" s="0" l="0"/>
                                      </p:by>
                                    </p:animClr>
                                    <p:set>
                                      <p:cBhvr>
                                        <p:cTn id="16" dur="500" fill="hold"/>
                                        <p:tgtEl>
                                          <p:spTgt spid="1029"/>
                                        </p:tgtEl>
                                        <p:attrNameLst>
                                          <p:attrName>fill.type</p:attrName>
                                        </p:attrNameLst>
                                      </p:cBhvr>
                                      <p:to>
                                        <p:strVal val="solid"/>
                                      </p:to>
                                    </p:set>
                                  </p:childTnLst>
                                </p:cTn>
                              </p:par>
                            </p:childTnLst>
                          </p:cTn>
                        </p:par>
                        <p:par>
                          <p:cTn id="17" fill="hold">
                            <p:stCondLst>
                              <p:cond delay="1000"/>
                            </p:stCondLst>
                            <p:childTnLst>
                              <p:par>
                                <p:cTn id="18" presetID="22" presetClass="emph" presetSubtype="0" fill="hold" grpId="1" nodeType="afterEffect">
                                  <p:stCondLst>
                                    <p:cond delay="0"/>
                                  </p:stCondLst>
                                  <p:childTnLst>
                                    <p:animClr clrSpc="hsl">
                                      <p:cBhvr override="childStyle">
                                        <p:cTn id="19" dur="500" fill="hold"/>
                                        <p:tgtEl>
                                          <p:spTgt spid="8"/>
                                        </p:tgtEl>
                                        <p:attrNameLst>
                                          <p:attrName>style.color</p:attrName>
                                        </p:attrNameLst>
                                      </p:cBhvr>
                                      <p:by>
                                        <p:hsl h="-7200000" s="0" l="0"/>
                                      </p:by>
                                    </p:animClr>
                                    <p:animClr clrSpc="hsl">
                                      <p:cBhvr>
                                        <p:cTn id="20" dur="500" fill="hold"/>
                                        <p:tgtEl>
                                          <p:spTgt spid="8"/>
                                        </p:tgtEl>
                                        <p:attrNameLst>
                                          <p:attrName>fillcolor</p:attrName>
                                        </p:attrNameLst>
                                      </p:cBhvr>
                                      <p:by>
                                        <p:hsl h="-7200000" s="0" l="0"/>
                                      </p:by>
                                    </p:animClr>
                                    <p:animClr clrSpc="hsl">
                                      <p:cBhvr>
                                        <p:cTn id="21" dur="500" fill="hold"/>
                                        <p:tgtEl>
                                          <p:spTgt spid="8"/>
                                        </p:tgtEl>
                                        <p:attrNameLst>
                                          <p:attrName>stroke.color</p:attrName>
                                        </p:attrNameLst>
                                      </p:cBhvr>
                                      <p:by>
                                        <p:hsl h="-7200000" s="0" l="0"/>
                                      </p:by>
                                    </p:animClr>
                                    <p:set>
                                      <p:cBhvr>
                                        <p:cTn id="22"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Прямоугольник 3"/>
          <p:cNvSpPr/>
          <p:nvPr/>
        </p:nvSpPr>
        <p:spPr>
          <a:xfrm>
            <a:off x="0" y="428604"/>
            <a:ext cx="6143668" cy="1323439"/>
          </a:xfrm>
          <a:prstGeom prst="rect">
            <a:avLst/>
          </a:prstGeom>
          <a:noFill/>
        </p:spPr>
        <p:txBody>
          <a:bodyPr wrap="square" lIns="91440" tIns="45720" rIns="91440" bIns="45720">
            <a:spAutoFit/>
          </a:bodyPr>
          <a:lstStyle/>
          <a:p>
            <a:pPr algn="ctr"/>
            <a:r>
              <a:rPr lang="ru-RU" sz="8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Сорау</a:t>
            </a: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№9</a:t>
            </a:r>
            <a:endParaRPr lang="ru-RU"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7" name="Группа 6"/>
          <p:cNvGrpSpPr/>
          <p:nvPr/>
        </p:nvGrpSpPr>
        <p:grpSpPr>
          <a:xfrm>
            <a:off x="5500694" y="-214338"/>
            <a:ext cx="4143372" cy="2643206"/>
            <a:chOff x="0" y="2928934"/>
            <a:chExt cx="3571900" cy="2125257"/>
          </a:xfrm>
        </p:grpSpPr>
        <p:pic>
          <p:nvPicPr>
            <p:cNvPr id="6" name="Picture 5"/>
            <p:cNvPicPr>
              <a:picLocks noChangeAspect="1" noChangeArrowheads="1"/>
            </p:cNvPicPr>
            <p:nvPr/>
          </p:nvPicPr>
          <p:blipFill>
            <a:blip r:embed="rId2"/>
            <a:srcRect/>
            <a:stretch>
              <a:fillRect/>
            </a:stretch>
          </p:blipFill>
          <p:spPr bwMode="auto">
            <a:xfrm>
              <a:off x="500034" y="3071810"/>
              <a:ext cx="2643174" cy="1982381"/>
            </a:xfrm>
            <a:prstGeom prst="rect">
              <a:avLst/>
            </a:prstGeom>
            <a:noFill/>
            <a:ln w="9525">
              <a:noFill/>
              <a:miter lim="800000"/>
              <a:headEnd/>
              <a:tailEnd/>
            </a:ln>
            <a:effectLst/>
          </p:spPr>
        </p:pic>
        <p:sp>
          <p:nvSpPr>
            <p:cNvPr id="5" name="Прямоугольник 4"/>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
        <p:nvSpPr>
          <p:cNvPr id="8" name="TextBox 7"/>
          <p:cNvSpPr txBox="1"/>
          <p:nvPr/>
        </p:nvSpPr>
        <p:spPr>
          <a:xfrm>
            <a:off x="357158" y="3286124"/>
            <a:ext cx="8429684" cy="1938992"/>
          </a:xfrm>
          <a:prstGeom prst="rect">
            <a:avLst/>
          </a:prstGeom>
          <a:noFill/>
        </p:spPr>
        <p:txBody>
          <a:bodyPr wrap="square" rtlCol="0">
            <a:spAutoFit/>
          </a:bodyPr>
          <a:lstStyle/>
          <a:p>
            <a:r>
              <a:rPr lang="tt-RU" sz="4000" dirty="0" smtClean="0"/>
              <a:t>	2 әти һәм 2 ул 3 куян тотканнар, тик һәрберсенә 1әр куян туры килгән. Бу ничек була алган? </a:t>
            </a:r>
            <a:endParaRPr lang="ru-RU" sz="4000" dirty="0"/>
          </a:p>
        </p:txBody>
      </p:sp>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Прямоугольник 4"/>
          <p:cNvSpPr/>
          <p:nvPr/>
        </p:nvSpPr>
        <p:spPr>
          <a:xfrm>
            <a:off x="0" y="285728"/>
            <a:ext cx="6143668" cy="1323439"/>
          </a:xfrm>
          <a:prstGeom prst="rect">
            <a:avLst/>
          </a:prstGeom>
          <a:noFill/>
        </p:spPr>
        <p:txBody>
          <a:bodyPr wrap="square" lIns="91440" tIns="45720" rIns="91440" bIns="45720">
            <a:spAutoFit/>
          </a:bodyPr>
          <a:lstStyle/>
          <a:p>
            <a:pPr algn="ctr"/>
            <a:r>
              <a:rPr lang="ru-RU" sz="8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Сорау</a:t>
            </a:r>
            <a:r>
              <a:rPr lang="ru-RU"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10</a:t>
            </a:r>
            <a:endParaRPr lang="ru-RU"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2" name="Группа 5"/>
          <p:cNvGrpSpPr/>
          <p:nvPr/>
        </p:nvGrpSpPr>
        <p:grpSpPr>
          <a:xfrm>
            <a:off x="5429256" y="0"/>
            <a:ext cx="4143372" cy="2643206"/>
            <a:chOff x="0" y="2928934"/>
            <a:chExt cx="3571900" cy="2125257"/>
          </a:xfrm>
        </p:grpSpPr>
        <p:pic>
          <p:nvPicPr>
            <p:cNvPr id="7" name="Picture 5"/>
            <p:cNvPicPr>
              <a:picLocks noChangeAspect="1" noChangeArrowheads="1"/>
            </p:cNvPicPr>
            <p:nvPr/>
          </p:nvPicPr>
          <p:blipFill>
            <a:blip r:embed="rId2"/>
            <a:srcRect/>
            <a:stretch>
              <a:fillRect/>
            </a:stretch>
          </p:blipFill>
          <p:spPr bwMode="auto">
            <a:xfrm>
              <a:off x="500034" y="3071810"/>
              <a:ext cx="2643174" cy="1982381"/>
            </a:xfrm>
            <a:prstGeom prst="rect">
              <a:avLst/>
            </a:prstGeom>
            <a:noFill/>
            <a:ln w="9525">
              <a:noFill/>
              <a:miter lim="800000"/>
              <a:headEnd/>
              <a:tailEnd/>
            </a:ln>
            <a:effectLst/>
          </p:spPr>
        </p:pic>
        <p:sp>
          <p:nvSpPr>
            <p:cNvPr id="8" name="Прямоугольник 7"/>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
        <p:nvSpPr>
          <p:cNvPr id="6" name="TextBox 5"/>
          <p:cNvSpPr txBox="1"/>
          <p:nvPr/>
        </p:nvSpPr>
        <p:spPr>
          <a:xfrm>
            <a:off x="285720" y="2786058"/>
            <a:ext cx="8358246" cy="2554545"/>
          </a:xfrm>
          <a:prstGeom prst="rect">
            <a:avLst/>
          </a:prstGeom>
          <a:noFill/>
        </p:spPr>
        <p:txBody>
          <a:bodyPr wrap="square" rtlCol="0">
            <a:spAutoFit/>
          </a:bodyPr>
          <a:lstStyle/>
          <a:p>
            <a:r>
              <a:rPr lang="tt-RU" sz="4000" dirty="0" smtClean="0"/>
              <a:t>	Егетләр утын кисәләр. Бер метрлы кисәкне кисү -1 мин вакытны алса, 5 метрлы бүрәнәне алар ничә минутта кисеп бетерә алалар? </a:t>
            </a:r>
            <a:endParaRPr lang="ru-RU" sz="4000" dirty="0"/>
          </a:p>
        </p:txBody>
      </p:sp>
    </p:spTree>
  </p:cSld>
  <p:clrMapOvr>
    <a:overrideClrMapping bg1="dk1" tx1="lt1" bg2="dk2" tx2="lt2" accent1="accent1" accent2="accent2" accent3="accent3" accent4="accent4" accent5="accent5" accent6="accent6" hlink="hlink" folHlink="folHlink"/>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a:xfrm>
            <a:off x="0" y="142852"/>
            <a:ext cx="614366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Сорау</a:t>
            </a: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№11</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 name="Группа 6"/>
          <p:cNvGrpSpPr/>
          <p:nvPr/>
        </p:nvGrpSpPr>
        <p:grpSpPr>
          <a:xfrm>
            <a:off x="5500694" y="-142900"/>
            <a:ext cx="4143372" cy="2643206"/>
            <a:chOff x="0" y="2928934"/>
            <a:chExt cx="3571900" cy="2125257"/>
          </a:xfrm>
        </p:grpSpPr>
        <p:pic>
          <p:nvPicPr>
            <p:cNvPr id="6" name="Picture 5"/>
            <p:cNvPicPr>
              <a:picLocks noChangeAspect="1" noChangeArrowheads="1"/>
            </p:cNvPicPr>
            <p:nvPr/>
          </p:nvPicPr>
          <p:blipFill>
            <a:blip r:embed="rId2"/>
            <a:srcRect/>
            <a:stretch>
              <a:fillRect/>
            </a:stretch>
          </p:blipFill>
          <p:spPr bwMode="auto">
            <a:xfrm>
              <a:off x="500034" y="3071810"/>
              <a:ext cx="2643174" cy="1982381"/>
            </a:xfrm>
            <a:prstGeom prst="rect">
              <a:avLst/>
            </a:prstGeom>
            <a:noFill/>
            <a:ln w="9525">
              <a:noFill/>
              <a:miter lim="800000"/>
              <a:headEnd/>
              <a:tailEnd/>
            </a:ln>
            <a:effectLst/>
          </p:spPr>
        </p:pic>
        <p:sp>
          <p:nvSpPr>
            <p:cNvPr id="5" name="Прямоугольник 4"/>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
        <p:nvSpPr>
          <p:cNvPr id="7" name="TextBox 6"/>
          <p:cNvSpPr txBox="1"/>
          <p:nvPr/>
        </p:nvSpPr>
        <p:spPr>
          <a:xfrm>
            <a:off x="142844" y="2643182"/>
            <a:ext cx="8572560" cy="2554545"/>
          </a:xfrm>
          <a:prstGeom prst="rect">
            <a:avLst/>
          </a:prstGeom>
          <a:noFill/>
        </p:spPr>
        <p:txBody>
          <a:bodyPr wrap="square" rtlCol="0">
            <a:spAutoFit/>
          </a:bodyPr>
          <a:lstStyle/>
          <a:p>
            <a:r>
              <a:rPr lang="tt-RU" sz="4000" dirty="0" smtClean="0"/>
              <a:t>	Теләсә нинди арифметик билгеләр кулланып, бары тик 5 шт. 5ле цифрасыннан 100 санын чыгарыгыз. </a:t>
            </a:r>
            <a:endParaRPr lang="ru-RU" sz="4000"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Прямоугольник 4"/>
          <p:cNvSpPr/>
          <p:nvPr/>
        </p:nvSpPr>
        <p:spPr>
          <a:xfrm>
            <a:off x="0" y="928670"/>
            <a:ext cx="6143668"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8000" b="1" dirty="0" err="1" smtClean="0">
                <a:ln w="50800"/>
                <a:solidFill>
                  <a:schemeClr val="bg1">
                    <a:shade val="50000"/>
                  </a:schemeClr>
                </a:solidFill>
              </a:rPr>
              <a:t>Сорау</a:t>
            </a:r>
            <a:r>
              <a:rPr lang="ru-RU" sz="8000" b="1" dirty="0" smtClean="0">
                <a:ln w="50800"/>
                <a:solidFill>
                  <a:schemeClr val="bg1">
                    <a:shade val="50000"/>
                  </a:schemeClr>
                </a:solidFill>
              </a:rPr>
              <a:t> № 12</a:t>
            </a:r>
            <a:endParaRPr lang="ru-RU" sz="8000" b="1" dirty="0">
              <a:ln w="50800"/>
              <a:solidFill>
                <a:schemeClr val="bg1">
                  <a:shade val="50000"/>
                </a:schemeClr>
              </a:solidFill>
            </a:endParaRPr>
          </a:p>
        </p:txBody>
      </p:sp>
      <p:grpSp>
        <p:nvGrpSpPr>
          <p:cNvPr id="2" name="Группа 5"/>
          <p:cNvGrpSpPr/>
          <p:nvPr/>
        </p:nvGrpSpPr>
        <p:grpSpPr>
          <a:xfrm>
            <a:off x="5429256" y="-142900"/>
            <a:ext cx="4143372" cy="2643206"/>
            <a:chOff x="0" y="2928934"/>
            <a:chExt cx="3571900" cy="2125257"/>
          </a:xfrm>
        </p:grpSpPr>
        <p:pic>
          <p:nvPicPr>
            <p:cNvPr id="7" name="Picture 5"/>
            <p:cNvPicPr>
              <a:picLocks noChangeAspect="1" noChangeArrowheads="1"/>
            </p:cNvPicPr>
            <p:nvPr/>
          </p:nvPicPr>
          <p:blipFill>
            <a:blip r:embed="rId3"/>
            <a:srcRect/>
            <a:stretch>
              <a:fillRect/>
            </a:stretch>
          </p:blipFill>
          <p:spPr bwMode="auto">
            <a:xfrm>
              <a:off x="500034" y="3071810"/>
              <a:ext cx="2643174" cy="1982381"/>
            </a:xfrm>
            <a:prstGeom prst="rect">
              <a:avLst/>
            </a:prstGeom>
            <a:noFill/>
            <a:ln w="9525">
              <a:noFill/>
              <a:miter lim="800000"/>
              <a:headEnd/>
              <a:tailEnd/>
            </a:ln>
            <a:effectLst/>
          </p:spPr>
        </p:pic>
        <p:sp>
          <p:nvSpPr>
            <p:cNvPr id="8" name="Прямоугольник 7"/>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
        <p:nvSpPr>
          <p:cNvPr id="9" name="TextBox 8"/>
          <p:cNvSpPr txBox="1"/>
          <p:nvPr/>
        </p:nvSpPr>
        <p:spPr>
          <a:xfrm>
            <a:off x="214282" y="3500438"/>
            <a:ext cx="8929718" cy="1938992"/>
          </a:xfrm>
          <a:prstGeom prst="rect">
            <a:avLst/>
          </a:prstGeom>
          <a:noFill/>
        </p:spPr>
        <p:txBody>
          <a:bodyPr wrap="square" rtlCol="0">
            <a:spAutoFit/>
          </a:bodyPr>
          <a:lstStyle/>
          <a:p>
            <a:r>
              <a:rPr lang="tt-RU" sz="4400" dirty="0" smtClean="0"/>
              <a:t>	 </a:t>
            </a:r>
            <a:r>
              <a:rPr lang="tt-RU" sz="6000" dirty="0" smtClean="0">
                <a:solidFill>
                  <a:schemeClr val="bg1"/>
                </a:solidFill>
              </a:rPr>
              <a:t>Яхшы күрә, ә сукыр. Бу нинди кеше? </a:t>
            </a:r>
            <a:endParaRPr lang="ru-RU" sz="60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500306"/>
            <a:ext cx="9001156" cy="1757362"/>
          </a:xfrm>
        </p:spPr>
        <p:txBody>
          <a:bodyPr>
            <a:normAutofit/>
          </a:bodyPr>
          <a:lstStyle/>
          <a:p>
            <a:pPr>
              <a:buNone/>
            </a:pPr>
            <a:r>
              <a:rPr lang="tt-RU" sz="3600" dirty="0" smtClean="0"/>
              <a:t>		Әби Казанга бара, каршысына 3 бабай очраган. Нәтиҗәдә ничә кеше Казанга бара?</a:t>
            </a:r>
            <a:endParaRPr lang="ru-RU" sz="3600" dirty="0"/>
          </a:p>
        </p:txBody>
      </p:sp>
      <p:sp>
        <p:nvSpPr>
          <p:cNvPr id="10" name="Прямоугольник 9"/>
          <p:cNvSpPr/>
          <p:nvPr/>
        </p:nvSpPr>
        <p:spPr>
          <a:xfrm>
            <a:off x="2714548" y="0"/>
            <a:ext cx="6429452"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II </a:t>
            </a:r>
            <a:r>
              <a:rPr lang="tt-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тур  Сорау №1</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p:cNvPicPr>
            <a:picLocks noChangeAspect="1" noChangeArrowheads="1"/>
          </p:cNvPicPr>
          <p:nvPr/>
        </p:nvPicPr>
        <p:blipFill>
          <a:blip r:embed="rId2">
            <a:lum bright="10000" contrast="20000"/>
          </a:blip>
          <a:srcRect/>
          <a:stretch>
            <a:fillRect/>
          </a:stretch>
        </p:blipFill>
        <p:spPr bwMode="auto">
          <a:xfrm>
            <a:off x="0" y="0"/>
            <a:ext cx="2571736" cy="2588996"/>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l="15945" r="12301"/>
          <a:stretch>
            <a:fillRect/>
          </a:stretch>
        </p:blipFill>
        <p:spPr bwMode="auto">
          <a:xfrm>
            <a:off x="285720" y="4286256"/>
            <a:ext cx="1928826" cy="1785950"/>
          </a:xfrm>
          <a:prstGeom prst="rect">
            <a:avLst/>
          </a:prstGeom>
          <a:noFill/>
          <a:ln w="9525">
            <a:noFill/>
            <a:miter lim="800000"/>
            <a:headEnd/>
            <a:tailEnd/>
          </a:ln>
          <a:effectLst/>
        </p:spPr>
      </p:pic>
      <p:pic>
        <p:nvPicPr>
          <p:cNvPr id="16" name="Picture 5"/>
          <p:cNvPicPr>
            <a:picLocks noChangeAspect="1" noChangeArrowheads="1"/>
          </p:cNvPicPr>
          <p:nvPr/>
        </p:nvPicPr>
        <p:blipFill>
          <a:blip r:embed="rId3"/>
          <a:srcRect l="15945" r="12301"/>
          <a:stretch>
            <a:fillRect/>
          </a:stretch>
        </p:blipFill>
        <p:spPr bwMode="auto">
          <a:xfrm>
            <a:off x="1500166" y="4643446"/>
            <a:ext cx="1928826" cy="1785950"/>
          </a:xfrm>
          <a:prstGeom prst="rect">
            <a:avLst/>
          </a:prstGeom>
          <a:noFill/>
          <a:ln w="9525">
            <a:noFill/>
            <a:miter lim="800000"/>
            <a:headEnd/>
            <a:tailEnd/>
          </a:ln>
          <a:effectLst/>
        </p:spPr>
      </p:pic>
      <p:pic>
        <p:nvPicPr>
          <p:cNvPr id="17" name="Picture 5"/>
          <p:cNvPicPr>
            <a:picLocks noChangeAspect="1" noChangeArrowheads="1"/>
          </p:cNvPicPr>
          <p:nvPr/>
        </p:nvPicPr>
        <p:blipFill>
          <a:blip r:embed="rId3"/>
          <a:srcRect l="15945" r="12301"/>
          <a:stretch>
            <a:fillRect/>
          </a:stretch>
        </p:blipFill>
        <p:spPr bwMode="auto">
          <a:xfrm>
            <a:off x="2786050" y="5072050"/>
            <a:ext cx="1928826" cy="1785950"/>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a:srcRect/>
          <a:stretch>
            <a:fillRect/>
          </a:stretch>
        </p:blipFill>
        <p:spPr bwMode="auto">
          <a:xfrm>
            <a:off x="5929322" y="4000504"/>
            <a:ext cx="2225056" cy="228601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 calcmode="lin" valueType="num">
                                      <p:cBhvr>
                                        <p:cTn id="23"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098"/>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p:cTn id="27" dur="1000" fill="hold"/>
                                        <p:tgtEl>
                                          <p:spTgt spid="4101"/>
                                        </p:tgtEl>
                                        <p:attrNameLst>
                                          <p:attrName>ppt_w</p:attrName>
                                        </p:attrNameLst>
                                      </p:cBhvr>
                                      <p:tavLst>
                                        <p:tav tm="0">
                                          <p:val>
                                            <p:fltVal val="0"/>
                                          </p:val>
                                        </p:tav>
                                        <p:tav tm="100000">
                                          <p:val>
                                            <p:strVal val="#ppt_w"/>
                                          </p:val>
                                        </p:tav>
                                      </p:tavLst>
                                    </p:anim>
                                    <p:anim calcmode="lin" valueType="num">
                                      <p:cBhvr>
                                        <p:cTn id="28" dur="1000" fill="hold"/>
                                        <p:tgtEl>
                                          <p:spTgt spid="4101"/>
                                        </p:tgtEl>
                                        <p:attrNameLst>
                                          <p:attrName>ppt_h</p:attrName>
                                        </p:attrNameLst>
                                      </p:cBhvr>
                                      <p:tavLst>
                                        <p:tav tm="0">
                                          <p:val>
                                            <p:fltVal val="0"/>
                                          </p:val>
                                        </p:tav>
                                        <p:tav tm="100000">
                                          <p:val>
                                            <p:strVal val="#ppt_h"/>
                                          </p:val>
                                        </p:tav>
                                      </p:tavLst>
                                    </p:anim>
                                    <p:anim calcmode="lin" valueType="num">
                                      <p:cBhvr>
                                        <p:cTn id="29"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101"/>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6"/>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7"/>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4102"/>
                                        </p:tgtEl>
                                        <p:attrNameLst>
                                          <p:attrName>style.visibility</p:attrName>
                                        </p:attrNameLst>
                                      </p:cBhvr>
                                      <p:to>
                                        <p:strVal val="visible"/>
                                      </p:to>
                                    </p:set>
                                    <p:anim calcmode="lin" valueType="num">
                                      <p:cBhvr>
                                        <p:cTn id="45" dur="1000" fill="hold"/>
                                        <p:tgtEl>
                                          <p:spTgt spid="4102"/>
                                        </p:tgtEl>
                                        <p:attrNameLst>
                                          <p:attrName>ppt_w</p:attrName>
                                        </p:attrNameLst>
                                      </p:cBhvr>
                                      <p:tavLst>
                                        <p:tav tm="0">
                                          <p:val>
                                            <p:fltVal val="0"/>
                                          </p:val>
                                        </p:tav>
                                        <p:tav tm="100000">
                                          <p:val>
                                            <p:strVal val="#ppt_w"/>
                                          </p:val>
                                        </p:tav>
                                      </p:tavLst>
                                    </p:anim>
                                    <p:anim calcmode="lin" valueType="num">
                                      <p:cBhvr>
                                        <p:cTn id="46" dur="1000" fill="hold"/>
                                        <p:tgtEl>
                                          <p:spTgt spid="4102"/>
                                        </p:tgtEl>
                                        <p:attrNameLst>
                                          <p:attrName>ppt_h</p:attrName>
                                        </p:attrNameLst>
                                      </p:cBhvr>
                                      <p:tavLst>
                                        <p:tav tm="0">
                                          <p:val>
                                            <p:fltVal val="0"/>
                                          </p:val>
                                        </p:tav>
                                        <p:tav tm="100000">
                                          <p:val>
                                            <p:strVal val="#ppt_h"/>
                                          </p:val>
                                        </p:tav>
                                      </p:tavLst>
                                    </p:anim>
                                    <p:anim calcmode="lin" valueType="num">
                                      <p:cBhvr>
                                        <p:cTn id="47" dur="1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1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srcRect/>
          <a:stretch>
            <a:fillRect/>
          </a:stretch>
        </p:blipFill>
        <p:spPr bwMode="auto">
          <a:xfrm>
            <a:off x="0" y="142852"/>
            <a:ext cx="5864555" cy="6715148"/>
          </a:xfrm>
          <a:prstGeom prst="rect">
            <a:avLst/>
          </a:prstGeom>
          <a:noFill/>
          <a:ln w="9525">
            <a:noFill/>
            <a:miter lim="800000"/>
            <a:headEnd/>
            <a:tailEnd/>
          </a:ln>
          <a:effectLst/>
        </p:spPr>
      </p:pic>
      <p:sp>
        <p:nvSpPr>
          <p:cNvPr id="7" name="TextBox 6"/>
          <p:cNvSpPr txBox="1"/>
          <p:nvPr/>
        </p:nvSpPr>
        <p:spPr>
          <a:xfrm>
            <a:off x="3714744" y="928671"/>
            <a:ext cx="5429256" cy="3416320"/>
          </a:xfrm>
          <a:prstGeom prst="rect">
            <a:avLst/>
          </a:prstGeom>
          <a:noFill/>
        </p:spPr>
        <p:txBody>
          <a:bodyPr wrap="square" rtlCol="0">
            <a:spAutoFit/>
          </a:bodyPr>
          <a:lstStyle/>
          <a:p>
            <a:r>
              <a:rPr lang="tt-RU" sz="3600" dirty="0" smtClean="0"/>
              <a:t>	Б</a:t>
            </a:r>
            <a:r>
              <a:rPr lang="tt-RU" sz="3600" dirty="0" smtClean="0">
                <a:latin typeface="Microsoft Sans Serif" pitchFamily="34" charset="0"/>
                <a:cs typeface="Microsoft Sans Serif" pitchFamily="34" charset="0"/>
              </a:rPr>
              <a:t>абай, Әби, онык, актүш, шарик, киек шалкан тарталар һәм тартып чыгаралар. 	Шалканга ничә күз 		карап торган? </a:t>
            </a:r>
            <a:endParaRPr lang="ru-RU" sz="3600" dirty="0">
              <a:latin typeface="Microsoft Sans Serif" pitchFamily="34" charset="0"/>
              <a:cs typeface="Microsoft Sans Serif" pitchFamily="34" charset="0"/>
            </a:endParaRPr>
          </a:p>
        </p:txBody>
      </p:sp>
      <p:sp>
        <p:nvSpPr>
          <p:cNvPr id="6" name="Прямоугольник 5"/>
          <p:cNvSpPr/>
          <p:nvPr/>
        </p:nvSpPr>
        <p:spPr>
          <a:xfrm>
            <a:off x="3286116" y="0"/>
            <a:ext cx="3346173" cy="923330"/>
          </a:xfrm>
          <a:prstGeom prst="rect">
            <a:avLst/>
          </a:prstGeom>
          <a:noFill/>
        </p:spPr>
        <p:txBody>
          <a:bodyPr wrap="none" lIns="91440" tIns="45720" rIns="91440" bIns="45720">
            <a:spAutoFit/>
          </a:bodyPr>
          <a:lstStyle/>
          <a:p>
            <a:pPr algn="ct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Сорау</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3"/>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8196"/>
                                        </p:tgtEl>
                                        <p:attrNameLst>
                                          <p:attrName>style.visibility</p:attrName>
                                        </p:attrNameLst>
                                      </p:cBhvr>
                                      <p:to>
                                        <p:strVal val="visible"/>
                                      </p:to>
                                    </p:set>
                                    <p:anim calcmode="lin" valueType="num">
                                      <p:cBhvr>
                                        <p:cTn id="30" dur="1000" fill="hold"/>
                                        <p:tgtEl>
                                          <p:spTgt spid="8196"/>
                                        </p:tgtEl>
                                        <p:attrNameLst>
                                          <p:attrName>ppt_w</p:attrName>
                                        </p:attrNameLst>
                                      </p:cBhvr>
                                      <p:tavLst>
                                        <p:tav tm="0">
                                          <p:val>
                                            <p:strVal val="#ppt_w+.3"/>
                                          </p:val>
                                        </p:tav>
                                        <p:tav tm="100000">
                                          <p:val>
                                            <p:strVal val="#ppt_w"/>
                                          </p:val>
                                        </p:tav>
                                      </p:tavLst>
                                    </p:anim>
                                    <p:anim calcmode="lin" valueType="num">
                                      <p:cBhvr>
                                        <p:cTn id="31" dur="1000" fill="hold"/>
                                        <p:tgtEl>
                                          <p:spTgt spid="8196"/>
                                        </p:tgtEl>
                                        <p:attrNameLst>
                                          <p:attrName>ppt_h</p:attrName>
                                        </p:attrNameLst>
                                      </p:cBhvr>
                                      <p:tavLst>
                                        <p:tav tm="0">
                                          <p:val>
                                            <p:strVal val="#ppt_h"/>
                                          </p:val>
                                        </p:tav>
                                        <p:tav tm="100000">
                                          <p:val>
                                            <p:strVal val="#ppt_h"/>
                                          </p:val>
                                        </p:tav>
                                      </p:tavLst>
                                    </p:anim>
                                    <p:animEffect transition="in" filter="fade">
                                      <p:cBhvr>
                                        <p:cTn id="32"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57400"/>
            <a:ext cx="9144000" cy="4800600"/>
          </a:xfrm>
        </p:spPr>
        <p:txBody>
          <a:bodyPr/>
          <a:lstStyle/>
          <a:p>
            <a:pPr>
              <a:buNone/>
            </a:pPr>
            <a:r>
              <a:rPr lang="tt-RU" dirty="0" smtClean="0">
                <a:latin typeface="Microsoft Sans Serif" pitchFamily="34" charset="0"/>
                <a:cs typeface="Microsoft Sans Serif" pitchFamily="34" charset="0"/>
              </a:rPr>
              <a:t>		</a:t>
            </a:r>
            <a:r>
              <a:rPr lang="tt-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crosoft Sans Serif" pitchFamily="34" charset="0"/>
                <a:cs typeface="Microsoft Sans Serif" pitchFamily="34" charset="0"/>
              </a:rPr>
              <a:t>Өстәлдә 6 стакан бер рәттә торалар. 1, 2, 3, стаканнар буш, 4, 5,6 стаканнар су белән тулы. Бер генә кул белән, бер генә стаканны кузгатып урыннарын алыштырмыйча ничек итеп тулы һәм буш стаканнарны чиратлаштырып була?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crosoft Sans Serif" pitchFamily="34" charset="0"/>
              <a:cs typeface="Microsoft Sans Serif" pitchFamily="34" charset="0"/>
            </a:endParaRPr>
          </a:p>
        </p:txBody>
      </p:sp>
      <p:sp>
        <p:nvSpPr>
          <p:cNvPr id="5" name="Прямоугольник 4"/>
          <p:cNvSpPr/>
          <p:nvPr/>
        </p:nvSpPr>
        <p:spPr>
          <a:xfrm>
            <a:off x="2214546" y="357166"/>
            <a:ext cx="3650358" cy="923330"/>
          </a:xfrm>
          <a:prstGeom prst="rect">
            <a:avLst/>
          </a:prstGeom>
          <a:noFill/>
        </p:spPr>
        <p:txBody>
          <a:bodyPr wrap="non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Сорау</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9" name="Picture 3"/>
          <p:cNvPicPr>
            <a:picLocks noChangeAspect="1" noChangeArrowheads="1"/>
          </p:cNvPicPr>
          <p:nvPr/>
        </p:nvPicPr>
        <p:blipFill>
          <a:blip r:embed="rId3"/>
          <a:srcRect/>
          <a:stretch>
            <a:fillRect/>
          </a:stretch>
        </p:blipFill>
        <p:spPr bwMode="auto">
          <a:xfrm>
            <a:off x="6357950" y="4929198"/>
            <a:ext cx="1028700" cy="1362075"/>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5357818" y="4929198"/>
            <a:ext cx="1028700" cy="1362075"/>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4357686" y="4929198"/>
            <a:ext cx="1028700" cy="136207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500430" y="4929198"/>
            <a:ext cx="933450" cy="1428760"/>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a:stretch>
            <a:fillRect/>
          </a:stretch>
        </p:blipFill>
        <p:spPr bwMode="auto">
          <a:xfrm>
            <a:off x="2643174" y="4929198"/>
            <a:ext cx="933450" cy="1428760"/>
          </a:xfrm>
          <a:prstGeom prst="rect">
            <a:avLst/>
          </a:prstGeom>
          <a:noFill/>
          <a:ln w="9525">
            <a:noFill/>
            <a:miter lim="800000"/>
            <a:headEnd/>
            <a:tailEnd/>
          </a:ln>
          <a:effectLst/>
        </p:spPr>
      </p:pic>
      <p:pic>
        <p:nvPicPr>
          <p:cNvPr id="11" name="Picture 4"/>
          <p:cNvPicPr>
            <a:picLocks noChangeAspect="1" noChangeArrowheads="1"/>
          </p:cNvPicPr>
          <p:nvPr/>
        </p:nvPicPr>
        <p:blipFill>
          <a:blip r:embed="rId4"/>
          <a:srcRect/>
          <a:stretch>
            <a:fillRect/>
          </a:stretch>
        </p:blipFill>
        <p:spPr bwMode="auto">
          <a:xfrm>
            <a:off x="1785918" y="4929198"/>
            <a:ext cx="933450" cy="142876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par>
                                <p:cTn id="27" presetID="55" presetClass="entr" presetSubtype="0" fill="hold" nodeType="withEffect">
                                  <p:stCondLst>
                                    <p:cond delay="0"/>
                                  </p:stCondLst>
                                  <p:childTnLst>
                                    <p:set>
                                      <p:cBhvr>
                                        <p:cTn id="28" dur="1" fill="hold">
                                          <p:stCondLst>
                                            <p:cond delay="0"/>
                                          </p:stCondLst>
                                        </p:cTn>
                                        <p:tgtEl>
                                          <p:spTgt spid="9220"/>
                                        </p:tgtEl>
                                        <p:attrNameLst>
                                          <p:attrName>style.visibility</p:attrName>
                                        </p:attrNameLst>
                                      </p:cBhvr>
                                      <p:to>
                                        <p:strVal val="visible"/>
                                      </p:to>
                                    </p:set>
                                    <p:anim calcmode="lin" valueType="num">
                                      <p:cBhvr>
                                        <p:cTn id="29" dur="1000" fill="hold"/>
                                        <p:tgtEl>
                                          <p:spTgt spid="9220"/>
                                        </p:tgtEl>
                                        <p:attrNameLst>
                                          <p:attrName>ppt_w</p:attrName>
                                        </p:attrNameLst>
                                      </p:cBhvr>
                                      <p:tavLst>
                                        <p:tav tm="0">
                                          <p:val>
                                            <p:strVal val="#ppt_w*0.70"/>
                                          </p:val>
                                        </p:tav>
                                        <p:tav tm="100000">
                                          <p:val>
                                            <p:strVal val="#ppt_w"/>
                                          </p:val>
                                        </p:tav>
                                      </p:tavLst>
                                    </p:anim>
                                    <p:anim calcmode="lin" valueType="num">
                                      <p:cBhvr>
                                        <p:cTn id="30" dur="1000" fill="hold"/>
                                        <p:tgtEl>
                                          <p:spTgt spid="9220"/>
                                        </p:tgtEl>
                                        <p:attrNameLst>
                                          <p:attrName>ppt_h</p:attrName>
                                        </p:attrNameLst>
                                      </p:cBhvr>
                                      <p:tavLst>
                                        <p:tav tm="0">
                                          <p:val>
                                            <p:strVal val="#ppt_h"/>
                                          </p:val>
                                        </p:tav>
                                        <p:tav tm="100000">
                                          <p:val>
                                            <p:strVal val="#ppt_h"/>
                                          </p:val>
                                        </p:tav>
                                      </p:tavLst>
                                    </p:anim>
                                    <p:animEffect transition="in" filter="fade">
                                      <p:cBhvr>
                                        <p:cTn id="31" dur="1000"/>
                                        <p:tgtEl>
                                          <p:spTgt spid="9220"/>
                                        </p:tgtEl>
                                      </p:cBhvr>
                                    </p:animEffect>
                                  </p:childTnLst>
                                </p:cTn>
                              </p:par>
                              <p:par>
                                <p:cTn id="32" presetID="55"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0.7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par>
                                <p:cTn id="42" presetID="55" presetClass="entr" presetSubtype="0" fill="hold" nodeType="withEffect">
                                  <p:stCondLst>
                                    <p:cond delay="0"/>
                                  </p:stCondLst>
                                  <p:childTnLst>
                                    <p:set>
                                      <p:cBhvr>
                                        <p:cTn id="43" dur="1" fill="hold">
                                          <p:stCondLst>
                                            <p:cond delay="0"/>
                                          </p:stCondLst>
                                        </p:cTn>
                                        <p:tgtEl>
                                          <p:spTgt spid="9219"/>
                                        </p:tgtEl>
                                        <p:attrNameLst>
                                          <p:attrName>style.visibility</p:attrName>
                                        </p:attrNameLst>
                                      </p:cBhvr>
                                      <p:to>
                                        <p:strVal val="visible"/>
                                      </p:to>
                                    </p:set>
                                    <p:anim calcmode="lin" valueType="num">
                                      <p:cBhvr>
                                        <p:cTn id="44" dur="1000" fill="hold"/>
                                        <p:tgtEl>
                                          <p:spTgt spid="9219"/>
                                        </p:tgtEl>
                                        <p:attrNameLst>
                                          <p:attrName>ppt_w</p:attrName>
                                        </p:attrNameLst>
                                      </p:cBhvr>
                                      <p:tavLst>
                                        <p:tav tm="0">
                                          <p:val>
                                            <p:strVal val="#ppt_w*0.70"/>
                                          </p:val>
                                        </p:tav>
                                        <p:tav tm="100000">
                                          <p:val>
                                            <p:strVal val="#ppt_w"/>
                                          </p:val>
                                        </p:tav>
                                      </p:tavLst>
                                    </p:anim>
                                    <p:anim calcmode="lin" valueType="num">
                                      <p:cBhvr>
                                        <p:cTn id="45" dur="1000" fill="hold"/>
                                        <p:tgtEl>
                                          <p:spTgt spid="9219"/>
                                        </p:tgtEl>
                                        <p:attrNameLst>
                                          <p:attrName>ppt_h</p:attrName>
                                        </p:attrNameLst>
                                      </p:cBhvr>
                                      <p:tavLst>
                                        <p:tav tm="0">
                                          <p:val>
                                            <p:strVal val="#ppt_h"/>
                                          </p:val>
                                        </p:tav>
                                        <p:tav tm="100000">
                                          <p:val>
                                            <p:strVal val="#ppt_h"/>
                                          </p:val>
                                        </p:tav>
                                      </p:tavLst>
                                    </p:anim>
                                    <p:animEffect transition="in" filter="fade">
                                      <p:cBhvr>
                                        <p:cTn id="46"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077724" cy="6858000"/>
          </a:xfrm>
          <a:prstGeom prst="rect">
            <a:avLst/>
          </a:prstGeom>
          <a:noFill/>
          <a:ln w="9525">
            <a:noFill/>
            <a:miter lim="800000"/>
            <a:headEnd/>
            <a:tailEnd/>
          </a:ln>
          <a:effectLst/>
        </p:spPr>
      </p:pic>
      <p:sp>
        <p:nvSpPr>
          <p:cNvPr id="6" name="Прямоугольник 5"/>
          <p:cNvSpPr/>
          <p:nvPr/>
        </p:nvSpPr>
        <p:spPr>
          <a:xfrm>
            <a:off x="4786314" y="714356"/>
            <a:ext cx="4189801" cy="1200329"/>
          </a:xfrm>
          <a:prstGeom prst="rect">
            <a:avLst/>
          </a:prstGeom>
          <a:noFill/>
        </p:spPr>
        <p:txBody>
          <a:bodyPr wrap="none" lIns="91440" tIns="45720" rIns="91440" bIns="45720">
            <a:spAutoFit/>
          </a:bodyPr>
          <a:lstStyle/>
          <a:p>
            <a:pPr algn="ctr"/>
            <a:r>
              <a:rPr lang="ru-RU"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Сорау</a:t>
            </a:r>
            <a:r>
              <a:rPr lang="ru-RU"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№4</a:t>
            </a:r>
            <a:endParaRPr lang="ru-RU"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3000332" y="1643050"/>
            <a:ext cx="6143668" cy="4524315"/>
          </a:xfrm>
          <a:prstGeom prst="rect">
            <a:avLst/>
          </a:prstGeom>
          <a:noFill/>
        </p:spPr>
        <p:txBody>
          <a:bodyPr wrap="square" rtlCol="0">
            <a:spAutoFit/>
          </a:bodyPr>
          <a:lstStyle/>
          <a:p>
            <a:r>
              <a:rPr lang="tt-RU" sz="3600" dirty="0" smtClean="0"/>
              <a:t>	</a:t>
            </a:r>
            <a:r>
              <a:rPr lang="tt-RU" sz="3600" dirty="0" smtClean="0">
                <a:latin typeface="Microsoft Sans Serif" pitchFamily="34" charset="0"/>
                <a:cs typeface="Microsoft Sans Serif" pitchFamily="34" charset="0"/>
              </a:rPr>
              <a:t>Аның грек теленнән тәрҗемәсе “уен сөяге” дигәнне аңлата Ул термин беренче булып пифагорчыларда (Б.э.к.</a:t>
            </a:r>
            <a:r>
              <a:rPr lang="en-US" sz="3600" dirty="0" smtClean="0">
                <a:latin typeface="Microsoft Sans Serif" pitchFamily="34" charset="0"/>
                <a:cs typeface="Microsoft Sans Serif" pitchFamily="34" charset="0"/>
              </a:rPr>
              <a:t>    IV-</a:t>
            </a:r>
            <a:r>
              <a:rPr lang="tt-RU" sz="3600" dirty="0" smtClean="0">
                <a:latin typeface="Microsoft Sans Serif" pitchFamily="34" charset="0"/>
                <a:cs typeface="Microsoft Sans Serif" pitchFamily="34" charset="0"/>
              </a:rPr>
              <a:t>VIг.) очраган. </a:t>
            </a:r>
          </a:p>
          <a:p>
            <a:r>
              <a:rPr lang="tt-RU" sz="3600" dirty="0" smtClean="0">
                <a:latin typeface="Microsoft Sans Serif" pitchFamily="34" charset="0"/>
                <a:cs typeface="Microsoft Sans Serif" pitchFamily="34" charset="0"/>
              </a:rPr>
              <a:t>Сорау: Бу геометрик фигураның исеме ничек?</a:t>
            </a:r>
            <a:endParaRPr lang="ru-RU" sz="3600" dirty="0">
              <a:latin typeface="Microsoft Sans Serif" pitchFamily="34" charset="0"/>
              <a:cs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childTnLst>
                                </p:cTn>
                              </p:par>
                              <p:par>
                                <p:cTn id="18" presetID="39" presetClass="entr" presetSubtype="0" accel="10000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 calcmode="lin" valueType="num">
                                      <p:cBhvr>
                                        <p:cTn id="20" dur="500" fill="hold"/>
                                        <p:tgtEl>
                                          <p:spTgt spid="2051"/>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051"/>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051"/>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Содержимое 2"/>
          <p:cNvSpPr>
            <a:spLocks noGrp="1"/>
          </p:cNvSpPr>
          <p:nvPr>
            <p:ph sz="quarter" idx="1"/>
          </p:nvPr>
        </p:nvSpPr>
        <p:spPr>
          <a:xfrm>
            <a:off x="428596" y="2357430"/>
            <a:ext cx="8572560" cy="2928958"/>
          </a:xfrm>
        </p:spPr>
        <p:txBody>
          <a:bodyPr>
            <a:noAutofit/>
          </a:bodyPr>
          <a:lstStyle/>
          <a:p>
            <a:r>
              <a:rPr lang="tt-RU" sz="36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Microsoft Sans Serif" pitchFamily="34" charset="0"/>
                <a:cs typeface="Microsoft Sans Serif" pitchFamily="34" charset="0"/>
              </a:rPr>
              <a:t>       8штук  8</a:t>
            </a:r>
            <a:r>
              <a:rPr lang="en-US" sz="36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Microsoft Sans Serif" pitchFamily="34" charset="0"/>
                <a:cs typeface="Microsoft Sans Serif" pitchFamily="34" charset="0"/>
              </a:rPr>
              <a:t> </a:t>
            </a:r>
            <a:r>
              <a:rPr lang="tt-RU" sz="36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Microsoft Sans Serif" pitchFamily="34" charset="0"/>
                <a:cs typeface="Microsoft Sans Serif" pitchFamily="34" charset="0"/>
              </a:rPr>
              <a:t>ле цифрасы белән</a:t>
            </a:r>
            <a:r>
              <a:rPr lang="en-US" sz="36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Microsoft Sans Serif" pitchFamily="34" charset="0"/>
                <a:cs typeface="Microsoft Sans Serif" pitchFamily="34" charset="0"/>
              </a:rPr>
              <a:t>, </a:t>
            </a:r>
            <a:r>
              <a:rPr lang="tt-RU" sz="36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Microsoft Sans Serif" pitchFamily="34" charset="0"/>
                <a:cs typeface="Microsoft Sans Serif" pitchFamily="34" charset="0"/>
              </a:rPr>
              <a:t>кушу билгеләре генә кулланып</a:t>
            </a:r>
            <a:r>
              <a:rPr lang="en-US" sz="36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Microsoft Sans Serif" pitchFamily="34" charset="0"/>
                <a:cs typeface="Microsoft Sans Serif" pitchFamily="34" charset="0"/>
              </a:rPr>
              <a:t>, </a:t>
            </a:r>
            <a:r>
              <a:rPr lang="tt-RU" sz="36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Microsoft Sans Serif" pitchFamily="34" charset="0"/>
                <a:cs typeface="Microsoft Sans Serif" pitchFamily="34" charset="0"/>
              </a:rPr>
              <a:t>суммада 1000 саны килеп чыгарлык  тигезелек төзегез </a:t>
            </a:r>
            <a:endParaRPr lang="ru-RU" sz="3600" b="1" spc="50" dirty="0">
              <a:ln w="12700" cmpd="sng">
                <a:solidFill>
                  <a:schemeClr val="accent6">
                    <a:satMod val="120000"/>
                    <a:shade val="80000"/>
                  </a:schemeClr>
                </a:solidFill>
                <a:prstDash val="solid"/>
              </a:ln>
              <a:effectLst>
                <a:glow rad="53100">
                  <a:schemeClr val="accent6">
                    <a:satMod val="180000"/>
                    <a:alpha val="30000"/>
                  </a:schemeClr>
                </a:glow>
              </a:effectLst>
              <a:latin typeface="Microsoft Sans Serif" pitchFamily="34" charset="0"/>
              <a:cs typeface="Microsoft Sans Serif" pitchFamily="34" charset="0"/>
            </a:endParaRPr>
          </a:p>
        </p:txBody>
      </p:sp>
      <p:sp>
        <p:nvSpPr>
          <p:cNvPr id="6" name="Прямоугольник 5"/>
          <p:cNvSpPr/>
          <p:nvPr/>
        </p:nvSpPr>
        <p:spPr>
          <a:xfrm>
            <a:off x="1785918" y="500042"/>
            <a:ext cx="5143536" cy="923330"/>
          </a:xfrm>
          <a:prstGeom prst="rect">
            <a:avLst/>
          </a:prstGeom>
          <a:noFill/>
        </p:spPr>
        <p:txBody>
          <a:bodyPr wrap="square" lIns="91440" tIns="45720" rIns="91440" bIns="45720">
            <a:spAutoFit/>
          </a:bodyPr>
          <a:lstStyle/>
          <a:p>
            <a:pPr algn="ct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Сорау</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№5</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Прямоугольник 6"/>
          <p:cNvSpPr/>
          <p:nvPr/>
        </p:nvSpPr>
        <p:spPr>
          <a:xfrm rot="20939648">
            <a:off x="642910" y="5000636"/>
            <a:ext cx="808235" cy="1569660"/>
          </a:xfrm>
          <a:prstGeom prst="rect">
            <a:avLst/>
          </a:prstGeom>
          <a:noFill/>
        </p:spPr>
        <p:txBody>
          <a:bodyPr wrap="none" lIns="91440" tIns="45720" rIns="91440" bIns="45720">
            <a:spAutoFit/>
          </a:bodyPr>
          <a:lstStyle/>
          <a:p>
            <a:pPr algn="ctr"/>
            <a:r>
              <a:rPr lang="ru-RU"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a:t>
            </a:r>
            <a:endParaRPr lang="ru-RU"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Прямоугольник 8"/>
          <p:cNvSpPr/>
          <p:nvPr/>
        </p:nvSpPr>
        <p:spPr>
          <a:xfrm rot="666546">
            <a:off x="357158" y="0"/>
            <a:ext cx="808235" cy="1569660"/>
          </a:xfrm>
          <a:prstGeom prst="rect">
            <a:avLst/>
          </a:prstGeom>
          <a:noFill/>
        </p:spPr>
        <p:txBody>
          <a:bodyPr wrap="none" lIns="91440" tIns="45720" rIns="91440" bIns="45720">
            <a:spAutoFit/>
          </a:bodyPr>
          <a:lstStyle/>
          <a:p>
            <a:pPr algn="ctr"/>
            <a:r>
              <a:rPr lang="ru-RU" sz="9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8</a:t>
            </a:r>
            <a:endParaRPr lang="ru-RU" sz="9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0" name="Прямоугольник 9"/>
          <p:cNvSpPr/>
          <p:nvPr/>
        </p:nvSpPr>
        <p:spPr>
          <a:xfrm rot="544458">
            <a:off x="2571736" y="4572008"/>
            <a:ext cx="808235" cy="1569660"/>
          </a:xfrm>
          <a:prstGeom prst="rect">
            <a:avLst/>
          </a:prstGeom>
          <a:noFill/>
        </p:spPr>
        <p:txBody>
          <a:bodyPr wrap="none" lIns="91440" tIns="45720" rIns="91440" bIns="45720">
            <a:spAutoFit/>
          </a:bodyPr>
          <a:lstStyle/>
          <a:p>
            <a:pPr algn="ctr"/>
            <a:r>
              <a:rPr lang="ru-RU" sz="96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8</a:t>
            </a:r>
            <a:endParaRPr lang="ru-RU" sz="96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p:txBody>
      </p:sp>
      <p:sp>
        <p:nvSpPr>
          <p:cNvPr id="11" name="Прямоугольник 10"/>
          <p:cNvSpPr/>
          <p:nvPr/>
        </p:nvSpPr>
        <p:spPr>
          <a:xfrm rot="3701005">
            <a:off x="4071934" y="4429132"/>
            <a:ext cx="808235" cy="1569660"/>
          </a:xfrm>
          <a:prstGeom prst="rect">
            <a:avLst/>
          </a:prstGeom>
          <a:noFill/>
        </p:spPr>
        <p:txBody>
          <a:bodyPr wrap="none" lIns="91440" tIns="45720" rIns="91440" bIns="45720">
            <a:spAutoFit/>
          </a:bodyPr>
          <a:lstStyle/>
          <a:p>
            <a:pPr algn="ctr"/>
            <a:r>
              <a:rPr lang="ru-RU" sz="9600" b="1" cap="all" spc="0"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8</a:t>
            </a:r>
            <a:endParaRPr lang="ru-RU" sz="9600"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12" name="Прямоугольник 11"/>
          <p:cNvSpPr/>
          <p:nvPr/>
        </p:nvSpPr>
        <p:spPr>
          <a:xfrm rot="1398138">
            <a:off x="7500958" y="4500570"/>
            <a:ext cx="808235" cy="1569660"/>
          </a:xfrm>
          <a:prstGeom prst="rect">
            <a:avLst/>
          </a:prstGeom>
          <a:noFill/>
        </p:spPr>
        <p:txBody>
          <a:bodyPr wrap="none" lIns="91440" tIns="45720" rIns="91440" bIns="45720">
            <a:spAutoFit/>
          </a:bodyPr>
          <a:lstStyle/>
          <a:p>
            <a:pPr algn="ctr"/>
            <a:r>
              <a:rPr lang="ru-RU" sz="9600" b="1" cap="all" spc="0"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8</a:t>
            </a:r>
            <a:endParaRPr lang="ru-RU" sz="9600" b="1" cap="all" spc="0"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p:txBody>
      </p:sp>
      <p:sp>
        <p:nvSpPr>
          <p:cNvPr id="13" name="Прямоугольник 12"/>
          <p:cNvSpPr/>
          <p:nvPr/>
        </p:nvSpPr>
        <p:spPr>
          <a:xfrm rot="424186">
            <a:off x="0" y="2500306"/>
            <a:ext cx="808235" cy="1569660"/>
          </a:xfrm>
          <a:prstGeom prst="rect">
            <a:avLst/>
          </a:prstGeom>
          <a:noFill/>
        </p:spPr>
        <p:txBody>
          <a:bodyPr wrap="none" lIns="91440" tIns="45720" rIns="91440" bIns="45720">
            <a:spAutoFit/>
          </a:bodyPr>
          <a:lstStyle/>
          <a:p>
            <a:pPr algn="ctr"/>
            <a:r>
              <a:rPr lang="ru-RU" sz="9600" b="1" cap="all" spc="0" dirty="0" smtClean="0">
                <a:ln w="9000" cmpd="sng">
                  <a:solidFill>
                    <a:schemeClr val="accent4">
                      <a:shade val="50000"/>
                      <a:satMod val="120000"/>
                    </a:schemeClr>
                  </a:solidFill>
                  <a:prstDash val="solid"/>
                </a:ln>
                <a:solidFill>
                  <a:schemeClr val="accent5">
                    <a:lumMod val="40000"/>
                    <a:lumOff val="60000"/>
                  </a:schemeClr>
                </a:solidFill>
                <a:effectLst>
                  <a:reflection blurRad="12700" stA="28000" endPos="45000" dist="1000" dir="5400000" sy="-100000" algn="bl" rotWithShape="0"/>
                </a:effectLst>
              </a:rPr>
              <a:t>8</a:t>
            </a:r>
            <a:endParaRPr lang="ru-RU" sz="9600" b="1" cap="all" spc="0" dirty="0">
              <a:ln w="9000" cmpd="sng">
                <a:solidFill>
                  <a:schemeClr val="accent4">
                    <a:shade val="50000"/>
                    <a:satMod val="120000"/>
                  </a:schemeClr>
                </a:solidFill>
                <a:prstDash val="solid"/>
              </a:ln>
              <a:solidFill>
                <a:schemeClr val="accent5">
                  <a:lumMod val="40000"/>
                  <a:lumOff val="60000"/>
                </a:schemeClr>
              </a:solidFill>
              <a:effectLst>
                <a:reflection blurRad="12700" stA="28000" endPos="45000" dist="1000" dir="5400000" sy="-100000" algn="bl" rotWithShape="0"/>
              </a:effectLst>
            </a:endParaRPr>
          </a:p>
        </p:txBody>
      </p:sp>
      <p:sp>
        <p:nvSpPr>
          <p:cNvPr id="14" name="Прямоугольник 13"/>
          <p:cNvSpPr/>
          <p:nvPr/>
        </p:nvSpPr>
        <p:spPr>
          <a:xfrm rot="20861474">
            <a:off x="1785918" y="642918"/>
            <a:ext cx="808235" cy="1569660"/>
          </a:xfrm>
          <a:prstGeom prst="rect">
            <a:avLst/>
          </a:prstGeom>
          <a:noFill/>
        </p:spPr>
        <p:txBody>
          <a:bodyPr wrap="none" lIns="91440" tIns="45720" rIns="91440" bIns="45720">
            <a:spAutoFit/>
          </a:bodyPr>
          <a:lstStyle/>
          <a:p>
            <a:pPr algn="ctr"/>
            <a:r>
              <a:rPr lang="ru-RU" sz="9600" b="1" cap="all" spc="0" dirty="0" smtClean="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rPr>
              <a:t>8</a:t>
            </a:r>
            <a:endParaRPr lang="ru-RU" sz="9600" b="1" cap="all" spc="0" dirty="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endParaRPr>
          </a:p>
        </p:txBody>
      </p:sp>
      <p:sp>
        <p:nvSpPr>
          <p:cNvPr id="15" name="Прямоугольник 14"/>
          <p:cNvSpPr/>
          <p:nvPr/>
        </p:nvSpPr>
        <p:spPr>
          <a:xfrm rot="20732848">
            <a:off x="6072198" y="4643446"/>
            <a:ext cx="808235" cy="1569660"/>
          </a:xfrm>
          <a:prstGeom prst="rect">
            <a:avLst/>
          </a:prstGeom>
          <a:noFill/>
        </p:spPr>
        <p:txBody>
          <a:bodyPr wrap="none" lIns="91440" tIns="45720" rIns="91440" bIns="45720">
            <a:spAutoFit/>
          </a:bodyPr>
          <a:lstStyle/>
          <a:p>
            <a:pPr algn="ctr"/>
            <a:r>
              <a:rPr lang="ru-RU" sz="9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8</a:t>
            </a:r>
            <a:endParaRPr lang="ru-RU" sz="9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6" name="Прямоугольник 15"/>
          <p:cNvSpPr/>
          <p:nvPr/>
        </p:nvSpPr>
        <p:spPr>
          <a:xfrm rot="19873984">
            <a:off x="6095447" y="602026"/>
            <a:ext cx="2786082" cy="1107996"/>
          </a:xfrm>
          <a:prstGeom prst="rect">
            <a:avLst/>
          </a:prstGeom>
          <a:noFill/>
        </p:spPr>
        <p:txBody>
          <a:bodyPr wrap="square" lIns="91440" tIns="45720" rIns="91440" bIns="45720">
            <a:spAutoFit/>
          </a:bodyPr>
          <a:lstStyle/>
          <a:p>
            <a:pPr algn="ctr"/>
            <a:r>
              <a:rPr lang="ru-RU" sz="6600" b="1" cap="none" spc="0" dirty="0" smtClean="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rPr>
              <a:t>=1000</a:t>
            </a:r>
            <a:endParaRPr lang="ru-RU" sz="6600" b="1" cap="none" spc="0"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285720" y="2357430"/>
            <a:ext cx="8501122" cy="2123658"/>
          </a:xfrm>
          <a:prstGeom prst="rect">
            <a:avLst/>
          </a:prstGeom>
        </p:spPr>
        <p:txBody>
          <a:bodyPr wrap="square">
            <a:spAutoFit/>
          </a:bodyPr>
          <a:lstStyle/>
          <a:p>
            <a:r>
              <a:rPr lang="ru-RU" sz="4400" dirty="0" smtClean="0"/>
              <a:t>	</a:t>
            </a:r>
            <a:r>
              <a:rPr lang="ru-RU" sz="4400" dirty="0" err="1" smtClean="0">
                <a:solidFill>
                  <a:srgbClr val="002060"/>
                </a:solidFill>
              </a:rPr>
              <a:t>Нинди</a:t>
            </a:r>
            <a:r>
              <a:rPr lang="ru-RU" sz="4400" dirty="0" smtClean="0">
                <a:solidFill>
                  <a:srgbClr val="002060"/>
                </a:solidFill>
              </a:rPr>
              <a:t> </a:t>
            </a:r>
            <a:r>
              <a:rPr lang="ru-RU" sz="4400" dirty="0" err="1" smtClean="0">
                <a:solidFill>
                  <a:srgbClr val="002060"/>
                </a:solidFill>
              </a:rPr>
              <a:t>ике</a:t>
            </a:r>
            <a:r>
              <a:rPr lang="ru-RU" sz="4400" dirty="0" smtClean="0">
                <a:solidFill>
                  <a:srgbClr val="002060"/>
                </a:solidFill>
              </a:rPr>
              <a:t> </a:t>
            </a:r>
            <a:r>
              <a:rPr lang="ru-RU" sz="4400" dirty="0" err="1" smtClean="0">
                <a:solidFill>
                  <a:srgbClr val="002060"/>
                </a:solidFill>
              </a:rPr>
              <a:t>натураль</a:t>
            </a:r>
            <a:r>
              <a:rPr lang="tt-RU" sz="4400" dirty="0" smtClean="0">
                <a:solidFill>
                  <a:srgbClr val="002060"/>
                </a:solidFill>
              </a:rPr>
              <a:t> санның суммасы да, тапкырчыгышы да бер үк сан? </a:t>
            </a:r>
            <a:endParaRPr lang="ru-RU" sz="4400" dirty="0">
              <a:solidFill>
                <a:srgbClr val="002060"/>
              </a:solidFill>
            </a:endParaRPr>
          </a:p>
        </p:txBody>
      </p:sp>
      <p:sp>
        <p:nvSpPr>
          <p:cNvPr id="6" name="Прямоугольник 5"/>
          <p:cNvSpPr/>
          <p:nvPr/>
        </p:nvSpPr>
        <p:spPr>
          <a:xfrm>
            <a:off x="1928794" y="214290"/>
            <a:ext cx="4429156" cy="1200329"/>
          </a:xfrm>
          <a:prstGeom prst="rect">
            <a:avLst/>
          </a:prstGeom>
          <a:noFill/>
        </p:spPr>
        <p:txBody>
          <a:bodyPr wrap="square" lIns="91440" tIns="45720" rIns="91440" bIns="45720">
            <a:spAutoFit/>
          </a:bodyPr>
          <a:lstStyle/>
          <a:p>
            <a:pPr algn="ctr"/>
            <a:r>
              <a:rPr lang="ru-RU" sz="7200" b="1" cap="none" spc="0" dirty="0" err="1" smtClean="0">
                <a:ln w="31550" cmpd="sng">
                  <a:solidFill>
                    <a:srgbClr val="0000FF"/>
                  </a:solidFill>
                  <a:prstDash val="solid"/>
                </a:ln>
                <a:solidFill>
                  <a:srgbClr val="0070C0"/>
                </a:solidFill>
                <a:effectLst>
                  <a:outerShdw blurRad="50800" dist="40000" dir="5400000" algn="tl" rotWithShape="0">
                    <a:srgbClr val="000000">
                      <a:shade val="5000"/>
                      <a:satMod val="120000"/>
                      <a:alpha val="33000"/>
                    </a:srgbClr>
                  </a:outerShdw>
                </a:effectLst>
              </a:rPr>
              <a:t>Сорау</a:t>
            </a:r>
            <a:r>
              <a:rPr lang="ru-RU" sz="7200" b="1" cap="none" spc="0" dirty="0" smtClean="0">
                <a:ln w="31550" cmpd="sng">
                  <a:solidFill>
                    <a:srgbClr val="0000FF"/>
                  </a:solidFill>
                  <a:prstDash val="solid"/>
                </a:ln>
                <a:solidFill>
                  <a:srgbClr val="0070C0"/>
                </a:solidFill>
                <a:effectLst>
                  <a:outerShdw blurRad="50800" dist="40000" dir="5400000" algn="tl" rotWithShape="0">
                    <a:srgbClr val="000000">
                      <a:shade val="5000"/>
                      <a:satMod val="120000"/>
                      <a:alpha val="33000"/>
                    </a:srgbClr>
                  </a:outerShdw>
                </a:effectLst>
              </a:rPr>
              <a:t> №</a:t>
            </a:r>
            <a:r>
              <a:rPr lang="ru-RU" sz="7200" b="1" dirty="0" smtClean="0">
                <a:ln w="31550" cmpd="sng">
                  <a:solidFill>
                    <a:srgbClr val="0000FF"/>
                  </a:solidFill>
                  <a:prstDash val="solid"/>
                </a:ln>
                <a:solidFill>
                  <a:srgbClr val="0070C0"/>
                </a:solidFill>
                <a:effectLst>
                  <a:outerShdw blurRad="50800" dist="40000" dir="5400000" algn="tl" rotWithShape="0">
                    <a:srgbClr val="000000">
                      <a:shade val="5000"/>
                      <a:satMod val="120000"/>
                      <a:alpha val="33000"/>
                    </a:srgbClr>
                  </a:outerShdw>
                </a:effectLst>
              </a:rPr>
              <a:t>6</a:t>
            </a:r>
            <a:endParaRPr lang="ru-RU" sz="7200" b="1" cap="none" spc="0" dirty="0">
              <a:ln w="31550" cmpd="sng">
                <a:solidFill>
                  <a:srgbClr val="0000FF"/>
                </a:solidFill>
                <a:prstDash val="solid"/>
              </a:ln>
              <a:solidFill>
                <a:srgbClr val="0070C0"/>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285728"/>
            <a:ext cx="4357718" cy="990600"/>
          </a:xfrm>
        </p:spPr>
        <p:txBody>
          <a:bodyPr>
            <a:noAutofit/>
          </a:bodyPr>
          <a:lstStyle/>
          <a:p>
            <a:pPr algn="ctr"/>
            <a:r>
              <a:rPr lang="ru-RU" sz="6600" b="1" dirty="0" smtClean="0"/>
              <a:t>1 тур. </a:t>
            </a:r>
            <a:endParaRPr lang="ru-RU" sz="6600" b="1" dirty="0"/>
          </a:p>
        </p:txBody>
      </p:sp>
      <p:sp>
        <p:nvSpPr>
          <p:cNvPr id="3" name="Содержимое 2"/>
          <p:cNvSpPr>
            <a:spLocks noGrp="1"/>
          </p:cNvSpPr>
          <p:nvPr>
            <p:ph sz="quarter" idx="1"/>
          </p:nvPr>
        </p:nvSpPr>
        <p:spPr>
          <a:xfrm>
            <a:off x="285720" y="4500570"/>
            <a:ext cx="8153400" cy="1543048"/>
          </a:xfrm>
        </p:spPr>
        <p:txBody>
          <a:bodyPr>
            <a:noAutofit/>
          </a:bodyPr>
          <a:lstStyle/>
          <a:p>
            <a:pPr algn="ctr">
              <a:buNone/>
            </a:pPr>
            <a:r>
              <a:rPr lang="tt-RU" sz="3200" dirty="0" smtClean="0">
                <a:latin typeface="Palatino Linotype" pitchFamily="18" charset="0"/>
              </a:rPr>
              <a:t>Сорау №1</a:t>
            </a:r>
          </a:p>
          <a:p>
            <a:r>
              <a:rPr lang="tt-RU" sz="3200" dirty="0" smtClean="0">
                <a:latin typeface="Palatino Linotype" pitchFamily="18" charset="0"/>
              </a:rPr>
              <a:t>Математика белән танышканда аңа 8 яшь була. Сүз кайсы рус математик хатын-кыз турында бара?</a:t>
            </a:r>
            <a:endParaRPr lang="ru-RU" sz="3200" dirty="0">
              <a:latin typeface="Palatino Linotype" pitchFamily="18" charset="0"/>
            </a:endParaRPr>
          </a:p>
        </p:txBody>
      </p:sp>
      <p:pic>
        <p:nvPicPr>
          <p:cNvPr id="6146" name="Picture 2"/>
          <p:cNvPicPr>
            <a:picLocks noChangeAspect="1" noChangeArrowheads="1"/>
          </p:cNvPicPr>
          <p:nvPr/>
        </p:nvPicPr>
        <p:blipFill>
          <a:blip r:embed="rId3"/>
          <a:srcRect b="5882"/>
          <a:stretch>
            <a:fillRect/>
          </a:stretch>
        </p:blipFill>
        <p:spPr bwMode="auto">
          <a:xfrm>
            <a:off x="214282" y="1071546"/>
            <a:ext cx="1878009" cy="2857520"/>
          </a:xfrm>
          <a:prstGeom prst="rect">
            <a:avLst/>
          </a:prstGeom>
          <a:noFill/>
          <a:ln w="9525">
            <a:noFill/>
            <a:miter lim="800000"/>
            <a:headEnd/>
            <a:tailEnd/>
          </a:ln>
          <a:effectLst/>
        </p:spPr>
      </p:pic>
      <p:sp>
        <p:nvSpPr>
          <p:cNvPr id="6" name="TextBox 5"/>
          <p:cNvSpPr txBox="1"/>
          <p:nvPr/>
        </p:nvSpPr>
        <p:spPr>
          <a:xfrm>
            <a:off x="6215074" y="4000504"/>
            <a:ext cx="2214578" cy="461665"/>
          </a:xfrm>
          <a:prstGeom prst="rect">
            <a:avLst/>
          </a:prstGeom>
          <a:noFill/>
        </p:spPr>
        <p:txBody>
          <a:bodyPr wrap="square" rtlCol="0">
            <a:spAutoFit/>
          </a:bodyPr>
          <a:lstStyle/>
          <a:p>
            <a:r>
              <a:rPr lang="ru-RU" sz="2400" b="1" dirty="0" smtClean="0"/>
              <a:t>Ада Лавлейс</a:t>
            </a:r>
            <a:endParaRPr lang="ru-RU" sz="2400" b="1" dirty="0"/>
          </a:p>
        </p:txBody>
      </p:sp>
      <p:pic>
        <p:nvPicPr>
          <p:cNvPr id="6148" name="Picture 4"/>
          <p:cNvPicPr>
            <a:picLocks noChangeAspect="1" noChangeArrowheads="1"/>
          </p:cNvPicPr>
          <p:nvPr/>
        </p:nvPicPr>
        <p:blipFill>
          <a:blip r:embed="rId4"/>
          <a:srcRect/>
          <a:stretch>
            <a:fillRect/>
          </a:stretch>
        </p:blipFill>
        <p:spPr bwMode="auto">
          <a:xfrm>
            <a:off x="2786050" y="1214422"/>
            <a:ext cx="2428892" cy="2607011"/>
          </a:xfrm>
          <a:prstGeom prst="rect">
            <a:avLst/>
          </a:prstGeom>
          <a:noFill/>
          <a:ln w="9525">
            <a:noFill/>
            <a:miter lim="800000"/>
            <a:headEnd/>
            <a:tailEnd/>
          </a:ln>
          <a:effectLst/>
        </p:spPr>
      </p:pic>
      <p:sp>
        <p:nvSpPr>
          <p:cNvPr id="10" name="TextBox 9"/>
          <p:cNvSpPr txBox="1"/>
          <p:nvPr/>
        </p:nvSpPr>
        <p:spPr>
          <a:xfrm>
            <a:off x="3000364" y="3786190"/>
            <a:ext cx="2714644" cy="707886"/>
          </a:xfrm>
          <a:prstGeom prst="rect">
            <a:avLst/>
          </a:prstGeom>
          <a:noFill/>
        </p:spPr>
        <p:txBody>
          <a:bodyPr wrap="square" rtlCol="0">
            <a:spAutoFit/>
          </a:bodyPr>
          <a:lstStyle/>
          <a:p>
            <a:r>
              <a:rPr lang="vi-VN" sz="2000" b="1" dirty="0" smtClean="0"/>
              <a:t>Гипа́тия (Ипа́тия) Александри́йская</a:t>
            </a:r>
            <a:endParaRPr lang="ru-RU" sz="2000" b="1" dirty="0"/>
          </a:p>
        </p:txBody>
      </p:sp>
      <p:sp>
        <p:nvSpPr>
          <p:cNvPr id="11" name="TextBox 10"/>
          <p:cNvSpPr txBox="1"/>
          <p:nvPr/>
        </p:nvSpPr>
        <p:spPr>
          <a:xfrm>
            <a:off x="142844" y="4000504"/>
            <a:ext cx="1928826" cy="830997"/>
          </a:xfrm>
          <a:prstGeom prst="rect">
            <a:avLst/>
          </a:prstGeom>
          <a:noFill/>
        </p:spPr>
        <p:txBody>
          <a:bodyPr wrap="square" rtlCol="0">
            <a:spAutoFit/>
          </a:bodyPr>
          <a:lstStyle/>
          <a:p>
            <a:r>
              <a:rPr lang="ru-RU" sz="2400" b="1" dirty="0"/>
              <a:t>С</a:t>
            </a:r>
            <a:r>
              <a:rPr lang="ru-RU" sz="2400" b="1" dirty="0" smtClean="0"/>
              <a:t>офья </a:t>
            </a:r>
            <a:r>
              <a:rPr lang="ru-RU" sz="2400" b="1" dirty="0"/>
              <a:t>К</a:t>
            </a:r>
            <a:r>
              <a:rPr lang="ru-RU" sz="2400" b="1" dirty="0" smtClean="0"/>
              <a:t>овалевская</a:t>
            </a:r>
            <a:endParaRPr lang="ru-RU" sz="2400" b="1" dirty="0"/>
          </a:p>
        </p:txBody>
      </p:sp>
      <p:pic>
        <p:nvPicPr>
          <p:cNvPr id="6150" name="Picture 6"/>
          <p:cNvPicPr>
            <a:picLocks noChangeAspect="1" noChangeArrowheads="1"/>
          </p:cNvPicPr>
          <p:nvPr/>
        </p:nvPicPr>
        <p:blipFill>
          <a:blip r:embed="rId5"/>
          <a:srcRect/>
          <a:stretch>
            <a:fillRect/>
          </a:stretch>
        </p:blipFill>
        <p:spPr bwMode="auto">
          <a:xfrm>
            <a:off x="6143636" y="1308006"/>
            <a:ext cx="2440331" cy="269249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par>
                          <p:cTn id="21" fill="hold">
                            <p:stCondLst>
                              <p:cond delay="2500"/>
                            </p:stCondLst>
                            <p:childTnLst>
                              <p:par>
                                <p:cTn id="22" presetID="18" presetClass="entr" presetSubtype="12" fill="hold" nodeType="after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strips(downLeft)">
                                      <p:cBhvr>
                                        <p:cTn id="24" dur="500"/>
                                        <p:tgtEl>
                                          <p:spTgt spid="6146"/>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par>
                                <p:cTn id="31" presetID="18" presetClass="entr" presetSubtype="12" fill="hold" nodeType="with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strips(downLeft)">
                                      <p:cBhvr>
                                        <p:cTn id="33" dur="500"/>
                                        <p:tgtEl>
                                          <p:spTgt spid="6148"/>
                                        </p:tgtEl>
                                      </p:cBhvr>
                                    </p:animEffect>
                                  </p:childTnLst>
                                </p:cTn>
                              </p:par>
                              <p:par>
                                <p:cTn id="34" presetID="18" presetClass="entr" presetSubtype="12" fill="hold" nodeType="withEffect">
                                  <p:stCondLst>
                                    <p:cond delay="0"/>
                                  </p:stCondLst>
                                  <p:childTnLst>
                                    <p:set>
                                      <p:cBhvr>
                                        <p:cTn id="35" dur="1" fill="hold">
                                          <p:stCondLst>
                                            <p:cond delay="0"/>
                                          </p:stCondLst>
                                        </p:cTn>
                                        <p:tgtEl>
                                          <p:spTgt spid="6150"/>
                                        </p:tgtEl>
                                        <p:attrNameLst>
                                          <p:attrName>style.visibility</p:attrName>
                                        </p:attrNameLst>
                                      </p:cBhvr>
                                      <p:to>
                                        <p:strVal val="visible"/>
                                      </p:to>
                                    </p:set>
                                    <p:animEffect transition="in" filter="strips(downLeft)">
                                      <p:cBhvr>
                                        <p:cTn id="36" dur="500"/>
                                        <p:tgtEl>
                                          <p:spTgt spid="6150"/>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2000240"/>
            <a:ext cx="8848756" cy="4525963"/>
          </a:xfrm>
        </p:spPr>
        <p:txBody>
          <a:bodyPr/>
          <a:lstStyle/>
          <a:p>
            <a:pPr>
              <a:buNone/>
            </a:pPr>
            <a:r>
              <a:rPr lang="tt-RU" dirty="0" smtClean="0"/>
              <a:t>		</a:t>
            </a:r>
            <a:r>
              <a:rPr lang="tt-RU" sz="4000" dirty="0" smtClean="0"/>
              <a:t>Инглиз галимнәре әйтә: </a:t>
            </a:r>
          </a:p>
          <a:p>
            <a:pPr>
              <a:buNone/>
            </a:pPr>
            <a:r>
              <a:rPr lang="tt-RU" sz="4000" dirty="0" smtClean="0"/>
              <a:t>	Аның белән еш эш итүче бала математикага бик тиз өйрәнә һәм укырга язарга да 5 тапкыр тизрәк өйрәнә. Сүз </a:t>
            </a:r>
            <a:r>
              <a:rPr lang="tt-RU" sz="4000" dirty="0" smtClean="0"/>
              <a:t>нинди предмет </a:t>
            </a:r>
            <a:r>
              <a:rPr lang="tt-RU" sz="4000" dirty="0" smtClean="0"/>
              <a:t>турында бара? </a:t>
            </a:r>
            <a:endParaRPr lang="ru-RU" sz="4000" dirty="0"/>
          </a:p>
        </p:txBody>
      </p:sp>
      <p:sp>
        <p:nvSpPr>
          <p:cNvPr id="4" name="Прямоугольник 3"/>
          <p:cNvSpPr/>
          <p:nvPr/>
        </p:nvSpPr>
        <p:spPr>
          <a:xfrm>
            <a:off x="1285852" y="214290"/>
            <a:ext cx="4357718" cy="923330"/>
          </a:xfrm>
          <a:prstGeom prst="rect">
            <a:avLst/>
          </a:prstGeom>
          <a:noFill/>
        </p:spPr>
        <p:txBody>
          <a:bodyPr wrap="squar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Сорау</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№7</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5" name="Группа 5"/>
          <p:cNvGrpSpPr/>
          <p:nvPr/>
        </p:nvGrpSpPr>
        <p:grpSpPr>
          <a:xfrm>
            <a:off x="5500694" y="-142900"/>
            <a:ext cx="4143372" cy="2643206"/>
            <a:chOff x="0" y="2928934"/>
            <a:chExt cx="3571900" cy="2125257"/>
          </a:xfrm>
        </p:grpSpPr>
        <p:pic>
          <p:nvPicPr>
            <p:cNvPr id="6" name="Picture 5"/>
            <p:cNvPicPr>
              <a:picLocks noChangeAspect="1" noChangeArrowheads="1"/>
            </p:cNvPicPr>
            <p:nvPr/>
          </p:nvPicPr>
          <p:blipFill>
            <a:blip r:embed="rId2"/>
            <a:srcRect/>
            <a:stretch>
              <a:fillRect/>
            </a:stretch>
          </p:blipFill>
          <p:spPr bwMode="auto">
            <a:xfrm>
              <a:off x="500034" y="3071810"/>
              <a:ext cx="2643174" cy="1982381"/>
            </a:xfrm>
            <a:prstGeom prst="rect">
              <a:avLst/>
            </a:prstGeom>
            <a:noFill/>
            <a:ln w="9525">
              <a:noFill/>
              <a:miter lim="800000"/>
              <a:headEnd/>
              <a:tailEnd/>
            </a:ln>
            <a:effectLst/>
          </p:spPr>
        </p:pic>
        <p:sp>
          <p:nvSpPr>
            <p:cNvPr id="7" name="Прямоугольник 6"/>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heckerboard(across)">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214290"/>
            <a:ext cx="3829048" cy="1143000"/>
          </a:xfrm>
        </p:spPr>
        <p:txBody>
          <a:bodyPr>
            <a:normAutofit/>
          </a:bodyPr>
          <a:lstStyle/>
          <a:p>
            <a:r>
              <a:rPr lang="tt-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СОРАУ № 8</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0" y="2571744"/>
            <a:ext cx="8643966" cy="1685924"/>
          </a:xfrm>
        </p:spPr>
        <p:txBody>
          <a:bodyPr/>
          <a:lstStyle/>
          <a:p>
            <a:pPr lvl="0">
              <a:buNone/>
            </a:pPr>
            <a:r>
              <a:rPr lang="tt-RU" dirty="0" smtClean="0"/>
              <a:t>		Теләсә нинди арифметик гамәл тамгасы  кулланып, бары тик 5 данә 1ле цифрасыннан 100 санын чыгарыгыз</a:t>
            </a:r>
            <a:endParaRPr lang="ru-RU" dirty="0" smtClean="0"/>
          </a:p>
          <a:p>
            <a:endParaRPr lang="ru-RU" dirty="0"/>
          </a:p>
        </p:txBody>
      </p:sp>
      <p:sp>
        <p:nvSpPr>
          <p:cNvPr id="4" name="Прямоугольник 3"/>
          <p:cNvSpPr/>
          <p:nvPr/>
        </p:nvSpPr>
        <p:spPr>
          <a:xfrm>
            <a:off x="1071538" y="4357694"/>
            <a:ext cx="56938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Прямоугольник 4"/>
          <p:cNvSpPr/>
          <p:nvPr/>
        </p:nvSpPr>
        <p:spPr>
          <a:xfrm>
            <a:off x="3428992" y="4429132"/>
            <a:ext cx="56938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1</a:t>
            </a:r>
            <a:endParaRPr lang="ru-RU" sz="54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6" name="Прямоугольник 5"/>
          <p:cNvSpPr/>
          <p:nvPr/>
        </p:nvSpPr>
        <p:spPr>
          <a:xfrm>
            <a:off x="2143108" y="5286388"/>
            <a:ext cx="56938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1</a:t>
            </a:r>
            <a:endParaRPr lang="ru-RU"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7" name="Прямоугольник 6"/>
          <p:cNvSpPr/>
          <p:nvPr/>
        </p:nvSpPr>
        <p:spPr>
          <a:xfrm>
            <a:off x="6000760" y="4286256"/>
            <a:ext cx="56938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1</a:t>
            </a:r>
            <a:endParaRPr lang="ru-RU" sz="5400" b="1" cap="all" spc="0" dirty="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endParaRPr>
          </a:p>
        </p:txBody>
      </p:sp>
      <p:sp>
        <p:nvSpPr>
          <p:cNvPr id="8" name="Прямоугольник 7"/>
          <p:cNvSpPr/>
          <p:nvPr/>
        </p:nvSpPr>
        <p:spPr>
          <a:xfrm>
            <a:off x="4643438" y="5214950"/>
            <a:ext cx="56938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1</a:t>
            </a:r>
            <a:endParaRPr lang="ru-RU" sz="5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p:txBody>
      </p:sp>
      <p:sp>
        <p:nvSpPr>
          <p:cNvPr id="9" name="Прямоугольник 8"/>
          <p:cNvSpPr/>
          <p:nvPr/>
        </p:nvSpPr>
        <p:spPr>
          <a:xfrm rot="347637">
            <a:off x="6699214" y="5240222"/>
            <a:ext cx="1917513" cy="1015663"/>
          </a:xfrm>
          <a:prstGeom prst="rect">
            <a:avLst/>
          </a:prstGeom>
          <a:noFill/>
        </p:spPr>
        <p:txBody>
          <a:bodyPr wrap="none" lIns="91440" tIns="45720" rIns="91440" bIns="45720">
            <a:spAutoFit/>
          </a:bodyPr>
          <a:lstStyle/>
          <a:p>
            <a:pPr algn="ctr"/>
            <a:r>
              <a:rPr lang="tt-RU" sz="6000" b="1" cap="all" spc="0"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=100</a:t>
            </a:r>
            <a:endParaRPr lang="ru-RU" sz="6000"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grpSp>
        <p:nvGrpSpPr>
          <p:cNvPr id="10" name="Группа 5"/>
          <p:cNvGrpSpPr/>
          <p:nvPr/>
        </p:nvGrpSpPr>
        <p:grpSpPr>
          <a:xfrm>
            <a:off x="5500694" y="-142900"/>
            <a:ext cx="4143372" cy="2643206"/>
            <a:chOff x="0" y="2928934"/>
            <a:chExt cx="3571900" cy="2125257"/>
          </a:xfrm>
        </p:grpSpPr>
        <p:pic>
          <p:nvPicPr>
            <p:cNvPr id="11" name="Picture 5"/>
            <p:cNvPicPr>
              <a:picLocks noChangeAspect="1" noChangeArrowheads="1"/>
            </p:cNvPicPr>
            <p:nvPr/>
          </p:nvPicPr>
          <p:blipFill>
            <a:blip r:embed="rId3"/>
            <a:srcRect/>
            <a:stretch>
              <a:fillRect/>
            </a:stretch>
          </p:blipFill>
          <p:spPr bwMode="auto">
            <a:xfrm>
              <a:off x="500034" y="3071810"/>
              <a:ext cx="2643174" cy="1982381"/>
            </a:xfrm>
            <a:prstGeom prst="rect">
              <a:avLst/>
            </a:prstGeom>
            <a:noFill/>
            <a:ln w="9525">
              <a:noFill/>
              <a:miter lim="800000"/>
              <a:headEnd/>
              <a:tailEnd/>
            </a:ln>
            <a:effectLst/>
          </p:spPr>
        </p:pic>
        <p:sp>
          <p:nvSpPr>
            <p:cNvPr id="12" name="Прямоугольник 11"/>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571744"/>
            <a:ext cx="8229600" cy="947540"/>
          </a:xfrm>
        </p:spPr>
        <p:txBody>
          <a:bodyPr/>
          <a:lstStyle/>
          <a:p>
            <a:pPr>
              <a:buNone/>
            </a:pPr>
            <a:r>
              <a:rPr lang="tt-RU" dirty="0" smtClean="0"/>
              <a:t>	</a:t>
            </a:r>
            <a:r>
              <a:rPr lang="tt-RU" sz="3600" dirty="0" smtClean="0"/>
              <a:t>Н</a:t>
            </a:r>
            <a:r>
              <a:rPr lang="ru-RU" sz="3600" dirty="0" err="1" smtClean="0"/>
              <a:t>ь</a:t>
            </a:r>
            <a:r>
              <a:rPr lang="tt-RU" sz="3600" dirty="0" smtClean="0"/>
              <a:t>ютон исемен нәрсә таныта?</a:t>
            </a:r>
            <a:endParaRPr lang="ru-RU" sz="3600" dirty="0"/>
          </a:p>
        </p:txBody>
      </p:sp>
      <p:sp>
        <p:nvSpPr>
          <p:cNvPr id="2" name="Заголовок 1"/>
          <p:cNvSpPr>
            <a:spLocks noGrp="1"/>
          </p:cNvSpPr>
          <p:nvPr>
            <p:ph type="title"/>
          </p:nvPr>
        </p:nvSpPr>
        <p:spPr>
          <a:xfrm>
            <a:off x="1571604" y="642918"/>
            <a:ext cx="3971924" cy="1143000"/>
          </a:xfrm>
        </p:spPr>
        <p:txBody>
          <a:bodyPr>
            <a:normAutofit/>
          </a:bodyPr>
          <a:lstStyle/>
          <a:p>
            <a:r>
              <a:rPr lang="tt-RU"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Сорау №9</a:t>
            </a:r>
            <a:endParaRPr lang="ru-RU" sz="4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4" name="Группа 5"/>
          <p:cNvGrpSpPr/>
          <p:nvPr/>
        </p:nvGrpSpPr>
        <p:grpSpPr>
          <a:xfrm>
            <a:off x="5500694" y="-142900"/>
            <a:ext cx="4143372" cy="2643206"/>
            <a:chOff x="0" y="2928934"/>
            <a:chExt cx="3571900" cy="2125257"/>
          </a:xfrm>
        </p:grpSpPr>
        <p:pic>
          <p:nvPicPr>
            <p:cNvPr id="5" name="Picture 5"/>
            <p:cNvPicPr>
              <a:picLocks noChangeAspect="1" noChangeArrowheads="1"/>
            </p:cNvPicPr>
            <p:nvPr/>
          </p:nvPicPr>
          <p:blipFill>
            <a:blip r:embed="rId2"/>
            <a:srcRect/>
            <a:stretch>
              <a:fillRect/>
            </a:stretch>
          </p:blipFill>
          <p:spPr bwMode="auto">
            <a:xfrm>
              <a:off x="500034" y="3071810"/>
              <a:ext cx="2643174" cy="1982381"/>
            </a:xfrm>
            <a:prstGeom prst="rect">
              <a:avLst/>
            </a:prstGeom>
            <a:noFill/>
            <a:ln w="9525">
              <a:noFill/>
              <a:miter lim="800000"/>
              <a:headEnd/>
              <a:tailEnd/>
            </a:ln>
            <a:effectLst/>
          </p:spPr>
        </p:pic>
        <p:sp>
          <p:nvSpPr>
            <p:cNvPr id="6" name="Прямоугольник 5"/>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285728"/>
            <a:ext cx="3500462" cy="990600"/>
          </a:xfrm>
        </p:spPr>
        <p:txBody>
          <a:bodyPr>
            <a:normAutofit fontScale="90000"/>
          </a:bodyPr>
          <a:lstStyle/>
          <a:p>
            <a:r>
              <a:rPr lang="tt-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Сорау № 10</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642910" y="2357430"/>
            <a:ext cx="8153400" cy="685792"/>
          </a:xfrm>
        </p:spPr>
        <p:txBody>
          <a:bodyPr>
            <a:noAutofit/>
          </a:bodyPr>
          <a:lstStyle/>
          <a:p>
            <a:pPr>
              <a:buNone/>
            </a:pPr>
            <a:r>
              <a:rPr lang="tt-RU" sz="4400" dirty="0" smtClean="0"/>
              <a:t>		Кайсы авыррак 1 кг тимерме, әллә 1 кг мамыкмы?</a:t>
            </a:r>
            <a:endParaRPr lang="ru-RU" sz="4400" dirty="0"/>
          </a:p>
        </p:txBody>
      </p:sp>
      <p:pic>
        <p:nvPicPr>
          <p:cNvPr id="5122" name="Picture 2"/>
          <p:cNvPicPr>
            <a:picLocks noChangeAspect="1" noChangeArrowheads="1"/>
          </p:cNvPicPr>
          <p:nvPr/>
        </p:nvPicPr>
        <p:blipFill>
          <a:blip r:embed="rId2"/>
          <a:srcRect/>
          <a:stretch>
            <a:fillRect/>
          </a:stretch>
        </p:blipFill>
        <p:spPr bwMode="auto">
          <a:xfrm>
            <a:off x="1643042" y="3643314"/>
            <a:ext cx="2940388" cy="3000396"/>
          </a:xfrm>
          <a:prstGeom prst="rect">
            <a:avLst/>
          </a:prstGeom>
          <a:ln>
            <a:noFill/>
          </a:ln>
          <a:effectLst>
            <a:softEdge rad="112500"/>
          </a:effectLst>
        </p:spPr>
      </p:pic>
      <p:sp>
        <p:nvSpPr>
          <p:cNvPr id="5" name="TextBox 4"/>
          <p:cNvSpPr txBox="1"/>
          <p:nvPr/>
        </p:nvSpPr>
        <p:spPr>
          <a:xfrm>
            <a:off x="2643174" y="5643578"/>
            <a:ext cx="928694" cy="707886"/>
          </a:xfrm>
          <a:prstGeom prst="rect">
            <a:avLst/>
          </a:prstGeom>
          <a:noFill/>
        </p:spPr>
        <p:txBody>
          <a:bodyPr wrap="square" rtlCol="0">
            <a:spAutoFit/>
          </a:bodyPr>
          <a:lstStyle/>
          <a:p>
            <a:r>
              <a:rPr lang="tt-RU" sz="4000" b="1" dirty="0" smtClean="0"/>
              <a:t>1кг</a:t>
            </a:r>
            <a:endParaRPr lang="ru-RU" sz="4000" b="1" dirty="0"/>
          </a:p>
        </p:txBody>
      </p:sp>
      <p:pic>
        <p:nvPicPr>
          <p:cNvPr id="5123" name="Picture 3"/>
          <p:cNvPicPr>
            <a:picLocks noChangeAspect="1" noChangeArrowheads="1"/>
          </p:cNvPicPr>
          <p:nvPr/>
        </p:nvPicPr>
        <p:blipFill>
          <a:blip r:embed="rId3"/>
          <a:srcRect/>
          <a:stretch>
            <a:fillRect/>
          </a:stretch>
        </p:blipFill>
        <p:spPr bwMode="auto">
          <a:xfrm>
            <a:off x="6500826" y="3286100"/>
            <a:ext cx="2071702" cy="3571900"/>
          </a:xfrm>
          <a:prstGeom prst="rect">
            <a:avLst/>
          </a:prstGeom>
          <a:ln>
            <a:noFill/>
          </a:ln>
          <a:effectLst>
            <a:softEdge rad="112500"/>
          </a:effectLst>
        </p:spPr>
      </p:pic>
      <p:sp>
        <p:nvSpPr>
          <p:cNvPr id="7" name="Прямоугольник 6"/>
          <p:cNvSpPr/>
          <p:nvPr/>
        </p:nvSpPr>
        <p:spPr>
          <a:xfrm>
            <a:off x="5000628" y="3929066"/>
            <a:ext cx="1048685" cy="2400657"/>
          </a:xfrm>
          <a:prstGeom prst="rect">
            <a:avLst/>
          </a:prstGeom>
          <a:noFill/>
        </p:spPr>
        <p:txBody>
          <a:bodyPr wrap="square" lIns="91440" tIns="45720" rIns="91440" bIns="45720">
            <a:spAutoFit/>
          </a:bodyPr>
          <a:lstStyle/>
          <a:p>
            <a:pPr algn="ctr"/>
            <a:r>
              <a:rPr lang="ru-RU" sz="1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sz="1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8" name="Группа 5"/>
          <p:cNvGrpSpPr/>
          <p:nvPr/>
        </p:nvGrpSpPr>
        <p:grpSpPr>
          <a:xfrm>
            <a:off x="5500694" y="-142900"/>
            <a:ext cx="4143372" cy="2643206"/>
            <a:chOff x="0" y="2928934"/>
            <a:chExt cx="3571900" cy="2125257"/>
          </a:xfrm>
        </p:grpSpPr>
        <p:pic>
          <p:nvPicPr>
            <p:cNvPr id="9" name="Picture 5"/>
            <p:cNvPicPr>
              <a:picLocks noChangeAspect="1" noChangeArrowheads="1"/>
            </p:cNvPicPr>
            <p:nvPr/>
          </p:nvPicPr>
          <p:blipFill>
            <a:blip r:embed="rId4"/>
            <a:srcRect/>
            <a:stretch>
              <a:fillRect/>
            </a:stretch>
          </p:blipFill>
          <p:spPr bwMode="auto">
            <a:xfrm>
              <a:off x="500034" y="3071810"/>
              <a:ext cx="2643174" cy="1982381"/>
            </a:xfrm>
            <a:prstGeom prst="rect">
              <a:avLst/>
            </a:prstGeom>
            <a:noFill/>
            <a:ln w="9525">
              <a:noFill/>
              <a:miter lim="800000"/>
              <a:headEnd/>
              <a:tailEnd/>
            </a:ln>
            <a:effectLst/>
          </p:spPr>
        </p:pic>
        <p:sp>
          <p:nvSpPr>
            <p:cNvPr id="10" name="Прямоугольник 9"/>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dissolve">
                                      <p:cBhvr>
                                        <p:cTn id="21" dur="500"/>
                                        <p:tgtEl>
                                          <p:spTgt spid="51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par>
                                <p:cTn id="25" presetID="9" presetClass="entr" presetSubtype="0" fill="hold" nodeType="with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dissolve">
                                      <p:cBhvr>
                                        <p:cTn id="2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428604"/>
            <a:ext cx="4500594" cy="1143000"/>
          </a:xfrm>
        </p:spPr>
        <p:txBody>
          <a:bodyPr>
            <a:normAutofit/>
          </a:bodyPr>
          <a:lstStyle/>
          <a:p>
            <a:r>
              <a:rPr lang="tt-RU" b="1" i="1" dirty="0" smtClean="0"/>
              <a:t>Сорау №11</a:t>
            </a:r>
            <a:endParaRPr lang="ru-RU" b="1" i="1" dirty="0"/>
          </a:p>
        </p:txBody>
      </p:sp>
      <p:sp>
        <p:nvSpPr>
          <p:cNvPr id="3" name="Содержимое 2"/>
          <p:cNvSpPr>
            <a:spLocks noGrp="1"/>
          </p:cNvSpPr>
          <p:nvPr>
            <p:ph idx="1"/>
          </p:nvPr>
        </p:nvSpPr>
        <p:spPr>
          <a:xfrm>
            <a:off x="357158" y="2786058"/>
            <a:ext cx="8229600" cy="1617630"/>
          </a:xfrm>
        </p:spPr>
        <p:txBody>
          <a:bodyPr/>
          <a:lstStyle/>
          <a:p>
            <a:pPr>
              <a:buNone/>
            </a:pPr>
            <a:r>
              <a:rPr lang="tt-RU" dirty="0" smtClean="0"/>
              <a:t>		2 егет 4 сәгать шахмат уйнаганнар. Һәр берсе ничәшәр сәгат</a:t>
            </a:r>
            <a:r>
              <a:rPr lang="ru-RU" dirty="0" err="1" smtClean="0"/>
              <a:t>ь</a:t>
            </a:r>
            <a:r>
              <a:rPr lang="tt-RU" dirty="0" smtClean="0"/>
              <a:t> уйнаган?</a:t>
            </a:r>
            <a:endParaRPr lang="ru-RU" dirty="0"/>
          </a:p>
        </p:txBody>
      </p:sp>
      <p:pic>
        <p:nvPicPr>
          <p:cNvPr id="1026" name="Picture 2"/>
          <p:cNvPicPr>
            <a:picLocks noChangeAspect="1" noChangeArrowheads="1"/>
          </p:cNvPicPr>
          <p:nvPr/>
        </p:nvPicPr>
        <p:blipFill>
          <a:blip r:embed="rId3"/>
          <a:srcRect/>
          <a:stretch>
            <a:fillRect/>
          </a:stretch>
        </p:blipFill>
        <p:spPr bwMode="auto">
          <a:xfrm>
            <a:off x="428596" y="4071942"/>
            <a:ext cx="3508649" cy="2643182"/>
          </a:xfrm>
          <a:prstGeom prst="rect">
            <a:avLst/>
          </a:prstGeom>
          <a:noFill/>
          <a:ln w="9525">
            <a:noFill/>
            <a:miter lim="800000"/>
            <a:headEnd/>
            <a:tailEnd/>
          </a:ln>
          <a:effectLst/>
        </p:spPr>
      </p:pic>
      <p:grpSp>
        <p:nvGrpSpPr>
          <p:cNvPr id="5" name="Группа 5"/>
          <p:cNvGrpSpPr/>
          <p:nvPr/>
        </p:nvGrpSpPr>
        <p:grpSpPr>
          <a:xfrm>
            <a:off x="5500694" y="-142900"/>
            <a:ext cx="4143372" cy="2643206"/>
            <a:chOff x="0" y="2928934"/>
            <a:chExt cx="3571900" cy="2125257"/>
          </a:xfrm>
        </p:grpSpPr>
        <p:pic>
          <p:nvPicPr>
            <p:cNvPr id="6" name="Picture 5"/>
            <p:cNvPicPr>
              <a:picLocks noChangeAspect="1" noChangeArrowheads="1"/>
            </p:cNvPicPr>
            <p:nvPr/>
          </p:nvPicPr>
          <p:blipFill>
            <a:blip r:embed="rId4"/>
            <a:srcRect/>
            <a:stretch>
              <a:fillRect/>
            </a:stretch>
          </p:blipFill>
          <p:spPr bwMode="auto">
            <a:xfrm>
              <a:off x="500034" y="3071810"/>
              <a:ext cx="2643174" cy="1982381"/>
            </a:xfrm>
            <a:prstGeom prst="rect">
              <a:avLst/>
            </a:prstGeom>
            <a:noFill/>
            <a:ln w="9525">
              <a:noFill/>
              <a:miter lim="800000"/>
              <a:headEnd/>
              <a:tailEnd/>
            </a:ln>
            <a:effectLst/>
          </p:spPr>
        </p:pic>
        <p:sp>
          <p:nvSpPr>
            <p:cNvPr id="7" name="Прямоугольник 6"/>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900" decel="100000" fill="hold"/>
                                        <p:tgtEl>
                                          <p:spTgt spid="102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14290"/>
            <a:ext cx="4400552" cy="1399032"/>
          </a:xfrm>
        </p:spPr>
        <p:txBody>
          <a:bodyPr/>
          <a:lstStyle/>
          <a:p>
            <a:r>
              <a:rPr lang="tt-RU" b="1" dirty="0" smtClean="0"/>
              <a:t>Сорау № 12</a:t>
            </a:r>
            <a:endParaRPr lang="ru-RU" b="1" dirty="0"/>
          </a:p>
        </p:txBody>
      </p:sp>
      <p:sp>
        <p:nvSpPr>
          <p:cNvPr id="3" name="Содержимое 2"/>
          <p:cNvSpPr>
            <a:spLocks noGrp="1"/>
          </p:cNvSpPr>
          <p:nvPr>
            <p:ph idx="1"/>
          </p:nvPr>
        </p:nvSpPr>
        <p:spPr>
          <a:xfrm>
            <a:off x="357158" y="2500306"/>
            <a:ext cx="8229600" cy="1785942"/>
          </a:xfrm>
        </p:spPr>
        <p:txBody>
          <a:bodyPr/>
          <a:lstStyle/>
          <a:p>
            <a:pPr>
              <a:buNone/>
            </a:pPr>
            <a:r>
              <a:rPr lang="tt-RU" dirty="0" smtClean="0"/>
              <a:t>	</a:t>
            </a:r>
            <a:r>
              <a:rPr lang="tt-RU" sz="4000" dirty="0" smtClean="0"/>
              <a:t>	</a:t>
            </a:r>
            <a:r>
              <a:rPr lang="tt-RU" sz="4000" dirty="0" smtClean="0">
                <a:latin typeface="Microsoft Sans Serif" pitchFamily="34" charset="0"/>
                <a:cs typeface="Microsoft Sans Serif" pitchFamily="34" charset="0"/>
              </a:rPr>
              <a:t>1 йомырка 4 мин пешә, 5 йомырка ничә минутта пешә? </a:t>
            </a:r>
            <a:endParaRPr lang="ru-RU" sz="4000" dirty="0">
              <a:latin typeface="Microsoft Sans Serif" pitchFamily="34" charset="0"/>
              <a:cs typeface="Microsoft Sans Serif" pitchFamily="34" charset="0"/>
            </a:endParaRPr>
          </a:p>
        </p:txBody>
      </p:sp>
      <p:pic>
        <p:nvPicPr>
          <p:cNvPr id="10242" name="Picture 2"/>
          <p:cNvPicPr>
            <a:picLocks noChangeAspect="1" noChangeArrowheads="1"/>
          </p:cNvPicPr>
          <p:nvPr/>
        </p:nvPicPr>
        <p:blipFill>
          <a:blip r:embed="rId2"/>
          <a:srcRect/>
          <a:stretch>
            <a:fillRect/>
          </a:stretch>
        </p:blipFill>
        <p:spPr bwMode="auto">
          <a:xfrm>
            <a:off x="1500166" y="4286256"/>
            <a:ext cx="2143140" cy="1428760"/>
          </a:xfrm>
          <a:prstGeom prst="rect">
            <a:avLst/>
          </a:prstGeom>
          <a:noFill/>
          <a:ln w="9525">
            <a:noFill/>
            <a:miter lim="800000"/>
            <a:headEnd/>
            <a:tailEnd/>
          </a:ln>
          <a:effectLst/>
        </p:spPr>
      </p:pic>
      <p:sp>
        <p:nvSpPr>
          <p:cNvPr id="5" name="Прямоугольник 4"/>
          <p:cNvSpPr/>
          <p:nvPr/>
        </p:nvSpPr>
        <p:spPr>
          <a:xfrm>
            <a:off x="3571868" y="4214818"/>
            <a:ext cx="1643074" cy="1569660"/>
          </a:xfrm>
          <a:prstGeom prst="rect">
            <a:avLst/>
          </a:prstGeom>
          <a:noFill/>
        </p:spPr>
        <p:txBody>
          <a:bodyPr wrap="square" lIns="91440" tIns="45720" rIns="91440" bIns="45720">
            <a:spAutoFit/>
          </a:bodyPr>
          <a:lstStyle/>
          <a:p>
            <a:pPr algn="ctr"/>
            <a:r>
              <a:rPr lang="ru-RU"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nvGrpSpPr>
          <p:cNvPr id="6" name="Группа 5"/>
          <p:cNvGrpSpPr/>
          <p:nvPr/>
        </p:nvGrpSpPr>
        <p:grpSpPr>
          <a:xfrm>
            <a:off x="5500694" y="-142900"/>
            <a:ext cx="4143372" cy="2643206"/>
            <a:chOff x="0" y="2928934"/>
            <a:chExt cx="3571900" cy="2125257"/>
          </a:xfrm>
        </p:grpSpPr>
        <p:pic>
          <p:nvPicPr>
            <p:cNvPr id="7" name="Picture 5"/>
            <p:cNvPicPr>
              <a:picLocks noChangeAspect="1" noChangeArrowheads="1"/>
            </p:cNvPicPr>
            <p:nvPr/>
          </p:nvPicPr>
          <p:blipFill>
            <a:blip r:embed="rId3"/>
            <a:srcRect/>
            <a:stretch>
              <a:fillRect/>
            </a:stretch>
          </p:blipFill>
          <p:spPr bwMode="auto">
            <a:xfrm>
              <a:off x="500034" y="3071810"/>
              <a:ext cx="2643174" cy="1982381"/>
            </a:xfrm>
            <a:prstGeom prst="rect">
              <a:avLst/>
            </a:prstGeom>
            <a:noFill/>
            <a:ln w="9525">
              <a:noFill/>
              <a:miter lim="800000"/>
              <a:headEnd/>
              <a:tailEnd/>
            </a:ln>
            <a:effectLst/>
          </p:spPr>
        </p:pic>
        <p:sp>
          <p:nvSpPr>
            <p:cNvPr id="8" name="Прямоугольник 7"/>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barn(inHorizontal)">
                                      <p:cBhvr>
                                        <p:cTn id="16" dur="500"/>
                                        <p:tgtEl>
                                          <p:spTgt spid="10242"/>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5857916" cy="1399032"/>
          </a:xfrm>
        </p:spPr>
        <p:txBody>
          <a:bodyPr>
            <a:noAutofit/>
          </a:bodyPr>
          <a:lstStyle/>
          <a:p>
            <a:r>
              <a:rPr lang="tt-RU" sz="9600" b="1" dirty="0" smtClean="0"/>
              <a:t>Финал</a:t>
            </a:r>
            <a:endParaRPr lang="ru-RU" sz="9600" b="1" dirty="0"/>
          </a:p>
        </p:txBody>
      </p:sp>
      <p:sp>
        <p:nvSpPr>
          <p:cNvPr id="3" name="Содержимое 2"/>
          <p:cNvSpPr>
            <a:spLocks noGrp="1"/>
          </p:cNvSpPr>
          <p:nvPr>
            <p:ph idx="1"/>
          </p:nvPr>
        </p:nvSpPr>
        <p:spPr>
          <a:xfrm rot="20167253">
            <a:off x="-244310" y="2450538"/>
            <a:ext cx="8072494" cy="2617762"/>
          </a:xfrm>
        </p:spPr>
        <p:txBody>
          <a:bodyPr>
            <a:noAutofit/>
          </a:bodyPr>
          <a:lstStyle/>
          <a:p>
            <a:pPr>
              <a:buNone/>
            </a:pPr>
            <a:r>
              <a:rPr lang="tt-RU" sz="9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Эссе булачак!</a:t>
            </a:r>
            <a:endParaRPr lang="ru-RU"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4" name="Picture 5"/>
          <p:cNvPicPr>
            <a:picLocks noChangeAspect="1" noChangeArrowheads="1"/>
          </p:cNvPicPr>
          <p:nvPr/>
        </p:nvPicPr>
        <p:blipFill>
          <a:blip r:embed="rId2"/>
          <a:srcRect/>
          <a:stretch>
            <a:fillRect/>
          </a:stretch>
        </p:blipFill>
        <p:spPr bwMode="auto">
          <a:xfrm>
            <a:off x="6077942" y="0"/>
            <a:ext cx="3066058" cy="2465510"/>
          </a:xfrm>
          <a:prstGeom prst="rect">
            <a:avLst/>
          </a:prstGeom>
          <a:noFill/>
          <a:ln w="9525">
            <a:noFill/>
            <a:miter lim="800000"/>
            <a:headEnd/>
            <a:tailEnd/>
          </a:ln>
          <a:effectLst/>
        </p:spPr>
      </p:pic>
      <p:sp>
        <p:nvSpPr>
          <p:cNvPr id="5" name="Прямоугольник 4"/>
          <p:cNvSpPr/>
          <p:nvPr/>
        </p:nvSpPr>
        <p:spPr>
          <a:xfrm>
            <a:off x="5572132" y="-142900"/>
            <a:ext cx="4143372" cy="707886"/>
          </a:xfrm>
          <a:prstGeom prst="rect">
            <a:avLst/>
          </a:prstGeom>
          <a:noFill/>
        </p:spPr>
        <p:txBody>
          <a:bodyPr wrap="square" lIns="91440" tIns="45720" rIns="91440" bIns="45720">
            <a:spAutoFit/>
          </a:bodyPr>
          <a:lstStyle/>
          <a:p>
            <a:pPr algn="ctr"/>
            <a:r>
              <a:rPr lang="ru-RU"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par>
                          <p:cTn id="12" fill="hold">
                            <p:stCondLst>
                              <p:cond delay="4000"/>
                            </p:stCondLst>
                            <p:childTnLst>
                              <p:par>
                                <p:cTn id="13" presetID="20" presetClass="entr" presetSubtype="0" fill="hold" grpId="0" nodeType="afterEffect">
                                  <p:stCondLst>
                                    <p:cond delay="0"/>
                                  </p:stCondLst>
                                  <p:iterate type="lt">
                                    <p:tmPct val="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par>
                          <p:cTn id="16" fill="hold">
                            <p:stCondLst>
                              <p:cond delay="6000"/>
                            </p:stCondLst>
                            <p:childTnLst>
                              <p:par>
                                <p:cTn id="17" presetID="6" presetClass="emph" presetSubtype="0" fill="hold" grpId="1" nodeType="afterEffect">
                                  <p:stCondLst>
                                    <p:cond delay="0"/>
                                  </p:stCondLst>
                                  <p:iterate type="lt">
                                    <p:tmPct val="0"/>
                                  </p:iterate>
                                  <p:childTnLst>
                                    <p:animScale>
                                      <p:cBhvr>
                                        <p:cTn id="18"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22" y="285728"/>
            <a:ext cx="7467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№1</a:t>
            </a:r>
            <a:endParaRPr lang="ru-RU" sz="5400" b="1" cap="none" dirty="0">
              <a:ln/>
              <a:solidFill>
                <a:schemeClr val="accent3"/>
              </a:solidFill>
            </a:endParaRPr>
          </a:p>
        </p:txBody>
      </p:sp>
      <p:sp>
        <p:nvSpPr>
          <p:cNvPr id="3" name="Содержимое 2"/>
          <p:cNvSpPr>
            <a:spLocks noGrp="1"/>
          </p:cNvSpPr>
          <p:nvPr>
            <p:ph sz="quarter" idx="1"/>
          </p:nvPr>
        </p:nvSpPr>
        <p:spPr>
          <a:xfrm>
            <a:off x="214282" y="2643182"/>
            <a:ext cx="8115328" cy="1900238"/>
          </a:xfrm>
        </p:spPr>
        <p:txBody>
          <a:bodyPr>
            <a:normAutofit/>
          </a:bodyPr>
          <a:lstStyle/>
          <a:p>
            <a:pPr>
              <a:buNone/>
            </a:pPr>
            <a:r>
              <a:rPr lang="tt-RU" dirty="0" smtClean="0"/>
              <a:t>		</a:t>
            </a:r>
            <a:r>
              <a:rPr lang="tt-RU" sz="4000" dirty="0" smtClean="0"/>
              <a:t>Кайчан без 3 санына карыйбыз да 15 диеп әйтәбез?</a:t>
            </a:r>
            <a:endParaRPr lang="ru-RU" sz="4000" dirty="0"/>
          </a:p>
        </p:txBody>
      </p:sp>
      <p:grpSp>
        <p:nvGrpSpPr>
          <p:cNvPr id="4" name="Группа 3"/>
          <p:cNvGrpSpPr/>
          <p:nvPr/>
        </p:nvGrpSpPr>
        <p:grpSpPr>
          <a:xfrm>
            <a:off x="5572132" y="-142900"/>
            <a:ext cx="4143372" cy="2608408"/>
            <a:chOff x="61585" y="2986375"/>
            <a:chExt cx="3571900" cy="2097279"/>
          </a:xfrm>
        </p:grpSpPr>
        <p:pic>
          <p:nvPicPr>
            <p:cNvPr id="5" name="Picture 5"/>
            <p:cNvPicPr>
              <a:picLocks noChangeAspect="1" noChangeArrowheads="1"/>
            </p:cNvPicPr>
            <p:nvPr/>
          </p:nvPicPr>
          <p:blipFill>
            <a:blip r:embed="rId2"/>
            <a:srcRect/>
            <a:stretch>
              <a:fillRect/>
            </a:stretch>
          </p:blipFill>
          <p:spPr bwMode="auto">
            <a:xfrm>
              <a:off x="497631" y="3101272"/>
              <a:ext cx="2643174" cy="1982382"/>
            </a:xfrm>
            <a:prstGeom prst="rect">
              <a:avLst/>
            </a:prstGeom>
            <a:noFill/>
            <a:ln w="9525">
              <a:noFill/>
              <a:miter lim="800000"/>
              <a:headEnd/>
              <a:tailEnd/>
            </a:ln>
            <a:effectLst/>
          </p:spPr>
        </p:pic>
        <p:sp>
          <p:nvSpPr>
            <p:cNvPr id="6" name="Прямоугольник 5"/>
            <p:cNvSpPr/>
            <p:nvPr/>
          </p:nvSpPr>
          <p:spPr>
            <a:xfrm>
              <a:off x="61585" y="2986375"/>
              <a:ext cx="3571900" cy="569173"/>
            </a:xfrm>
            <a:prstGeom prst="rect">
              <a:avLst/>
            </a:prstGeom>
            <a:noFill/>
          </p:spPr>
          <p:txBody>
            <a:bodyPr wrap="square" lIns="91440" tIns="45720" rIns="91440" bIns="45720">
              <a:spAutoFit/>
            </a:bodyPr>
            <a:lstStyle/>
            <a:p>
              <a:pPr algn="ctr"/>
              <a:r>
                <a:rPr lang="ru-RU"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6" presetClass="entr" presetSubtype="2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22" y="285728"/>
            <a:ext cx="7467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№2</a:t>
            </a:r>
            <a:endParaRPr lang="ru-RU" sz="5400" b="1" cap="none" dirty="0">
              <a:ln/>
              <a:solidFill>
                <a:schemeClr val="accent3"/>
              </a:solidFill>
            </a:endParaRPr>
          </a:p>
        </p:txBody>
      </p:sp>
      <p:sp>
        <p:nvSpPr>
          <p:cNvPr id="3" name="Содержимое 2"/>
          <p:cNvSpPr>
            <a:spLocks noGrp="1"/>
          </p:cNvSpPr>
          <p:nvPr>
            <p:ph sz="quarter" idx="1"/>
          </p:nvPr>
        </p:nvSpPr>
        <p:spPr>
          <a:xfrm>
            <a:off x="214282" y="2643182"/>
            <a:ext cx="8115328" cy="1900238"/>
          </a:xfrm>
        </p:spPr>
        <p:txBody>
          <a:bodyPr>
            <a:normAutofit fontScale="92500"/>
          </a:bodyPr>
          <a:lstStyle/>
          <a:p>
            <a:pPr>
              <a:buNone/>
            </a:pPr>
            <a:r>
              <a:rPr lang="tt-RU" dirty="0" smtClean="0"/>
              <a:t>		</a:t>
            </a:r>
            <a:r>
              <a:rPr lang="tt-RU" sz="4000" dirty="0" smtClean="0"/>
              <a:t> Төнге сәгать12 дә яңгыр ява, тагын 72 сәгатьтән без кояшлы һава торыш көтә алабызмы? </a:t>
            </a:r>
            <a:endParaRPr lang="ru-RU" sz="4000" dirty="0"/>
          </a:p>
        </p:txBody>
      </p:sp>
      <p:grpSp>
        <p:nvGrpSpPr>
          <p:cNvPr id="4" name="Группа 3"/>
          <p:cNvGrpSpPr/>
          <p:nvPr/>
        </p:nvGrpSpPr>
        <p:grpSpPr>
          <a:xfrm>
            <a:off x="5572132" y="-142900"/>
            <a:ext cx="4143372" cy="2608408"/>
            <a:chOff x="61585" y="2986375"/>
            <a:chExt cx="3571900" cy="2097279"/>
          </a:xfrm>
        </p:grpSpPr>
        <p:pic>
          <p:nvPicPr>
            <p:cNvPr id="5" name="Picture 5"/>
            <p:cNvPicPr>
              <a:picLocks noChangeAspect="1" noChangeArrowheads="1"/>
            </p:cNvPicPr>
            <p:nvPr/>
          </p:nvPicPr>
          <p:blipFill>
            <a:blip r:embed="rId2"/>
            <a:srcRect/>
            <a:stretch>
              <a:fillRect/>
            </a:stretch>
          </p:blipFill>
          <p:spPr bwMode="auto">
            <a:xfrm>
              <a:off x="497631" y="3101272"/>
              <a:ext cx="2643174" cy="1982382"/>
            </a:xfrm>
            <a:prstGeom prst="rect">
              <a:avLst/>
            </a:prstGeom>
            <a:noFill/>
            <a:ln w="9525">
              <a:noFill/>
              <a:miter lim="800000"/>
              <a:headEnd/>
              <a:tailEnd/>
            </a:ln>
            <a:effectLst/>
          </p:spPr>
        </p:pic>
        <p:sp>
          <p:nvSpPr>
            <p:cNvPr id="6" name="Прямоугольник 5"/>
            <p:cNvSpPr/>
            <p:nvPr/>
          </p:nvSpPr>
          <p:spPr>
            <a:xfrm>
              <a:off x="61585" y="2986375"/>
              <a:ext cx="3571900" cy="569173"/>
            </a:xfrm>
            <a:prstGeom prst="rect">
              <a:avLst/>
            </a:prstGeom>
            <a:noFill/>
          </p:spPr>
          <p:txBody>
            <a:bodyPr wrap="square" lIns="91440" tIns="45720" rIns="91440" bIns="45720">
              <a:spAutoFit/>
            </a:bodyPr>
            <a:lstStyle/>
            <a:p>
              <a:pPr algn="ctr"/>
              <a:r>
                <a:rPr lang="ru-RU"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pic>
        <p:nvPicPr>
          <p:cNvPr id="11266" name="Picture 2"/>
          <p:cNvPicPr>
            <a:picLocks noChangeAspect="1" noChangeArrowheads="1"/>
          </p:cNvPicPr>
          <p:nvPr/>
        </p:nvPicPr>
        <p:blipFill>
          <a:blip r:embed="rId3"/>
          <a:srcRect/>
          <a:stretch>
            <a:fillRect/>
          </a:stretch>
        </p:blipFill>
        <p:spPr bwMode="auto">
          <a:xfrm>
            <a:off x="0" y="4429132"/>
            <a:ext cx="1714480" cy="238807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par>
                          <p:cTn id="18" fill="hold">
                            <p:stCondLst>
                              <p:cond delay="2500"/>
                            </p:stCondLst>
                            <p:childTnLst>
                              <p:par>
                                <p:cTn id="19" presetID="4" presetClass="entr" presetSubtype="16" fill="hold" nodeType="after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box(in)">
                                      <p:cBhvr>
                                        <p:cTn id="2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0"/>
            <a:ext cx="7467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№3</a:t>
            </a:r>
            <a:endParaRPr lang="ru-RU" sz="5400" b="1" cap="none" dirty="0">
              <a:ln/>
              <a:solidFill>
                <a:schemeClr val="accent3"/>
              </a:solidFill>
            </a:endParaRPr>
          </a:p>
        </p:txBody>
      </p:sp>
      <p:sp>
        <p:nvSpPr>
          <p:cNvPr id="3" name="Содержимое 2"/>
          <p:cNvSpPr>
            <a:spLocks noGrp="1"/>
          </p:cNvSpPr>
          <p:nvPr>
            <p:ph sz="quarter" idx="1"/>
          </p:nvPr>
        </p:nvSpPr>
        <p:spPr>
          <a:xfrm>
            <a:off x="0" y="3929018"/>
            <a:ext cx="8786842" cy="2928982"/>
          </a:xfrm>
        </p:spPr>
        <p:txBody>
          <a:bodyPr>
            <a:normAutofit fontScale="62500" lnSpcReduction="20000"/>
          </a:bodyPr>
          <a:lstStyle/>
          <a:p>
            <a:pPr>
              <a:buNone/>
            </a:pPr>
            <a:r>
              <a:rPr lang="tt-RU" dirty="0" smtClean="0"/>
              <a:t>		</a:t>
            </a:r>
            <a:r>
              <a:rPr lang="tt-RU" sz="4000" dirty="0" smtClean="0"/>
              <a:t> </a:t>
            </a:r>
            <a:r>
              <a:rPr lang="tt-RU" sz="5800" dirty="0" smtClean="0"/>
              <a:t>Сезнең каршыгызда б.э.к. III-VI гасырларда яшәгән борынгы грек галимнәре сурәтләре тора. Яңа ачыш ясаган һәркемнең девизы “Эврика” дигән сүз була. Бу галим дә шул сүзне кычкыра. Кем ул галим? </a:t>
            </a:r>
            <a:endParaRPr lang="ru-RU" sz="5800" dirty="0"/>
          </a:p>
        </p:txBody>
      </p:sp>
      <p:pic>
        <p:nvPicPr>
          <p:cNvPr id="8" name="Picture 2"/>
          <p:cNvPicPr>
            <a:picLocks noChangeAspect="1" noChangeArrowheads="1"/>
          </p:cNvPicPr>
          <p:nvPr/>
        </p:nvPicPr>
        <p:blipFill>
          <a:blip r:embed="rId2"/>
          <a:srcRect l="7058" t="8552" r="9412" b="45265"/>
          <a:stretch>
            <a:fillRect/>
          </a:stretch>
        </p:blipFill>
        <p:spPr bwMode="auto">
          <a:xfrm>
            <a:off x="571472" y="1285860"/>
            <a:ext cx="7286676" cy="259692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214422"/>
            <a:ext cx="9144000" cy="564357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0" y="0"/>
            <a:ext cx="3524275" cy="2643206"/>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 y="5286388"/>
            <a:ext cx="2211222" cy="1571612"/>
          </a:xfrm>
          <a:prstGeom prst="rect">
            <a:avLst/>
          </a:prstGeom>
          <a:noFill/>
          <a:ln w="9525">
            <a:noFill/>
            <a:miter lim="800000"/>
            <a:headEnd/>
            <a:tailEnd/>
          </a:ln>
          <a:effectLst/>
        </p:spPr>
      </p:pic>
      <p:sp>
        <p:nvSpPr>
          <p:cNvPr id="2" name="Заголовок 1"/>
          <p:cNvSpPr>
            <a:spLocks noGrp="1"/>
          </p:cNvSpPr>
          <p:nvPr>
            <p:ph type="title"/>
          </p:nvPr>
        </p:nvSpPr>
        <p:spPr>
          <a:xfrm>
            <a:off x="3500430" y="0"/>
            <a:ext cx="2744906" cy="1276352"/>
          </a:xfrm>
        </p:spPr>
        <p:txBody>
          <a:bodyPr/>
          <a:lstStyle/>
          <a:p>
            <a:r>
              <a:rPr lang="ru-RU" b="1" dirty="0" err="1" smtClean="0">
                <a:solidFill>
                  <a:srgbClr val="00B050"/>
                </a:solidFill>
              </a:rPr>
              <a:t>Сорау</a:t>
            </a:r>
            <a:r>
              <a:rPr lang="ru-RU" b="1" dirty="0" smtClean="0">
                <a:solidFill>
                  <a:srgbClr val="00B050"/>
                </a:solidFill>
              </a:rPr>
              <a:t> №2</a:t>
            </a:r>
            <a:endParaRPr lang="ru-RU" b="1" dirty="0">
              <a:solidFill>
                <a:srgbClr val="00B050"/>
              </a:solidFill>
            </a:endParaRPr>
          </a:p>
        </p:txBody>
      </p:sp>
      <p:pic>
        <p:nvPicPr>
          <p:cNvPr id="7173" name="Picture 5"/>
          <p:cNvPicPr>
            <a:picLocks noChangeAspect="1" noChangeArrowheads="1"/>
          </p:cNvPicPr>
          <p:nvPr/>
        </p:nvPicPr>
        <p:blipFill>
          <a:blip r:embed="rId5"/>
          <a:srcRect/>
          <a:stretch>
            <a:fillRect/>
          </a:stretch>
        </p:blipFill>
        <p:spPr bwMode="auto">
          <a:xfrm>
            <a:off x="7352897" y="4214818"/>
            <a:ext cx="1791103" cy="2643182"/>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a:srcRect/>
          <a:stretch>
            <a:fillRect/>
          </a:stretch>
        </p:blipFill>
        <p:spPr bwMode="auto">
          <a:xfrm>
            <a:off x="6429388" y="1"/>
            <a:ext cx="2714612" cy="2533638"/>
          </a:xfrm>
          <a:prstGeom prst="rect">
            <a:avLst/>
          </a:prstGeom>
          <a:noFill/>
          <a:ln w="9525">
            <a:noFill/>
            <a:miter lim="800000"/>
            <a:headEnd/>
            <a:tailEnd/>
          </a:ln>
          <a:effectLst/>
        </p:spPr>
      </p:pic>
      <p:sp>
        <p:nvSpPr>
          <p:cNvPr id="10" name="Овальная выноска 9"/>
          <p:cNvSpPr/>
          <p:nvPr/>
        </p:nvSpPr>
        <p:spPr>
          <a:xfrm>
            <a:off x="3286116" y="2000240"/>
            <a:ext cx="3857652" cy="1143008"/>
          </a:xfrm>
          <a:prstGeom prst="wedgeEllipseCallout">
            <a:avLst>
              <a:gd name="adj1" fmla="val 43469"/>
              <a:gd name="adj2" fmla="val -1292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1" name="TextBox 10"/>
          <p:cNvSpPr txBox="1"/>
          <p:nvPr/>
        </p:nvSpPr>
        <p:spPr>
          <a:xfrm>
            <a:off x="3286116" y="2214554"/>
            <a:ext cx="4000528" cy="584775"/>
          </a:xfrm>
          <a:prstGeom prst="rect">
            <a:avLst/>
          </a:prstGeom>
          <a:noFill/>
        </p:spPr>
        <p:txBody>
          <a:bodyPr wrap="square" rtlCol="0">
            <a:spAutoFit/>
          </a:bodyPr>
          <a:lstStyle/>
          <a:p>
            <a:r>
              <a:rPr lang="ru-RU" sz="3200" b="1" dirty="0" err="1" smtClean="0">
                <a:solidFill>
                  <a:srgbClr val="00B050"/>
                </a:solidFill>
                <a:latin typeface="Comic Sans MS" pitchFamily="66" charset="0"/>
              </a:rPr>
              <a:t>Ничек</a:t>
            </a:r>
            <a:r>
              <a:rPr lang="ru-RU" sz="3200" b="1" dirty="0" smtClean="0">
                <a:solidFill>
                  <a:srgbClr val="00B050"/>
                </a:solidFill>
                <a:latin typeface="Comic Sans MS" pitchFamily="66" charset="0"/>
              </a:rPr>
              <a:t> </a:t>
            </a:r>
            <a:r>
              <a:rPr lang="ru-RU" sz="3200" b="1" dirty="0" err="1" smtClean="0">
                <a:solidFill>
                  <a:srgbClr val="00B050"/>
                </a:solidFill>
                <a:latin typeface="Comic Sans MS" pitchFamily="66" charset="0"/>
              </a:rPr>
              <a:t>чыгарырга</a:t>
            </a:r>
            <a:r>
              <a:rPr lang="ru-RU" sz="3200" b="1" dirty="0" smtClean="0">
                <a:solidFill>
                  <a:srgbClr val="00B050"/>
                </a:solidFill>
                <a:latin typeface="Comic Sans MS" pitchFamily="66" charset="0"/>
              </a:rPr>
              <a:t>?</a:t>
            </a:r>
            <a:endParaRPr lang="ru-RU" sz="3200" b="1" dirty="0">
              <a:solidFill>
                <a:srgbClr val="00B05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p:cTn id="27" dur="1000" fill="hold"/>
                                        <p:tgtEl>
                                          <p:spTgt spid="7174"/>
                                        </p:tgtEl>
                                        <p:attrNameLst>
                                          <p:attrName>ppt_w</p:attrName>
                                        </p:attrNameLst>
                                      </p:cBhvr>
                                      <p:tavLst>
                                        <p:tav tm="0">
                                          <p:val>
                                            <p:strVal val="#ppt_w+.3"/>
                                          </p:val>
                                        </p:tav>
                                        <p:tav tm="100000">
                                          <p:val>
                                            <p:strVal val="#ppt_w"/>
                                          </p:val>
                                        </p:tav>
                                      </p:tavLst>
                                    </p:anim>
                                    <p:anim calcmode="lin" valueType="num">
                                      <p:cBhvr>
                                        <p:cTn id="28" dur="1000" fill="hold"/>
                                        <p:tgtEl>
                                          <p:spTgt spid="7174"/>
                                        </p:tgtEl>
                                        <p:attrNameLst>
                                          <p:attrName>ppt_h</p:attrName>
                                        </p:attrNameLst>
                                      </p:cBhvr>
                                      <p:tavLst>
                                        <p:tav tm="0">
                                          <p:val>
                                            <p:strVal val="#ppt_h"/>
                                          </p:val>
                                        </p:tav>
                                        <p:tav tm="100000">
                                          <p:val>
                                            <p:strVal val="#ppt_h"/>
                                          </p:val>
                                        </p:tav>
                                      </p:tavLst>
                                    </p:anim>
                                    <p:animEffect transition="in" filter="fade">
                                      <p:cBhvr>
                                        <p:cTn id="29" dur="1000"/>
                                        <p:tgtEl>
                                          <p:spTgt spid="7174"/>
                                        </p:tgtEl>
                                      </p:cBhvr>
                                    </p:animEffect>
                                  </p:childTnLst>
                                </p:cTn>
                              </p:par>
                            </p:childTnLst>
                          </p:cTn>
                        </p:par>
                        <p:par>
                          <p:cTn id="30" fill="hold">
                            <p:stCondLst>
                              <p:cond delay="3000"/>
                            </p:stCondLst>
                            <p:childTnLst>
                              <p:par>
                                <p:cTn id="31" presetID="58" presetClass="entr" presetSubtype="0" accel="100000" fill="hold" nodeType="afterEffect">
                                  <p:stCondLst>
                                    <p:cond delay="0"/>
                                  </p:stCondLst>
                                  <p:childTnLst>
                                    <p:set>
                                      <p:cBhvr>
                                        <p:cTn id="32" dur="1" fill="hold">
                                          <p:stCondLst>
                                            <p:cond delay="0"/>
                                          </p:stCondLst>
                                        </p:cTn>
                                        <p:tgtEl>
                                          <p:spTgt spid="7171"/>
                                        </p:tgtEl>
                                        <p:attrNameLst>
                                          <p:attrName>style.visibility</p:attrName>
                                        </p:attrNameLst>
                                      </p:cBhvr>
                                      <p:to>
                                        <p:strVal val="visible"/>
                                      </p:to>
                                    </p:set>
                                    <p:anim calcmode="lin" valueType="num">
                                      <p:cBhvr>
                                        <p:cTn id="33" dur="500" fill="hold"/>
                                        <p:tgtEl>
                                          <p:spTgt spid="7171"/>
                                        </p:tgtEl>
                                        <p:attrNameLst>
                                          <p:attrName>ppt_w</p:attrName>
                                        </p:attrNameLst>
                                      </p:cBhvr>
                                      <p:tavLst>
                                        <p:tav tm="0">
                                          <p:val>
                                            <p:strVal val="#ppt_w*2.5"/>
                                          </p:val>
                                        </p:tav>
                                        <p:tav tm="100000">
                                          <p:val>
                                            <p:strVal val="#ppt_w"/>
                                          </p:val>
                                        </p:tav>
                                      </p:tavLst>
                                    </p:anim>
                                    <p:anim calcmode="lin" valueType="num">
                                      <p:cBhvr>
                                        <p:cTn id="34" dur="500" fill="hold"/>
                                        <p:tgtEl>
                                          <p:spTgt spid="7171"/>
                                        </p:tgtEl>
                                        <p:attrNameLst>
                                          <p:attrName>ppt_h</p:attrName>
                                        </p:attrNameLst>
                                      </p:cBhvr>
                                      <p:tavLst>
                                        <p:tav tm="0">
                                          <p:val>
                                            <p:strVal val="#ppt_h*0.01"/>
                                          </p:val>
                                        </p:tav>
                                        <p:tav tm="100000">
                                          <p:val>
                                            <p:strVal val="#ppt_h"/>
                                          </p:val>
                                        </p:tav>
                                      </p:tavLst>
                                    </p:anim>
                                    <p:anim calcmode="lin" valueType="num">
                                      <p:cBhvr>
                                        <p:cTn id="35" dur="500" fill="hold"/>
                                        <p:tgtEl>
                                          <p:spTgt spid="7171"/>
                                        </p:tgtEl>
                                        <p:attrNameLst>
                                          <p:attrName>ppt_x</p:attrName>
                                        </p:attrNameLst>
                                      </p:cBhvr>
                                      <p:tavLst>
                                        <p:tav tm="0">
                                          <p:val>
                                            <p:strVal val="#ppt_x"/>
                                          </p:val>
                                        </p:tav>
                                        <p:tav tm="100000">
                                          <p:val>
                                            <p:strVal val="#ppt_x"/>
                                          </p:val>
                                        </p:tav>
                                      </p:tavLst>
                                    </p:anim>
                                    <p:anim calcmode="lin" valueType="num">
                                      <p:cBhvr>
                                        <p:cTn id="36" dur="500" fill="hold"/>
                                        <p:tgtEl>
                                          <p:spTgt spid="7171"/>
                                        </p:tgtEl>
                                        <p:attrNameLst>
                                          <p:attrName>ppt_y</p:attrName>
                                        </p:attrNameLst>
                                      </p:cBhvr>
                                      <p:tavLst>
                                        <p:tav tm="0">
                                          <p:val>
                                            <p:strVal val="#ppt_h+1"/>
                                          </p:val>
                                        </p:tav>
                                        <p:tav tm="100000">
                                          <p:val>
                                            <p:strVal val="#ppt_y"/>
                                          </p:val>
                                        </p:tav>
                                      </p:tavLst>
                                    </p:anim>
                                    <p:animEffect transition="in" filter="fade">
                                      <p:cBhvr>
                                        <p:cTn id="37" dur="500"/>
                                        <p:tgtEl>
                                          <p:spTgt spid="7171"/>
                                        </p:tgtEl>
                                      </p:cBhvr>
                                    </p:animEffect>
                                  </p:childTnLst>
                                </p:cTn>
                              </p:par>
                              <p:par>
                                <p:cTn id="38" presetID="58" presetClass="entr" presetSubtype="0" accel="100000" fill="hold" nodeType="withEffect">
                                  <p:stCondLst>
                                    <p:cond delay="0"/>
                                  </p:stCondLst>
                                  <p:childTnLst>
                                    <p:set>
                                      <p:cBhvr>
                                        <p:cTn id="39" dur="1" fill="hold">
                                          <p:stCondLst>
                                            <p:cond delay="0"/>
                                          </p:stCondLst>
                                        </p:cTn>
                                        <p:tgtEl>
                                          <p:spTgt spid="7170"/>
                                        </p:tgtEl>
                                        <p:attrNameLst>
                                          <p:attrName>style.visibility</p:attrName>
                                        </p:attrNameLst>
                                      </p:cBhvr>
                                      <p:to>
                                        <p:strVal val="visible"/>
                                      </p:to>
                                    </p:set>
                                    <p:anim calcmode="lin" valueType="num">
                                      <p:cBhvr>
                                        <p:cTn id="40" dur="500" fill="hold"/>
                                        <p:tgtEl>
                                          <p:spTgt spid="7170"/>
                                        </p:tgtEl>
                                        <p:attrNameLst>
                                          <p:attrName>ppt_w</p:attrName>
                                        </p:attrNameLst>
                                      </p:cBhvr>
                                      <p:tavLst>
                                        <p:tav tm="0">
                                          <p:val>
                                            <p:strVal val="#ppt_w*2.5"/>
                                          </p:val>
                                        </p:tav>
                                        <p:tav tm="100000">
                                          <p:val>
                                            <p:strVal val="#ppt_w"/>
                                          </p:val>
                                        </p:tav>
                                      </p:tavLst>
                                    </p:anim>
                                    <p:anim calcmode="lin" valueType="num">
                                      <p:cBhvr>
                                        <p:cTn id="41" dur="500" fill="hold"/>
                                        <p:tgtEl>
                                          <p:spTgt spid="7170"/>
                                        </p:tgtEl>
                                        <p:attrNameLst>
                                          <p:attrName>ppt_h</p:attrName>
                                        </p:attrNameLst>
                                      </p:cBhvr>
                                      <p:tavLst>
                                        <p:tav tm="0">
                                          <p:val>
                                            <p:strVal val="#ppt_h*0.01"/>
                                          </p:val>
                                        </p:tav>
                                        <p:tav tm="100000">
                                          <p:val>
                                            <p:strVal val="#ppt_h"/>
                                          </p:val>
                                        </p:tav>
                                      </p:tavLst>
                                    </p:anim>
                                    <p:anim calcmode="lin" valueType="num">
                                      <p:cBhvr>
                                        <p:cTn id="42" dur="500" fill="hold"/>
                                        <p:tgtEl>
                                          <p:spTgt spid="7170"/>
                                        </p:tgtEl>
                                        <p:attrNameLst>
                                          <p:attrName>ppt_x</p:attrName>
                                        </p:attrNameLst>
                                      </p:cBhvr>
                                      <p:tavLst>
                                        <p:tav tm="0">
                                          <p:val>
                                            <p:strVal val="#ppt_x"/>
                                          </p:val>
                                        </p:tav>
                                        <p:tav tm="100000">
                                          <p:val>
                                            <p:strVal val="#ppt_x"/>
                                          </p:val>
                                        </p:tav>
                                      </p:tavLst>
                                    </p:anim>
                                    <p:anim calcmode="lin" valueType="num">
                                      <p:cBhvr>
                                        <p:cTn id="43" dur="500" fill="hold"/>
                                        <p:tgtEl>
                                          <p:spTgt spid="7170"/>
                                        </p:tgtEl>
                                        <p:attrNameLst>
                                          <p:attrName>ppt_y</p:attrName>
                                        </p:attrNameLst>
                                      </p:cBhvr>
                                      <p:tavLst>
                                        <p:tav tm="0">
                                          <p:val>
                                            <p:strVal val="#ppt_h+1"/>
                                          </p:val>
                                        </p:tav>
                                        <p:tav tm="100000">
                                          <p:val>
                                            <p:strVal val="#ppt_y"/>
                                          </p:val>
                                        </p:tav>
                                      </p:tavLst>
                                    </p:anim>
                                    <p:animEffect transition="in" filter="fade">
                                      <p:cBhvr>
                                        <p:cTn id="44" dur="500"/>
                                        <p:tgtEl>
                                          <p:spTgt spid="7170"/>
                                        </p:tgtEl>
                                      </p:cBhvr>
                                    </p:animEffect>
                                  </p:childTnLst>
                                </p:cTn>
                              </p:par>
                              <p:par>
                                <p:cTn id="45" presetID="58" presetClass="entr" presetSubtype="0" accel="100000" fill="hold" nodeType="withEffect">
                                  <p:stCondLst>
                                    <p:cond delay="0"/>
                                  </p:stCondLst>
                                  <p:childTnLst>
                                    <p:set>
                                      <p:cBhvr>
                                        <p:cTn id="46" dur="1" fill="hold">
                                          <p:stCondLst>
                                            <p:cond delay="0"/>
                                          </p:stCondLst>
                                        </p:cTn>
                                        <p:tgtEl>
                                          <p:spTgt spid="7172"/>
                                        </p:tgtEl>
                                        <p:attrNameLst>
                                          <p:attrName>style.visibility</p:attrName>
                                        </p:attrNameLst>
                                      </p:cBhvr>
                                      <p:to>
                                        <p:strVal val="visible"/>
                                      </p:to>
                                    </p:set>
                                    <p:anim calcmode="lin" valueType="num">
                                      <p:cBhvr>
                                        <p:cTn id="47" dur="500" fill="hold"/>
                                        <p:tgtEl>
                                          <p:spTgt spid="7172"/>
                                        </p:tgtEl>
                                        <p:attrNameLst>
                                          <p:attrName>ppt_w</p:attrName>
                                        </p:attrNameLst>
                                      </p:cBhvr>
                                      <p:tavLst>
                                        <p:tav tm="0">
                                          <p:val>
                                            <p:strVal val="#ppt_w*2.5"/>
                                          </p:val>
                                        </p:tav>
                                        <p:tav tm="100000">
                                          <p:val>
                                            <p:strVal val="#ppt_w"/>
                                          </p:val>
                                        </p:tav>
                                      </p:tavLst>
                                    </p:anim>
                                    <p:anim calcmode="lin" valueType="num">
                                      <p:cBhvr>
                                        <p:cTn id="48" dur="500" fill="hold"/>
                                        <p:tgtEl>
                                          <p:spTgt spid="7172"/>
                                        </p:tgtEl>
                                        <p:attrNameLst>
                                          <p:attrName>ppt_h</p:attrName>
                                        </p:attrNameLst>
                                      </p:cBhvr>
                                      <p:tavLst>
                                        <p:tav tm="0">
                                          <p:val>
                                            <p:strVal val="#ppt_h*0.01"/>
                                          </p:val>
                                        </p:tav>
                                        <p:tav tm="100000">
                                          <p:val>
                                            <p:strVal val="#ppt_h"/>
                                          </p:val>
                                        </p:tav>
                                      </p:tavLst>
                                    </p:anim>
                                    <p:anim calcmode="lin" valueType="num">
                                      <p:cBhvr>
                                        <p:cTn id="49" dur="500" fill="hold"/>
                                        <p:tgtEl>
                                          <p:spTgt spid="7172"/>
                                        </p:tgtEl>
                                        <p:attrNameLst>
                                          <p:attrName>ppt_x</p:attrName>
                                        </p:attrNameLst>
                                      </p:cBhvr>
                                      <p:tavLst>
                                        <p:tav tm="0">
                                          <p:val>
                                            <p:strVal val="#ppt_x"/>
                                          </p:val>
                                        </p:tav>
                                        <p:tav tm="100000">
                                          <p:val>
                                            <p:strVal val="#ppt_x"/>
                                          </p:val>
                                        </p:tav>
                                      </p:tavLst>
                                    </p:anim>
                                    <p:anim calcmode="lin" valueType="num">
                                      <p:cBhvr>
                                        <p:cTn id="50" dur="500" fill="hold"/>
                                        <p:tgtEl>
                                          <p:spTgt spid="7172"/>
                                        </p:tgtEl>
                                        <p:attrNameLst>
                                          <p:attrName>ppt_y</p:attrName>
                                        </p:attrNameLst>
                                      </p:cBhvr>
                                      <p:tavLst>
                                        <p:tav tm="0">
                                          <p:val>
                                            <p:strVal val="#ppt_h+1"/>
                                          </p:val>
                                        </p:tav>
                                        <p:tav tm="100000">
                                          <p:val>
                                            <p:strVal val="#ppt_y"/>
                                          </p:val>
                                        </p:tav>
                                      </p:tavLst>
                                    </p:anim>
                                    <p:animEffect transition="in" filter="fade">
                                      <p:cBhvr>
                                        <p:cTn id="51" dur="500"/>
                                        <p:tgtEl>
                                          <p:spTgt spid="7172"/>
                                        </p:tgtEl>
                                      </p:cBhvr>
                                    </p:animEffect>
                                  </p:childTnLst>
                                </p:cTn>
                              </p:par>
                              <p:par>
                                <p:cTn id="52" presetID="58" presetClass="entr" presetSubtype="0" accel="100000" fill="hold" nodeType="withEffect">
                                  <p:stCondLst>
                                    <p:cond delay="0"/>
                                  </p:stCondLst>
                                  <p:childTnLst>
                                    <p:set>
                                      <p:cBhvr>
                                        <p:cTn id="53" dur="1" fill="hold">
                                          <p:stCondLst>
                                            <p:cond delay="0"/>
                                          </p:stCondLst>
                                        </p:cTn>
                                        <p:tgtEl>
                                          <p:spTgt spid="7173"/>
                                        </p:tgtEl>
                                        <p:attrNameLst>
                                          <p:attrName>style.visibility</p:attrName>
                                        </p:attrNameLst>
                                      </p:cBhvr>
                                      <p:to>
                                        <p:strVal val="visible"/>
                                      </p:to>
                                    </p:set>
                                    <p:anim calcmode="lin" valueType="num">
                                      <p:cBhvr>
                                        <p:cTn id="54" dur="500" fill="hold"/>
                                        <p:tgtEl>
                                          <p:spTgt spid="7173"/>
                                        </p:tgtEl>
                                        <p:attrNameLst>
                                          <p:attrName>ppt_w</p:attrName>
                                        </p:attrNameLst>
                                      </p:cBhvr>
                                      <p:tavLst>
                                        <p:tav tm="0">
                                          <p:val>
                                            <p:strVal val="#ppt_w*2.5"/>
                                          </p:val>
                                        </p:tav>
                                        <p:tav tm="100000">
                                          <p:val>
                                            <p:strVal val="#ppt_w"/>
                                          </p:val>
                                        </p:tav>
                                      </p:tavLst>
                                    </p:anim>
                                    <p:anim calcmode="lin" valueType="num">
                                      <p:cBhvr>
                                        <p:cTn id="55" dur="500" fill="hold"/>
                                        <p:tgtEl>
                                          <p:spTgt spid="7173"/>
                                        </p:tgtEl>
                                        <p:attrNameLst>
                                          <p:attrName>ppt_h</p:attrName>
                                        </p:attrNameLst>
                                      </p:cBhvr>
                                      <p:tavLst>
                                        <p:tav tm="0">
                                          <p:val>
                                            <p:strVal val="#ppt_h*0.01"/>
                                          </p:val>
                                        </p:tav>
                                        <p:tav tm="100000">
                                          <p:val>
                                            <p:strVal val="#ppt_h"/>
                                          </p:val>
                                        </p:tav>
                                      </p:tavLst>
                                    </p:anim>
                                    <p:anim calcmode="lin" valueType="num">
                                      <p:cBhvr>
                                        <p:cTn id="56" dur="500" fill="hold"/>
                                        <p:tgtEl>
                                          <p:spTgt spid="7173"/>
                                        </p:tgtEl>
                                        <p:attrNameLst>
                                          <p:attrName>ppt_x</p:attrName>
                                        </p:attrNameLst>
                                      </p:cBhvr>
                                      <p:tavLst>
                                        <p:tav tm="0">
                                          <p:val>
                                            <p:strVal val="#ppt_x"/>
                                          </p:val>
                                        </p:tav>
                                        <p:tav tm="100000">
                                          <p:val>
                                            <p:strVal val="#ppt_x"/>
                                          </p:val>
                                        </p:tav>
                                      </p:tavLst>
                                    </p:anim>
                                    <p:anim calcmode="lin" valueType="num">
                                      <p:cBhvr>
                                        <p:cTn id="57" dur="500" fill="hold"/>
                                        <p:tgtEl>
                                          <p:spTgt spid="7173"/>
                                        </p:tgtEl>
                                        <p:attrNameLst>
                                          <p:attrName>ppt_y</p:attrName>
                                        </p:attrNameLst>
                                      </p:cBhvr>
                                      <p:tavLst>
                                        <p:tav tm="0">
                                          <p:val>
                                            <p:strVal val="#ppt_h+1"/>
                                          </p:val>
                                        </p:tav>
                                        <p:tav tm="100000">
                                          <p:val>
                                            <p:strVal val="#ppt_y"/>
                                          </p:val>
                                        </p:tav>
                                      </p:tavLst>
                                    </p:anim>
                                    <p:animEffect transition="in" filter="fade">
                                      <p:cBhvr>
                                        <p:cTn id="58"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908" y="1125124"/>
            <a:ext cx="9144000" cy="5732876"/>
          </a:xfrm>
          <a:prstGeom prst="rect">
            <a:avLst/>
          </a:prstGeom>
          <a:noFill/>
          <a:ln w="9525">
            <a:solidFill>
              <a:srgbClr val="000000"/>
            </a:solidFill>
            <a:miter lim="800000"/>
            <a:headEnd/>
            <a:tailEnd/>
          </a:ln>
        </p:spPr>
      </p:pic>
      <p:sp>
        <p:nvSpPr>
          <p:cNvPr id="3" name="Заголовок 1"/>
          <p:cNvSpPr>
            <a:spLocks noGrp="1"/>
          </p:cNvSpPr>
          <p:nvPr>
            <p:ph type="title"/>
          </p:nvPr>
        </p:nvSpPr>
        <p:spPr>
          <a:xfrm>
            <a:off x="928662" y="0"/>
            <a:ext cx="7467600" cy="1143000"/>
          </a:xfrm>
        </p:spPr>
        <p:txBody>
          <a:bodyPr>
            <a:normAutofit/>
          </a:bodyPr>
          <a:lstStyle/>
          <a:p>
            <a:pPr algn="ctr"/>
            <a:r>
              <a:rPr lang="tt-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Сорау №4</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TextBox 3"/>
          <p:cNvSpPr txBox="1"/>
          <p:nvPr/>
        </p:nvSpPr>
        <p:spPr>
          <a:xfrm>
            <a:off x="0" y="5357826"/>
            <a:ext cx="5000628" cy="1077218"/>
          </a:xfrm>
          <a:prstGeom prst="rect">
            <a:avLst/>
          </a:prstGeom>
          <a:noFill/>
        </p:spPr>
        <p:txBody>
          <a:bodyPr wrap="square" rtlCol="0">
            <a:spAutoFit/>
          </a:bodyPr>
          <a:lstStyle/>
          <a:p>
            <a:r>
              <a:rPr lang="tt-RU" sz="3200" dirty="0" smtClean="0">
                <a:latin typeface="Microsoft Sans Serif" pitchFamily="34" charset="0"/>
                <a:cs typeface="Microsoft Sans Serif" pitchFamily="34" charset="0"/>
              </a:rPr>
              <a:t>Үлчәү берәмлекләрен кимү тәртибендә төзегез</a:t>
            </a:r>
            <a:endParaRPr lang="ru-RU" sz="3200" dirty="0">
              <a:latin typeface="Microsoft Sans Serif" pitchFamily="34" charset="0"/>
              <a:cs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770" decel="100000"/>
                                        <p:tgtEl>
                                          <p:spTgt spid="2050"/>
                                        </p:tgtEl>
                                      </p:cBhvr>
                                    </p:animEffect>
                                    <p:animScale>
                                      <p:cBhvr>
                                        <p:cTn id="18" dur="770" decel="100000"/>
                                        <p:tgtEl>
                                          <p:spTgt spid="2050"/>
                                        </p:tgtEl>
                                      </p:cBhvr>
                                      <p:from x="10000" y="10000"/>
                                      <p:to x="200000" y="450000"/>
                                    </p:animScale>
                                    <p:animScale>
                                      <p:cBhvr>
                                        <p:cTn id="19" dur="1230" accel="100000" fill="hold">
                                          <p:stCondLst>
                                            <p:cond delay="770"/>
                                          </p:stCondLst>
                                        </p:cTn>
                                        <p:tgtEl>
                                          <p:spTgt spid="2050"/>
                                        </p:tgtEl>
                                      </p:cBhvr>
                                      <p:from x="200000" y="450000"/>
                                      <p:to x="100000" y="100000"/>
                                    </p:animScale>
                                    <p:set>
                                      <p:cBhvr>
                                        <p:cTn id="20" dur="770" fill="hold"/>
                                        <p:tgtEl>
                                          <p:spTgt spid="2050"/>
                                        </p:tgtEl>
                                        <p:attrNameLst>
                                          <p:attrName>ppt_x</p:attrName>
                                        </p:attrNameLst>
                                      </p:cBhvr>
                                      <p:to>
                                        <p:strVal val="(0.5)"/>
                                      </p:to>
                                    </p:set>
                                    <p:anim from="(0.5)" to="(#ppt_x)" calcmode="lin" valueType="num">
                                      <p:cBhvr>
                                        <p:cTn id="21" dur="1230" accel="100000" fill="hold">
                                          <p:stCondLst>
                                            <p:cond delay="770"/>
                                          </p:stCondLst>
                                        </p:cTn>
                                        <p:tgtEl>
                                          <p:spTgt spid="2050"/>
                                        </p:tgtEl>
                                        <p:attrNameLst>
                                          <p:attrName>ppt_x</p:attrName>
                                        </p:attrNameLst>
                                      </p:cBhvr>
                                    </p:anim>
                                    <p:set>
                                      <p:cBhvr>
                                        <p:cTn id="22" dur="770" fill="hold"/>
                                        <p:tgtEl>
                                          <p:spTgt spid="2050"/>
                                        </p:tgtEl>
                                        <p:attrNameLst>
                                          <p:attrName>ppt_y</p:attrName>
                                        </p:attrNameLst>
                                      </p:cBhvr>
                                      <p:to>
                                        <p:strVal val="(#ppt_y+0.4)"/>
                                      </p:to>
                                    </p:set>
                                    <p:anim from="(#ppt_y+0.4)" to="(#ppt_y)" calcmode="lin" valueType="num">
                                      <p:cBhvr>
                                        <p:cTn id="23" dur="1230" accel="100000" fill="hold">
                                          <p:stCondLst>
                                            <p:cond delay="770"/>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22" y="285728"/>
            <a:ext cx="7467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№5</a:t>
            </a:r>
            <a:endParaRPr lang="ru-RU" sz="5400" b="1" cap="none" dirty="0">
              <a:ln/>
              <a:solidFill>
                <a:schemeClr val="accent3"/>
              </a:solidFill>
            </a:endParaRPr>
          </a:p>
        </p:txBody>
      </p:sp>
      <p:sp>
        <p:nvSpPr>
          <p:cNvPr id="3" name="Содержимое 2"/>
          <p:cNvSpPr>
            <a:spLocks noGrp="1"/>
          </p:cNvSpPr>
          <p:nvPr>
            <p:ph sz="quarter" idx="1"/>
          </p:nvPr>
        </p:nvSpPr>
        <p:spPr>
          <a:xfrm>
            <a:off x="214282" y="2643182"/>
            <a:ext cx="8115328" cy="1900238"/>
          </a:xfrm>
        </p:spPr>
        <p:txBody>
          <a:bodyPr>
            <a:normAutofit/>
          </a:bodyPr>
          <a:lstStyle/>
          <a:p>
            <a:pPr>
              <a:buNone/>
            </a:pPr>
            <a:r>
              <a:rPr lang="tt-RU" dirty="0" smtClean="0"/>
              <a:t>		</a:t>
            </a:r>
            <a:r>
              <a:rPr lang="tt-RU" sz="4000" dirty="0" smtClean="0"/>
              <a:t>8 класс Алгебра дәреслегенең авторы кем? </a:t>
            </a:r>
            <a:endParaRPr lang="ru-RU" sz="4000" dirty="0"/>
          </a:p>
        </p:txBody>
      </p:sp>
      <p:grpSp>
        <p:nvGrpSpPr>
          <p:cNvPr id="4" name="Группа 3"/>
          <p:cNvGrpSpPr/>
          <p:nvPr/>
        </p:nvGrpSpPr>
        <p:grpSpPr>
          <a:xfrm>
            <a:off x="5572132" y="-142900"/>
            <a:ext cx="4143372" cy="2608408"/>
            <a:chOff x="61585" y="2986375"/>
            <a:chExt cx="3571900" cy="2097279"/>
          </a:xfrm>
        </p:grpSpPr>
        <p:pic>
          <p:nvPicPr>
            <p:cNvPr id="5" name="Picture 5"/>
            <p:cNvPicPr>
              <a:picLocks noChangeAspect="1" noChangeArrowheads="1"/>
            </p:cNvPicPr>
            <p:nvPr/>
          </p:nvPicPr>
          <p:blipFill>
            <a:blip r:embed="rId2"/>
            <a:srcRect/>
            <a:stretch>
              <a:fillRect/>
            </a:stretch>
          </p:blipFill>
          <p:spPr bwMode="auto">
            <a:xfrm>
              <a:off x="497631" y="3101272"/>
              <a:ext cx="2643174" cy="1982382"/>
            </a:xfrm>
            <a:prstGeom prst="rect">
              <a:avLst/>
            </a:prstGeom>
            <a:noFill/>
            <a:ln w="9525">
              <a:noFill/>
              <a:miter lim="800000"/>
              <a:headEnd/>
              <a:tailEnd/>
            </a:ln>
            <a:effectLst/>
          </p:spPr>
        </p:pic>
        <p:sp>
          <p:nvSpPr>
            <p:cNvPr id="6" name="Прямоугольник 5"/>
            <p:cNvSpPr/>
            <p:nvPr/>
          </p:nvSpPr>
          <p:spPr>
            <a:xfrm>
              <a:off x="61585" y="2986375"/>
              <a:ext cx="3571900" cy="569173"/>
            </a:xfrm>
            <a:prstGeom prst="rect">
              <a:avLst/>
            </a:prstGeom>
            <a:noFill/>
          </p:spPr>
          <p:txBody>
            <a:bodyPr wrap="square" lIns="91440" tIns="45720" rIns="91440" bIns="45720">
              <a:spAutoFit/>
            </a:bodyPr>
            <a:lstStyle/>
            <a:p>
              <a:pPr algn="ctr"/>
              <a:r>
                <a:rPr lang="ru-RU"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edg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22" y="285728"/>
            <a:ext cx="7467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№6</a:t>
            </a:r>
            <a:endParaRPr lang="ru-RU" sz="5400" b="1" cap="none" dirty="0">
              <a:ln/>
              <a:solidFill>
                <a:schemeClr val="accent3"/>
              </a:solidFill>
            </a:endParaRPr>
          </a:p>
        </p:txBody>
      </p:sp>
      <p:sp>
        <p:nvSpPr>
          <p:cNvPr id="3" name="Содержимое 2"/>
          <p:cNvSpPr>
            <a:spLocks noGrp="1"/>
          </p:cNvSpPr>
          <p:nvPr>
            <p:ph sz="quarter" idx="1"/>
          </p:nvPr>
        </p:nvSpPr>
        <p:spPr>
          <a:xfrm>
            <a:off x="142844" y="1571612"/>
            <a:ext cx="8115328" cy="1900238"/>
          </a:xfrm>
        </p:spPr>
        <p:txBody>
          <a:bodyPr>
            <a:normAutofit lnSpcReduction="10000"/>
          </a:bodyPr>
          <a:lstStyle/>
          <a:p>
            <a:pPr>
              <a:buNone/>
            </a:pPr>
            <a:r>
              <a:rPr lang="tt-RU" dirty="0" smtClean="0"/>
              <a:t>		</a:t>
            </a:r>
            <a:r>
              <a:rPr lang="tt-RU" sz="4000" dirty="0" smtClean="0"/>
              <a:t>Бу сүзләр кемгә туры килә? “Вдохновение нужно в геометрии, как и в поэзии” </a:t>
            </a:r>
            <a:endParaRPr lang="ru-RU" sz="4000" dirty="0"/>
          </a:p>
        </p:txBody>
      </p:sp>
      <p:pic>
        <p:nvPicPr>
          <p:cNvPr id="12290" name="Picture 2"/>
          <p:cNvPicPr>
            <a:picLocks noChangeAspect="1" noChangeArrowheads="1"/>
          </p:cNvPicPr>
          <p:nvPr/>
        </p:nvPicPr>
        <p:blipFill>
          <a:blip r:embed="rId2"/>
          <a:srcRect l="6875" t="6263" r="6875"/>
          <a:stretch>
            <a:fillRect/>
          </a:stretch>
        </p:blipFill>
        <p:spPr bwMode="auto">
          <a:xfrm>
            <a:off x="714348" y="3571876"/>
            <a:ext cx="2214578" cy="278586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2928926" y="3571876"/>
            <a:ext cx="2143140" cy="2793722"/>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l="9500" r="8000"/>
          <a:stretch>
            <a:fillRect/>
          </a:stretch>
        </p:blipFill>
        <p:spPr bwMode="auto">
          <a:xfrm>
            <a:off x="5072066" y="3571876"/>
            <a:ext cx="2499550" cy="2786082"/>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4"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par>
                          <p:cTn id="18" fill="hold">
                            <p:stCondLst>
                              <p:cond delay="2500"/>
                            </p:stCondLst>
                            <p:childTnLst>
                              <p:par>
                                <p:cTn id="19" presetID="20" presetClass="entr" presetSubtype="0"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wedge">
                                      <p:cBhvr>
                                        <p:cTn id="21" dur="2000"/>
                                        <p:tgtEl>
                                          <p:spTgt spid="12290"/>
                                        </p:tgtEl>
                                      </p:cBhvr>
                                    </p:animEffect>
                                  </p:childTnLst>
                                </p:cTn>
                              </p:par>
                              <p:par>
                                <p:cTn id="22" presetID="20" presetClass="entr" presetSubtype="0" fill="hold" nodeType="withEffect">
                                  <p:stCondLst>
                                    <p:cond delay="0"/>
                                  </p:stCondLst>
                                  <p:childTnLst>
                                    <p:set>
                                      <p:cBhvr>
                                        <p:cTn id="23" dur="1" fill="hold">
                                          <p:stCondLst>
                                            <p:cond delay="0"/>
                                          </p:stCondLst>
                                        </p:cTn>
                                        <p:tgtEl>
                                          <p:spTgt spid="12291"/>
                                        </p:tgtEl>
                                        <p:attrNameLst>
                                          <p:attrName>style.visibility</p:attrName>
                                        </p:attrNameLst>
                                      </p:cBhvr>
                                      <p:to>
                                        <p:strVal val="visible"/>
                                      </p:to>
                                    </p:set>
                                    <p:animEffect transition="in" filter="wedge">
                                      <p:cBhvr>
                                        <p:cTn id="24" dur="2000"/>
                                        <p:tgtEl>
                                          <p:spTgt spid="12291"/>
                                        </p:tgtEl>
                                      </p:cBhvr>
                                    </p:animEffect>
                                  </p:childTnLst>
                                </p:cTn>
                              </p:par>
                              <p:par>
                                <p:cTn id="25" presetID="20" presetClass="entr" presetSubtype="0" fill="hold" nodeType="withEffect">
                                  <p:stCondLst>
                                    <p:cond delay="0"/>
                                  </p:stCondLst>
                                  <p:childTnLst>
                                    <p:set>
                                      <p:cBhvr>
                                        <p:cTn id="26" dur="1" fill="hold">
                                          <p:stCondLst>
                                            <p:cond delay="0"/>
                                          </p:stCondLst>
                                        </p:cTn>
                                        <p:tgtEl>
                                          <p:spTgt spid="12292"/>
                                        </p:tgtEl>
                                        <p:attrNameLst>
                                          <p:attrName>style.visibility</p:attrName>
                                        </p:attrNameLst>
                                      </p:cBhvr>
                                      <p:to>
                                        <p:strVal val="visible"/>
                                      </p:to>
                                    </p:set>
                                    <p:animEffect transition="in" filter="wedge">
                                      <p:cBhvr>
                                        <p:cTn id="2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6300774" cy="1143000"/>
          </a:xfrm>
        </p:spPr>
        <p:txBody>
          <a:bodyPr>
            <a:noAutofit/>
          </a:bodyPr>
          <a:lstStyle/>
          <a:p>
            <a:r>
              <a:rPr lang="tt-RU"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Сорау №7</a:t>
            </a:r>
            <a:endParaRPr lang="ru-RU"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074" name="Picture 2" descr="пальцы04"/>
          <p:cNvPicPr>
            <a:picLocks noChangeAspect="1" noChangeArrowheads="1"/>
          </p:cNvPicPr>
          <p:nvPr/>
        </p:nvPicPr>
        <p:blipFill>
          <a:blip r:embed="rId2"/>
          <a:srcRect/>
          <a:stretch>
            <a:fillRect/>
          </a:stretch>
        </p:blipFill>
        <p:spPr bwMode="auto">
          <a:xfrm>
            <a:off x="3678994" y="3214662"/>
            <a:ext cx="5465006" cy="3643338"/>
          </a:xfrm>
          <a:prstGeom prst="rect">
            <a:avLst/>
          </a:prstGeom>
          <a:noFill/>
          <a:ln w="9525">
            <a:noFill/>
            <a:miter lim="800000"/>
            <a:headEnd/>
            <a:tailEnd/>
          </a:ln>
        </p:spPr>
      </p:pic>
      <p:sp>
        <p:nvSpPr>
          <p:cNvPr id="4" name="TextBox 3"/>
          <p:cNvSpPr txBox="1"/>
          <p:nvPr/>
        </p:nvSpPr>
        <p:spPr>
          <a:xfrm>
            <a:off x="285720" y="2500306"/>
            <a:ext cx="8358246" cy="1323439"/>
          </a:xfrm>
          <a:prstGeom prst="rect">
            <a:avLst/>
          </a:prstGeom>
          <a:noFill/>
        </p:spPr>
        <p:txBody>
          <a:bodyPr wrap="square" rtlCol="0">
            <a:spAutoFit/>
          </a:bodyPr>
          <a:lstStyle/>
          <a:p>
            <a:r>
              <a:rPr lang="tt-RU" sz="4000" dirty="0" smtClean="0"/>
              <a:t>Нинди сан Борынгы Римда </a:t>
            </a:r>
            <a:r>
              <a:rPr lang="en-US" sz="4000" dirty="0" smtClean="0"/>
              <a:t>D </a:t>
            </a:r>
            <a:r>
              <a:rPr lang="tt-RU" sz="4000" dirty="0" smtClean="0"/>
              <a:t>хәрефе белән языла?</a:t>
            </a:r>
            <a:endParaRPr lang="ru-RU" sz="4000" dirty="0"/>
          </a:p>
        </p:txBody>
      </p:sp>
      <p:grpSp>
        <p:nvGrpSpPr>
          <p:cNvPr id="6" name="Группа 5"/>
          <p:cNvGrpSpPr/>
          <p:nvPr/>
        </p:nvGrpSpPr>
        <p:grpSpPr>
          <a:xfrm>
            <a:off x="5572132" y="-142900"/>
            <a:ext cx="4143372" cy="2608408"/>
            <a:chOff x="61585" y="2986375"/>
            <a:chExt cx="3571900" cy="2097279"/>
          </a:xfrm>
        </p:grpSpPr>
        <p:pic>
          <p:nvPicPr>
            <p:cNvPr id="7" name="Picture 5"/>
            <p:cNvPicPr>
              <a:picLocks noChangeAspect="1" noChangeArrowheads="1"/>
            </p:cNvPicPr>
            <p:nvPr/>
          </p:nvPicPr>
          <p:blipFill>
            <a:blip r:embed="rId3"/>
            <a:srcRect/>
            <a:stretch>
              <a:fillRect/>
            </a:stretch>
          </p:blipFill>
          <p:spPr bwMode="auto">
            <a:xfrm>
              <a:off x="497631" y="3101272"/>
              <a:ext cx="2643174" cy="1982382"/>
            </a:xfrm>
            <a:prstGeom prst="rect">
              <a:avLst/>
            </a:prstGeom>
            <a:noFill/>
            <a:ln w="9525">
              <a:noFill/>
              <a:miter lim="800000"/>
              <a:headEnd/>
              <a:tailEnd/>
            </a:ln>
            <a:effectLst/>
          </p:spPr>
        </p:pic>
        <p:sp>
          <p:nvSpPr>
            <p:cNvPr id="8" name="Прямоугольник 7"/>
            <p:cNvSpPr/>
            <p:nvPr/>
          </p:nvSpPr>
          <p:spPr>
            <a:xfrm>
              <a:off x="61585" y="2986375"/>
              <a:ext cx="3571900" cy="569173"/>
            </a:xfrm>
            <a:prstGeom prst="rect">
              <a:avLst/>
            </a:prstGeom>
            <a:noFill/>
          </p:spPr>
          <p:txBody>
            <a:bodyPr wrap="square" lIns="91440" tIns="45720" rIns="91440" bIns="45720">
              <a:spAutoFit/>
            </a:bodyPr>
            <a:lstStyle/>
            <a:p>
              <a:pPr algn="ctr"/>
              <a:r>
                <a:rPr lang="ru-RU"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down)">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60" y="0"/>
            <a:ext cx="7467600" cy="857272"/>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№8</a:t>
            </a:r>
            <a:endParaRPr lang="ru-RU" sz="5400" b="1" cap="none" dirty="0">
              <a:ln/>
              <a:solidFill>
                <a:schemeClr val="accent3"/>
              </a:solidFill>
            </a:endParaRPr>
          </a:p>
        </p:txBody>
      </p:sp>
      <p:sp>
        <p:nvSpPr>
          <p:cNvPr id="3" name="Содержимое 2"/>
          <p:cNvSpPr>
            <a:spLocks noGrp="1"/>
          </p:cNvSpPr>
          <p:nvPr>
            <p:ph sz="quarter" idx="1"/>
          </p:nvPr>
        </p:nvSpPr>
        <p:spPr>
          <a:xfrm>
            <a:off x="0" y="3500414"/>
            <a:ext cx="9144000" cy="3357586"/>
          </a:xfrm>
        </p:spPr>
        <p:txBody>
          <a:bodyPr>
            <a:normAutofit fontScale="62500" lnSpcReduction="20000"/>
          </a:bodyPr>
          <a:lstStyle/>
          <a:p>
            <a:pPr>
              <a:buNone/>
            </a:pPr>
            <a:r>
              <a:rPr lang="tt-RU" dirty="0" smtClean="0"/>
              <a:t>		</a:t>
            </a:r>
            <a:r>
              <a:rPr lang="tt-RU" sz="4000" dirty="0" smtClean="0"/>
              <a:t> </a:t>
            </a:r>
            <a:r>
              <a:rPr lang="tt-RU" sz="5800" dirty="0" smtClean="0"/>
              <a:t>Бу бөек галимнең (математик, физик, механик) каберендә, кабер ташы шар формасындагы цилиндр белән камалган була.  Хәтта 200 ел вакыт үткәч тә аның каберен шул сызымнар аша табалар. Сүз нинди галим турында бара? </a:t>
            </a:r>
            <a:endParaRPr lang="ru-RU" sz="5800" dirty="0"/>
          </a:p>
        </p:txBody>
      </p:sp>
      <p:pic>
        <p:nvPicPr>
          <p:cNvPr id="8" name="Picture 2"/>
          <p:cNvPicPr>
            <a:picLocks noChangeAspect="1" noChangeArrowheads="1"/>
          </p:cNvPicPr>
          <p:nvPr/>
        </p:nvPicPr>
        <p:blipFill>
          <a:blip r:embed="rId2"/>
          <a:srcRect l="7058" t="8552" r="9412" b="45265"/>
          <a:stretch>
            <a:fillRect/>
          </a:stretch>
        </p:blipFill>
        <p:spPr bwMode="auto">
          <a:xfrm>
            <a:off x="571472" y="857232"/>
            <a:ext cx="8143932" cy="263515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par>
                          <p:cTn id="18" fill="hold">
                            <p:stCondLst>
                              <p:cond delay="4000"/>
                            </p:stCondLst>
                            <p:childTnLst>
                              <p:par>
                                <p:cTn id="19" presetID="18" presetClass="entr" presetSubtype="12"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strips(downLeft)">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60" y="0"/>
            <a:ext cx="7467600" cy="857272"/>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№9</a:t>
            </a:r>
            <a:endParaRPr lang="ru-RU" sz="5400" b="1" cap="none" dirty="0">
              <a:ln/>
              <a:solidFill>
                <a:schemeClr val="accent3"/>
              </a:solidFill>
            </a:endParaRPr>
          </a:p>
        </p:txBody>
      </p:sp>
      <p:sp>
        <p:nvSpPr>
          <p:cNvPr id="3" name="Содержимое 2"/>
          <p:cNvSpPr>
            <a:spLocks noGrp="1"/>
          </p:cNvSpPr>
          <p:nvPr>
            <p:ph sz="quarter" idx="1"/>
          </p:nvPr>
        </p:nvSpPr>
        <p:spPr>
          <a:xfrm>
            <a:off x="0" y="3500414"/>
            <a:ext cx="9144000" cy="3357586"/>
          </a:xfrm>
        </p:spPr>
        <p:txBody>
          <a:bodyPr>
            <a:normAutofit fontScale="62500" lnSpcReduction="20000"/>
          </a:bodyPr>
          <a:lstStyle/>
          <a:p>
            <a:pPr>
              <a:buNone/>
            </a:pPr>
            <a:r>
              <a:rPr lang="tt-RU" dirty="0" smtClean="0"/>
              <a:t>		</a:t>
            </a:r>
            <a:r>
              <a:rPr lang="tt-RU" sz="6000" dirty="0" smtClean="0"/>
              <a:t>Бу галимнәрнең берсе атлетика белән шөгелләнгән. Ул ике тапкыр олимпия уеннарында катнашып, йодрык көрәше өчен лавыр такыясы белән бүләкләнгән була. Бу галим кем?</a:t>
            </a:r>
            <a:endParaRPr lang="ru-RU" sz="5800" dirty="0"/>
          </a:p>
        </p:txBody>
      </p:sp>
      <p:pic>
        <p:nvPicPr>
          <p:cNvPr id="8" name="Picture 2"/>
          <p:cNvPicPr>
            <a:picLocks noChangeAspect="1" noChangeArrowheads="1"/>
          </p:cNvPicPr>
          <p:nvPr/>
        </p:nvPicPr>
        <p:blipFill>
          <a:blip r:embed="rId2"/>
          <a:srcRect l="7058" t="8552" r="9412" b="45265"/>
          <a:stretch>
            <a:fillRect/>
          </a:stretch>
        </p:blipFill>
        <p:spPr bwMode="auto">
          <a:xfrm>
            <a:off x="571472" y="857232"/>
            <a:ext cx="8143932" cy="263515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7"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60" y="0"/>
            <a:ext cx="7467600" cy="857272"/>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№10</a:t>
            </a:r>
            <a:endParaRPr lang="ru-RU" sz="5400" b="1" cap="none" dirty="0">
              <a:ln/>
              <a:solidFill>
                <a:schemeClr val="accent3"/>
              </a:solidFill>
            </a:endParaRPr>
          </a:p>
        </p:txBody>
      </p:sp>
      <p:sp>
        <p:nvSpPr>
          <p:cNvPr id="3" name="Содержимое 2"/>
          <p:cNvSpPr>
            <a:spLocks noGrp="1"/>
          </p:cNvSpPr>
          <p:nvPr>
            <p:ph sz="quarter" idx="1"/>
          </p:nvPr>
        </p:nvSpPr>
        <p:spPr>
          <a:xfrm>
            <a:off x="0" y="3857628"/>
            <a:ext cx="9144000" cy="2357478"/>
          </a:xfrm>
        </p:spPr>
        <p:txBody>
          <a:bodyPr>
            <a:normAutofit/>
          </a:bodyPr>
          <a:lstStyle/>
          <a:p>
            <a:pPr>
              <a:buNone/>
            </a:pPr>
            <a:r>
              <a:rPr lang="tt-RU" dirty="0" smtClean="0"/>
              <a:t>		</a:t>
            </a:r>
            <a:r>
              <a:rPr lang="tt-RU" sz="3600" dirty="0" smtClean="0"/>
              <a:t>Ул үзенең туган шәһәрен Сиракузаны яклау өчен  көчле машина –катапультал, винт уйлап таба. Кем бу галим? </a:t>
            </a:r>
            <a:endParaRPr lang="ru-RU" sz="3600" dirty="0"/>
          </a:p>
        </p:txBody>
      </p:sp>
      <p:pic>
        <p:nvPicPr>
          <p:cNvPr id="8" name="Picture 2"/>
          <p:cNvPicPr>
            <a:picLocks noChangeAspect="1" noChangeArrowheads="1"/>
          </p:cNvPicPr>
          <p:nvPr/>
        </p:nvPicPr>
        <p:blipFill>
          <a:blip r:embed="rId2"/>
          <a:srcRect l="7058" t="8552" r="9412" b="45265"/>
          <a:stretch>
            <a:fillRect/>
          </a:stretch>
        </p:blipFill>
        <p:spPr bwMode="auto">
          <a:xfrm>
            <a:off x="571472" y="857232"/>
            <a:ext cx="8143932" cy="263515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par>
                          <p:cTn id="18" fill="hold">
                            <p:stCondLst>
                              <p:cond delay="4000"/>
                            </p:stCondLst>
                            <p:childTnLst>
                              <p:par>
                                <p:cTn id="19" presetID="9"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22" y="285728"/>
            <a:ext cx="7467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№11</a:t>
            </a:r>
            <a:endParaRPr lang="ru-RU" sz="5400" b="1" cap="none" dirty="0">
              <a:ln/>
              <a:solidFill>
                <a:schemeClr val="accent3"/>
              </a:solidFill>
            </a:endParaRPr>
          </a:p>
        </p:txBody>
      </p:sp>
      <p:sp>
        <p:nvSpPr>
          <p:cNvPr id="3" name="Содержимое 2"/>
          <p:cNvSpPr>
            <a:spLocks noGrp="1"/>
          </p:cNvSpPr>
          <p:nvPr>
            <p:ph sz="quarter" idx="1"/>
          </p:nvPr>
        </p:nvSpPr>
        <p:spPr>
          <a:xfrm>
            <a:off x="214282" y="2643182"/>
            <a:ext cx="8115328" cy="1900238"/>
          </a:xfrm>
        </p:spPr>
        <p:txBody>
          <a:bodyPr>
            <a:normAutofit/>
          </a:bodyPr>
          <a:lstStyle/>
          <a:p>
            <a:pPr>
              <a:buNone/>
            </a:pPr>
            <a:r>
              <a:rPr lang="tt-RU" dirty="0" smtClean="0"/>
              <a:t>		</a:t>
            </a:r>
            <a:r>
              <a:rPr lang="tt-RU" sz="4000" dirty="0" smtClean="0"/>
              <a:t>Квадрат метрда ничә квадрат сантиметр?</a:t>
            </a:r>
            <a:endParaRPr lang="ru-RU" sz="4000" dirty="0"/>
          </a:p>
        </p:txBody>
      </p:sp>
      <p:grpSp>
        <p:nvGrpSpPr>
          <p:cNvPr id="4" name="Группа 3"/>
          <p:cNvGrpSpPr/>
          <p:nvPr/>
        </p:nvGrpSpPr>
        <p:grpSpPr>
          <a:xfrm>
            <a:off x="5572132" y="-142900"/>
            <a:ext cx="4143372" cy="2608408"/>
            <a:chOff x="61585" y="2986375"/>
            <a:chExt cx="3571900" cy="2097279"/>
          </a:xfrm>
        </p:grpSpPr>
        <p:pic>
          <p:nvPicPr>
            <p:cNvPr id="5" name="Picture 5"/>
            <p:cNvPicPr>
              <a:picLocks noChangeAspect="1" noChangeArrowheads="1"/>
            </p:cNvPicPr>
            <p:nvPr/>
          </p:nvPicPr>
          <p:blipFill>
            <a:blip r:embed="rId2"/>
            <a:srcRect/>
            <a:stretch>
              <a:fillRect/>
            </a:stretch>
          </p:blipFill>
          <p:spPr bwMode="auto">
            <a:xfrm>
              <a:off x="497631" y="3101272"/>
              <a:ext cx="2643174" cy="1982382"/>
            </a:xfrm>
            <a:prstGeom prst="rect">
              <a:avLst/>
            </a:prstGeom>
            <a:noFill/>
            <a:ln w="9525">
              <a:noFill/>
              <a:miter lim="800000"/>
              <a:headEnd/>
              <a:tailEnd/>
            </a:ln>
            <a:effectLst/>
          </p:spPr>
        </p:pic>
        <p:sp>
          <p:nvSpPr>
            <p:cNvPr id="6" name="Прямоугольник 5"/>
            <p:cNvSpPr/>
            <p:nvPr/>
          </p:nvSpPr>
          <p:spPr>
            <a:xfrm>
              <a:off x="61585" y="2986375"/>
              <a:ext cx="3571900" cy="569173"/>
            </a:xfrm>
            <a:prstGeom prst="rect">
              <a:avLst/>
            </a:prstGeom>
            <a:noFill/>
          </p:spPr>
          <p:txBody>
            <a:bodyPr wrap="square" lIns="91440" tIns="45720" rIns="91440" bIns="45720">
              <a:spAutoFit/>
            </a:bodyPr>
            <a:lstStyle/>
            <a:p>
              <a:pPr algn="ctr"/>
              <a:r>
                <a:rPr lang="ru-RU"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4"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22" y="285728"/>
            <a:ext cx="7467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t-RU" sz="5400" b="1" cap="none" dirty="0" smtClean="0">
                <a:ln/>
                <a:solidFill>
                  <a:schemeClr val="accent3"/>
                </a:solidFill>
              </a:rPr>
              <a:t>Сорау №12</a:t>
            </a:r>
            <a:endParaRPr lang="ru-RU" sz="5400" b="1" cap="none" dirty="0">
              <a:ln/>
              <a:solidFill>
                <a:schemeClr val="accent3"/>
              </a:solidFill>
            </a:endParaRPr>
          </a:p>
        </p:txBody>
      </p:sp>
      <p:sp>
        <p:nvSpPr>
          <p:cNvPr id="3" name="Содержимое 2"/>
          <p:cNvSpPr>
            <a:spLocks noGrp="1"/>
          </p:cNvSpPr>
          <p:nvPr>
            <p:ph sz="quarter" idx="1"/>
          </p:nvPr>
        </p:nvSpPr>
        <p:spPr>
          <a:xfrm>
            <a:off x="214282" y="2643182"/>
            <a:ext cx="8115328" cy="1900238"/>
          </a:xfrm>
        </p:spPr>
        <p:txBody>
          <a:bodyPr>
            <a:normAutofit fontScale="92500" lnSpcReduction="20000"/>
          </a:bodyPr>
          <a:lstStyle/>
          <a:p>
            <a:pPr>
              <a:buNone/>
            </a:pPr>
            <a:r>
              <a:rPr lang="tt-RU" dirty="0" smtClean="0"/>
              <a:t>		</a:t>
            </a:r>
            <a:r>
              <a:rPr lang="tt-RU" sz="4000" dirty="0" smtClean="0"/>
              <a:t>Һиндлылар аны “сунья”, гарәп математиклары “сифр” дип йөрткәннәр. Ә без аны хәзер ничек йөртәбез?</a:t>
            </a:r>
            <a:endParaRPr lang="ru-RU" sz="4000" dirty="0"/>
          </a:p>
        </p:txBody>
      </p:sp>
      <p:grpSp>
        <p:nvGrpSpPr>
          <p:cNvPr id="4" name="Группа 3"/>
          <p:cNvGrpSpPr/>
          <p:nvPr/>
        </p:nvGrpSpPr>
        <p:grpSpPr>
          <a:xfrm>
            <a:off x="5572132" y="-142900"/>
            <a:ext cx="4143372" cy="2608408"/>
            <a:chOff x="61585" y="2986375"/>
            <a:chExt cx="3571900" cy="2097279"/>
          </a:xfrm>
        </p:grpSpPr>
        <p:pic>
          <p:nvPicPr>
            <p:cNvPr id="5" name="Picture 5"/>
            <p:cNvPicPr>
              <a:picLocks noChangeAspect="1" noChangeArrowheads="1"/>
            </p:cNvPicPr>
            <p:nvPr/>
          </p:nvPicPr>
          <p:blipFill>
            <a:blip r:embed="rId2"/>
            <a:srcRect/>
            <a:stretch>
              <a:fillRect/>
            </a:stretch>
          </p:blipFill>
          <p:spPr bwMode="auto">
            <a:xfrm>
              <a:off x="497631" y="3101272"/>
              <a:ext cx="2643174" cy="1982382"/>
            </a:xfrm>
            <a:prstGeom prst="rect">
              <a:avLst/>
            </a:prstGeom>
            <a:noFill/>
            <a:ln w="9525">
              <a:noFill/>
              <a:miter lim="800000"/>
              <a:headEnd/>
              <a:tailEnd/>
            </a:ln>
            <a:effectLst/>
          </p:spPr>
        </p:pic>
        <p:sp>
          <p:nvSpPr>
            <p:cNvPr id="6" name="Прямоугольник 5"/>
            <p:cNvSpPr/>
            <p:nvPr/>
          </p:nvSpPr>
          <p:spPr>
            <a:xfrm>
              <a:off x="61585" y="2986375"/>
              <a:ext cx="3571900" cy="569173"/>
            </a:xfrm>
            <a:prstGeom prst="rect">
              <a:avLst/>
            </a:prstGeom>
            <a:noFill/>
          </p:spPr>
          <p:txBody>
            <a:bodyPr wrap="square" lIns="91440" tIns="45720" rIns="91440" bIns="45720">
              <a:spAutoFit/>
            </a:bodyPr>
            <a:lstStyle/>
            <a:p>
              <a:pPr algn="ctr"/>
              <a:r>
                <a:rPr lang="ru-RU"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9144000" cy="6715149"/>
          </a:xfrm>
          <a:prstGeom prst="rect">
            <a:avLst/>
          </a:prstGeom>
          <a:noFill/>
          <a:ln w="9525">
            <a:noFill/>
            <a:miter lim="800000"/>
            <a:headEnd/>
            <a:tailEnd/>
          </a:ln>
          <a:effectLst/>
        </p:spPr>
      </p:pic>
      <p:sp>
        <p:nvSpPr>
          <p:cNvPr id="5" name="TextBox 4"/>
          <p:cNvSpPr txBox="1"/>
          <p:nvPr/>
        </p:nvSpPr>
        <p:spPr>
          <a:xfrm>
            <a:off x="1071538" y="1071546"/>
            <a:ext cx="4000528" cy="3539430"/>
          </a:xfrm>
          <a:prstGeom prst="rect">
            <a:avLst/>
          </a:prstGeom>
          <a:noFill/>
        </p:spPr>
        <p:txBody>
          <a:bodyPr wrap="square" rtlCol="0">
            <a:spAutoFit/>
          </a:bodyPr>
          <a:lstStyle/>
          <a:p>
            <a:r>
              <a:rPr lang="tt-RU" sz="2800" b="1" dirty="0" smtClean="0">
                <a:latin typeface="Monotype Corsiva" pitchFamily="66" charset="0"/>
              </a:rPr>
              <a:t>Математика –фәннәр анасы!</a:t>
            </a:r>
          </a:p>
          <a:p>
            <a:endParaRPr lang="tt-RU" sz="2800" b="1" dirty="0" smtClean="0">
              <a:latin typeface="Monotype Corsiva" pitchFamily="66" charset="0"/>
            </a:endParaRPr>
          </a:p>
          <a:p>
            <a:endParaRPr lang="tt-RU" sz="2800" b="1" dirty="0" smtClean="0">
              <a:latin typeface="Monotype Corsiva" pitchFamily="66" charset="0"/>
            </a:endParaRPr>
          </a:p>
          <a:p>
            <a:r>
              <a:rPr lang="tt-RU" sz="2800" b="1" dirty="0" smtClean="0">
                <a:latin typeface="Monotype Corsiva" pitchFamily="66" charset="0"/>
              </a:rPr>
              <a:t>Уңышлар сезгә! </a:t>
            </a:r>
          </a:p>
          <a:p>
            <a:endParaRPr lang="tt-RU" sz="2800" b="1" dirty="0" smtClean="0">
              <a:latin typeface="Monotype Corsiva" pitchFamily="66" charset="0"/>
            </a:endParaRPr>
          </a:p>
          <a:p>
            <a:pPr algn="ctr"/>
            <a:r>
              <a:rPr lang="tt-RU" sz="2800" b="1" dirty="0" smtClean="0">
                <a:latin typeface="Monotype Corsiva" pitchFamily="66" charset="0"/>
              </a:rPr>
              <a:t>Иг</a:t>
            </a:r>
            <a:r>
              <a:rPr lang="ru-RU" sz="2800" b="1" dirty="0" err="1" smtClean="0">
                <a:latin typeface="Monotype Corsiva" pitchFamily="66" charset="0"/>
              </a:rPr>
              <a:t>ъ</a:t>
            </a:r>
            <a:r>
              <a:rPr lang="tt-RU" sz="2800" b="1" dirty="0" smtClean="0">
                <a:latin typeface="Monotype Corsiva" pitchFamily="66" charset="0"/>
              </a:rPr>
              <a:t>тибарыгыз өчен рәхмәт!</a:t>
            </a:r>
            <a:endParaRPr lang="ru-RU" sz="2800" b="1"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074"/>
                                        </p:tgtEl>
                                      </p:cBhvr>
                                    </p:animEffect>
                                    <p:animScale>
                                      <p:cBhvr>
                                        <p:cTn id="7" dur="250" autoRev="1" fill="hold"/>
                                        <p:tgtEl>
                                          <p:spTgt spid="3074"/>
                                        </p:tgtEl>
                                      </p:cBhvr>
                                      <p:by x="105000" y="105000"/>
                                    </p:animScale>
                                  </p:childTnLst>
                                </p:cTn>
                              </p:par>
                              <p:par>
                                <p:cTn id="8" presetID="36" presetClass="emph" presetSubtype="0" fill="hold" grpId="0" nodeType="withEffect">
                                  <p:stCondLst>
                                    <p:cond delay="0"/>
                                  </p:stCondLst>
                                  <p:iterate type="lt">
                                    <p:tmPct val="10000"/>
                                  </p:iterate>
                                  <p:childTnLst>
                                    <p:animScale>
                                      <p:cBhvr>
                                        <p:cTn id="9" dur="250" autoRev="1" fill="hold">
                                          <p:stCondLst>
                                            <p:cond delay="0"/>
                                          </p:stCondLst>
                                        </p:cTn>
                                        <p:tgtEl>
                                          <p:spTgt spid="5"/>
                                        </p:tgtEl>
                                      </p:cBhvr>
                                      <p:to x="80000" y="100000"/>
                                    </p:animScale>
                                    <p:anim by="(#ppt_w*0.10)" calcmode="lin" valueType="num">
                                      <p:cBhvr>
                                        <p:cTn id="10" dur="250" autoRev="1" fill="hold">
                                          <p:stCondLst>
                                            <p:cond delay="0"/>
                                          </p:stCondLst>
                                        </p:cTn>
                                        <p:tgtEl>
                                          <p:spTgt spid="5"/>
                                        </p:tgtEl>
                                        <p:attrNameLst>
                                          <p:attrName>ppt_x</p:attrName>
                                        </p:attrNameLst>
                                      </p:cBhvr>
                                    </p:anim>
                                    <p:anim by="(-#ppt_w*0.10)" calcmode="lin" valueType="num">
                                      <p:cBhvr>
                                        <p:cTn id="11" dur="250" autoRev="1" fill="hold">
                                          <p:stCondLst>
                                            <p:cond delay="0"/>
                                          </p:stCondLst>
                                        </p:cTn>
                                        <p:tgtEl>
                                          <p:spTgt spid="5"/>
                                        </p:tgtEl>
                                        <p:attrNameLst>
                                          <p:attrName>ppt_y</p:attrName>
                                        </p:attrNameLst>
                                      </p:cBhvr>
                                    </p:anim>
                                    <p:animRot by="-480000">
                                      <p:cBhvr>
                                        <p:cTn id="12"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1600200"/>
            <a:ext cx="9001156" cy="1757362"/>
          </a:xfrm>
        </p:spPr>
        <p:txBody>
          <a:bodyPr>
            <a:normAutofit/>
          </a:bodyPr>
          <a:lstStyle/>
          <a:p>
            <a:pPr>
              <a:buNone/>
            </a:pPr>
            <a:r>
              <a:rPr lang="tt-RU" dirty="0" smtClean="0"/>
              <a:t>		</a:t>
            </a:r>
            <a:r>
              <a:rPr lang="tt-RU" sz="3600" dirty="0" smtClean="0"/>
              <a:t>Бары тик кушу билгеләре белән генә, 5 штук 2ле цифрасын кулланып 28 санын китереп чыгарыгыз</a:t>
            </a:r>
            <a:endParaRPr lang="ru-RU" sz="3600" dirty="0"/>
          </a:p>
        </p:txBody>
      </p:sp>
      <p:sp>
        <p:nvSpPr>
          <p:cNvPr id="4" name="Прямоугольник 3"/>
          <p:cNvSpPr/>
          <p:nvPr/>
        </p:nvSpPr>
        <p:spPr>
          <a:xfrm>
            <a:off x="2319877" y="2967334"/>
            <a:ext cx="894801"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5429256" y="3000372"/>
            <a:ext cx="814646" cy="1569660"/>
          </a:xfrm>
          <a:prstGeom prst="rect">
            <a:avLst/>
          </a:prstGeom>
        </p:spPr>
        <p:txBody>
          <a:bodyPr wrap="none">
            <a:spAutoFit/>
          </a:bodyPr>
          <a:lstStyle/>
          <a:p>
            <a:pPr lvl="0" algn="ctr"/>
            <a:r>
              <a:rPr lang="ru-RU" sz="9600" b="1" spc="50" dirty="0">
                <a:ln w="11430"/>
                <a:solidFill>
                  <a:srgbClr val="00B0F0"/>
                </a:solidFill>
                <a:effectLst>
                  <a:outerShdw blurRad="76200" dist="50800" dir="5400000" algn="tl" rotWithShape="0">
                    <a:srgbClr val="000000">
                      <a:alpha val="65000"/>
                    </a:srgbClr>
                  </a:outerShdw>
                </a:effectLst>
              </a:rPr>
              <a:t>2</a:t>
            </a:r>
          </a:p>
        </p:txBody>
      </p:sp>
      <p:sp>
        <p:nvSpPr>
          <p:cNvPr id="6" name="Прямоугольник 5"/>
          <p:cNvSpPr/>
          <p:nvPr/>
        </p:nvSpPr>
        <p:spPr>
          <a:xfrm>
            <a:off x="714348" y="3500438"/>
            <a:ext cx="814646" cy="1569660"/>
          </a:xfrm>
          <a:prstGeom prst="rect">
            <a:avLst/>
          </a:prstGeom>
        </p:spPr>
        <p:txBody>
          <a:bodyPr wrap="none">
            <a:spAutoFit/>
          </a:bodyPr>
          <a:lstStyle/>
          <a:p>
            <a:pPr lvl="0" algn="ctr"/>
            <a:r>
              <a:rPr lang="ru-RU" sz="9600" b="1" spc="50" dirty="0">
                <a:ln w="11430"/>
                <a:solidFill>
                  <a:srgbClr val="00B050"/>
                </a:solidFill>
                <a:effectLst>
                  <a:outerShdw blurRad="76200" dist="50800" dir="5400000" algn="tl" rotWithShape="0">
                    <a:srgbClr val="000000">
                      <a:alpha val="65000"/>
                    </a:srgbClr>
                  </a:outerShdw>
                </a:effectLst>
              </a:rPr>
              <a:t>2</a:t>
            </a:r>
          </a:p>
        </p:txBody>
      </p:sp>
      <p:sp>
        <p:nvSpPr>
          <p:cNvPr id="7" name="Прямоугольник 6"/>
          <p:cNvSpPr/>
          <p:nvPr/>
        </p:nvSpPr>
        <p:spPr>
          <a:xfrm>
            <a:off x="7215206" y="3429000"/>
            <a:ext cx="814646" cy="1569660"/>
          </a:xfrm>
          <a:prstGeom prst="rect">
            <a:avLst/>
          </a:prstGeom>
        </p:spPr>
        <p:txBody>
          <a:bodyPr wrap="none">
            <a:spAutoFit/>
          </a:bodyPr>
          <a:lstStyle/>
          <a:p>
            <a:pPr lvl="0" algn="ctr"/>
            <a:r>
              <a:rPr lang="ru-RU" sz="9600" b="1" spc="50" dirty="0">
                <a:ln w="11430"/>
                <a:solidFill>
                  <a:srgbClr val="7030A0"/>
                </a:solidFill>
                <a:effectLst>
                  <a:outerShdw blurRad="76200" dist="50800" dir="5400000" algn="tl" rotWithShape="0">
                    <a:srgbClr val="000000">
                      <a:alpha val="65000"/>
                    </a:srgbClr>
                  </a:outerShdw>
                </a:effectLst>
              </a:rPr>
              <a:t>2</a:t>
            </a:r>
          </a:p>
        </p:txBody>
      </p:sp>
      <p:sp>
        <p:nvSpPr>
          <p:cNvPr id="8" name="Прямоугольник 7"/>
          <p:cNvSpPr/>
          <p:nvPr/>
        </p:nvSpPr>
        <p:spPr>
          <a:xfrm>
            <a:off x="3786182" y="2928934"/>
            <a:ext cx="814646" cy="1569660"/>
          </a:xfrm>
          <a:prstGeom prst="rect">
            <a:avLst/>
          </a:prstGeom>
        </p:spPr>
        <p:txBody>
          <a:bodyPr wrap="none">
            <a:spAutoFit/>
          </a:bodyPr>
          <a:lstStyle/>
          <a:p>
            <a:pPr lvl="0" algn="ctr"/>
            <a:r>
              <a:rPr lang="ru-RU" sz="9600" b="1" spc="50" dirty="0">
                <a:ln w="11430"/>
                <a:solidFill>
                  <a:srgbClr val="FF0000"/>
                </a:solidFill>
                <a:effectLst>
                  <a:outerShdw blurRad="76200" dist="50800" dir="5400000" algn="tl" rotWithShape="0">
                    <a:srgbClr val="000000">
                      <a:alpha val="65000"/>
                    </a:srgbClr>
                  </a:outerShdw>
                </a:effectLst>
              </a:rPr>
              <a:t>2</a:t>
            </a:r>
          </a:p>
        </p:txBody>
      </p:sp>
      <p:sp>
        <p:nvSpPr>
          <p:cNvPr id="9" name="Прямоугольник 8"/>
          <p:cNvSpPr/>
          <p:nvPr/>
        </p:nvSpPr>
        <p:spPr>
          <a:xfrm>
            <a:off x="2643174" y="4286256"/>
            <a:ext cx="2335896" cy="1785104"/>
          </a:xfrm>
          <a:prstGeom prst="rect">
            <a:avLst/>
          </a:prstGeom>
          <a:noFill/>
        </p:spPr>
        <p:txBody>
          <a:bodyPr wrap="none" lIns="91440" tIns="45720" rIns="91440" bIns="45720">
            <a:spAutoFit/>
          </a:bodyPr>
          <a:lstStyle/>
          <a:p>
            <a:pPr algn="ctr"/>
            <a:r>
              <a:rPr lang="ru-RU" sz="11000" b="1" dirty="0" smtClean="0">
                <a:ln w="17780" cmpd="sng">
                  <a:solidFill>
                    <a:srgbClr val="FFFFFF"/>
                  </a:solidFill>
                  <a:prstDash val="solid"/>
                  <a:miter lim="800000"/>
                </a:ln>
                <a:solidFill>
                  <a:schemeClr val="accent1">
                    <a:lumMod val="50000"/>
                  </a:schemeClr>
                </a:solidFill>
                <a:effectLst>
                  <a:outerShdw blurRad="50800" algn="tl" rotWithShape="0">
                    <a:srgbClr val="000000"/>
                  </a:outerShdw>
                </a:effectLst>
              </a:rPr>
              <a:t>=28</a:t>
            </a:r>
            <a:endParaRPr lang="ru-RU" sz="11000" b="1" dirty="0">
              <a:ln w="17780" cmpd="sng">
                <a:solidFill>
                  <a:srgbClr val="FFFFFF"/>
                </a:solidFill>
                <a:prstDash val="solid"/>
                <a:miter lim="800000"/>
              </a:ln>
              <a:solidFill>
                <a:schemeClr val="accent1">
                  <a:lumMod val="50000"/>
                </a:schemeClr>
              </a:solidFill>
              <a:effectLst>
                <a:outerShdw blurRad="50800" algn="tl" rotWithShape="0">
                  <a:srgbClr val="000000"/>
                </a:outerShdw>
              </a:effectLst>
            </a:endParaRPr>
          </a:p>
        </p:txBody>
      </p:sp>
      <p:sp>
        <p:nvSpPr>
          <p:cNvPr id="10" name="Прямоугольник 9"/>
          <p:cNvSpPr/>
          <p:nvPr/>
        </p:nvSpPr>
        <p:spPr>
          <a:xfrm>
            <a:off x="2428860" y="357166"/>
            <a:ext cx="5072098" cy="1015663"/>
          </a:xfrm>
          <a:prstGeom prst="rect">
            <a:avLst/>
          </a:prstGeom>
          <a:noFill/>
        </p:spPr>
        <p:txBody>
          <a:bodyPr wrap="square" lIns="91440" tIns="45720" rIns="91440" bIns="45720">
            <a:spAutoFit/>
          </a:bodyPr>
          <a:lstStyle/>
          <a:p>
            <a:pPr algn="ctr"/>
            <a:r>
              <a:rPr lang="ru-RU" sz="60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Сорау</a:t>
            </a:r>
            <a:r>
              <a:rPr lang="ru-RU"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№3</a:t>
            </a:r>
            <a:endParaRPr lang="ru-RU"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
                                            <p:txEl>
                                              <p:pRg st="0" end="0"/>
                                            </p:txEl>
                                          </p:spTgt>
                                        </p:tgtEl>
                                      </p:cBhvr>
                                    </p:animEffect>
                                  </p:childTnLst>
                                </p:cTn>
                              </p:par>
                            </p:childTnLst>
                          </p:cTn>
                        </p:par>
                        <p:par>
                          <p:cTn id="18" fill="hold">
                            <p:stCondLst>
                              <p:cond delay="1000"/>
                            </p:stCondLst>
                            <p:childTnLst>
                              <p:par>
                                <p:cTn id="19" presetID="35"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style.rotation</p:attrName>
                                        </p:attrNameLst>
                                      </p:cBhvr>
                                      <p:tavLst>
                                        <p:tav tm="0">
                                          <p:val>
                                            <p:fltVal val="720"/>
                                          </p:val>
                                        </p:tav>
                                        <p:tav tm="100000">
                                          <p:val>
                                            <p:fltVal val="0"/>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ppt_w</p:attrName>
                                        </p:attrNameLst>
                                      </p:cBhvr>
                                      <p:tavLst>
                                        <p:tav tm="0">
                                          <p:val>
                                            <p:fltVal val="0"/>
                                          </p:val>
                                        </p:tav>
                                        <p:tav tm="100000">
                                          <p:val>
                                            <p:strVal val="#ppt_w"/>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anim calcmode="lin" valueType="num">
                                      <p:cBhvr>
                                        <p:cTn id="34" dur="2000" fill="hold"/>
                                        <p:tgtEl>
                                          <p:spTgt spid="8"/>
                                        </p:tgtEl>
                                        <p:attrNameLst>
                                          <p:attrName>style.rotation</p:attrName>
                                        </p:attrNameLst>
                                      </p:cBhvr>
                                      <p:tavLst>
                                        <p:tav tm="0">
                                          <p:val>
                                            <p:fltVal val="720"/>
                                          </p:val>
                                        </p:tav>
                                        <p:tav tm="100000">
                                          <p:val>
                                            <p:fltVal val="0"/>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 calcmode="lin" valueType="num">
                                      <p:cBhvr>
                                        <p:cTn id="36" dur="2000" fill="hold"/>
                                        <p:tgtEl>
                                          <p:spTgt spid="8"/>
                                        </p:tgtEl>
                                        <p:attrNameLst>
                                          <p:attrName>ppt_w</p:attrName>
                                        </p:attrNameLst>
                                      </p:cBhvr>
                                      <p:tavLst>
                                        <p:tav tm="0">
                                          <p:val>
                                            <p:fltVal val="0"/>
                                          </p:val>
                                        </p:tav>
                                        <p:tav tm="100000">
                                          <p:val>
                                            <p:strVal val="#ppt_w"/>
                                          </p:val>
                                        </p:tav>
                                      </p:tavLst>
                                    </p:anim>
                                  </p:childTnLst>
                                </p:cTn>
                              </p:par>
                              <p:par>
                                <p:cTn id="37" presetID="35"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style.rotation</p:attrName>
                                        </p:attrNameLst>
                                      </p:cBhvr>
                                      <p:tavLst>
                                        <p:tav tm="0">
                                          <p:val>
                                            <p:fltVal val="720"/>
                                          </p:val>
                                        </p:tav>
                                        <p:tav tm="100000">
                                          <p:val>
                                            <p:fltVal val="0"/>
                                          </p:val>
                                        </p:tav>
                                      </p:tavLst>
                                    </p:anim>
                                    <p:anim calcmode="lin" valueType="num">
                                      <p:cBhvr>
                                        <p:cTn id="41" dur="2000" fill="hold"/>
                                        <p:tgtEl>
                                          <p:spTgt spid="5"/>
                                        </p:tgtEl>
                                        <p:attrNameLst>
                                          <p:attrName>ppt_h</p:attrName>
                                        </p:attrNameLst>
                                      </p:cBhvr>
                                      <p:tavLst>
                                        <p:tav tm="0">
                                          <p:val>
                                            <p:fltVal val="0"/>
                                          </p:val>
                                        </p:tav>
                                        <p:tav tm="100000">
                                          <p:val>
                                            <p:strVal val="#ppt_h"/>
                                          </p:val>
                                        </p:tav>
                                      </p:tavLst>
                                    </p:anim>
                                    <p:anim calcmode="lin" valueType="num">
                                      <p:cBhvr>
                                        <p:cTn id="42" dur="2000" fill="hold"/>
                                        <p:tgtEl>
                                          <p:spTgt spid="5"/>
                                        </p:tgtEl>
                                        <p:attrNameLst>
                                          <p:attrName>ppt_w</p:attrName>
                                        </p:attrNameLst>
                                      </p:cBhvr>
                                      <p:tavLst>
                                        <p:tav tm="0">
                                          <p:val>
                                            <p:fltVal val="0"/>
                                          </p:val>
                                        </p:tav>
                                        <p:tav tm="100000">
                                          <p:val>
                                            <p:strVal val="#ppt_w"/>
                                          </p:val>
                                        </p:tav>
                                      </p:tavLst>
                                    </p:anim>
                                  </p:childTnLst>
                                </p:cTn>
                              </p:par>
                              <p:par>
                                <p:cTn id="43" presetID="35"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anim calcmode="lin" valueType="num">
                                      <p:cBhvr>
                                        <p:cTn id="46" dur="2000" fill="hold"/>
                                        <p:tgtEl>
                                          <p:spTgt spid="7"/>
                                        </p:tgtEl>
                                        <p:attrNameLst>
                                          <p:attrName>style.rotation</p:attrName>
                                        </p:attrNameLst>
                                      </p:cBhvr>
                                      <p:tavLst>
                                        <p:tav tm="0">
                                          <p:val>
                                            <p:fltVal val="720"/>
                                          </p:val>
                                        </p:tav>
                                        <p:tav tm="100000">
                                          <p:val>
                                            <p:fltVal val="0"/>
                                          </p:val>
                                        </p:tav>
                                      </p:tavLst>
                                    </p:anim>
                                    <p:anim calcmode="lin" valueType="num">
                                      <p:cBhvr>
                                        <p:cTn id="47" dur="2000" fill="hold"/>
                                        <p:tgtEl>
                                          <p:spTgt spid="7"/>
                                        </p:tgtEl>
                                        <p:attrNameLst>
                                          <p:attrName>ppt_h</p:attrName>
                                        </p:attrNameLst>
                                      </p:cBhvr>
                                      <p:tavLst>
                                        <p:tav tm="0">
                                          <p:val>
                                            <p:fltVal val="0"/>
                                          </p:val>
                                        </p:tav>
                                        <p:tav tm="100000">
                                          <p:val>
                                            <p:strVal val="#ppt_h"/>
                                          </p:val>
                                        </p:tav>
                                      </p:tavLst>
                                    </p:anim>
                                    <p:anim calcmode="lin" valueType="num">
                                      <p:cBhvr>
                                        <p:cTn id="48" dur="2000" fill="hold"/>
                                        <p:tgtEl>
                                          <p:spTgt spid="7"/>
                                        </p:tgtEl>
                                        <p:attrNameLst>
                                          <p:attrName>ppt_w</p:attrName>
                                        </p:attrNameLst>
                                      </p:cBhvr>
                                      <p:tavLst>
                                        <p:tav tm="0">
                                          <p:val>
                                            <p:fltVal val="0"/>
                                          </p:val>
                                        </p:tav>
                                        <p:tav tm="100000">
                                          <p:val>
                                            <p:strVal val="#ppt_w"/>
                                          </p:val>
                                        </p:tav>
                                      </p:tavLst>
                                    </p:anim>
                                  </p:childTnLst>
                                </p:cTn>
                              </p:par>
                              <p:par>
                                <p:cTn id="49" presetID="35"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style.rotation</p:attrName>
                                        </p:attrNameLst>
                                      </p:cBhvr>
                                      <p:tavLst>
                                        <p:tav tm="0">
                                          <p:val>
                                            <p:fltVal val="720"/>
                                          </p:val>
                                        </p:tav>
                                        <p:tav tm="100000">
                                          <p:val>
                                            <p:fltVal val="0"/>
                                          </p:val>
                                        </p:tav>
                                      </p:tavLst>
                                    </p:anim>
                                    <p:anim calcmode="lin" valueType="num">
                                      <p:cBhvr>
                                        <p:cTn id="53" dur="2000" fill="hold"/>
                                        <p:tgtEl>
                                          <p:spTgt spid="9"/>
                                        </p:tgtEl>
                                        <p:attrNameLst>
                                          <p:attrName>ppt_h</p:attrName>
                                        </p:attrNameLst>
                                      </p:cBhvr>
                                      <p:tavLst>
                                        <p:tav tm="0">
                                          <p:val>
                                            <p:fltVal val="0"/>
                                          </p:val>
                                        </p:tav>
                                        <p:tav tm="100000">
                                          <p:val>
                                            <p:strVal val="#ppt_h"/>
                                          </p:val>
                                        </p:tav>
                                      </p:tavLst>
                                    </p:anim>
                                    <p:anim calcmode="lin" valueType="num">
                                      <p:cBhvr>
                                        <p:cTn id="54"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714356"/>
            <a:ext cx="3829048" cy="1143000"/>
          </a:xfrm>
        </p:spPr>
        <p:txBody>
          <a:bodyPr>
            <a:normAutofit/>
          </a:bodyPr>
          <a:lstStyle/>
          <a:p>
            <a:pPr algn="ctr"/>
            <a:r>
              <a:rPr lang="ru-RU" sz="6000" b="1" dirty="0" err="1" smtClean="0"/>
              <a:t>Сорау</a:t>
            </a:r>
            <a:r>
              <a:rPr lang="ru-RU" sz="6000" b="1" dirty="0" smtClean="0"/>
              <a:t> №4</a:t>
            </a:r>
            <a:endParaRPr lang="ru-RU" sz="6000" b="1" dirty="0"/>
          </a:p>
        </p:txBody>
      </p:sp>
      <p:sp>
        <p:nvSpPr>
          <p:cNvPr id="3" name="Содержимое 2"/>
          <p:cNvSpPr>
            <a:spLocks noGrp="1"/>
          </p:cNvSpPr>
          <p:nvPr>
            <p:ph idx="1"/>
          </p:nvPr>
        </p:nvSpPr>
        <p:spPr>
          <a:xfrm>
            <a:off x="214282" y="1935480"/>
            <a:ext cx="8715436" cy="4389120"/>
          </a:xfrm>
        </p:spPr>
        <p:txBody>
          <a:bodyPr/>
          <a:lstStyle/>
          <a:p>
            <a:pPr>
              <a:buNone/>
            </a:pPr>
            <a:r>
              <a:rPr lang="tt-RU" dirty="0" smtClean="0"/>
              <a:t>		</a:t>
            </a:r>
            <a:r>
              <a:rPr lang="tt-RU" sz="3200" dirty="0" smtClean="0"/>
              <a:t>Кызык сорау. Һәр шырпы таякчыгының озынлыгы 4,5см. Ничек итеп 13 шырпы таягчыгыннан метр чыгарырга? </a:t>
            </a:r>
            <a:endParaRPr lang="ru-RU" sz="3200" dirty="0"/>
          </a:p>
        </p:txBody>
      </p:sp>
      <p:pic>
        <p:nvPicPr>
          <p:cNvPr id="8194" name="Picture 2"/>
          <p:cNvPicPr>
            <a:picLocks noChangeAspect="1" noChangeArrowheads="1"/>
          </p:cNvPicPr>
          <p:nvPr/>
        </p:nvPicPr>
        <p:blipFill>
          <a:blip r:embed="rId3"/>
          <a:srcRect/>
          <a:stretch>
            <a:fillRect/>
          </a:stretch>
        </p:blipFill>
        <p:spPr bwMode="auto">
          <a:xfrm>
            <a:off x="5680371" y="3929066"/>
            <a:ext cx="3417479" cy="2286016"/>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428596" y="4000504"/>
            <a:ext cx="2571768" cy="2571768"/>
          </a:xfrm>
          <a:prstGeom prst="rect">
            <a:avLst/>
          </a:prstGeom>
          <a:noFill/>
          <a:ln w="9525">
            <a:noFill/>
            <a:miter lim="800000"/>
            <a:headEnd/>
            <a:tailEnd/>
          </a:ln>
          <a:effectLst/>
        </p:spPr>
      </p:pic>
      <p:sp>
        <p:nvSpPr>
          <p:cNvPr id="6" name="Правая фигурная скобка 5"/>
          <p:cNvSpPr/>
          <p:nvPr/>
        </p:nvSpPr>
        <p:spPr>
          <a:xfrm rot="2833403">
            <a:off x="1858901" y="4297290"/>
            <a:ext cx="639851" cy="2856840"/>
          </a:xfrm>
          <a:prstGeom prst="rightBrace">
            <a:avLst>
              <a:gd name="adj1" fmla="val 8333"/>
              <a:gd name="adj2" fmla="val 47655"/>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
        <p:nvSpPr>
          <p:cNvPr id="7" name="TextBox 6"/>
          <p:cNvSpPr txBox="1"/>
          <p:nvPr/>
        </p:nvSpPr>
        <p:spPr>
          <a:xfrm>
            <a:off x="2643174" y="5929330"/>
            <a:ext cx="1428760" cy="584775"/>
          </a:xfrm>
          <a:prstGeom prst="rect">
            <a:avLst/>
          </a:prstGeom>
          <a:noFill/>
        </p:spPr>
        <p:txBody>
          <a:bodyPr wrap="square" rtlCol="0">
            <a:spAutoFit/>
          </a:bodyPr>
          <a:lstStyle/>
          <a:p>
            <a:r>
              <a:rPr lang="ru-RU" sz="3200" dirty="0" smtClean="0"/>
              <a:t>4,5см</a:t>
            </a:r>
            <a:endParaRPr lang="ru-RU" sz="3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8195"/>
                                        </p:tgtEl>
                                        <p:attrNameLst>
                                          <p:attrName>style.visibility</p:attrName>
                                        </p:attrNameLst>
                                      </p:cBhvr>
                                      <p:to>
                                        <p:strVal val="visible"/>
                                      </p:to>
                                    </p:set>
                                    <p:animEffect transition="in" filter="fade">
                                      <p:cBhvr>
                                        <p:cTn id="23" dur="1000"/>
                                        <p:tgtEl>
                                          <p:spTgt spid="8195"/>
                                        </p:tgtEl>
                                      </p:cBhvr>
                                    </p:animEffect>
                                    <p:anim calcmode="lin" valueType="num">
                                      <p:cBhvr>
                                        <p:cTn id="24" dur="1000" fill="hold"/>
                                        <p:tgtEl>
                                          <p:spTgt spid="8195"/>
                                        </p:tgtEl>
                                        <p:attrNameLst>
                                          <p:attrName>ppt_x</p:attrName>
                                        </p:attrNameLst>
                                      </p:cBhvr>
                                      <p:tavLst>
                                        <p:tav tm="0">
                                          <p:val>
                                            <p:strVal val="#ppt_x"/>
                                          </p:val>
                                        </p:tav>
                                        <p:tav tm="100000">
                                          <p:val>
                                            <p:strVal val="#ppt_x"/>
                                          </p:val>
                                        </p:tav>
                                      </p:tavLst>
                                    </p:anim>
                                    <p:anim calcmode="lin" valueType="num">
                                      <p:cBhvr>
                                        <p:cTn id="25" dur="1000" fill="hold"/>
                                        <p:tgtEl>
                                          <p:spTgt spid="819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8194"/>
                                        </p:tgtEl>
                                        <p:attrNameLst>
                                          <p:attrName>style.visibility</p:attrName>
                                        </p:attrNameLst>
                                      </p:cBhvr>
                                      <p:to>
                                        <p:strVal val="visible"/>
                                      </p:to>
                                    </p:set>
                                    <p:animEffect transition="in" filter="fade">
                                      <p:cBhvr>
                                        <p:cTn id="38" dur="1000"/>
                                        <p:tgtEl>
                                          <p:spTgt spid="8194"/>
                                        </p:tgtEl>
                                      </p:cBhvr>
                                    </p:animEffect>
                                    <p:anim calcmode="lin" valueType="num">
                                      <p:cBhvr>
                                        <p:cTn id="39" dur="1000" fill="hold"/>
                                        <p:tgtEl>
                                          <p:spTgt spid="8194"/>
                                        </p:tgtEl>
                                        <p:attrNameLst>
                                          <p:attrName>ppt_x</p:attrName>
                                        </p:attrNameLst>
                                      </p:cBhvr>
                                      <p:tavLst>
                                        <p:tav tm="0">
                                          <p:val>
                                            <p:strVal val="#ppt_x"/>
                                          </p:val>
                                        </p:tav>
                                        <p:tav tm="100000">
                                          <p:val>
                                            <p:strVal val="#ppt_x"/>
                                          </p:val>
                                        </p:tav>
                                      </p:tavLst>
                                    </p:anim>
                                    <p:anim calcmode="lin" valueType="num">
                                      <p:cBhvr>
                                        <p:cTn id="40"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889673"/>
            <a:ext cx="8786842" cy="1279206"/>
          </a:xfrm>
        </p:spPr>
        <p:txBody>
          <a:bodyPr>
            <a:normAutofit lnSpcReduction="10000"/>
          </a:bodyPr>
          <a:lstStyle/>
          <a:p>
            <a:pPr>
              <a:buNone/>
            </a:pPr>
            <a:r>
              <a:rPr lang="tt-RU" dirty="0" smtClean="0"/>
              <a:t>		</a:t>
            </a:r>
            <a:r>
              <a:rPr lang="tt-RU" sz="4000" dirty="0" smtClean="0"/>
              <a:t>Нинди геометрик фигура, баларны орышкач кулланыла? </a:t>
            </a:r>
            <a:endParaRPr lang="ru-RU" sz="4000" dirty="0"/>
          </a:p>
        </p:txBody>
      </p:sp>
      <p:sp>
        <p:nvSpPr>
          <p:cNvPr id="4" name="Прямоугольник 3"/>
          <p:cNvSpPr/>
          <p:nvPr/>
        </p:nvSpPr>
        <p:spPr>
          <a:xfrm>
            <a:off x="2428860" y="785794"/>
            <a:ext cx="4000528" cy="92869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err="1" smtClean="0">
                <a:ln/>
                <a:solidFill>
                  <a:schemeClr val="accent3"/>
                </a:solidFill>
              </a:rPr>
              <a:t>Сорау</a:t>
            </a:r>
            <a:r>
              <a:rPr lang="ru-RU" sz="5400" b="1" dirty="0" smtClean="0">
                <a:ln/>
                <a:solidFill>
                  <a:schemeClr val="accent3"/>
                </a:solidFill>
              </a:rPr>
              <a:t> №5</a:t>
            </a:r>
            <a:endParaRPr lang="ru-RU" sz="5400" b="1" dirty="0">
              <a:ln/>
              <a:solidFill>
                <a:schemeClr val="accent3"/>
              </a:solidFill>
            </a:endParaRPr>
          </a:p>
        </p:txBody>
      </p:sp>
      <p:pic>
        <p:nvPicPr>
          <p:cNvPr id="9218" name="Picture 2"/>
          <p:cNvPicPr>
            <a:picLocks noChangeAspect="1" noChangeArrowheads="1"/>
          </p:cNvPicPr>
          <p:nvPr/>
        </p:nvPicPr>
        <p:blipFill>
          <a:blip r:embed="rId3"/>
          <a:srcRect/>
          <a:stretch>
            <a:fillRect/>
          </a:stretch>
        </p:blipFill>
        <p:spPr bwMode="auto">
          <a:xfrm>
            <a:off x="6802083" y="3543966"/>
            <a:ext cx="2341917" cy="3314034"/>
          </a:xfrm>
          <a:prstGeom prst="rect">
            <a:avLst/>
          </a:prstGeom>
          <a:noFill/>
          <a:ln w="76200">
            <a:solidFill>
              <a:schemeClr val="accent4">
                <a:lumMod val="75000"/>
              </a:schemeClr>
            </a:solidFill>
            <a:prstDash val="lgDash"/>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811344" y="3546470"/>
            <a:ext cx="2341917" cy="3283061"/>
          </a:xfrm>
          <a:prstGeom prst="rect">
            <a:avLst/>
          </a:prstGeom>
          <a:noFill/>
          <a:ln w="76200">
            <a:solidFill>
              <a:schemeClr val="accent4">
                <a:lumMod val="75000"/>
              </a:schemeClr>
            </a:solidFill>
            <a:prstDash val="lgDash"/>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2265927" y="3546646"/>
            <a:ext cx="2899753" cy="3280861"/>
          </a:xfrm>
          <a:prstGeom prst="rect">
            <a:avLst/>
          </a:prstGeom>
          <a:noFill/>
          <a:ln w="76200">
            <a:solidFill>
              <a:schemeClr val="accent4">
                <a:lumMod val="75000"/>
              </a:schemeClr>
            </a:solidFill>
            <a:prstDash val="lgDash"/>
            <a:miter lim="800000"/>
            <a:headEnd/>
            <a:tailEnd/>
          </a:ln>
          <a:effectLst/>
        </p:spPr>
      </p:pic>
      <p:pic>
        <p:nvPicPr>
          <p:cNvPr id="1028" name="Picture 4"/>
          <p:cNvPicPr>
            <a:picLocks noChangeAspect="1" noChangeArrowheads="1"/>
          </p:cNvPicPr>
          <p:nvPr/>
        </p:nvPicPr>
        <p:blipFill>
          <a:blip r:embed="rId6"/>
          <a:srcRect l="5219" r="13912"/>
          <a:stretch>
            <a:fillRect/>
          </a:stretch>
        </p:blipFill>
        <p:spPr bwMode="auto">
          <a:xfrm>
            <a:off x="0" y="3546847"/>
            <a:ext cx="2651200" cy="3278382"/>
          </a:xfrm>
          <a:prstGeom prst="rect">
            <a:avLst/>
          </a:prstGeom>
          <a:noFill/>
          <a:ln w="76200">
            <a:solidFill>
              <a:schemeClr val="accent4">
                <a:lumMod val="75000"/>
              </a:schemeClr>
            </a:solidFill>
            <a:prstDash val="lgDash"/>
            <a:miter lim="800000"/>
            <a:headEnd/>
            <a:tailEnd/>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000"/>
                                        <p:tgtEl>
                                          <p:spTgt spid="1028"/>
                                        </p:tgtEl>
                                      </p:cBhvr>
                                    </p:animEffect>
                                    <p:anim calcmode="lin" valueType="num">
                                      <p:cBhvr>
                                        <p:cTn id="24" dur="1000" fill="hold"/>
                                        <p:tgtEl>
                                          <p:spTgt spid="1028"/>
                                        </p:tgtEl>
                                        <p:attrNameLst>
                                          <p:attrName>ppt_x</p:attrName>
                                        </p:attrNameLst>
                                      </p:cBhvr>
                                      <p:tavLst>
                                        <p:tav tm="0">
                                          <p:val>
                                            <p:strVal val="#ppt_x"/>
                                          </p:val>
                                        </p:tav>
                                        <p:tav tm="100000">
                                          <p:val>
                                            <p:strVal val="#ppt_x"/>
                                          </p:val>
                                        </p:tav>
                                      </p:tavLst>
                                    </p:anim>
                                    <p:anim calcmode="lin" valueType="num">
                                      <p:cBhvr>
                                        <p:cTn id="25" dur="1000" fill="hold"/>
                                        <p:tgtEl>
                                          <p:spTgt spid="102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218"/>
                                        </p:tgtEl>
                                        <p:attrNameLst>
                                          <p:attrName>style.visibility</p:attrName>
                                        </p:attrNameLst>
                                      </p:cBhvr>
                                      <p:to>
                                        <p:strVal val="visible"/>
                                      </p:to>
                                    </p:set>
                                    <p:animEffect transition="in" filter="fade">
                                      <p:cBhvr>
                                        <p:cTn id="38" dur="1000"/>
                                        <p:tgtEl>
                                          <p:spTgt spid="9218"/>
                                        </p:tgtEl>
                                      </p:cBhvr>
                                    </p:animEffect>
                                    <p:anim calcmode="lin" valueType="num">
                                      <p:cBhvr>
                                        <p:cTn id="39" dur="1000" fill="hold"/>
                                        <p:tgtEl>
                                          <p:spTgt spid="9218"/>
                                        </p:tgtEl>
                                        <p:attrNameLst>
                                          <p:attrName>ppt_x</p:attrName>
                                        </p:attrNameLst>
                                      </p:cBhvr>
                                      <p:tavLst>
                                        <p:tav tm="0">
                                          <p:val>
                                            <p:strVal val="#ppt_x"/>
                                          </p:val>
                                        </p:tav>
                                        <p:tav tm="100000">
                                          <p:val>
                                            <p:strVal val="#ppt_x"/>
                                          </p:val>
                                        </p:tav>
                                      </p:tavLst>
                                    </p:anim>
                                    <p:anim calcmode="lin" valueType="num">
                                      <p:cBhvr>
                                        <p:cTn id="40"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4" name="Прямоугольник 3"/>
          <p:cNvSpPr/>
          <p:nvPr/>
        </p:nvSpPr>
        <p:spPr>
          <a:xfrm>
            <a:off x="2428860" y="785794"/>
            <a:ext cx="3799438" cy="1015663"/>
          </a:xfrm>
          <a:prstGeom prst="rect">
            <a:avLst/>
          </a:prstGeom>
          <a:noFill/>
        </p:spPr>
        <p:txBody>
          <a:bodyPr wrap="none" lIns="91440" tIns="45720" rIns="91440" bIns="45720">
            <a:spAutoFit/>
          </a:bodyPr>
          <a:lstStyle/>
          <a:p>
            <a:pPr algn="ctr"/>
            <a:r>
              <a:rPr lang="ru-RU" sz="6000" b="1" dirty="0" err="1"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Сорау</a:t>
            </a:r>
            <a:r>
              <a:rPr lang="ru-RU" sz="60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 №6</a:t>
            </a:r>
            <a:endParaRPr lang="ru-RU" sz="6000" b="1"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71472" y="2500306"/>
            <a:ext cx="6643734" cy="4357694"/>
          </a:xfrm>
        </p:spPr>
        <p:txBody>
          <a:bodyPr/>
          <a:lstStyle/>
          <a:p>
            <a:pPr>
              <a:buNone/>
            </a:pPr>
            <a:r>
              <a:rPr lang="ru-RU" dirty="0" smtClean="0"/>
              <a:t> </a:t>
            </a:r>
            <a:r>
              <a:rPr lang="en-US" dirty="0" smtClean="0"/>
              <a:t>		</a:t>
            </a:r>
            <a:r>
              <a:rPr lang="tt-RU" sz="3600" dirty="0" smtClean="0"/>
              <a:t>Кояш нинди геометрик фигура белән дус? </a:t>
            </a:r>
            <a:endParaRPr lang="ru-RU" sz="3600" dirty="0"/>
          </a:p>
        </p:txBody>
      </p:sp>
    </p:spTree>
  </p:cSld>
  <p:clrMapOvr>
    <a:overrideClrMapping bg1="lt1" tx1="dk1" bg2="lt2" tx2="dk2" accent1="accent1" accent2="accent2" accent3="accent3" accent4="accent4" accent5="accent5" accent6="accent6" hlink="hlink" folHlink="folHlink"/>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4357686" y="2428868"/>
            <a:ext cx="3226162" cy="3643338"/>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2703" t="1883" r="2703"/>
          <a:stretch>
            <a:fillRect/>
          </a:stretch>
        </p:blipFill>
        <p:spPr bwMode="auto">
          <a:xfrm>
            <a:off x="785786" y="2428868"/>
            <a:ext cx="2500330" cy="3723264"/>
          </a:xfrm>
          <a:prstGeom prst="rect">
            <a:avLst/>
          </a:prstGeom>
          <a:noFill/>
          <a:ln w="9525">
            <a:noFill/>
            <a:miter lim="800000"/>
            <a:headEnd/>
            <a:tailEnd/>
          </a:ln>
          <a:effectLst/>
        </p:spPr>
      </p:pic>
      <p:sp>
        <p:nvSpPr>
          <p:cNvPr id="2" name="Заголовок 1"/>
          <p:cNvSpPr>
            <a:spLocks noGrp="1"/>
          </p:cNvSpPr>
          <p:nvPr>
            <p:ph type="title"/>
          </p:nvPr>
        </p:nvSpPr>
        <p:spPr>
          <a:xfrm>
            <a:off x="457200" y="320040"/>
            <a:ext cx="5829312" cy="1143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40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Сорау</a:t>
            </a:r>
            <a:r>
              <a:rPr lang="ru-RU"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№7</a:t>
            </a:r>
            <a:endParaRPr lang="ru-RU" sz="4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Содержимое 2"/>
          <p:cNvSpPr>
            <a:spLocks noGrp="1"/>
          </p:cNvSpPr>
          <p:nvPr>
            <p:ph idx="1"/>
          </p:nvPr>
        </p:nvSpPr>
        <p:spPr>
          <a:xfrm>
            <a:off x="142844" y="1609416"/>
            <a:ext cx="7553356" cy="1533832"/>
          </a:xfrm>
        </p:spPr>
        <p:txBody>
          <a:bodyPr>
            <a:normAutofit/>
          </a:bodyPr>
          <a:lstStyle/>
          <a:p>
            <a:pPr>
              <a:buNone/>
            </a:pPr>
            <a:r>
              <a:rPr lang="en-US" dirty="0" smtClean="0"/>
              <a:t>		</a:t>
            </a:r>
            <a:r>
              <a:rPr lang="tt-RU" sz="2800" dirty="0" smtClean="0"/>
              <a:t>Әтәч бер аягында басып торганда 5 кг авырлыкта, 2аягына басса ничә кг була?</a:t>
            </a:r>
            <a:endParaRPr lang="ru-RU" sz="2800" dirty="0"/>
          </a:p>
        </p:txBody>
      </p:sp>
      <p:sp>
        <p:nvSpPr>
          <p:cNvPr id="5" name="Блок-схема: процесс 4"/>
          <p:cNvSpPr/>
          <p:nvPr/>
        </p:nvSpPr>
        <p:spPr>
          <a:xfrm>
            <a:off x="714348" y="5929330"/>
            <a:ext cx="2643206" cy="6429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142976" y="5929330"/>
            <a:ext cx="2428892" cy="646331"/>
          </a:xfrm>
          <a:prstGeom prst="rect">
            <a:avLst/>
          </a:prstGeom>
          <a:noFill/>
        </p:spPr>
        <p:txBody>
          <a:bodyPr wrap="square" rtlCol="0">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кг</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Блок-схема: процесс 9"/>
          <p:cNvSpPr/>
          <p:nvPr/>
        </p:nvSpPr>
        <p:spPr>
          <a:xfrm>
            <a:off x="4143372" y="6143644"/>
            <a:ext cx="2928958" cy="5000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929190" y="5929330"/>
            <a:ext cx="2071702" cy="769441"/>
          </a:xfrm>
          <a:prstGeom prst="rect">
            <a:avLst/>
          </a:prstGeom>
          <a:noFill/>
        </p:spPr>
        <p:txBody>
          <a:bodyPr wrap="square" rtlCol="0">
            <a:spAutoFit/>
          </a:bodyPr>
          <a:lstStyle/>
          <a:p>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кг</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2" name="Группа 21"/>
          <p:cNvGrpSpPr/>
          <p:nvPr/>
        </p:nvGrpSpPr>
        <p:grpSpPr>
          <a:xfrm>
            <a:off x="2357422" y="6572272"/>
            <a:ext cx="2286016" cy="144464"/>
            <a:chOff x="2357422" y="6500834"/>
            <a:chExt cx="930282" cy="215902"/>
          </a:xfrm>
        </p:grpSpPr>
        <p:grpSp>
          <p:nvGrpSpPr>
            <p:cNvPr id="21" name="Группа 20"/>
            <p:cNvGrpSpPr/>
            <p:nvPr/>
          </p:nvGrpSpPr>
          <p:grpSpPr>
            <a:xfrm>
              <a:off x="2357422" y="6500834"/>
              <a:ext cx="928694" cy="215902"/>
              <a:chOff x="3714744" y="4429132"/>
              <a:chExt cx="928694" cy="215902"/>
            </a:xfrm>
          </p:grpSpPr>
          <p:cxnSp>
            <p:nvCxnSpPr>
              <p:cNvPr id="16" name="Прямая соединительная линия 15"/>
              <p:cNvCxnSpPr/>
              <p:nvPr/>
            </p:nvCxnSpPr>
            <p:spPr>
              <a:xfrm rot="5400000">
                <a:off x="3608393" y="4535483"/>
                <a:ext cx="21429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a:off x="3714744" y="4643446"/>
                <a:ext cx="928694" cy="1588"/>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20" name="Прямая соединительная линия 19"/>
            <p:cNvCxnSpPr/>
            <p:nvPr/>
          </p:nvCxnSpPr>
          <p:spPr>
            <a:xfrm rot="5400000">
              <a:off x="3179765" y="6607185"/>
              <a:ext cx="214290" cy="1588"/>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fade">
                                      <p:cBhvr>
                                        <p:cTn id="26" dur="1000"/>
                                        <p:tgtEl>
                                          <p:spTgt spid="3075"/>
                                        </p:tgtEl>
                                      </p:cBhvr>
                                    </p:animEffect>
                                    <p:anim calcmode="lin" valueType="num">
                                      <p:cBhvr>
                                        <p:cTn id="27" dur="1000" fill="hold"/>
                                        <p:tgtEl>
                                          <p:spTgt spid="3075"/>
                                        </p:tgtEl>
                                        <p:attrNameLst>
                                          <p:attrName>ppt_x</p:attrName>
                                        </p:attrNameLst>
                                      </p:cBhvr>
                                      <p:tavLst>
                                        <p:tav tm="0">
                                          <p:val>
                                            <p:strVal val="#ppt_x"/>
                                          </p:val>
                                        </p:tav>
                                        <p:tav tm="100000">
                                          <p:val>
                                            <p:strVal val="#ppt_x"/>
                                          </p:val>
                                        </p:tav>
                                      </p:tavLst>
                                    </p:anim>
                                    <p:anim calcmode="lin" valueType="num">
                                      <p:cBhvr>
                                        <p:cTn id="28" dur="1000" fill="hold"/>
                                        <p:tgtEl>
                                          <p:spTgt spid="307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p:bldP spid="10"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Прямоугольник 4"/>
          <p:cNvSpPr/>
          <p:nvPr/>
        </p:nvSpPr>
        <p:spPr>
          <a:xfrm>
            <a:off x="0" y="928670"/>
            <a:ext cx="6143668" cy="1323439"/>
          </a:xfrm>
          <a:prstGeom prst="rect">
            <a:avLst/>
          </a:prstGeom>
          <a:noFill/>
        </p:spPr>
        <p:txBody>
          <a:bodyPr wrap="square" lIns="91440" tIns="45720" rIns="91440" bIns="45720">
            <a:spAutoFit/>
          </a:bodyPr>
          <a:lstStyle/>
          <a:p>
            <a:pPr algn="ctr"/>
            <a:r>
              <a:rPr lang="ru-RU" sz="8000" b="1" cap="none" spc="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Сорау</a:t>
            </a:r>
            <a:r>
              <a:rPr lang="ru-RU" sz="8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 8</a:t>
            </a:r>
            <a:endParaRPr lang="ru-RU" sz="8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nvGrpSpPr>
          <p:cNvPr id="6" name="Группа 5"/>
          <p:cNvGrpSpPr/>
          <p:nvPr/>
        </p:nvGrpSpPr>
        <p:grpSpPr>
          <a:xfrm>
            <a:off x="5429256" y="-142900"/>
            <a:ext cx="4143372" cy="2643206"/>
            <a:chOff x="0" y="2928934"/>
            <a:chExt cx="3571900" cy="2125257"/>
          </a:xfrm>
        </p:grpSpPr>
        <p:pic>
          <p:nvPicPr>
            <p:cNvPr id="7" name="Picture 5"/>
            <p:cNvPicPr>
              <a:picLocks noChangeAspect="1" noChangeArrowheads="1"/>
            </p:cNvPicPr>
            <p:nvPr/>
          </p:nvPicPr>
          <p:blipFill>
            <a:blip r:embed="rId2"/>
            <a:srcRect/>
            <a:stretch>
              <a:fillRect/>
            </a:stretch>
          </p:blipFill>
          <p:spPr bwMode="auto">
            <a:xfrm>
              <a:off x="500034" y="3071810"/>
              <a:ext cx="2643174" cy="1982381"/>
            </a:xfrm>
            <a:prstGeom prst="rect">
              <a:avLst/>
            </a:prstGeom>
            <a:noFill/>
            <a:ln w="9525">
              <a:noFill/>
              <a:miter lim="800000"/>
              <a:headEnd/>
              <a:tailEnd/>
            </a:ln>
            <a:effectLst/>
          </p:spPr>
        </p:pic>
        <p:sp>
          <p:nvSpPr>
            <p:cNvPr id="8" name="Прямоугольник 7"/>
            <p:cNvSpPr/>
            <p:nvPr/>
          </p:nvSpPr>
          <p:spPr>
            <a:xfrm>
              <a:off x="0" y="2928934"/>
              <a:ext cx="3571900" cy="618665"/>
            </a:xfrm>
            <a:prstGeom prst="rect">
              <a:avLst/>
            </a:prstGeom>
            <a:noFill/>
          </p:spPr>
          <p:txBody>
            <a:bodyPr wrap="square" lIns="91440" tIns="45720" rIns="91440" bIns="45720">
              <a:spAutoFit/>
            </a:bodyPr>
            <a:lstStyle/>
            <a:p>
              <a:pPr algn="ctr"/>
              <a:r>
                <a:rPr lang="ru-RU"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Математик</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
        <p:nvSpPr>
          <p:cNvPr id="9" name="TextBox 8"/>
          <p:cNvSpPr txBox="1"/>
          <p:nvPr/>
        </p:nvSpPr>
        <p:spPr>
          <a:xfrm>
            <a:off x="214282" y="3500438"/>
            <a:ext cx="8929718" cy="1446550"/>
          </a:xfrm>
          <a:prstGeom prst="rect">
            <a:avLst/>
          </a:prstGeom>
          <a:noFill/>
        </p:spPr>
        <p:txBody>
          <a:bodyPr wrap="square" rtlCol="0">
            <a:spAutoFit/>
          </a:bodyPr>
          <a:lstStyle/>
          <a:p>
            <a:r>
              <a:rPr lang="tt-RU" sz="4400" dirty="0" smtClean="0"/>
              <a:t>	Буш 0,2л стаканга ничә борчак салып була?</a:t>
            </a:r>
            <a:endParaRPr lang="ru-RU" sz="4400" dirty="0"/>
          </a:p>
        </p:txBody>
      </p:sp>
    </p:spTree>
  </p:cSld>
  <p:clrMapOvr>
    <a:overrideClrMapping bg1="dk1" tx1="lt1" bg2="dk2" tx2="lt2" accent1="accent1" accent2="accent2" accent3="accent3" accent4="accent4" accent5="accent5" accent6="accent6" hlink="hlink" folHlink="folHlink"/>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ppt_x</p:attrName>
                                        </p:attrNameLst>
                                      </p:cBhvr>
                                      <p:tavLst>
                                        <p:tav tm="0">
                                          <p:val>
                                            <p:strVal val="#ppt_x-.2"/>
                                          </p:val>
                                        </p:tav>
                                        <p:tav tm="100000">
                                          <p:val>
                                            <p:strVal val="#ppt_x"/>
                                          </p:val>
                                        </p:tav>
                                      </p:tavLst>
                                    </p:anim>
                                    <p:anim calcmode="lin" valueType="num">
                                      <p:cBhvr>
                                        <p:cTn id="1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13.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3.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5.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8.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9.xml><?xml version="1.0" encoding="utf-8"?>
<a:themeOverride xmlns:a="http://schemas.openxmlformats.org/drawingml/2006/main">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otalTime>733</TotalTime>
  <Words>241</Words>
  <Application>Microsoft Office PowerPoint</Application>
  <PresentationFormat>Экран (4:3)</PresentationFormat>
  <Paragraphs>132</Paragraphs>
  <Slides>39</Slides>
  <Notes>0</Notes>
  <HiddenSlides>0</HiddenSlides>
  <MMClips>0</MMClips>
  <ScaleCrop>false</ScaleCrop>
  <HeadingPairs>
    <vt:vector size="4" baseType="variant">
      <vt:variant>
        <vt:lpstr>Тема</vt:lpstr>
      </vt:variant>
      <vt:variant>
        <vt:i4>15</vt:i4>
      </vt:variant>
      <vt:variant>
        <vt:lpstr>Заголовки слайдов</vt:lpstr>
      </vt:variant>
      <vt:variant>
        <vt:i4>39</vt:i4>
      </vt:variant>
    </vt:vector>
  </HeadingPairs>
  <TitlesOfParts>
    <vt:vector size="54" baseType="lpstr">
      <vt:lpstr>Тема Office</vt:lpstr>
      <vt:lpstr>Обычная</vt:lpstr>
      <vt:lpstr>Эркер</vt:lpstr>
      <vt:lpstr>Поток</vt:lpstr>
      <vt:lpstr>Изящная</vt:lpstr>
      <vt:lpstr>1_Тема Office</vt:lpstr>
      <vt:lpstr>1_Обычная</vt:lpstr>
      <vt:lpstr>Солнцестояние</vt:lpstr>
      <vt:lpstr>Яркая</vt:lpstr>
      <vt:lpstr>Начальная</vt:lpstr>
      <vt:lpstr>Трек</vt:lpstr>
      <vt:lpstr>Техническая</vt:lpstr>
      <vt:lpstr>Открытая</vt:lpstr>
      <vt:lpstr>2_Тема Office</vt:lpstr>
      <vt:lpstr>1_Техническая</vt:lpstr>
      <vt:lpstr>Слайд 1</vt:lpstr>
      <vt:lpstr>1 тур. </vt:lpstr>
      <vt:lpstr>Сорау №2</vt:lpstr>
      <vt:lpstr>Слайд 4</vt:lpstr>
      <vt:lpstr>Сорау №4</vt:lpstr>
      <vt:lpstr>Слайд 6</vt:lpstr>
      <vt:lpstr>Слайд 7</vt:lpstr>
      <vt:lpstr>Сорау  №7</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СОРАУ № 8</vt:lpstr>
      <vt:lpstr>Сорау №9</vt:lpstr>
      <vt:lpstr>Сорау № 10</vt:lpstr>
      <vt:lpstr>Сорау №11</vt:lpstr>
      <vt:lpstr>Сорау № 12</vt:lpstr>
      <vt:lpstr>Финал</vt:lpstr>
      <vt:lpstr>Сорау №1</vt:lpstr>
      <vt:lpstr>Сорау №2</vt:lpstr>
      <vt:lpstr>Сорау №3</vt:lpstr>
      <vt:lpstr>Сорау №4</vt:lpstr>
      <vt:lpstr>Сорау №5</vt:lpstr>
      <vt:lpstr>Сорау №6</vt:lpstr>
      <vt:lpstr>Сорау №7</vt:lpstr>
      <vt:lpstr>Сорау №8</vt:lpstr>
      <vt:lpstr>Сорау №9</vt:lpstr>
      <vt:lpstr>Сорау №10</vt:lpstr>
      <vt:lpstr>Сорау №11</vt:lpstr>
      <vt:lpstr>Сорау №12</vt:lpstr>
      <vt:lpstr>Слайд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Алиса</dc:creator>
  <cp:lastModifiedBy>Алиса</cp:lastModifiedBy>
  <cp:revision>75</cp:revision>
  <dcterms:created xsi:type="dcterms:W3CDTF">2010-11-04T09:59:28Z</dcterms:created>
  <dcterms:modified xsi:type="dcterms:W3CDTF">2010-11-13T14:16:47Z</dcterms:modified>
</cp:coreProperties>
</file>