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6" r:id="rId6"/>
    <p:sldId id="270" r:id="rId7"/>
    <p:sldId id="265" r:id="rId8"/>
    <p:sldId id="271" r:id="rId9"/>
    <p:sldId id="261" r:id="rId10"/>
    <p:sldId id="262" r:id="rId11"/>
    <p:sldId id="268" r:id="rId12"/>
    <p:sldId id="272" r:id="rId13"/>
    <p:sldId id="273" r:id="rId14"/>
    <p:sldId id="267" r:id="rId15"/>
    <p:sldId id="263" r:id="rId16"/>
    <p:sldId id="264" r:id="rId17"/>
    <p:sldId id="269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0" d="100"/>
          <a:sy n="100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2D861-5CAF-4F73-A92E-2FA6C2B9CC8A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25097-EF22-4A39-A176-E5D951448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5097-EF22-4A39-A176-E5D9514489C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28803"/>
            <a:ext cx="8458200" cy="11430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/>
              <a:t>«Товарищ»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номинация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Великое русское слово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458200" cy="928694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Всероссийский  дистанционный конкурс презентаций учащихся</a:t>
            </a:r>
          </a:p>
          <a:p>
            <a:pPr algn="ctr"/>
            <a:r>
              <a:rPr lang="ru-RU" dirty="0" smtClean="0"/>
              <a:t>«Палитра слов»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429132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ученика 7 класса МОУ ООШ № 7 г. Гусиноозерска Республики Бурятия</a:t>
            </a:r>
          </a:p>
          <a:p>
            <a:r>
              <a:rPr lang="ru-RU" dirty="0" smtClean="0"/>
              <a:t>                            </a:t>
            </a:r>
            <a:r>
              <a:rPr lang="ru-RU" dirty="0" err="1" smtClean="0"/>
              <a:t>Мункуева</a:t>
            </a:r>
            <a:r>
              <a:rPr lang="ru-RU" dirty="0" smtClean="0"/>
              <a:t> </a:t>
            </a:r>
            <a:r>
              <a:rPr lang="ru-RU" dirty="0" err="1" smtClean="0"/>
              <a:t>Соднома</a:t>
            </a:r>
            <a:endParaRPr lang="ru-RU" dirty="0" smtClean="0"/>
          </a:p>
          <a:p>
            <a:r>
              <a:rPr lang="ru-RU" dirty="0" smtClean="0"/>
              <a:t>Руководитель: учитель русского языка и литературы Лебедева </a:t>
            </a:r>
            <a:r>
              <a:rPr lang="ru-RU" dirty="0" smtClean="0"/>
              <a:t>Л</a:t>
            </a:r>
            <a:r>
              <a:rPr lang="ru-RU" dirty="0" smtClean="0"/>
              <a:t>юдмила </a:t>
            </a:r>
            <a:r>
              <a:rPr lang="ru-RU" dirty="0" err="1" smtClean="0"/>
              <a:t>Санжижаповна</a:t>
            </a:r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2010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85728"/>
            <a:ext cx="5643602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У  </a:t>
            </a:r>
            <a:r>
              <a:rPr lang="ru-RU" dirty="0" smtClean="0"/>
              <a:t>А. М. Горького есть замечательный рассказ </a:t>
            </a:r>
            <a:r>
              <a:rPr lang="ru-RU" b="1" i="1" dirty="0" smtClean="0"/>
              <a:t>«Товарищ», </a:t>
            </a:r>
            <a:r>
              <a:rPr lang="ru-RU" dirty="0" smtClean="0"/>
              <a:t>написанный в </a:t>
            </a:r>
            <a:r>
              <a:rPr lang="ru-RU" b="1" dirty="0" smtClean="0"/>
              <a:t>1906 </a:t>
            </a:r>
            <a:r>
              <a:rPr lang="ru-RU" dirty="0" smtClean="0"/>
              <a:t>году, являющийся гимном слову </a:t>
            </a:r>
            <a:r>
              <a:rPr lang="ru-RU" i="1" dirty="0" smtClean="0"/>
              <a:t>товарищ </a:t>
            </a:r>
            <a:r>
              <a:rPr lang="ru-RU" b="1" dirty="0" smtClean="0"/>
              <a:t>и </a:t>
            </a:r>
            <a:r>
              <a:rPr lang="ru-RU" dirty="0" smtClean="0"/>
              <a:t>освобождению </a:t>
            </a:r>
            <a:r>
              <a:rPr lang="ru-RU" dirty="0" smtClean="0"/>
              <a:t>угнетённого </a:t>
            </a:r>
            <a:r>
              <a:rPr lang="ru-RU" dirty="0" smtClean="0"/>
              <a:t>человека. Вот отрывок из этого рассказа:</a:t>
            </a:r>
          </a:p>
          <a:p>
            <a:pPr>
              <a:buNone/>
            </a:pPr>
            <a:r>
              <a:rPr lang="ru-RU" dirty="0" smtClean="0"/>
              <a:t>«В их жизнь, полную глухой, подавленной злобы, в сердца, отравленные многими обидами, в сознание, засоренное пестрой ложью мудрости сильных, — в эту трудную печальную жизнь, пропитанную горечью унижений, — было брошено простое, светлое слово:</a:t>
            </a:r>
          </a:p>
          <a:p>
            <a:pPr>
              <a:buNone/>
            </a:pPr>
            <a:r>
              <a:rPr lang="ru-RU" dirty="0" smtClean="0"/>
              <a:t>— </a:t>
            </a:r>
            <a:r>
              <a:rPr lang="ru-RU" b="1" i="1" dirty="0" smtClean="0"/>
              <a:t>Товарищ!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E:\горь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5"/>
            <a:ext cx="3143272" cy="4068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9293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После</a:t>
            </a:r>
            <a:r>
              <a:rPr lang="en-US" dirty="0" smtClean="0"/>
              <a:t> </a:t>
            </a:r>
            <a:r>
              <a:rPr lang="en-US" dirty="0" err="1" smtClean="0"/>
              <a:t>Октябрьской</a:t>
            </a:r>
            <a:r>
              <a:rPr lang="en-US" dirty="0" smtClean="0"/>
              <a:t> </a:t>
            </a:r>
            <a:r>
              <a:rPr lang="en-US" dirty="0" err="1" smtClean="0"/>
              <a:t>революции</a:t>
            </a:r>
            <a:r>
              <a:rPr lang="en-US" dirty="0" smtClean="0"/>
              <a:t> в </a:t>
            </a:r>
            <a:r>
              <a:rPr lang="en-US" dirty="0" err="1" smtClean="0"/>
              <a:t>Советской</a:t>
            </a:r>
            <a:r>
              <a:rPr lang="en-US" dirty="0" smtClean="0"/>
              <a:t> </a:t>
            </a:r>
            <a:r>
              <a:rPr lang="en-US" dirty="0" err="1" smtClean="0"/>
              <a:t>России</a:t>
            </a:r>
            <a:r>
              <a:rPr lang="en-US" dirty="0" smtClean="0"/>
              <a:t> и </a:t>
            </a:r>
            <a:r>
              <a:rPr lang="en-US" dirty="0" err="1" smtClean="0"/>
              <a:t>Cоветском</a:t>
            </a:r>
            <a:r>
              <a:rPr lang="en-US" dirty="0" smtClean="0"/>
              <a:t> </a:t>
            </a:r>
            <a:r>
              <a:rPr lang="en-US" dirty="0" err="1" smtClean="0"/>
              <a:t>Cоюзе</a:t>
            </a:r>
            <a:r>
              <a:rPr lang="en-US" dirty="0" smtClean="0"/>
              <a:t> </a:t>
            </a:r>
            <a:r>
              <a:rPr lang="en-US" b="1" i="1" dirty="0" smtClean="0"/>
              <a:t>«</a:t>
            </a:r>
            <a:r>
              <a:rPr lang="en-US" b="1" i="1" dirty="0" err="1" smtClean="0"/>
              <a:t>товарищ</a:t>
            </a:r>
            <a:r>
              <a:rPr lang="en-US" b="1" i="1" dirty="0" smtClean="0"/>
              <a:t>» </a:t>
            </a:r>
            <a:r>
              <a:rPr lang="en-US" dirty="0" err="1" smtClean="0"/>
              <a:t>был</a:t>
            </a:r>
            <a:r>
              <a:rPr lang="en-US" dirty="0" smtClean="0"/>
              <a:t> </a:t>
            </a:r>
            <a:r>
              <a:rPr lang="en-US" dirty="0" err="1" smtClean="0"/>
              <a:t>общепринятым</a:t>
            </a:r>
            <a:r>
              <a:rPr lang="en-US" dirty="0" smtClean="0"/>
              <a:t> </a:t>
            </a:r>
            <a:r>
              <a:rPr lang="en-US" dirty="0" err="1" smtClean="0"/>
              <a:t>официальным</a:t>
            </a:r>
            <a:r>
              <a:rPr lang="en-US" dirty="0" smtClean="0"/>
              <a:t> </a:t>
            </a:r>
            <a:r>
              <a:rPr lang="en-US" dirty="0" err="1" smtClean="0"/>
              <a:t>обращением</a:t>
            </a:r>
            <a:r>
              <a:rPr lang="en-US" dirty="0" smtClean="0"/>
              <a:t>. В </a:t>
            </a:r>
            <a:r>
              <a:rPr lang="en-US" dirty="0" err="1" smtClean="0"/>
              <a:t>ситуациях</a:t>
            </a:r>
            <a:r>
              <a:rPr lang="en-US" dirty="0" smtClean="0"/>
              <a:t>, </a:t>
            </a:r>
            <a:r>
              <a:rPr lang="en-US" dirty="0" err="1" smtClean="0"/>
              <a:t>когда</a:t>
            </a:r>
            <a:r>
              <a:rPr lang="en-US" dirty="0" smtClean="0"/>
              <a:t> </a:t>
            </a:r>
            <a:r>
              <a:rPr lang="en-US" dirty="0" err="1" smtClean="0"/>
              <a:t>подчёркивалась</a:t>
            </a:r>
            <a:r>
              <a:rPr lang="en-US" dirty="0" smtClean="0"/>
              <a:t> </a:t>
            </a:r>
            <a:r>
              <a:rPr lang="en-US" dirty="0" err="1" smtClean="0"/>
              <a:t>официальность</a:t>
            </a:r>
            <a:r>
              <a:rPr lang="en-US" dirty="0" smtClean="0"/>
              <a:t>, </a:t>
            </a:r>
            <a:r>
              <a:rPr lang="en-US" dirty="0" err="1" smtClean="0"/>
              <a:t>например</a:t>
            </a:r>
            <a:r>
              <a:rPr lang="en-US" dirty="0" smtClean="0"/>
              <a:t>, в </a:t>
            </a:r>
            <a:r>
              <a:rPr lang="en-US" dirty="0" err="1" smtClean="0"/>
              <a:t>судебном</a:t>
            </a:r>
            <a:r>
              <a:rPr lang="en-US" dirty="0" smtClean="0"/>
              <a:t> </a:t>
            </a:r>
            <a:r>
              <a:rPr lang="en-US" dirty="0" err="1" smtClean="0"/>
              <a:t>делопроизводстве</a:t>
            </a:r>
            <a:r>
              <a:rPr lang="en-US" dirty="0" smtClean="0"/>
              <a:t>, </a:t>
            </a:r>
            <a:r>
              <a:rPr lang="en-US" dirty="0" err="1" smtClean="0"/>
              <a:t>применялось</a:t>
            </a:r>
            <a:r>
              <a:rPr lang="en-US" dirty="0" smtClean="0"/>
              <a:t> </a:t>
            </a:r>
            <a:r>
              <a:rPr lang="en-US" dirty="0" err="1" smtClean="0"/>
              <a:t>обращение</a:t>
            </a:r>
            <a:r>
              <a:rPr lang="en-US" dirty="0" smtClean="0"/>
              <a:t> «</a:t>
            </a:r>
            <a:r>
              <a:rPr lang="en-US" dirty="0" err="1" smtClean="0"/>
              <a:t>гражданин</a:t>
            </a:r>
            <a:r>
              <a:rPr lang="en-US" dirty="0" smtClean="0"/>
              <a:t>». </a:t>
            </a:r>
            <a:r>
              <a:rPr lang="en-US" dirty="0" err="1" smtClean="0"/>
              <a:t>Ныне</a:t>
            </a:r>
            <a:r>
              <a:rPr lang="en-US" dirty="0" smtClean="0"/>
              <a:t> </a:t>
            </a:r>
            <a:r>
              <a:rPr lang="en-US" b="1" i="1" dirty="0" smtClean="0"/>
              <a:t>«</a:t>
            </a:r>
            <a:r>
              <a:rPr lang="en-US" b="1" i="1" dirty="0" err="1" smtClean="0"/>
              <a:t>товарищ</a:t>
            </a:r>
            <a:r>
              <a:rPr lang="en-US" b="1" i="1" dirty="0" smtClean="0"/>
              <a:t>» </a:t>
            </a:r>
            <a:r>
              <a:rPr lang="en-US" dirty="0" err="1" smtClean="0"/>
              <a:t>является</a:t>
            </a:r>
            <a:r>
              <a:rPr lang="en-US" dirty="0" smtClean="0"/>
              <a:t> </a:t>
            </a:r>
            <a:r>
              <a:rPr lang="en-US" dirty="0" err="1" smtClean="0"/>
              <a:t>уставным</a:t>
            </a:r>
            <a:r>
              <a:rPr lang="en-US" dirty="0" smtClean="0"/>
              <a:t> </a:t>
            </a:r>
            <a:r>
              <a:rPr lang="en-US" dirty="0" err="1" smtClean="0"/>
              <a:t>обращением</a:t>
            </a:r>
            <a:r>
              <a:rPr lang="en-US" dirty="0" smtClean="0"/>
              <a:t> в </a:t>
            </a:r>
            <a:r>
              <a:rPr lang="en-US" dirty="0" err="1" smtClean="0"/>
              <a:t>Российской</a:t>
            </a:r>
            <a:r>
              <a:rPr lang="en-US" dirty="0" smtClean="0"/>
              <a:t> </a:t>
            </a:r>
            <a:r>
              <a:rPr lang="en-US" dirty="0" err="1" smtClean="0"/>
              <a:t>Армии</a:t>
            </a:r>
            <a:r>
              <a:rPr lang="en-US" dirty="0" smtClean="0"/>
              <a:t> и КПРФ. </a:t>
            </a:r>
            <a:r>
              <a:rPr lang="en-US" dirty="0" err="1" smtClean="0"/>
              <a:t>Женская</a:t>
            </a:r>
            <a:r>
              <a:rPr lang="en-US" dirty="0" smtClean="0"/>
              <a:t> </a:t>
            </a:r>
            <a:r>
              <a:rPr lang="en-US" dirty="0" err="1" smtClean="0"/>
              <a:t>форма</a:t>
            </a:r>
            <a:r>
              <a:rPr lang="en-US" dirty="0" smtClean="0"/>
              <a:t> </a:t>
            </a:r>
            <a:r>
              <a:rPr lang="en-US" dirty="0" err="1" smtClean="0"/>
              <a:t>слова</a:t>
            </a:r>
            <a:r>
              <a:rPr lang="en-US" dirty="0" smtClean="0"/>
              <a:t> (</a:t>
            </a:r>
            <a:r>
              <a:rPr lang="en-US" dirty="0" err="1" smtClean="0"/>
              <a:t>товарка</a:t>
            </a:r>
            <a:r>
              <a:rPr lang="en-US" dirty="0" smtClean="0"/>
              <a:t>) </a:t>
            </a:r>
            <a:r>
              <a:rPr lang="en-US" dirty="0" err="1" smtClean="0"/>
              <a:t>никогда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применялась</a:t>
            </a:r>
            <a:r>
              <a:rPr lang="en-US" dirty="0" smtClean="0"/>
              <a:t> в </a:t>
            </a:r>
            <a:r>
              <a:rPr lang="en-US" dirty="0" err="1" smtClean="0"/>
              <a:t>качестве</a:t>
            </a:r>
            <a:r>
              <a:rPr lang="en-US" dirty="0" smtClean="0"/>
              <a:t> </a:t>
            </a:r>
            <a:r>
              <a:rPr lang="en-US" dirty="0" err="1" smtClean="0"/>
              <a:t>обращения</a:t>
            </a:r>
            <a:r>
              <a:rPr lang="en-US" dirty="0" smtClean="0"/>
              <a:t>; к </a:t>
            </a:r>
            <a:r>
              <a:rPr lang="en-US" dirty="0" err="1" smtClean="0"/>
              <a:t>женщине</a:t>
            </a:r>
            <a:r>
              <a:rPr lang="en-US" dirty="0" smtClean="0"/>
              <a:t> </a:t>
            </a:r>
            <a:r>
              <a:rPr lang="en-US" dirty="0" err="1" smtClean="0"/>
              <a:t>по-русски</a:t>
            </a:r>
            <a:r>
              <a:rPr lang="en-US" dirty="0" smtClean="0"/>
              <a:t> </a:t>
            </a:r>
            <a:r>
              <a:rPr lang="en-US" dirty="0" err="1" smtClean="0"/>
              <a:t>обращались</a:t>
            </a:r>
            <a:r>
              <a:rPr lang="en-US" dirty="0" smtClean="0"/>
              <a:t> </a:t>
            </a:r>
            <a:r>
              <a:rPr lang="en-US" dirty="0" err="1" smtClean="0"/>
              <a:t>так</a:t>
            </a:r>
            <a:r>
              <a:rPr lang="en-US" dirty="0" smtClean="0"/>
              <a:t> </a:t>
            </a:r>
            <a:r>
              <a:rPr lang="en-US" dirty="0" err="1" smtClean="0"/>
              <a:t>же</a:t>
            </a:r>
            <a:r>
              <a:rPr lang="en-US" dirty="0" smtClean="0"/>
              <a:t>, </a:t>
            </a:r>
            <a:r>
              <a:rPr lang="en-US" dirty="0" err="1" smtClean="0"/>
              <a:t>как</a:t>
            </a:r>
            <a:r>
              <a:rPr lang="en-US" dirty="0" smtClean="0"/>
              <a:t> к </a:t>
            </a:r>
            <a:r>
              <a:rPr lang="en-US" dirty="0" err="1" smtClean="0"/>
              <a:t>мужчине</a:t>
            </a:r>
            <a:r>
              <a:rPr lang="en-US" dirty="0" smtClean="0"/>
              <a:t>: </a:t>
            </a:r>
            <a:r>
              <a:rPr lang="en-US" b="1" i="1" dirty="0" smtClean="0"/>
              <a:t>«</a:t>
            </a:r>
            <a:r>
              <a:rPr lang="en-US" b="1" i="1" dirty="0" err="1" smtClean="0"/>
              <a:t>Товарищ</a:t>
            </a:r>
            <a:r>
              <a:rPr lang="en-US" b="1" i="1" dirty="0" smtClean="0"/>
              <a:t> </a:t>
            </a:r>
            <a:r>
              <a:rPr lang="en-US" b="1" i="1" dirty="0" err="1" smtClean="0"/>
              <a:t>Иванова</a:t>
            </a:r>
            <a:r>
              <a:rPr lang="en-US" b="1" i="1" dirty="0" smtClean="0"/>
              <a:t>».</a:t>
            </a:r>
            <a:r>
              <a:rPr lang="en-US" sz="2400" dirty="0" smtClean="0">
                <a:latin typeface="Tw Cen MT"/>
              </a:rPr>
              <a:t>[6]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Новая власть ввела обращение </a:t>
            </a:r>
            <a:r>
              <a:rPr lang="ru-RU" b="1" i="1" dirty="0" smtClean="0"/>
              <a:t>"товарищ" </a:t>
            </a:r>
            <a:r>
              <a:rPr lang="ru-RU" dirty="0" smtClean="0"/>
              <a:t>с претензией на устранение всех отмеченных противопоставлений. Именно </a:t>
            </a:r>
            <a:r>
              <a:rPr lang="ru-RU" b="1" i="1" dirty="0" smtClean="0"/>
              <a:t>"товарищ" </a:t>
            </a:r>
            <a:r>
              <a:rPr lang="ru-RU" dirty="0" smtClean="0"/>
              <a:t>стал первым феминистическим вкладом в развитие языка, поскольку называет лицо независимо от его пола. Кроме того, </a:t>
            </a:r>
            <a:r>
              <a:rPr lang="ru-RU" b="1" i="1" dirty="0" smtClean="0"/>
              <a:t>"товарищ" </a:t>
            </a:r>
            <a:r>
              <a:rPr lang="ru-RU" dirty="0" smtClean="0"/>
              <a:t>может употребляться как в сочетании с фамилией (профессией или званием), так и без нее </a:t>
            </a:r>
            <a:r>
              <a:rPr lang="ru-RU" b="1" i="1" dirty="0" smtClean="0"/>
              <a:t>("товарищ Иванова", "товарищ майор", "товарищ, подождите"). </a:t>
            </a:r>
            <a:endParaRPr lang="ru-RU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00504"/>
            <a:ext cx="8777318" cy="26432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Обращение </a:t>
            </a:r>
            <a:r>
              <a:rPr lang="ru-RU" b="1" i="1" dirty="0" smtClean="0"/>
              <a:t>"товарищ" </a:t>
            </a:r>
            <a:r>
              <a:rPr lang="ru-RU" dirty="0" smtClean="0"/>
              <a:t>было введено в молодое советское делопроизводство лично </a:t>
            </a:r>
            <a:r>
              <a:rPr lang="ru-RU" b="1" i="1" dirty="0" smtClean="0"/>
              <a:t>Владимиром Ильичом Лениным</a:t>
            </a:r>
            <a:r>
              <a:rPr lang="ru-RU" dirty="0" smtClean="0"/>
              <a:t> именно с целью недопущения возникновения новых эквивалентов всяких превосходительств и сиятельств...</a:t>
            </a:r>
            <a:endParaRPr lang="ru-RU" dirty="0"/>
          </a:p>
        </p:txBody>
      </p:sp>
      <p:pic>
        <p:nvPicPr>
          <p:cNvPr id="1026" name="Picture 2" descr="C:\Users\Ирина Геннадьевна\Pictures\le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568154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лен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4273517" cy="33008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Политическое</a:t>
            </a:r>
            <a:r>
              <a:rPr lang="en-US" dirty="0" smtClean="0"/>
              <a:t> </a:t>
            </a:r>
            <a:r>
              <a:rPr lang="en-US" dirty="0" err="1" smtClean="0"/>
              <a:t>значение</a:t>
            </a:r>
            <a:r>
              <a:rPr lang="ru-RU" dirty="0" smtClean="0"/>
              <a:t> слова «товарищ»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214422"/>
            <a:ext cx="477679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i="1" dirty="0" err="1" smtClean="0"/>
              <a:t>Товарищ</a:t>
            </a:r>
            <a:r>
              <a:rPr lang="en-US" sz="2200" dirty="0" smtClean="0"/>
              <a:t> — </a:t>
            </a:r>
            <a:r>
              <a:rPr lang="en-US" sz="2200" dirty="0" err="1" smtClean="0"/>
              <a:t>термин</a:t>
            </a:r>
            <a:r>
              <a:rPr lang="en-US" sz="2200" dirty="0" smtClean="0"/>
              <a:t>, </a:t>
            </a:r>
            <a:r>
              <a:rPr lang="en-US" sz="2200" dirty="0" err="1" smtClean="0"/>
              <a:t>означающий</a:t>
            </a:r>
            <a:r>
              <a:rPr lang="en-US" sz="2200" dirty="0" smtClean="0"/>
              <a:t> </a:t>
            </a:r>
            <a:r>
              <a:rPr lang="en-US" sz="2200" dirty="0" err="1" smtClean="0"/>
              <a:t>друга</a:t>
            </a:r>
            <a:r>
              <a:rPr lang="en-US" sz="2200" dirty="0" smtClean="0"/>
              <a:t>, </a:t>
            </a:r>
            <a:r>
              <a:rPr lang="en-US" sz="2200" dirty="0" err="1" smtClean="0"/>
              <a:t>коллегу</a:t>
            </a:r>
            <a:r>
              <a:rPr lang="en-US" sz="2200" dirty="0" smtClean="0"/>
              <a:t> </a:t>
            </a:r>
            <a:r>
              <a:rPr lang="en-US" sz="2200" dirty="0" err="1" smtClean="0"/>
              <a:t>или</a:t>
            </a:r>
            <a:r>
              <a:rPr lang="en-US" sz="2200" dirty="0" smtClean="0"/>
              <a:t> </a:t>
            </a:r>
            <a:r>
              <a:rPr lang="en-US" sz="2200" dirty="0" err="1" smtClean="0"/>
              <a:t>союзника</a:t>
            </a:r>
            <a:r>
              <a:rPr lang="en-US" sz="2200" dirty="0" smtClean="0"/>
              <a:t>. В XIX—XX </a:t>
            </a:r>
            <a:r>
              <a:rPr lang="en-US" sz="2200" dirty="0" err="1" smtClean="0"/>
              <a:t>веке</a:t>
            </a:r>
            <a:r>
              <a:rPr lang="en-US" sz="2200" dirty="0" smtClean="0"/>
              <a:t> </a:t>
            </a:r>
            <a:r>
              <a:rPr lang="en-US" sz="2200" dirty="0" err="1" smtClean="0"/>
              <a:t>слово</a:t>
            </a:r>
            <a:r>
              <a:rPr lang="en-US" sz="2200" dirty="0" smtClean="0"/>
              <a:t> </a:t>
            </a:r>
            <a:r>
              <a:rPr lang="en-US" sz="2200" b="1" i="1" dirty="0" smtClean="0"/>
              <a:t>«</a:t>
            </a:r>
            <a:r>
              <a:rPr lang="en-US" sz="2200" b="1" i="1" dirty="0" err="1" smtClean="0"/>
              <a:t>товарищ</a:t>
            </a:r>
            <a:r>
              <a:rPr lang="en-US" sz="2200" b="1" i="1" dirty="0" smtClean="0"/>
              <a:t>» </a:t>
            </a:r>
            <a:r>
              <a:rPr lang="en-US" sz="2200" dirty="0" err="1" smtClean="0"/>
              <a:t>получило</a:t>
            </a:r>
            <a:r>
              <a:rPr lang="en-US" sz="2200" dirty="0" smtClean="0"/>
              <a:t> </a:t>
            </a:r>
            <a:r>
              <a:rPr lang="en-US" sz="2200" dirty="0" err="1" smtClean="0"/>
              <a:t>политическую</a:t>
            </a:r>
            <a:r>
              <a:rPr lang="en-US" sz="2200" dirty="0" smtClean="0"/>
              <a:t> </a:t>
            </a:r>
            <a:r>
              <a:rPr lang="en-US" sz="2200" dirty="0" err="1" smtClean="0"/>
              <a:t>окраску</a:t>
            </a:r>
            <a:r>
              <a:rPr lang="en-US" sz="2200" dirty="0" smtClean="0"/>
              <a:t>, </a:t>
            </a:r>
            <a:r>
              <a:rPr lang="ru-RU" sz="2200" dirty="0" smtClean="0"/>
              <a:t> </a:t>
            </a:r>
            <a:r>
              <a:rPr lang="en-US" sz="2200" dirty="0" err="1" smtClean="0"/>
              <a:t>распространившись</a:t>
            </a:r>
            <a:r>
              <a:rPr lang="en-US" sz="2200" dirty="0" smtClean="0"/>
              <a:t> в </a:t>
            </a:r>
            <a:r>
              <a:rPr lang="en-US" sz="2200" dirty="0" err="1" smtClean="0"/>
              <a:t>качестве</a:t>
            </a:r>
            <a:r>
              <a:rPr lang="en-US" sz="2200" dirty="0" smtClean="0"/>
              <a:t> </a:t>
            </a:r>
            <a:r>
              <a:rPr lang="en-US" sz="2200" dirty="0" err="1" smtClean="0"/>
              <a:t>обращения</a:t>
            </a:r>
            <a:r>
              <a:rPr lang="en-US" sz="2200" dirty="0" smtClean="0"/>
              <a:t> в </a:t>
            </a:r>
            <a:r>
              <a:rPr lang="ru-RU" sz="2200" dirty="0" smtClean="0"/>
              <a:t> </a:t>
            </a:r>
            <a:r>
              <a:rPr lang="en-US" sz="2200" dirty="0" err="1" smtClean="0"/>
              <a:t>среде</a:t>
            </a:r>
            <a:r>
              <a:rPr lang="en-US" sz="2200" dirty="0" smtClean="0"/>
              <a:t> </a:t>
            </a:r>
            <a:r>
              <a:rPr lang="en-US" sz="2200" dirty="0" err="1" smtClean="0"/>
              <a:t>коммунистов</a:t>
            </a:r>
            <a:r>
              <a:rPr lang="en-US" sz="2200" dirty="0" smtClean="0"/>
              <a:t>, </a:t>
            </a:r>
            <a:r>
              <a:rPr lang="en-US" sz="2200" dirty="0" err="1" smtClean="0"/>
              <a:t>социалистов</a:t>
            </a:r>
            <a:r>
              <a:rPr lang="en-US" sz="2200" dirty="0" smtClean="0"/>
              <a:t>, </a:t>
            </a:r>
            <a:r>
              <a:rPr lang="en-US" sz="2200" dirty="0" err="1" smtClean="0"/>
              <a:t>социал-демократов</a:t>
            </a:r>
            <a:r>
              <a:rPr lang="en-US" sz="2200" dirty="0" smtClean="0"/>
              <a:t>, </a:t>
            </a:r>
            <a:r>
              <a:rPr lang="en-US" sz="2200" dirty="0" err="1" smtClean="0"/>
              <a:t>лейбористов</a:t>
            </a:r>
            <a:r>
              <a:rPr lang="en-US" sz="2200" dirty="0" smtClean="0"/>
              <a:t> и </a:t>
            </a:r>
            <a:r>
              <a:rPr lang="en-US" sz="2200" dirty="0" err="1" smtClean="0"/>
              <a:t>анархистов</a:t>
            </a:r>
            <a:r>
              <a:rPr lang="en-US" sz="2200" dirty="0" smtClean="0"/>
              <a:t>. </a:t>
            </a:r>
            <a:r>
              <a:rPr lang="en-US" sz="2200" dirty="0" err="1" smtClean="0"/>
              <a:t>Использование</a:t>
            </a:r>
            <a:r>
              <a:rPr lang="en-US" sz="2200" dirty="0" smtClean="0"/>
              <a:t> </a:t>
            </a:r>
            <a:r>
              <a:rPr lang="en-US" sz="2200" dirty="0" err="1" smtClean="0"/>
              <a:t>термина</a:t>
            </a:r>
            <a:r>
              <a:rPr lang="en-US" sz="2200" dirty="0" smtClean="0"/>
              <a:t> </a:t>
            </a:r>
            <a:r>
              <a:rPr lang="en-US" sz="2200" b="1" i="1" dirty="0" smtClean="0"/>
              <a:t>«</a:t>
            </a:r>
            <a:r>
              <a:rPr lang="en-US" sz="2200" b="1" i="1" dirty="0" err="1" smtClean="0"/>
              <a:t>товарищ</a:t>
            </a:r>
            <a:r>
              <a:rPr lang="en-US" sz="2200" b="1" i="1" dirty="0" smtClean="0"/>
              <a:t>» </a:t>
            </a:r>
            <a:r>
              <a:rPr lang="en-US" sz="2200" dirty="0" err="1" smtClean="0"/>
              <a:t>призвано</a:t>
            </a:r>
            <a:r>
              <a:rPr lang="en-US" sz="2200" dirty="0" smtClean="0"/>
              <a:t> </a:t>
            </a:r>
            <a:r>
              <a:rPr lang="en-US" sz="2200" dirty="0" err="1" smtClean="0"/>
              <a:t>подчеркнуть</a:t>
            </a:r>
            <a:r>
              <a:rPr lang="en-US" sz="2200" dirty="0" smtClean="0"/>
              <a:t> </a:t>
            </a:r>
            <a:r>
              <a:rPr lang="en-US" sz="2200" dirty="0" err="1" smtClean="0"/>
              <a:t>солидарность</a:t>
            </a:r>
            <a:r>
              <a:rPr lang="en-US" sz="2200" dirty="0" smtClean="0"/>
              <a:t> и </a:t>
            </a:r>
            <a:r>
              <a:rPr lang="en-US" sz="2200" dirty="0" err="1" smtClean="0"/>
              <a:t>взаимное</a:t>
            </a:r>
            <a:r>
              <a:rPr lang="en-US" sz="2200" dirty="0" smtClean="0"/>
              <a:t> </a:t>
            </a:r>
            <a:r>
              <a:rPr lang="en-US" sz="2200" dirty="0" err="1" smtClean="0"/>
              <a:t>доверие</a:t>
            </a:r>
            <a:r>
              <a:rPr lang="en-US" sz="2200" dirty="0" smtClean="0"/>
              <a:t> </a:t>
            </a:r>
            <a:r>
              <a:rPr lang="en-US" sz="2200" dirty="0" err="1" smtClean="0"/>
              <a:t>идеологических</a:t>
            </a:r>
            <a:r>
              <a:rPr lang="en-US" sz="2200" dirty="0" smtClean="0"/>
              <a:t> </a:t>
            </a:r>
            <a:r>
              <a:rPr lang="en-US" sz="2200" dirty="0" err="1" smtClean="0"/>
              <a:t>единомышленников</a:t>
            </a:r>
            <a:r>
              <a:rPr lang="en-US" sz="2200" dirty="0" smtClean="0"/>
              <a:t>. </a:t>
            </a:r>
            <a:r>
              <a:rPr lang="en-US" sz="2200" dirty="0" err="1" smtClean="0"/>
              <a:t>Кроме</a:t>
            </a:r>
            <a:r>
              <a:rPr lang="en-US" sz="2200" dirty="0" smtClean="0"/>
              <a:t> </a:t>
            </a:r>
            <a:r>
              <a:rPr lang="en-US" sz="2200" dirty="0" err="1" smtClean="0"/>
              <a:t>политического</a:t>
            </a:r>
            <a:r>
              <a:rPr lang="en-US" sz="2200" dirty="0" smtClean="0"/>
              <a:t> </a:t>
            </a:r>
            <a:r>
              <a:rPr lang="en-US" sz="2200" dirty="0" err="1" smtClean="0"/>
              <a:t>значения</a:t>
            </a:r>
            <a:r>
              <a:rPr lang="en-US" sz="2200" dirty="0" smtClean="0"/>
              <a:t>, </a:t>
            </a:r>
            <a:r>
              <a:rPr lang="en-US" sz="2200" dirty="0" err="1" smtClean="0"/>
              <a:t>слово</a:t>
            </a:r>
            <a:r>
              <a:rPr lang="en-US" sz="2200" dirty="0" smtClean="0"/>
              <a:t> </a:t>
            </a:r>
            <a:r>
              <a:rPr lang="en-US" sz="2200" dirty="0" err="1" smtClean="0"/>
              <a:t>также</a:t>
            </a:r>
            <a:r>
              <a:rPr lang="en-US" sz="2200" dirty="0" smtClean="0"/>
              <a:t> </a:t>
            </a:r>
            <a:r>
              <a:rPr lang="en-US" sz="2200" dirty="0" err="1" smtClean="0"/>
              <a:t>активно</a:t>
            </a:r>
            <a:r>
              <a:rPr lang="en-US" sz="2200" dirty="0" smtClean="0"/>
              <a:t> </a:t>
            </a:r>
            <a:r>
              <a:rPr lang="en-US" sz="2200" dirty="0" err="1" smtClean="0"/>
              <a:t>используется</a:t>
            </a:r>
            <a:r>
              <a:rPr lang="en-US" sz="2200" dirty="0" smtClean="0"/>
              <a:t> в </a:t>
            </a:r>
            <a:r>
              <a:rPr lang="en-US" sz="2200" dirty="0" err="1" smtClean="0"/>
              <a:t>армии</a:t>
            </a:r>
            <a:r>
              <a:rPr lang="en-US" sz="2200" dirty="0" smtClean="0"/>
              <a:t> </a:t>
            </a:r>
            <a:r>
              <a:rPr lang="en-US" sz="2200" dirty="0" err="1" smtClean="0"/>
              <a:t>целого</a:t>
            </a:r>
            <a:r>
              <a:rPr lang="en-US" sz="2200" dirty="0" smtClean="0"/>
              <a:t> </a:t>
            </a:r>
            <a:r>
              <a:rPr lang="en-US" sz="2200" dirty="0" err="1" smtClean="0"/>
              <a:t>ряда</a:t>
            </a:r>
            <a:r>
              <a:rPr lang="en-US" sz="2200" dirty="0" smtClean="0"/>
              <a:t> </a:t>
            </a:r>
            <a:r>
              <a:rPr lang="en-US" sz="2200" dirty="0" err="1" smtClean="0"/>
              <a:t>стран</a:t>
            </a:r>
            <a:r>
              <a:rPr lang="en-US" sz="2200" dirty="0" smtClean="0"/>
              <a:t>.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7"/>
            <a:ext cx="8429684" cy="2214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В. Лебедев-Кумач вносит новый оттенок в это слово.</a:t>
            </a:r>
          </a:p>
          <a:p>
            <a:pPr>
              <a:buNone/>
            </a:pPr>
            <a:r>
              <a:rPr lang="ru-RU" dirty="0" smtClean="0"/>
              <a:t> «Наше слово гордое </a:t>
            </a:r>
            <a:r>
              <a:rPr lang="ru-RU" dirty="0" smtClean="0"/>
              <a:t>– </a:t>
            </a:r>
            <a:r>
              <a:rPr lang="ru-RU" b="1" i="1" dirty="0" smtClean="0"/>
              <a:t>товарищ -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Нам дороже всех красивых слов».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E:\товарищ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428868"/>
            <a:ext cx="5357850" cy="399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71810"/>
            <a:ext cx="8686800" cy="350046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/>
              <a:t>«</a:t>
            </a:r>
            <a:r>
              <a:rPr lang="en-US" b="1" i="1" dirty="0" err="1" smtClean="0"/>
              <a:t>Товарищ</a:t>
            </a:r>
            <a:r>
              <a:rPr lang="ru-RU" b="1" i="1" dirty="0" smtClean="0"/>
              <a:t>» </a:t>
            </a:r>
            <a:r>
              <a:rPr lang="en-US" dirty="0" smtClean="0"/>
              <a:t>в </a:t>
            </a:r>
            <a:r>
              <a:rPr lang="en-US" dirty="0" err="1" smtClean="0"/>
              <a:t>современной</a:t>
            </a:r>
            <a:r>
              <a:rPr lang="en-US" dirty="0" smtClean="0"/>
              <a:t> (</a:t>
            </a:r>
            <a:r>
              <a:rPr lang="en-US" dirty="0" err="1" smtClean="0"/>
              <a:t>постсоветской</a:t>
            </a:r>
            <a:r>
              <a:rPr lang="en-US" dirty="0" smtClean="0"/>
              <a:t>) </a:t>
            </a:r>
            <a:r>
              <a:rPr lang="en-US" dirty="0" err="1" smtClean="0"/>
              <a:t>России</a:t>
            </a:r>
            <a:r>
              <a:rPr lang="en-US" dirty="0" smtClean="0"/>
              <a:t> </a:t>
            </a:r>
            <a:r>
              <a:rPr lang="en-US" dirty="0" err="1" smtClean="0"/>
              <a:t>продолжает</a:t>
            </a:r>
            <a:r>
              <a:rPr lang="en-US" dirty="0" smtClean="0"/>
              <a:t> </a:t>
            </a:r>
            <a:r>
              <a:rPr lang="en-US" dirty="0" err="1" smtClean="0"/>
              <a:t>использоваться</a:t>
            </a:r>
            <a:r>
              <a:rPr lang="en-US" dirty="0" smtClean="0"/>
              <a:t> в </a:t>
            </a:r>
            <a:r>
              <a:rPr lang="en-US" dirty="0" err="1" smtClean="0"/>
              <a:t>качестве</a:t>
            </a:r>
            <a:r>
              <a:rPr lang="en-US" dirty="0" smtClean="0"/>
              <a:t> </a:t>
            </a:r>
            <a:r>
              <a:rPr lang="en-US" dirty="0" err="1" smtClean="0"/>
              <a:t>формального</a:t>
            </a:r>
            <a:r>
              <a:rPr lang="en-US" dirty="0" smtClean="0"/>
              <a:t> </a:t>
            </a:r>
            <a:r>
              <a:rPr lang="en-US" dirty="0" err="1" smtClean="0"/>
              <a:t>уставного</a:t>
            </a:r>
            <a:r>
              <a:rPr lang="en-US" dirty="0" smtClean="0"/>
              <a:t> </a:t>
            </a:r>
            <a:r>
              <a:rPr lang="en-US" dirty="0" err="1" smtClean="0"/>
              <a:t>обращения</a:t>
            </a:r>
            <a:r>
              <a:rPr lang="en-US" dirty="0" smtClean="0"/>
              <a:t> в </a:t>
            </a:r>
            <a:r>
              <a:rPr lang="en-US" dirty="0" err="1" smtClean="0"/>
              <a:t>армии</a:t>
            </a:r>
            <a:r>
              <a:rPr lang="en-US" dirty="0" smtClean="0"/>
              <a:t>, </a:t>
            </a:r>
            <a:r>
              <a:rPr lang="en-US" dirty="0" err="1" smtClean="0"/>
              <a:t>флоте</a:t>
            </a:r>
            <a:r>
              <a:rPr lang="en-US" dirty="0" smtClean="0"/>
              <a:t> и </a:t>
            </a:r>
            <a:r>
              <a:rPr lang="en-US" dirty="0" err="1" smtClean="0"/>
              <a:t>других</a:t>
            </a:r>
            <a:r>
              <a:rPr lang="en-US" dirty="0" smtClean="0"/>
              <a:t> </a:t>
            </a:r>
            <a:r>
              <a:rPr lang="en-US" dirty="0" err="1" smtClean="0"/>
              <a:t>силовых</a:t>
            </a:r>
            <a:r>
              <a:rPr lang="en-US" dirty="0" smtClean="0"/>
              <a:t> </a:t>
            </a:r>
            <a:r>
              <a:rPr lang="en-US" dirty="0" err="1" smtClean="0"/>
              <a:t>структурах</a:t>
            </a:r>
            <a:r>
              <a:rPr lang="en-US" dirty="0" smtClean="0"/>
              <a:t>; </a:t>
            </a:r>
            <a:r>
              <a:rPr lang="en-US" dirty="0" err="1" smtClean="0"/>
              <a:t>также</a:t>
            </a:r>
            <a:r>
              <a:rPr lang="en-US" dirty="0" smtClean="0"/>
              <a:t> </a:t>
            </a:r>
            <a:r>
              <a:rPr lang="en-US" dirty="0" err="1" smtClean="0"/>
              <a:t>нередко</a:t>
            </a:r>
            <a:r>
              <a:rPr lang="en-US" dirty="0" smtClean="0"/>
              <a:t> </a:t>
            </a:r>
            <a:r>
              <a:rPr lang="en-US" dirty="0" err="1" smtClean="0"/>
              <a:t>употребляется</a:t>
            </a:r>
            <a:r>
              <a:rPr lang="en-US" dirty="0" smtClean="0"/>
              <a:t> </a:t>
            </a:r>
            <a:r>
              <a:rPr lang="en-US" dirty="0" err="1" smtClean="0"/>
              <a:t>как</a:t>
            </a:r>
            <a:r>
              <a:rPr lang="en-US" dirty="0" smtClean="0"/>
              <a:t> </a:t>
            </a:r>
            <a:r>
              <a:rPr lang="en-US" dirty="0" err="1" smtClean="0"/>
              <a:t>общегражданское</a:t>
            </a:r>
            <a:r>
              <a:rPr lang="en-US" dirty="0" smtClean="0"/>
              <a:t> </a:t>
            </a:r>
            <a:r>
              <a:rPr lang="en-US" dirty="0" err="1" smtClean="0"/>
              <a:t>обращение</a:t>
            </a:r>
            <a:r>
              <a:rPr lang="en-US" dirty="0" smtClean="0"/>
              <a:t> — </a:t>
            </a:r>
            <a:r>
              <a:rPr lang="en-US" dirty="0" err="1" smtClean="0"/>
              <a:t>главным</a:t>
            </a:r>
            <a:r>
              <a:rPr lang="en-US" dirty="0" smtClean="0"/>
              <a:t> </a:t>
            </a:r>
            <a:r>
              <a:rPr lang="en-US" dirty="0" err="1" smtClean="0"/>
              <a:t>образом</a:t>
            </a:r>
            <a:r>
              <a:rPr lang="en-US" dirty="0" smtClean="0"/>
              <a:t> </a:t>
            </a:r>
            <a:r>
              <a:rPr lang="en-US" dirty="0" err="1" smtClean="0"/>
              <a:t>представителями</a:t>
            </a:r>
            <a:r>
              <a:rPr lang="en-US" dirty="0" smtClean="0"/>
              <a:t> </a:t>
            </a:r>
            <a:r>
              <a:rPr lang="en-US" dirty="0" err="1" smtClean="0"/>
              <a:t>старшего</a:t>
            </a:r>
            <a:r>
              <a:rPr lang="en-US" dirty="0" smtClean="0"/>
              <a:t> </a:t>
            </a:r>
            <a:r>
              <a:rPr lang="en-US" dirty="0" err="1" smtClean="0"/>
              <a:t>поколения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sz="2600" dirty="0" smtClean="0"/>
              <a:t>[6]</a:t>
            </a:r>
            <a:endParaRPr lang="ru-RU" sz="2600" dirty="0"/>
          </a:p>
        </p:txBody>
      </p:sp>
      <p:pic>
        <p:nvPicPr>
          <p:cNvPr id="5" name="Picture 2" descr="C:\Users\Ирина Геннадьевна\Desktop\Товарищ\20070501_1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290"/>
            <a:ext cx="428631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60722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Д</a:t>
            </a:r>
            <a:r>
              <a:rPr lang="ru-RU" dirty="0" smtClean="0"/>
              <a:t>о </a:t>
            </a:r>
            <a:r>
              <a:rPr lang="ru-RU" dirty="0" smtClean="0"/>
              <a:t>революции </a:t>
            </a:r>
            <a:r>
              <a:rPr lang="ru-RU" b="1" i="1" dirty="0" smtClean="0"/>
              <a:t>товариществами</a:t>
            </a:r>
            <a:r>
              <a:rPr lang="ru-RU" i="1" dirty="0" smtClean="0"/>
              <a:t> </a:t>
            </a:r>
            <a:r>
              <a:rPr lang="ru-RU" dirty="0" smtClean="0"/>
              <a:t>называли торговые компании, в современной России они стали возрождаться. </a:t>
            </a:r>
            <a:r>
              <a:rPr lang="ru-RU" dirty="0" smtClean="0"/>
              <a:t>Появились: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Товарищество</a:t>
            </a:r>
            <a:r>
              <a:rPr lang="en-US" dirty="0" smtClean="0"/>
              <a:t> </a:t>
            </a:r>
            <a:r>
              <a:rPr lang="en-US" dirty="0" err="1" smtClean="0"/>
              <a:t>Собственников</a:t>
            </a:r>
            <a:r>
              <a:rPr lang="en-US" dirty="0" smtClean="0"/>
              <a:t> </a:t>
            </a:r>
            <a:r>
              <a:rPr lang="en-US" dirty="0" err="1" smtClean="0"/>
              <a:t>Жилья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Жилищно-кооперативное</a:t>
            </a:r>
            <a:r>
              <a:rPr lang="en-US" dirty="0" smtClean="0"/>
              <a:t> </a:t>
            </a:r>
            <a:r>
              <a:rPr lang="en-US" dirty="0" err="1" smtClean="0"/>
              <a:t>товарищество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Товарищество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вере</a:t>
            </a:r>
            <a:r>
              <a:rPr lang="en-US" dirty="0" smtClean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Дачные товарищества</a:t>
            </a:r>
          </a:p>
          <a:p>
            <a:pPr marL="514350" indent="-514350">
              <a:buNone/>
            </a:pPr>
            <a:r>
              <a:rPr lang="ru-RU" dirty="0" smtClean="0"/>
              <a:t>     И </a:t>
            </a:r>
            <a:r>
              <a:rPr lang="ru-RU" dirty="0" smtClean="0"/>
              <a:t>т.д.</a:t>
            </a:r>
            <a:r>
              <a:rPr lang="ru-RU" sz="2400" dirty="0" smtClean="0"/>
              <a:t>[</a:t>
            </a:r>
            <a:r>
              <a:rPr lang="ru-RU" sz="1400" dirty="0" smtClean="0"/>
              <a:t>5</a:t>
            </a:r>
            <a:r>
              <a:rPr lang="ru-RU" sz="2400" dirty="0" smtClean="0"/>
              <a:t>]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 descr="C:\Users\Ирина Геннадьевна\Desktop\Товарищ\works_ts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643446"/>
            <a:ext cx="2001253" cy="1706068"/>
          </a:xfrm>
          <a:prstGeom prst="rect">
            <a:avLst/>
          </a:prstGeom>
          <a:noFill/>
        </p:spPr>
      </p:pic>
      <p:pic>
        <p:nvPicPr>
          <p:cNvPr id="2051" name="Picture 3" descr="C:\Users\Ирина Геннадьевна\Desktop\Товарищ\62460159_4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78860"/>
            <a:ext cx="3957335" cy="2969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Синонимы к</a:t>
            </a:r>
            <a:r>
              <a:rPr lang="en-US" dirty="0" smtClean="0"/>
              <a:t> </a:t>
            </a:r>
            <a:r>
              <a:rPr lang="ru-RU" dirty="0" smtClean="0"/>
              <a:t>слову </a:t>
            </a:r>
            <a:r>
              <a:rPr lang="ru-RU" b="1" i="1" dirty="0" smtClean="0"/>
              <a:t>«товарищ» </a:t>
            </a:r>
            <a:r>
              <a:rPr lang="ru-RU" dirty="0" smtClean="0"/>
              <a:t>- сотоварищ, сверстник, друг, коллега, собеседник, собрат, сослуживец, соратник, </a:t>
            </a:r>
            <a:r>
              <a:rPr lang="ru-RU" dirty="0" smtClean="0"/>
              <a:t>соотечественник</a:t>
            </a:r>
            <a:r>
              <a:rPr lang="ru-RU" dirty="0" smtClean="0"/>
              <a:t>, единоверец, единоплеменник, соплеменник, соотчич, сородич, земляк, соратник, однокашник, соумышленник, клеврет, помощник, сподвижник, сотрудник; </a:t>
            </a:r>
            <a:r>
              <a:rPr lang="ru-RU" dirty="0" err="1" smtClean="0"/>
              <a:t>общник</a:t>
            </a:r>
            <a:r>
              <a:rPr lang="ru-RU" dirty="0" smtClean="0"/>
              <a:t>, пайщик, попутчик, спутник. Женский род: </a:t>
            </a:r>
            <a:r>
              <a:rPr lang="ru-RU" dirty="0" smtClean="0"/>
              <a:t>подруга. Ср</a:t>
            </a:r>
            <a:r>
              <a:rPr lang="ru-RU" dirty="0" smtClean="0"/>
              <a:t>авните: </a:t>
            </a:r>
            <a:r>
              <a:rPr lang="ru-RU" dirty="0" smtClean="0"/>
              <a:t> </a:t>
            </a:r>
            <a:r>
              <a:rPr lang="ru-RU" dirty="0" smtClean="0"/>
              <a:t>Друг, Участник и Помощник</a:t>
            </a:r>
            <a:r>
              <a:rPr lang="ru-RU" dirty="0" smtClean="0"/>
              <a:t>. [</a:t>
            </a:r>
            <a:r>
              <a:rPr lang="ru-RU" dirty="0" smtClean="0">
                <a:latin typeface="Verdana"/>
                <a:ea typeface="Verdana"/>
                <a:cs typeface="Verdana"/>
              </a:rPr>
              <a:t>⁷</a:t>
            </a:r>
            <a:r>
              <a:rPr lang="ru-RU" dirty="0" smtClean="0"/>
              <a:t>]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63004" cy="8572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Ещё несколько современных синонимов слова </a:t>
            </a:r>
            <a:br>
              <a:rPr lang="ru-RU" sz="2000" dirty="0" smtClean="0"/>
            </a:br>
            <a:r>
              <a:rPr lang="ru-RU" sz="2000" dirty="0" smtClean="0"/>
              <a:t>«Товарищ</a:t>
            </a:r>
            <a:r>
              <a:rPr lang="ru-RU" sz="2000" dirty="0" smtClean="0"/>
              <a:t>» </a:t>
            </a:r>
            <a:r>
              <a:rPr lang="ru-RU" sz="2000" dirty="0" smtClean="0"/>
              <a:t>[7]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491566" cy="5143536"/>
          </a:xfrm>
        </p:spPr>
        <p:txBody>
          <a:bodyPr numCol="3">
            <a:noAutofit/>
          </a:bodyPr>
          <a:lstStyle/>
          <a:p>
            <a:pPr>
              <a:buNone/>
            </a:pPr>
            <a:r>
              <a:rPr lang="ru-RU" sz="2000" dirty="0" smtClean="0"/>
              <a:t>друг</a:t>
            </a:r>
          </a:p>
          <a:p>
            <a:pPr>
              <a:buNone/>
            </a:pPr>
            <a:r>
              <a:rPr lang="ru-RU" sz="2000" dirty="0" smtClean="0"/>
              <a:t>сестра</a:t>
            </a:r>
          </a:p>
          <a:p>
            <a:pPr>
              <a:buNone/>
            </a:pPr>
            <a:r>
              <a:rPr lang="ru-RU" sz="2000" dirty="0" smtClean="0"/>
              <a:t>сотрудник</a:t>
            </a:r>
          </a:p>
          <a:p>
            <a:pPr>
              <a:buNone/>
            </a:pPr>
            <a:r>
              <a:rPr lang="ru-RU" sz="2000" dirty="0" smtClean="0"/>
              <a:t>приятель</a:t>
            </a:r>
          </a:p>
          <a:p>
            <a:pPr>
              <a:buNone/>
            </a:pPr>
            <a:r>
              <a:rPr lang="ru-RU" sz="2000" dirty="0" smtClean="0"/>
              <a:t>помощник</a:t>
            </a:r>
          </a:p>
          <a:p>
            <a:pPr>
              <a:buNone/>
            </a:pPr>
            <a:r>
              <a:rPr lang="ru-RU" sz="2000" dirty="0" smtClean="0"/>
              <a:t>спутник	</a:t>
            </a:r>
          </a:p>
          <a:p>
            <a:pPr>
              <a:buNone/>
            </a:pPr>
            <a:r>
              <a:rPr lang="ru-RU" sz="2000" dirty="0" smtClean="0"/>
              <a:t>коллега	</a:t>
            </a:r>
          </a:p>
          <a:p>
            <a:pPr>
              <a:buNone/>
            </a:pPr>
            <a:r>
              <a:rPr lang="ru-RU" sz="2000" dirty="0" smtClean="0"/>
              <a:t>заместитель	</a:t>
            </a:r>
          </a:p>
          <a:p>
            <a:pPr>
              <a:buNone/>
            </a:pPr>
            <a:r>
              <a:rPr lang="ru-RU" sz="2000" dirty="0" smtClean="0"/>
              <a:t>участник</a:t>
            </a:r>
          </a:p>
          <a:p>
            <a:pPr>
              <a:buNone/>
            </a:pPr>
            <a:r>
              <a:rPr lang="ru-RU" sz="2000" dirty="0" smtClean="0"/>
              <a:t>партнер	</a:t>
            </a:r>
          </a:p>
          <a:p>
            <a:pPr>
              <a:buNone/>
            </a:pPr>
            <a:r>
              <a:rPr lang="ru-RU" sz="2000" dirty="0" smtClean="0"/>
              <a:t>напарник	</a:t>
            </a:r>
          </a:p>
          <a:p>
            <a:pPr>
              <a:buNone/>
            </a:pPr>
            <a:r>
              <a:rPr lang="ru-RU" sz="2000" dirty="0" smtClean="0"/>
              <a:t>братва	</a:t>
            </a:r>
          </a:p>
          <a:p>
            <a:pPr>
              <a:buNone/>
            </a:pPr>
            <a:r>
              <a:rPr lang="ru-RU" sz="2000" dirty="0" smtClean="0"/>
              <a:t>дружок	</a:t>
            </a:r>
          </a:p>
          <a:p>
            <a:pPr>
              <a:buNone/>
            </a:pPr>
            <a:r>
              <a:rPr lang="ru-RU" sz="2000" dirty="0" smtClean="0"/>
              <a:t>компаньон	</a:t>
            </a:r>
          </a:p>
          <a:p>
            <a:pPr>
              <a:buNone/>
            </a:pPr>
            <a:r>
              <a:rPr lang="ru-RU" sz="2000" dirty="0" smtClean="0"/>
              <a:t>сослуживец	</a:t>
            </a:r>
          </a:p>
          <a:p>
            <a:pPr>
              <a:buNone/>
            </a:pPr>
            <a:r>
              <a:rPr lang="ru-RU" sz="2000" dirty="0" smtClean="0"/>
              <a:t>собрат	</a:t>
            </a:r>
          </a:p>
          <a:p>
            <a:pPr>
              <a:buNone/>
            </a:pPr>
            <a:r>
              <a:rPr lang="ru-RU" sz="2000" dirty="0" smtClean="0"/>
              <a:t>соратник	</a:t>
            </a:r>
          </a:p>
          <a:p>
            <a:pPr>
              <a:buNone/>
            </a:pPr>
            <a:r>
              <a:rPr lang="ru-RU" sz="2000" dirty="0" smtClean="0"/>
              <a:t>кореш	</a:t>
            </a:r>
          </a:p>
          <a:p>
            <a:pPr>
              <a:buNone/>
            </a:pPr>
            <a:r>
              <a:rPr lang="ru-RU" sz="2000" dirty="0" smtClean="0"/>
              <a:t>корешок	</a:t>
            </a:r>
          </a:p>
          <a:p>
            <a:pPr>
              <a:buNone/>
            </a:pPr>
            <a:r>
              <a:rPr lang="ru-RU" sz="2000" dirty="0" err="1" smtClean="0"/>
              <a:t>кент</a:t>
            </a: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dirty="0" smtClean="0"/>
              <a:t>сподвижник</a:t>
            </a:r>
          </a:p>
          <a:p>
            <a:pPr>
              <a:buNone/>
            </a:pPr>
            <a:r>
              <a:rPr lang="ru-RU" sz="2000" dirty="0" smtClean="0"/>
              <a:t>сотоварищ	</a:t>
            </a:r>
          </a:p>
          <a:p>
            <a:pPr>
              <a:buNone/>
            </a:pPr>
            <a:r>
              <a:rPr lang="ru-RU" sz="2000" dirty="0" smtClean="0"/>
              <a:t>товарка</a:t>
            </a:r>
          </a:p>
          <a:p>
            <a:pPr>
              <a:buNone/>
            </a:pPr>
            <a:r>
              <a:rPr lang="ru-RU" sz="2000" dirty="0" err="1" smtClean="0"/>
              <a:t>френд</a:t>
            </a: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dirty="0" smtClean="0"/>
              <a:t>нукер	</a:t>
            </a:r>
          </a:p>
          <a:p>
            <a:pPr>
              <a:buNone/>
            </a:pPr>
            <a:r>
              <a:rPr lang="ru-RU" sz="2000" dirty="0" smtClean="0"/>
              <a:t>наперсник	</a:t>
            </a:r>
          </a:p>
          <a:p>
            <a:pPr>
              <a:buNone/>
            </a:pPr>
            <a:r>
              <a:rPr lang="ru-RU" sz="2000" dirty="0" err="1" smtClean="0"/>
              <a:t>друган</a:t>
            </a: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dirty="0" err="1" smtClean="0"/>
              <a:t>корефан</a:t>
            </a: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dirty="0" smtClean="0"/>
              <a:t>клеврет	</a:t>
            </a:r>
          </a:p>
          <a:p>
            <a:pPr>
              <a:buNone/>
            </a:pPr>
            <a:r>
              <a:rPr lang="ru-RU" sz="2000" dirty="0" smtClean="0"/>
              <a:t>камрад	</a:t>
            </a:r>
          </a:p>
          <a:p>
            <a:pPr>
              <a:buNone/>
            </a:pPr>
            <a:r>
              <a:rPr lang="ru-RU" sz="2000" dirty="0" smtClean="0"/>
              <a:t>друг-приятель	</a:t>
            </a:r>
          </a:p>
          <a:p>
            <a:pPr>
              <a:buNone/>
            </a:pPr>
            <a:r>
              <a:rPr lang="ru-RU" sz="2000" dirty="0" smtClean="0"/>
              <a:t>сослуживица	</a:t>
            </a:r>
          </a:p>
          <a:p>
            <a:pPr>
              <a:buNone/>
            </a:pPr>
            <a:r>
              <a:rPr lang="ru-RU" sz="2000" dirty="0" err="1" smtClean="0"/>
              <a:t>благоприятель</a:t>
            </a: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dirty="0" err="1" smtClean="0"/>
              <a:t>кентяра</a:t>
            </a: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dirty="0" err="1" smtClean="0"/>
              <a:t>закадыка</a:t>
            </a: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dirty="0" err="1" smtClean="0"/>
              <a:t>общник</a:t>
            </a: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dirty="0" err="1" smtClean="0"/>
              <a:t>сходник</a:t>
            </a: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dirty="0" smtClean="0"/>
              <a:t>не разлей вода	</a:t>
            </a:r>
          </a:p>
          <a:p>
            <a:pPr>
              <a:buNone/>
            </a:pPr>
            <a:r>
              <a:rPr lang="ru-RU" sz="2000" dirty="0" smtClean="0"/>
              <a:t>закадычный друг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72074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Я словом, как ветром, наполню страну! </a:t>
            </a:r>
            <a:br>
              <a:rPr lang="ru-RU" sz="3200" dirty="0" smtClean="0"/>
            </a:br>
            <a:r>
              <a:rPr lang="ru-RU" sz="3200" dirty="0" smtClean="0"/>
              <a:t>О том как </a:t>
            </a:r>
            <a:r>
              <a:rPr lang="ru-RU" i="1" dirty="0" smtClean="0"/>
              <a:t>товарищ</a:t>
            </a:r>
            <a:r>
              <a:rPr lang="ru-RU" dirty="0" smtClean="0"/>
              <a:t> </a:t>
            </a:r>
            <a:r>
              <a:rPr lang="ru-RU" sz="3200" dirty="0" smtClean="0"/>
              <a:t>звучит наяву…</a:t>
            </a:r>
            <a:endParaRPr lang="ru-RU" sz="3200" dirty="0"/>
          </a:p>
        </p:txBody>
      </p:sp>
      <p:pic>
        <p:nvPicPr>
          <p:cNvPr id="4" name="Содержимое 3" descr="f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357166"/>
            <a:ext cx="63363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pPr indent="371475">
              <a:buNone/>
            </a:pPr>
            <a:r>
              <a:rPr lang="ru-RU" sz="4000" b="1" i="1" dirty="0" smtClean="0"/>
              <a:t>Товарищ </a:t>
            </a:r>
            <a:r>
              <a:rPr lang="ru-RU" sz="4000" dirty="0" smtClean="0"/>
              <a:t>– великое </a:t>
            </a:r>
            <a:r>
              <a:rPr lang="ru-RU" sz="4000" dirty="0" smtClean="0"/>
              <a:t>слово! </a:t>
            </a:r>
            <a:endParaRPr lang="ru-RU" sz="4000" dirty="0" smtClean="0"/>
          </a:p>
          <a:p>
            <a:pPr indent="371475">
              <a:buNone/>
            </a:pPr>
            <a:r>
              <a:rPr lang="ru-RU" sz="4000" dirty="0" smtClean="0"/>
              <a:t>Х</a:t>
            </a:r>
            <a:r>
              <a:rPr lang="ru-RU" sz="4000" dirty="0" smtClean="0"/>
              <a:t>очется </a:t>
            </a:r>
            <a:r>
              <a:rPr lang="ru-RU" sz="4000" dirty="0" smtClean="0"/>
              <a:t>вернуть </a:t>
            </a:r>
            <a:r>
              <a:rPr lang="ru-RU" sz="4000" dirty="0" smtClean="0"/>
              <a:t>его истинное значение в русский язык, </a:t>
            </a:r>
            <a:r>
              <a:rPr lang="ru-RU" sz="4000" dirty="0" smtClean="0"/>
              <a:t>чтобы люди как можно чаще обращались друг к другу этим поистине добрым русским </a:t>
            </a:r>
            <a:r>
              <a:rPr lang="ru-RU" sz="4000" dirty="0" smtClean="0"/>
              <a:t>словом! </a:t>
            </a:r>
            <a:endParaRPr lang="ru-RU" sz="40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57232"/>
            <a:ext cx="8686800" cy="5572164"/>
          </a:xfrm>
        </p:spPr>
        <p:txBody>
          <a:bodyPr/>
          <a:lstStyle/>
          <a:p>
            <a:pPr algn="ctr"/>
            <a:r>
              <a:rPr lang="ru-RU" dirty="0" smtClean="0"/>
              <a:t>Спасибо за </a:t>
            </a:r>
            <a:r>
              <a:rPr lang="ru-RU" dirty="0" smtClean="0"/>
              <a:t>внимание,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Товарищи!</a:t>
            </a:r>
            <a:endParaRPr lang="ru-RU" sz="6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14353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И.А. Крылов, басня «Лебедь, рак и щука»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Стихотворение Михаила Дудина «Товарищ»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Этимологический словарь Фасмера.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Википедия</a:t>
            </a:r>
            <a:r>
              <a:rPr lang="ru-RU" dirty="0" smtClean="0"/>
              <a:t>, см. Товарищ – значение.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Яндекс</a:t>
            </a:r>
            <a:r>
              <a:rPr lang="ru-RU" dirty="0" smtClean="0"/>
              <a:t>. Словари см. Товарищество.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Энциклопедический словарь Ф.А. Брокгауз, И.А. </a:t>
            </a:r>
            <a:r>
              <a:rPr lang="ru-RU" dirty="0" err="1" smtClean="0"/>
              <a:t>Ефрон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Словарь синонимов </a:t>
            </a:r>
            <a:r>
              <a:rPr lang="ru-RU" dirty="0" smtClean="0"/>
              <a:t>русского языка Л. П. Алекторова, Л. А. Введенская, В. И. Зимин и др. — 2-е изд., </a:t>
            </a:r>
            <a:r>
              <a:rPr lang="ru-RU" dirty="0" err="1" smtClean="0"/>
              <a:t>испр</a:t>
            </a:r>
            <a:r>
              <a:rPr lang="ru-RU" dirty="0" smtClean="0"/>
              <a:t>. — М.: </a:t>
            </a:r>
            <a:r>
              <a:rPr lang="ru-RU" dirty="0" err="1" smtClean="0"/>
              <a:t>Астрель</a:t>
            </a:r>
            <a:r>
              <a:rPr lang="ru-RU" dirty="0" smtClean="0"/>
              <a:t>: ACT, 2008. — 333, [3] с.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/>
              <a:t>Товарищ – друг</a:t>
            </a:r>
            <a:r>
              <a:rPr lang="ru-RU" i="1" dirty="0" smtClean="0"/>
              <a:t>, </a:t>
            </a:r>
            <a:r>
              <a:rPr lang="ru-RU" sz="3200" dirty="0" smtClean="0"/>
              <a:t>слова синонимы</a:t>
            </a:r>
            <a:endParaRPr lang="ru-RU" sz="3200" dirty="0"/>
          </a:p>
        </p:txBody>
      </p:sp>
      <p:pic>
        <p:nvPicPr>
          <p:cNvPr id="4" name="Содержимое 3" descr="Отсканировано 12.03.2010 13-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4786346" cy="3187272"/>
          </a:xfrm>
        </p:spPr>
      </p:pic>
      <p:sp>
        <p:nvSpPr>
          <p:cNvPr id="6" name="TextBox 5"/>
          <p:cNvSpPr txBox="1"/>
          <p:nvPr/>
        </p:nvSpPr>
        <p:spPr>
          <a:xfrm>
            <a:off x="1785918" y="4929198"/>
            <a:ext cx="6715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 и Джеки Чан – друзья</a:t>
            </a:r>
          </a:p>
          <a:p>
            <a:r>
              <a:rPr lang="ru-RU" sz="2800" i="1" dirty="0" smtClean="0"/>
              <a:t>«Когда в товарищах согласья нет,</a:t>
            </a:r>
          </a:p>
          <a:p>
            <a:r>
              <a:rPr lang="ru-RU" sz="2800" i="1" dirty="0" smtClean="0"/>
              <a:t>На лад их дело не пойдет</a:t>
            </a:r>
            <a:r>
              <a:rPr lang="ru-RU" sz="2800" i="1" dirty="0" smtClean="0"/>
              <a:t>…»</a:t>
            </a:r>
            <a:r>
              <a:rPr lang="ru-RU" sz="2800" i="1" dirty="0" smtClean="0">
                <a:cs typeface="Vrinda"/>
              </a:rPr>
              <a:t> </a:t>
            </a:r>
            <a:r>
              <a:rPr lang="ru-RU" sz="2400" dirty="0" smtClean="0">
                <a:cs typeface="Vrinda"/>
              </a:rPr>
              <a:t>[1]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196290" cy="3143272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Имён </a:t>
            </a:r>
            <a:r>
              <a:rPr lang="ru-RU" sz="3100" dirty="0" smtClean="0"/>
              <a:t>на свете </a:t>
            </a:r>
            <a:r>
              <a:rPr lang="ru-RU" sz="3100" dirty="0" smtClean="0"/>
              <a:t>миллион…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Какое ты похвалишь?</a:t>
            </a:r>
            <a:br>
              <a:rPr lang="ru-RU" sz="3100" dirty="0" smtClean="0"/>
            </a:br>
            <a:r>
              <a:rPr lang="ru-RU" sz="3100" dirty="0" smtClean="0"/>
              <a:t>А для меня среди </a:t>
            </a:r>
            <a:r>
              <a:rPr lang="ru-RU" sz="3100" dirty="0" smtClean="0"/>
              <a:t>имён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Есть лучшее: «</a:t>
            </a:r>
            <a:r>
              <a:rPr lang="ru-RU" sz="3100" dirty="0" smtClean="0"/>
              <a:t>товарищ»! </a:t>
            </a:r>
            <a:r>
              <a:rPr lang="ru-RU" sz="2400" dirty="0" smtClean="0"/>
              <a:t>[2]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C:\Users\Ирина Геннадьевна\Desktop\Товарищ\Отсканировано 12.03.2010 13-1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922" y="3214686"/>
            <a:ext cx="4994854" cy="335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572008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 это мой лучший друг Максим </a:t>
            </a:r>
          </a:p>
          <a:p>
            <a:r>
              <a:rPr lang="ru-RU" sz="2400" dirty="0" smtClean="0"/>
              <a:t>с </a:t>
            </a:r>
            <a:r>
              <a:rPr lang="ru-RU" sz="2400" i="1" dirty="0" smtClean="0"/>
              <a:t>товарищами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64294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Этимология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429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Слово </a:t>
            </a:r>
            <a:r>
              <a:rPr lang="en-US" b="1" i="1" dirty="0" smtClean="0"/>
              <a:t>«</a:t>
            </a:r>
            <a:r>
              <a:rPr lang="en-US" b="1" i="1" dirty="0" err="1" smtClean="0"/>
              <a:t>товарищ</a:t>
            </a:r>
            <a:r>
              <a:rPr lang="en-US" b="1" i="1" dirty="0" smtClean="0"/>
              <a:t>», </a:t>
            </a:r>
            <a:r>
              <a:rPr lang="ru-RU" dirty="0" smtClean="0"/>
              <a:t>тюркского происхождения, где </a:t>
            </a:r>
            <a:r>
              <a:rPr lang="ru-RU" i="1" dirty="0" smtClean="0"/>
              <a:t>товар </a:t>
            </a:r>
            <a:r>
              <a:rPr lang="ru-RU" dirty="0" smtClean="0"/>
              <a:t>— 'скот', </a:t>
            </a:r>
            <a:r>
              <a:rPr lang="ru-RU" i="1" dirty="0" err="1" smtClean="0"/>
              <a:t>ищ</a:t>
            </a:r>
            <a:r>
              <a:rPr lang="ru-RU" i="1" dirty="0" smtClean="0"/>
              <a:t> </a:t>
            </a:r>
            <a:r>
              <a:rPr lang="ru-RU" dirty="0" smtClean="0"/>
              <a:t>— 'друг'. У кочевников скот являлся главным предметом купли-продажи. </a:t>
            </a:r>
            <a:r>
              <a:rPr lang="ru-RU" b="1" i="1" dirty="0" smtClean="0"/>
              <a:t>Товарищ</a:t>
            </a:r>
            <a:r>
              <a:rPr lang="ru-RU" i="1" dirty="0" smtClean="0"/>
              <a:t> </a:t>
            </a:r>
            <a:r>
              <a:rPr lang="ru-RU" i="1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тюркских языках означал 'компаньон в торговле'.</a:t>
            </a:r>
            <a:r>
              <a:rPr lang="ru-RU" sz="2800" dirty="0" smtClean="0"/>
              <a:t> </a:t>
            </a:r>
            <a:r>
              <a:rPr lang="ru-RU" sz="2800" dirty="0" smtClean="0">
                <a:cs typeface="Vrinda"/>
              </a:rPr>
              <a:t>[3]</a:t>
            </a:r>
            <a:endParaRPr lang="ru-RU" sz="2800" dirty="0" smtClean="0"/>
          </a:p>
          <a:p>
            <a:pPr>
              <a:buNone/>
            </a:pPr>
            <a:r>
              <a:rPr lang="en-US" dirty="0" err="1" smtClean="0"/>
              <a:t>Товарищами</a:t>
            </a:r>
            <a:r>
              <a:rPr lang="en-US" dirty="0" smtClean="0"/>
              <a:t> </a:t>
            </a:r>
            <a:r>
              <a:rPr lang="en-US" dirty="0" err="1" smtClean="0"/>
              <a:t>называли</a:t>
            </a:r>
            <a:r>
              <a:rPr lang="en-US" dirty="0" smtClean="0"/>
              <a:t> </a:t>
            </a:r>
            <a:r>
              <a:rPr lang="en-US" dirty="0" err="1" smtClean="0"/>
              <a:t>себя</a:t>
            </a:r>
            <a:r>
              <a:rPr lang="en-US" dirty="0" smtClean="0"/>
              <a:t> </a:t>
            </a:r>
            <a:r>
              <a:rPr lang="en-US" dirty="0" err="1" smtClean="0"/>
              <a:t>бродячие</a:t>
            </a:r>
            <a:r>
              <a:rPr lang="en-US" dirty="0" smtClean="0"/>
              <a:t> </a:t>
            </a:r>
            <a:r>
              <a:rPr lang="en-US" dirty="0" err="1" smtClean="0"/>
              <a:t>торговцы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Руси</a:t>
            </a:r>
            <a:r>
              <a:rPr lang="en-US" dirty="0" smtClean="0"/>
              <a:t>, </a:t>
            </a:r>
            <a:r>
              <a:rPr lang="en-US" dirty="0" err="1" smtClean="0"/>
              <a:t>которые</a:t>
            </a:r>
            <a:r>
              <a:rPr lang="en-US" dirty="0" smtClean="0"/>
              <a:t> </a:t>
            </a:r>
            <a:r>
              <a:rPr lang="en-US" dirty="0" err="1" smtClean="0"/>
              <a:t>торговали</a:t>
            </a:r>
            <a:r>
              <a:rPr lang="en-US" dirty="0" smtClean="0"/>
              <a:t> </a:t>
            </a:r>
            <a:r>
              <a:rPr lang="en-US" dirty="0" err="1" smtClean="0"/>
              <a:t>одним</a:t>
            </a:r>
            <a:r>
              <a:rPr lang="en-US" dirty="0" smtClean="0"/>
              <a:t> (</a:t>
            </a:r>
            <a:r>
              <a:rPr lang="en-US" dirty="0" err="1" smtClean="0"/>
              <a:t>похожим</a:t>
            </a:r>
            <a:r>
              <a:rPr lang="en-US" dirty="0" smtClean="0"/>
              <a:t>) </a:t>
            </a:r>
            <a:r>
              <a:rPr lang="en-US" dirty="0" err="1" smtClean="0"/>
              <a:t>товаром</a:t>
            </a:r>
            <a:r>
              <a:rPr lang="en-US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П. Я. </a:t>
            </a:r>
            <a:r>
              <a:rPr lang="en-US" dirty="0" err="1" smtClean="0"/>
              <a:t>Черных</a:t>
            </a:r>
            <a:r>
              <a:rPr lang="en-US" dirty="0" smtClean="0"/>
              <a:t> </a:t>
            </a:r>
            <a:r>
              <a:rPr lang="en-US" dirty="0" err="1" smtClean="0"/>
              <a:t>производит</a:t>
            </a:r>
            <a:r>
              <a:rPr lang="en-US" dirty="0" smtClean="0"/>
              <a:t> </a:t>
            </a:r>
            <a:r>
              <a:rPr lang="en-US" dirty="0" err="1" smtClean="0"/>
              <a:t>это</a:t>
            </a:r>
            <a:r>
              <a:rPr lang="en-US" dirty="0" smtClean="0"/>
              <a:t> </a:t>
            </a:r>
            <a:r>
              <a:rPr lang="en-US" dirty="0" err="1" smtClean="0"/>
              <a:t>слово</a:t>
            </a:r>
            <a:r>
              <a:rPr lang="en-US" dirty="0" smtClean="0"/>
              <a:t> </a:t>
            </a:r>
            <a:r>
              <a:rPr lang="en-US" dirty="0" err="1" smtClean="0"/>
              <a:t>от</a:t>
            </a:r>
            <a:r>
              <a:rPr lang="en-US" dirty="0" smtClean="0"/>
              <a:t> </a:t>
            </a:r>
            <a:r>
              <a:rPr lang="en-US" dirty="0" err="1" smtClean="0"/>
              <a:t>др.-рус</a:t>
            </a:r>
            <a:r>
              <a:rPr lang="en-US" dirty="0" smtClean="0"/>
              <a:t>. </a:t>
            </a:r>
            <a:r>
              <a:rPr lang="en-US" dirty="0" err="1" smtClean="0"/>
              <a:t>товаръ</a:t>
            </a:r>
            <a:r>
              <a:rPr lang="en-US" dirty="0" smtClean="0"/>
              <a:t>, </a:t>
            </a:r>
            <a:r>
              <a:rPr lang="en-US" dirty="0" err="1" smtClean="0"/>
              <a:t>товарище</a:t>
            </a:r>
            <a:r>
              <a:rPr lang="en-US" dirty="0" smtClean="0"/>
              <a:t> — </a:t>
            </a:r>
            <a:r>
              <a:rPr lang="en-US" dirty="0" err="1" smtClean="0"/>
              <a:t>стан</a:t>
            </a:r>
            <a:r>
              <a:rPr lang="en-US" dirty="0" smtClean="0"/>
              <a:t>, </a:t>
            </a:r>
            <a:r>
              <a:rPr lang="en-US" dirty="0" err="1" smtClean="0"/>
              <a:t>военный</a:t>
            </a:r>
            <a:r>
              <a:rPr lang="en-US" dirty="0" smtClean="0"/>
              <a:t> </a:t>
            </a:r>
            <a:r>
              <a:rPr lang="en-US" dirty="0" err="1" smtClean="0"/>
              <a:t>лагерь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В сочинении Павла Флоренского: "...старинное русское товар, то есть товарищ... происходит ...от - крыть, закрывать - и означает, собственно, защита, защитник...".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215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Греческое же слово </a:t>
            </a:r>
            <a:r>
              <a:rPr lang="ru-RU" b="1" i="1" dirty="0" smtClean="0"/>
              <a:t>"товарищ" </a:t>
            </a:r>
            <a:r>
              <a:rPr lang="ru-RU" dirty="0" smtClean="0"/>
              <a:t>(</a:t>
            </a:r>
            <a:r>
              <a:rPr lang="ru-RU" dirty="0" err="1" smtClean="0"/>
              <a:t>синтрофос</a:t>
            </a:r>
            <a:r>
              <a:rPr lang="ru-RU" dirty="0" smtClean="0"/>
              <a:t>) означает "человек, с которым вместе ты ешь", </a:t>
            </a:r>
            <a:r>
              <a:rPr lang="ru-RU" dirty="0" smtClean="0"/>
              <a:t>иными </a:t>
            </a:r>
            <a:r>
              <a:rPr lang="ru-RU" dirty="0" smtClean="0"/>
              <a:t>словами, - </a:t>
            </a:r>
            <a:r>
              <a:rPr lang="ru-RU" dirty="0" smtClean="0"/>
              <a:t> </a:t>
            </a:r>
            <a:r>
              <a:rPr lang="ru-RU" dirty="0" smtClean="0"/>
              <a:t>близкий человек, приятель. В переводе с иврита это обращение означает "человек слова" - своего рода рыцарь без страха и </a:t>
            </a:r>
            <a:r>
              <a:rPr lang="ru-RU" dirty="0" smtClean="0"/>
              <a:t>упрёка. </a:t>
            </a:r>
            <a:r>
              <a:rPr lang="ru-RU" sz="2400" dirty="0" smtClean="0"/>
              <a:t>[4]</a:t>
            </a:r>
            <a:endParaRPr lang="ru-RU" sz="2400" dirty="0"/>
          </a:p>
        </p:txBody>
      </p:sp>
      <p:pic>
        <p:nvPicPr>
          <p:cNvPr id="1026" name="Picture 2" descr="E:\2584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69" y="3357562"/>
            <a:ext cx="4277563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В </a:t>
            </a:r>
            <a:r>
              <a:rPr lang="en-US" dirty="0" err="1" smtClean="0"/>
              <a:t>русском</a:t>
            </a:r>
            <a:r>
              <a:rPr lang="en-US" dirty="0" smtClean="0"/>
              <a:t> </a:t>
            </a:r>
            <a:r>
              <a:rPr lang="en-US" dirty="0" err="1" smtClean="0"/>
              <a:t>языке</a:t>
            </a:r>
            <a:r>
              <a:rPr lang="en-US" dirty="0" smtClean="0"/>
              <a:t> </a:t>
            </a:r>
            <a:r>
              <a:rPr lang="en-US" dirty="0" err="1" smtClean="0"/>
              <a:t>слово</a:t>
            </a:r>
            <a:r>
              <a:rPr lang="en-US" dirty="0" smtClean="0"/>
              <a:t> </a:t>
            </a:r>
            <a:r>
              <a:rPr lang="en-US" b="1" i="1" dirty="0" smtClean="0"/>
              <a:t>«</a:t>
            </a:r>
            <a:r>
              <a:rPr lang="en-US" b="1" i="1" dirty="0" err="1" smtClean="0"/>
              <a:t>товарищ</a:t>
            </a:r>
            <a:r>
              <a:rPr lang="en-US" b="1" i="1" dirty="0" smtClean="0"/>
              <a:t>» </a:t>
            </a:r>
            <a:r>
              <a:rPr lang="en-US" dirty="0" err="1" smtClean="0"/>
              <a:t>первоначально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является</a:t>
            </a:r>
            <a:r>
              <a:rPr lang="en-US" dirty="0" smtClean="0"/>
              <a:t> </a:t>
            </a:r>
            <a:r>
              <a:rPr lang="en-US" dirty="0" err="1" smtClean="0"/>
              <a:t>синонимом</a:t>
            </a:r>
            <a:r>
              <a:rPr lang="en-US" dirty="0" smtClean="0"/>
              <a:t> </a:t>
            </a:r>
            <a:r>
              <a:rPr lang="en-US" dirty="0" err="1" smtClean="0"/>
              <a:t>слова</a:t>
            </a:r>
            <a:r>
              <a:rPr lang="en-US" dirty="0" smtClean="0"/>
              <a:t> «</a:t>
            </a:r>
            <a:r>
              <a:rPr lang="en-US" dirty="0" err="1" smtClean="0"/>
              <a:t>друг</a:t>
            </a:r>
            <a:r>
              <a:rPr lang="en-US" dirty="0" smtClean="0"/>
              <a:t>». </a:t>
            </a:r>
            <a:r>
              <a:rPr lang="en-US" dirty="0" err="1" smtClean="0"/>
              <a:t>Товарищами</a:t>
            </a:r>
            <a:r>
              <a:rPr lang="en-US" dirty="0" smtClean="0"/>
              <a:t> </a:t>
            </a:r>
            <a:r>
              <a:rPr lang="en-US" dirty="0" err="1" smtClean="0"/>
              <a:t>изначально</a:t>
            </a:r>
            <a:r>
              <a:rPr lang="en-US" dirty="0" smtClean="0"/>
              <a:t> </a:t>
            </a:r>
            <a:r>
              <a:rPr lang="en-US" dirty="0" err="1" smtClean="0"/>
              <a:t>называли</a:t>
            </a:r>
            <a:r>
              <a:rPr lang="en-US" dirty="0" smtClean="0"/>
              <a:t> </a:t>
            </a:r>
            <a:r>
              <a:rPr lang="en-US" dirty="0" err="1" smtClean="0"/>
              <a:t>людей</a:t>
            </a:r>
            <a:r>
              <a:rPr lang="en-US" dirty="0" smtClean="0"/>
              <a:t>, </a:t>
            </a:r>
            <a:r>
              <a:rPr lang="en-US" dirty="0" err="1" smtClean="0"/>
              <a:t>соединённых</a:t>
            </a:r>
            <a:r>
              <a:rPr lang="en-US" dirty="0" smtClean="0"/>
              <a:t> </a:t>
            </a:r>
            <a:r>
              <a:rPr lang="en-US" dirty="0" err="1" smtClean="0"/>
              <a:t>вместе</a:t>
            </a:r>
            <a:r>
              <a:rPr lang="en-US" dirty="0" smtClean="0"/>
              <a:t> </a:t>
            </a:r>
            <a:r>
              <a:rPr lang="en-US" dirty="0" err="1" smtClean="0"/>
              <a:t>одним</a:t>
            </a:r>
            <a:r>
              <a:rPr lang="en-US" dirty="0" smtClean="0"/>
              <a:t> </a:t>
            </a:r>
            <a:r>
              <a:rPr lang="en-US" dirty="0" err="1" smtClean="0"/>
              <a:t>делом</a:t>
            </a:r>
            <a:r>
              <a:rPr lang="en-US" dirty="0" smtClean="0"/>
              <a:t>, </a:t>
            </a:r>
            <a:r>
              <a:rPr lang="en-US" dirty="0" err="1" smtClean="0"/>
              <a:t>экстремальными</a:t>
            </a:r>
            <a:r>
              <a:rPr lang="en-US" dirty="0" smtClean="0"/>
              <a:t> </a:t>
            </a:r>
            <a:r>
              <a:rPr lang="en-US" dirty="0" err="1" smtClean="0"/>
              <a:t>обстоятельствами</a:t>
            </a:r>
            <a:r>
              <a:rPr lang="en-US" dirty="0" smtClean="0"/>
              <a:t>. В </a:t>
            </a:r>
            <a:r>
              <a:rPr lang="en-US" dirty="0" err="1" smtClean="0"/>
              <a:t>среде</a:t>
            </a:r>
            <a:r>
              <a:rPr lang="en-US" dirty="0" smtClean="0"/>
              <a:t> </a:t>
            </a:r>
            <a:r>
              <a:rPr lang="en-US" dirty="0" err="1" smtClean="0"/>
              <a:t>украинского</a:t>
            </a:r>
            <a:r>
              <a:rPr lang="en-US" dirty="0" smtClean="0"/>
              <a:t> и </a:t>
            </a:r>
            <a:r>
              <a:rPr lang="en-US" dirty="0" err="1" smtClean="0"/>
              <a:t>донского</a:t>
            </a:r>
            <a:r>
              <a:rPr lang="en-US" dirty="0" smtClean="0"/>
              <a:t> </a:t>
            </a:r>
            <a:r>
              <a:rPr lang="en-US" dirty="0" err="1" smtClean="0"/>
              <a:t>казачества</a:t>
            </a:r>
            <a:r>
              <a:rPr lang="en-US" dirty="0" smtClean="0"/>
              <a:t> </a:t>
            </a:r>
            <a:r>
              <a:rPr lang="en-US" dirty="0" err="1" smtClean="0"/>
              <a:t>титул</a:t>
            </a:r>
            <a:r>
              <a:rPr lang="en-US" dirty="0" smtClean="0"/>
              <a:t> </a:t>
            </a:r>
            <a:r>
              <a:rPr lang="en-US" b="1" i="1" dirty="0" smtClean="0"/>
              <a:t>«</a:t>
            </a:r>
            <a:r>
              <a:rPr lang="en-US" b="1" i="1" dirty="0" err="1" smtClean="0"/>
              <a:t>товарищ</a:t>
            </a:r>
            <a:r>
              <a:rPr lang="en-US" b="1" i="1" dirty="0" smtClean="0"/>
              <a:t>» </a:t>
            </a:r>
            <a:r>
              <a:rPr lang="en-US" dirty="0" err="1" smtClean="0"/>
              <a:t>использовался</a:t>
            </a:r>
            <a:r>
              <a:rPr lang="en-US" dirty="0" smtClean="0"/>
              <a:t> </a:t>
            </a:r>
            <a:r>
              <a:rPr lang="en-US" dirty="0" err="1" smtClean="0"/>
              <a:t>рядовыми</a:t>
            </a:r>
            <a:r>
              <a:rPr lang="en-US" dirty="0" smtClean="0"/>
              <a:t> </a:t>
            </a:r>
            <a:r>
              <a:rPr lang="en-US" dirty="0" err="1" smtClean="0"/>
              <a:t>казаками</a:t>
            </a:r>
            <a:r>
              <a:rPr lang="en-US" dirty="0" smtClean="0"/>
              <a:t>, </a:t>
            </a:r>
            <a:r>
              <a:rPr lang="en-US" dirty="0" err="1" smtClean="0"/>
              <a:t>полноправными</a:t>
            </a:r>
            <a:r>
              <a:rPr lang="en-US" dirty="0" smtClean="0"/>
              <a:t> </a:t>
            </a:r>
            <a:r>
              <a:rPr lang="en-US" dirty="0" err="1" smtClean="0"/>
              <a:t>членами</a:t>
            </a:r>
            <a:r>
              <a:rPr lang="en-US" dirty="0" smtClean="0"/>
              <a:t> </a:t>
            </a:r>
            <a:r>
              <a:rPr lang="en-US" dirty="0" err="1" smtClean="0"/>
              <a:t>казачьей</a:t>
            </a:r>
            <a:r>
              <a:rPr lang="en-US" dirty="0" smtClean="0"/>
              <a:t> </a:t>
            </a:r>
            <a:r>
              <a:rPr lang="en-US" dirty="0" err="1" smtClean="0"/>
              <a:t>общины</a:t>
            </a:r>
            <a:r>
              <a:rPr lang="en-US" dirty="0" smtClean="0"/>
              <a:t>. </a:t>
            </a:r>
            <a:r>
              <a:rPr lang="en-US" dirty="0" err="1" smtClean="0"/>
              <a:t>Существовали</a:t>
            </a:r>
            <a:r>
              <a:rPr lang="en-US" dirty="0" smtClean="0"/>
              <a:t> </a:t>
            </a:r>
            <a:r>
              <a:rPr lang="en-US" dirty="0" err="1" smtClean="0"/>
              <a:t>также</a:t>
            </a:r>
            <a:r>
              <a:rPr lang="en-US" dirty="0" smtClean="0"/>
              <a:t> </a:t>
            </a:r>
            <a:r>
              <a:rPr lang="en-US" dirty="0" err="1" smtClean="0"/>
              <a:t>титулы</a:t>
            </a:r>
            <a:r>
              <a:rPr lang="en-US" dirty="0" smtClean="0"/>
              <a:t> </a:t>
            </a:r>
            <a:r>
              <a:rPr lang="en-US" dirty="0" err="1" smtClean="0"/>
              <a:t>военного</a:t>
            </a:r>
            <a:r>
              <a:rPr lang="en-US" dirty="0" smtClean="0"/>
              <a:t>, </a:t>
            </a:r>
            <a:r>
              <a:rPr lang="en-US" dirty="0" err="1" smtClean="0"/>
              <a:t>бунчукового</a:t>
            </a:r>
            <a:r>
              <a:rPr lang="en-US" dirty="0" smtClean="0"/>
              <a:t> и </a:t>
            </a:r>
            <a:r>
              <a:rPr lang="en-US" dirty="0" err="1" smtClean="0"/>
              <a:t>значкового</a:t>
            </a:r>
            <a:r>
              <a:rPr lang="en-US" dirty="0" smtClean="0"/>
              <a:t> </a:t>
            </a:r>
            <a:r>
              <a:rPr lang="en-US" dirty="0" err="1" smtClean="0"/>
              <a:t>товарища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Дореволюционные обращения различали пол адресата, подразумевали </a:t>
            </a:r>
            <a:r>
              <a:rPr lang="ru-RU" dirty="0" smtClean="0"/>
              <a:t>определённый </a:t>
            </a:r>
            <a:r>
              <a:rPr lang="ru-RU" dirty="0" smtClean="0"/>
              <a:t>и достаточно высокий социальный статус и обычно использовались вместе с фамилией, профессией, званием и т. д.</a:t>
            </a:r>
          </a:p>
          <a:p>
            <a:pPr>
              <a:buNone/>
            </a:pPr>
            <a:r>
              <a:rPr lang="ru-RU" dirty="0" smtClean="0"/>
              <a:t>Кстати сказать, была такая должность </a:t>
            </a:r>
            <a:r>
              <a:rPr lang="ru-RU" b="1" i="1" dirty="0" smtClean="0"/>
              <a:t>"товарищ прокурора" </a:t>
            </a:r>
            <a:r>
              <a:rPr lang="ru-RU" dirty="0" smtClean="0"/>
              <a:t>или</a:t>
            </a:r>
            <a:r>
              <a:rPr lang="ru-RU" b="1" i="1" dirty="0" smtClean="0"/>
              <a:t> "товарищ министра"</a:t>
            </a:r>
            <a:r>
              <a:rPr lang="ru-RU" dirty="0" smtClean="0"/>
              <a:t>, но это не было обращением , обращение звучало довольно вычурно: </a:t>
            </a:r>
            <a:r>
              <a:rPr lang="ru-RU" b="1" i="1" dirty="0" smtClean="0"/>
              <a:t>"господин товарищ прокурора" </a:t>
            </a:r>
            <a:r>
              <a:rPr lang="ru-RU" dirty="0" smtClean="0"/>
              <a:t>или </a:t>
            </a:r>
            <a:r>
              <a:rPr lang="ru-RU" b="1" i="1" dirty="0" smtClean="0"/>
              <a:t>"господин товарищ министра". </a:t>
            </a:r>
            <a:endParaRPr lang="ru-RU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А. С. Пушкин в стихотворении «К Чаадаеву» одним из первых вложил в это слово гражданский смысл: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000240"/>
            <a:ext cx="4929222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i="1" dirty="0" smtClean="0"/>
              <a:t>Товарищ, </a:t>
            </a:r>
            <a:r>
              <a:rPr lang="ru-RU" sz="3000" dirty="0" smtClean="0"/>
              <a:t>верь: взойдет она, </a:t>
            </a:r>
          </a:p>
          <a:p>
            <a:pPr>
              <a:buNone/>
            </a:pPr>
            <a:r>
              <a:rPr lang="ru-RU" sz="3000" dirty="0" smtClean="0"/>
              <a:t>Звезда пленительного счастья, </a:t>
            </a:r>
          </a:p>
          <a:p>
            <a:pPr>
              <a:buNone/>
            </a:pPr>
            <a:r>
              <a:rPr lang="ru-RU" sz="3000" dirty="0" smtClean="0"/>
              <a:t>Россия </a:t>
            </a:r>
            <a:r>
              <a:rPr lang="ru-RU" sz="3000" dirty="0" err="1" smtClean="0"/>
              <a:t>вспрянет</a:t>
            </a:r>
            <a:r>
              <a:rPr lang="ru-RU" sz="3000" dirty="0" smtClean="0"/>
              <a:t> ото сна, </a:t>
            </a:r>
          </a:p>
          <a:p>
            <a:pPr>
              <a:buNone/>
            </a:pPr>
            <a:r>
              <a:rPr lang="ru-RU" sz="3000" dirty="0" smtClean="0"/>
              <a:t>И на обломках самовластья </a:t>
            </a:r>
          </a:p>
          <a:p>
            <a:pPr>
              <a:buNone/>
            </a:pPr>
            <a:r>
              <a:rPr lang="ru-RU" sz="3000" dirty="0" smtClean="0"/>
              <a:t>Напишут наши имена…</a:t>
            </a:r>
          </a:p>
          <a:p>
            <a:endParaRPr lang="ru-RU" dirty="0"/>
          </a:p>
        </p:txBody>
      </p:sp>
      <p:pic>
        <p:nvPicPr>
          <p:cNvPr id="2050" name="Picture 2" descr="E:\пуш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3304083" cy="4067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</TotalTime>
  <Words>1058</Words>
  <Application>Microsoft Office PowerPoint</Application>
  <PresentationFormat>Экран (4:3)</PresentationFormat>
  <Paragraphs>104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«Товарищ» номинация Великое русское слово</vt:lpstr>
      <vt:lpstr> Я словом, как ветром, наполню страну!  О том как товарищ звучит наяву…</vt:lpstr>
      <vt:lpstr>Товарищ – друг, слова синонимы</vt:lpstr>
      <vt:lpstr>Имён на свете миллион… Какое ты похвалишь? А для меня среди имён Есть лучшее: «товарищ»! [2] </vt:lpstr>
      <vt:lpstr>Этимология</vt:lpstr>
      <vt:lpstr>Слайд 6</vt:lpstr>
      <vt:lpstr>Слайд 7</vt:lpstr>
      <vt:lpstr>Слайд 8</vt:lpstr>
      <vt:lpstr>А. С. Пушкин в стихотворении «К Чаадаеву» одним из первых вложил в это слово гражданский смысл: </vt:lpstr>
      <vt:lpstr>Слайд 10</vt:lpstr>
      <vt:lpstr>Слайд 11</vt:lpstr>
      <vt:lpstr>Слайд 12</vt:lpstr>
      <vt:lpstr>Слайд 13</vt:lpstr>
      <vt:lpstr>Политическое значение слова «товарищ»</vt:lpstr>
      <vt:lpstr>Слайд 15</vt:lpstr>
      <vt:lpstr>Слайд 16</vt:lpstr>
      <vt:lpstr>Слайд 17</vt:lpstr>
      <vt:lpstr>Слайд 18</vt:lpstr>
      <vt:lpstr>Ещё несколько современных синонимов слова  «Товарищ» [7]</vt:lpstr>
      <vt:lpstr>Слайд 20</vt:lpstr>
      <vt:lpstr>Спасибо за внимание, Товарищи!</vt:lpstr>
      <vt:lpstr>Список использованной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 2</dc:creator>
  <cp:lastModifiedBy>Ирина Геннадьевна</cp:lastModifiedBy>
  <cp:revision>35</cp:revision>
  <dcterms:created xsi:type="dcterms:W3CDTF">2010-03-12T05:25:22Z</dcterms:created>
  <dcterms:modified xsi:type="dcterms:W3CDTF">2010-03-19T07:52:09Z</dcterms:modified>
</cp:coreProperties>
</file>