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sldIdLst>
    <p:sldId id="256" r:id="rId2"/>
    <p:sldId id="257" r:id="rId3"/>
    <p:sldId id="272" r:id="rId4"/>
    <p:sldId id="259" r:id="rId5"/>
    <p:sldId id="273" r:id="rId6"/>
    <p:sldId id="274" r:id="rId7"/>
    <p:sldId id="298" r:id="rId8"/>
    <p:sldId id="275" r:id="rId9"/>
    <p:sldId id="300" r:id="rId10"/>
    <p:sldId id="301" r:id="rId11"/>
    <p:sldId id="303" r:id="rId12"/>
    <p:sldId id="302" r:id="rId13"/>
    <p:sldId id="276" r:id="rId14"/>
    <p:sldId id="279" r:id="rId15"/>
    <p:sldId id="281" r:id="rId16"/>
    <p:sldId id="277" r:id="rId17"/>
    <p:sldId id="308" r:id="rId18"/>
    <p:sldId id="278" r:id="rId19"/>
    <p:sldId id="280" r:id="rId20"/>
    <p:sldId id="311" r:id="rId21"/>
    <p:sldId id="283" r:id="rId22"/>
    <p:sldId id="284" r:id="rId23"/>
    <p:sldId id="285" r:id="rId24"/>
    <p:sldId id="287" r:id="rId25"/>
    <p:sldId id="286" r:id="rId26"/>
    <p:sldId id="288" r:id="rId27"/>
    <p:sldId id="291" r:id="rId28"/>
    <p:sldId id="293" r:id="rId29"/>
    <p:sldId id="294" r:id="rId30"/>
    <p:sldId id="295" r:id="rId31"/>
    <p:sldId id="296" r:id="rId32"/>
    <p:sldId id="297" r:id="rId33"/>
    <p:sldId id="305" r:id="rId34"/>
    <p:sldId id="307" r:id="rId35"/>
    <p:sldId id="306" r:id="rId36"/>
    <p:sldId id="31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3F17C-480B-4AD1-840D-BC20A35AD1C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1084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745D-0366-43B9-8A8A-824463F7375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2663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E054B-B3E3-42C2-B57C-83A1E0DD691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20969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DB27-1677-4925-8F72-F85B12905F0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3880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C6DC4-2183-403A-995C-97B2576129E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498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6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8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50875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</a:rPr>
              <a:t>Распространение педагогического опыта</a:t>
            </a:r>
          </a:p>
        </p:txBody>
      </p:sp>
      <p:graphicFrame>
        <p:nvGraphicFramePr>
          <p:cNvPr id="83984" name="Group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321823"/>
              </p:ext>
            </p:extLst>
          </p:nvPr>
        </p:nvGraphicFramePr>
        <p:xfrm>
          <a:off x="250825" y="1125538"/>
          <a:ext cx="8642350" cy="5472112"/>
        </p:xfrm>
        <a:graphic>
          <a:graphicData uri="http://schemas.openxmlformats.org/drawingml/2006/table">
            <a:tbl>
              <a:tblPr/>
              <a:tblGrid>
                <a:gridCol w="4392613"/>
                <a:gridCol w="4249737"/>
              </a:tblGrid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Муниципальный 2007-2008гг.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Региональный 2008-2009гг.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6100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Представление опыта работы в рамках круглого стола</a:t>
                      </a: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«Проблемы тестового контроля при подготовке обучающихся к ЕГЭ по истории и обществознанию»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Организация и проведение семинара  «Реализация </a:t>
                      </a:r>
                      <a:r>
                        <a:rPr kumimoji="0" lang="ru-RU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компетентностного</a:t>
                      </a: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подхода в обучении истории и обществознанию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(2 открытых урока: «Русское зарубежье», «Всеобщая декларация прав человека»)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4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7856"/>
            <a:ext cx="7920880" cy="722312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</a:rPr>
              <a:t>Распространение педагогического опыта</a:t>
            </a:r>
          </a:p>
        </p:txBody>
      </p:sp>
      <p:graphicFrame>
        <p:nvGraphicFramePr>
          <p:cNvPr id="86069" name="Group 5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542556"/>
              </p:ext>
            </p:extLst>
          </p:nvPr>
        </p:nvGraphicFramePr>
        <p:xfrm>
          <a:off x="214313" y="1071563"/>
          <a:ext cx="8102103" cy="5165725"/>
        </p:xfrm>
        <a:graphic>
          <a:graphicData uri="http://schemas.openxmlformats.org/drawingml/2006/table">
            <a:tbl>
              <a:tblPr/>
              <a:tblGrid>
                <a:gridCol w="8102103"/>
              </a:tblGrid>
              <a:tr h="914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Всероссийский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2008-2009гг.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51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Участие в Фестивале педагогических идей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«Открытый урок»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-«Всеобщая декларация прав человека»-урок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«Русское зарубежье»-урок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Публикация в сборнике тезисов фестиваля.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75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7856"/>
            <a:ext cx="8229600" cy="722312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</a:rPr>
              <a:t>Распространение педагогического опыта</a:t>
            </a:r>
          </a:p>
        </p:txBody>
      </p:sp>
      <p:graphicFrame>
        <p:nvGraphicFramePr>
          <p:cNvPr id="86069" name="Group 5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064322"/>
              </p:ext>
            </p:extLst>
          </p:nvPr>
        </p:nvGraphicFramePr>
        <p:xfrm>
          <a:off x="214313" y="1071563"/>
          <a:ext cx="8750300" cy="5559582"/>
        </p:xfrm>
        <a:graphic>
          <a:graphicData uri="http://schemas.openxmlformats.org/drawingml/2006/table">
            <a:tbl>
              <a:tblPr/>
              <a:tblGrid>
                <a:gridCol w="3810023"/>
                <a:gridCol w="4940277"/>
              </a:tblGrid>
              <a:tr h="914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Муниципальный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2011-2012гг.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Муниципальный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2011-2012гг.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251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Выступление на семинаре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учителей истории 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обществознания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рамках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тьюторского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сопровождения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теме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Интеграция как способ активации познавательной деятельности»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деловой игры «Избирательное право. Избирательный процесс.»</a:t>
                      </a: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Семинар учителей истории и обществознания по теме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метапредметной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технологии и формирование гражданской идентичности на уроках истории и обществознании»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 открытых урока: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Интегрированный урок в 9 классе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«Гражданская война-величайшая трагедия в истории России 19 в.»,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Интегрированный урок по истории, русской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литературе,МХК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11 классе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«Серебряный век русской культуры»)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5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b="1" u="sng">
              <a:solidFill>
                <a:srgbClr val="990099"/>
              </a:solidFill>
            </a:endParaRPr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1692275" y="2781300"/>
            <a:ext cx="2663825" cy="93503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189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1600" b="1">
                <a:solidFill>
                  <a:schemeClr val="accent2"/>
                </a:solidFill>
                <a:latin typeface="Monotype Corsiva" pitchFamily="66" charset="0"/>
              </a:rPr>
              <a:t>В процессе обучения и </a:t>
            </a:r>
          </a:p>
          <a:p>
            <a:pPr algn="ctr">
              <a:defRPr/>
            </a:pPr>
            <a:r>
              <a:rPr lang="ru-RU" sz="1600" b="1">
                <a:solidFill>
                  <a:schemeClr val="accent2"/>
                </a:solidFill>
                <a:latin typeface="Monotype Corsiva" pitchFamily="66" charset="0"/>
              </a:rPr>
              <a:t>воспитания</a:t>
            </a:r>
          </a:p>
          <a:p>
            <a:pPr algn="ctr">
              <a:defRPr/>
            </a:pPr>
            <a:r>
              <a:rPr lang="ru-RU" sz="1600" b="1">
                <a:solidFill>
                  <a:schemeClr val="accent2"/>
                </a:solidFill>
                <a:latin typeface="Monotype Corsiva" pitchFamily="66" charset="0"/>
              </a:rPr>
              <a:t>реализую технологии</a:t>
            </a:r>
          </a:p>
        </p:txBody>
      </p:sp>
      <p:sp>
        <p:nvSpPr>
          <p:cNvPr id="12292" name="AutoShape 15"/>
          <p:cNvSpPr>
            <a:spLocks noChangeArrowheads="1"/>
          </p:cNvSpPr>
          <p:nvPr/>
        </p:nvSpPr>
        <p:spPr bwMode="auto">
          <a:xfrm>
            <a:off x="4177804" y="4528128"/>
            <a:ext cx="1728761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Проблемное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обучение</a:t>
            </a:r>
          </a:p>
        </p:txBody>
      </p:sp>
      <p:sp>
        <p:nvSpPr>
          <p:cNvPr id="12293" name="AutoShape 17"/>
          <p:cNvSpPr>
            <a:spLocks noChangeArrowheads="1"/>
          </p:cNvSpPr>
          <p:nvPr/>
        </p:nvSpPr>
        <p:spPr bwMode="auto">
          <a:xfrm>
            <a:off x="179388" y="4393305"/>
            <a:ext cx="1765995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Игровое обучение</a:t>
            </a:r>
          </a:p>
        </p:txBody>
      </p:sp>
      <p:sp>
        <p:nvSpPr>
          <p:cNvPr id="12294" name="AutoShape 18"/>
          <p:cNvSpPr>
            <a:spLocks noChangeArrowheads="1"/>
          </p:cNvSpPr>
          <p:nvPr/>
        </p:nvSpPr>
        <p:spPr bwMode="auto">
          <a:xfrm>
            <a:off x="2195512" y="4508500"/>
            <a:ext cx="1784455" cy="576263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Интегрированное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обучение</a:t>
            </a:r>
          </a:p>
        </p:txBody>
      </p:sp>
      <p:sp>
        <p:nvSpPr>
          <p:cNvPr id="12295" name="AutoShape 19"/>
          <p:cNvSpPr>
            <a:spLocks noChangeArrowheads="1"/>
          </p:cNvSpPr>
          <p:nvPr/>
        </p:nvSpPr>
        <p:spPr bwMode="auto">
          <a:xfrm>
            <a:off x="179388" y="3357563"/>
            <a:ext cx="1522327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Обучение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в сотрудничестве</a:t>
            </a:r>
          </a:p>
        </p:txBody>
      </p:sp>
      <p:sp>
        <p:nvSpPr>
          <p:cNvPr id="12296" name="AutoShape 20"/>
          <p:cNvSpPr>
            <a:spLocks noChangeArrowheads="1"/>
          </p:cNvSpPr>
          <p:nvPr/>
        </p:nvSpPr>
        <p:spPr bwMode="auto">
          <a:xfrm>
            <a:off x="179388" y="1844675"/>
            <a:ext cx="1439862" cy="576263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000" b="1" dirty="0"/>
          </a:p>
          <a:p>
            <a:pPr algn="ctr"/>
            <a:r>
              <a:rPr lang="ru-RU" sz="1200" b="1" dirty="0" err="1">
                <a:solidFill>
                  <a:schemeClr val="tx2"/>
                </a:solidFill>
              </a:rPr>
              <a:t>Разноуровневое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обучение</a:t>
            </a:r>
          </a:p>
          <a:p>
            <a:pPr algn="ctr"/>
            <a:endParaRPr lang="ru-RU" sz="1000" b="1" dirty="0"/>
          </a:p>
        </p:txBody>
      </p:sp>
      <p:sp>
        <p:nvSpPr>
          <p:cNvPr id="12297" name="AutoShape 21"/>
          <p:cNvSpPr>
            <a:spLocks noChangeArrowheads="1"/>
          </p:cNvSpPr>
          <p:nvPr/>
        </p:nvSpPr>
        <p:spPr bwMode="auto">
          <a:xfrm>
            <a:off x="1835150" y="1341438"/>
            <a:ext cx="1439863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Личностно-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ориентированное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обучение</a:t>
            </a:r>
          </a:p>
        </p:txBody>
      </p:sp>
      <p:sp>
        <p:nvSpPr>
          <p:cNvPr id="12298" name="AutoShape 22"/>
          <p:cNvSpPr>
            <a:spLocks noChangeArrowheads="1"/>
          </p:cNvSpPr>
          <p:nvPr/>
        </p:nvSpPr>
        <p:spPr bwMode="auto">
          <a:xfrm>
            <a:off x="4283868" y="1260518"/>
            <a:ext cx="1872308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Метод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проектов</a:t>
            </a:r>
          </a:p>
        </p:txBody>
      </p:sp>
      <p:sp>
        <p:nvSpPr>
          <p:cNvPr id="12299" name="AutoShape 23"/>
          <p:cNvSpPr>
            <a:spLocks noChangeArrowheads="1"/>
          </p:cNvSpPr>
          <p:nvPr/>
        </p:nvSpPr>
        <p:spPr bwMode="auto">
          <a:xfrm>
            <a:off x="4498380" y="3817043"/>
            <a:ext cx="2018308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 err="1">
                <a:solidFill>
                  <a:schemeClr val="tx2"/>
                </a:solidFill>
              </a:rPr>
              <a:t>Здоровьесберегающее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2300" name="AutoShape 25"/>
          <p:cNvSpPr>
            <a:spLocks noChangeArrowheads="1"/>
          </p:cNvSpPr>
          <p:nvPr/>
        </p:nvSpPr>
        <p:spPr bwMode="auto">
          <a:xfrm>
            <a:off x="3851275" y="1989138"/>
            <a:ext cx="1872456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Информационно-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коммуникационная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технология</a:t>
            </a:r>
          </a:p>
        </p:txBody>
      </p:sp>
      <p:sp>
        <p:nvSpPr>
          <p:cNvPr id="12301" name="WordArt 27"/>
          <p:cNvSpPr>
            <a:spLocks noChangeArrowheads="1" noChangeShapeType="1" noTextEdit="1"/>
          </p:cNvSpPr>
          <p:nvPr/>
        </p:nvSpPr>
        <p:spPr bwMode="auto">
          <a:xfrm>
            <a:off x="755650" y="331788"/>
            <a:ext cx="5545138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Проблема, над которой работаю:</a:t>
            </a:r>
          </a:p>
        </p:txBody>
      </p:sp>
      <p:sp>
        <p:nvSpPr>
          <p:cNvPr id="12302" name="Text Box 32"/>
          <p:cNvSpPr txBox="1">
            <a:spLocks noChangeArrowheads="1"/>
          </p:cNvSpPr>
          <p:nvPr/>
        </p:nvSpPr>
        <p:spPr bwMode="auto">
          <a:xfrm>
            <a:off x="3851275" y="5229225"/>
            <a:ext cx="511333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Развитие  коммуникативных навыков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Рефлексия своей деятельности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Повышение качества обучения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Повышение мотивации к изучению предмета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Развитие навыков публичных выступлений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Усиление </a:t>
            </a:r>
            <a:r>
              <a:rPr lang="ru-RU" sz="1400" b="1" dirty="0" err="1">
                <a:solidFill>
                  <a:schemeClr val="accent2"/>
                </a:solidFill>
              </a:rPr>
              <a:t>здоровьесберегающего</a:t>
            </a:r>
            <a:r>
              <a:rPr lang="ru-RU" sz="1400" b="1" dirty="0">
                <a:solidFill>
                  <a:schemeClr val="accent2"/>
                </a:solidFill>
              </a:rPr>
              <a:t> аспекта обучения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chemeClr val="accent2"/>
                </a:solidFill>
              </a:rPr>
              <a:t> Всестороннее гармоническое развитие личности</a:t>
            </a:r>
          </a:p>
          <a:p>
            <a:pPr eaLnBrk="1" hangingPunct="1">
              <a:buFont typeface="Wingdings" pitchFamily="2" charset="2"/>
              <a:buChar char="§"/>
            </a:pPr>
            <a:endParaRPr lang="ru-RU" sz="1400" b="1" dirty="0">
              <a:solidFill>
                <a:schemeClr val="accent2"/>
              </a:solidFill>
            </a:endParaRPr>
          </a:p>
        </p:txBody>
      </p:sp>
      <p:grpSp>
        <p:nvGrpSpPr>
          <p:cNvPr id="12303" name="Group 51"/>
          <p:cNvGrpSpPr>
            <a:grpSpLocks/>
          </p:cNvGrpSpPr>
          <p:nvPr/>
        </p:nvGrpSpPr>
        <p:grpSpPr bwMode="auto">
          <a:xfrm>
            <a:off x="539750" y="5589588"/>
            <a:ext cx="2089150" cy="720725"/>
            <a:chOff x="340" y="3521"/>
            <a:chExt cx="1316" cy="454"/>
          </a:xfrm>
        </p:grpSpPr>
        <p:sp>
          <p:nvSpPr>
            <p:cNvPr id="3101" name="AutoShape 29"/>
            <p:cNvSpPr>
              <a:spLocks noChangeArrowheads="1"/>
            </p:cNvSpPr>
            <p:nvPr/>
          </p:nvSpPr>
          <p:spPr bwMode="auto">
            <a:xfrm>
              <a:off x="340" y="3521"/>
              <a:ext cx="1316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20" name="WordArt 33"/>
            <p:cNvSpPr>
              <a:spLocks noChangeArrowheads="1" noChangeShapeType="1" noTextEdit="1"/>
            </p:cNvSpPr>
            <p:nvPr/>
          </p:nvSpPr>
          <p:spPr bwMode="auto">
            <a:xfrm>
              <a:off x="476" y="3657"/>
              <a:ext cx="104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Результат</a:t>
              </a:r>
            </a:p>
          </p:txBody>
        </p:sp>
      </p:grpSp>
      <p:sp>
        <p:nvSpPr>
          <p:cNvPr id="12304" name="AutoShape 34"/>
          <p:cNvSpPr>
            <a:spLocks noChangeArrowheads="1"/>
          </p:cNvSpPr>
          <p:nvPr/>
        </p:nvSpPr>
        <p:spPr bwMode="auto">
          <a:xfrm>
            <a:off x="2771775" y="5734050"/>
            <a:ext cx="1079500" cy="360363"/>
          </a:xfrm>
          <a:prstGeom prst="notchedRightArrow">
            <a:avLst>
              <a:gd name="adj1" fmla="val 50000"/>
              <a:gd name="adj2" fmla="val 7489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5" name="AutoShape 37"/>
          <p:cNvSpPr>
            <a:spLocks noChangeArrowheads="1"/>
          </p:cNvSpPr>
          <p:nvPr/>
        </p:nvSpPr>
        <p:spPr bwMode="auto">
          <a:xfrm rot="-122065">
            <a:off x="2700338" y="1989138"/>
            <a:ext cx="71437" cy="576262"/>
          </a:xfrm>
          <a:prstGeom prst="upArrow">
            <a:avLst>
              <a:gd name="adj1" fmla="val 50000"/>
              <a:gd name="adj2" fmla="val 201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6" name="AutoShape 41"/>
          <p:cNvSpPr>
            <a:spLocks noChangeArrowheads="1"/>
          </p:cNvSpPr>
          <p:nvPr/>
        </p:nvSpPr>
        <p:spPr bwMode="auto">
          <a:xfrm rot="2294815">
            <a:off x="3132138" y="2060575"/>
            <a:ext cx="71437" cy="576263"/>
          </a:xfrm>
          <a:prstGeom prst="upArrow">
            <a:avLst>
              <a:gd name="adj1" fmla="val 50000"/>
              <a:gd name="adj2" fmla="val 201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7" name="AutoShape 43"/>
          <p:cNvSpPr>
            <a:spLocks noChangeArrowheads="1"/>
          </p:cNvSpPr>
          <p:nvPr/>
        </p:nvSpPr>
        <p:spPr bwMode="auto">
          <a:xfrm rot="-3163807">
            <a:off x="2160588" y="2168525"/>
            <a:ext cx="71437" cy="576263"/>
          </a:xfrm>
          <a:prstGeom prst="upArrow">
            <a:avLst>
              <a:gd name="adj1" fmla="val 50000"/>
              <a:gd name="adj2" fmla="val 201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8" name="AutoShape 44"/>
          <p:cNvSpPr>
            <a:spLocks noChangeArrowheads="1"/>
          </p:cNvSpPr>
          <p:nvPr/>
        </p:nvSpPr>
        <p:spPr bwMode="auto">
          <a:xfrm rot="3129525">
            <a:off x="3455988" y="2097087"/>
            <a:ext cx="71438" cy="576263"/>
          </a:xfrm>
          <a:prstGeom prst="upArrow">
            <a:avLst>
              <a:gd name="adj1" fmla="val 50000"/>
              <a:gd name="adj2" fmla="val 2016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9" name="AutoShape 45"/>
          <p:cNvSpPr>
            <a:spLocks noChangeArrowheads="1"/>
          </p:cNvSpPr>
          <p:nvPr/>
        </p:nvSpPr>
        <p:spPr bwMode="auto">
          <a:xfrm rot="8032366">
            <a:off x="4176713" y="3463925"/>
            <a:ext cx="71437" cy="576263"/>
          </a:xfrm>
          <a:prstGeom prst="upArrow">
            <a:avLst>
              <a:gd name="adj1" fmla="val 50000"/>
              <a:gd name="adj2" fmla="val 201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10" name="AutoShape 46"/>
          <p:cNvSpPr>
            <a:spLocks noChangeArrowheads="1"/>
          </p:cNvSpPr>
          <p:nvPr/>
        </p:nvSpPr>
        <p:spPr bwMode="auto">
          <a:xfrm rot="8802483">
            <a:off x="3492500" y="3789363"/>
            <a:ext cx="71438" cy="576262"/>
          </a:xfrm>
          <a:prstGeom prst="upArrow">
            <a:avLst>
              <a:gd name="adj1" fmla="val 50000"/>
              <a:gd name="adj2" fmla="val 2016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11" name="AutoShape 47"/>
          <p:cNvSpPr>
            <a:spLocks noChangeArrowheads="1"/>
          </p:cNvSpPr>
          <p:nvPr/>
        </p:nvSpPr>
        <p:spPr bwMode="auto">
          <a:xfrm rot="-8655505">
            <a:off x="2124075" y="3789363"/>
            <a:ext cx="71438" cy="576262"/>
          </a:xfrm>
          <a:prstGeom prst="upArrow">
            <a:avLst>
              <a:gd name="adj1" fmla="val 50000"/>
              <a:gd name="adj2" fmla="val 2016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12" name="AutoShape 48"/>
          <p:cNvSpPr>
            <a:spLocks noChangeArrowheads="1"/>
          </p:cNvSpPr>
          <p:nvPr/>
        </p:nvSpPr>
        <p:spPr bwMode="auto">
          <a:xfrm rot="-6272010">
            <a:off x="1331119" y="2921794"/>
            <a:ext cx="69850" cy="503238"/>
          </a:xfrm>
          <a:prstGeom prst="upArrow">
            <a:avLst>
              <a:gd name="adj1" fmla="val 50000"/>
              <a:gd name="adj2" fmla="val 1801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13" name="AutoShape 49"/>
          <p:cNvSpPr>
            <a:spLocks noChangeArrowheads="1"/>
          </p:cNvSpPr>
          <p:nvPr/>
        </p:nvSpPr>
        <p:spPr bwMode="auto">
          <a:xfrm rot="10800000">
            <a:off x="2771775" y="3789363"/>
            <a:ext cx="71438" cy="576262"/>
          </a:xfrm>
          <a:prstGeom prst="upArrow">
            <a:avLst>
              <a:gd name="adj1" fmla="val 50000"/>
              <a:gd name="adj2" fmla="val 2016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14" name="Text Box 53"/>
          <p:cNvSpPr txBox="1">
            <a:spLocks noChangeArrowheads="1"/>
          </p:cNvSpPr>
          <p:nvPr/>
        </p:nvSpPr>
        <p:spPr bwMode="auto">
          <a:xfrm>
            <a:off x="0" y="620713"/>
            <a:ext cx="69008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chemeClr val="accent2"/>
                </a:solidFill>
              </a:rPr>
              <a:t>«Развитие социокультурной компетенции и коммуникативных умений, </a:t>
            </a:r>
          </a:p>
          <a:p>
            <a:pPr algn="ctr" eaLnBrk="1" hangingPunct="1"/>
            <a:r>
              <a:rPr lang="ru-RU" sz="1400" b="1" dirty="0">
                <a:solidFill>
                  <a:schemeClr val="accent2"/>
                </a:solidFill>
              </a:rPr>
              <a:t>повышение базовой культуры личности через применение </a:t>
            </a:r>
          </a:p>
          <a:p>
            <a:pPr algn="ctr" eaLnBrk="1" hangingPunct="1"/>
            <a:r>
              <a:rPr lang="ru-RU" sz="1400" b="1" dirty="0">
                <a:solidFill>
                  <a:schemeClr val="accent2"/>
                </a:solidFill>
              </a:rPr>
              <a:t>инновационных технологий».</a:t>
            </a:r>
          </a:p>
        </p:txBody>
      </p:sp>
      <p:sp>
        <p:nvSpPr>
          <p:cNvPr id="12315" name="AutoShape 57"/>
          <p:cNvSpPr>
            <a:spLocks noChangeArrowheads="1"/>
          </p:cNvSpPr>
          <p:nvPr/>
        </p:nvSpPr>
        <p:spPr bwMode="auto">
          <a:xfrm rot="5340952" flipH="1">
            <a:off x="4679156" y="2888457"/>
            <a:ext cx="73025" cy="433388"/>
          </a:xfrm>
          <a:prstGeom prst="upArrow">
            <a:avLst>
              <a:gd name="adj1" fmla="val 50000"/>
              <a:gd name="adj2" fmla="val 1483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16" name="AutoShape 58"/>
          <p:cNvSpPr>
            <a:spLocks noChangeArrowheads="1"/>
          </p:cNvSpPr>
          <p:nvPr/>
        </p:nvSpPr>
        <p:spPr bwMode="auto">
          <a:xfrm>
            <a:off x="4751090" y="2950353"/>
            <a:ext cx="1656854" cy="576262"/>
          </a:xfrm>
          <a:prstGeom prst="flowChartAlternate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Развивающее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 обучение</a:t>
            </a:r>
          </a:p>
        </p:txBody>
      </p:sp>
      <p:pic>
        <p:nvPicPr>
          <p:cNvPr id="12317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7741" r="3450"/>
          <a:stretch>
            <a:fillRect/>
          </a:stretch>
        </p:blipFill>
        <p:spPr bwMode="auto">
          <a:xfrm>
            <a:off x="6516688" y="876757"/>
            <a:ext cx="16906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39" descr="DSC039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r="36844"/>
          <a:stretch>
            <a:fillRect/>
          </a:stretch>
        </p:blipFill>
        <p:spPr bwMode="auto">
          <a:xfrm>
            <a:off x="6526204" y="2744788"/>
            <a:ext cx="2159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25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/>
      <p:bldP spid="12302" grpId="0"/>
      <p:bldP spid="123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88640"/>
            <a:ext cx="8928992" cy="6669360"/>
          </a:xfr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sz="2100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«технология интерактивного обучения»</a:t>
            </a:r>
            <a:r>
              <a:rPr lang="ru-RU" sz="3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smtClean="0"/>
              <a:t>-</a:t>
            </a:r>
            <a:r>
              <a:rPr lang="ru-RU" sz="2200" dirty="0" smtClean="0"/>
              <a:t> обучение, погруженное в общение, основанное на взаимодействии, получении конкретного опыта, осмыслении его и применении на практике; </a:t>
            </a:r>
            <a:endParaRPr lang="ru-RU" sz="2200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«технология проектного обучения» </a:t>
            </a:r>
            <a:r>
              <a:rPr lang="ru-RU" sz="2200" i="1" dirty="0" smtClean="0"/>
              <a:t>- </a:t>
            </a:r>
            <a:r>
              <a:rPr lang="ru-RU" sz="2200" dirty="0" smtClean="0"/>
              <a:t> создаю условия для реализации умений и компетентностей, связанных с планированием работы, разработкой поэтапной программы действий от замысла до готового продукта; </a:t>
            </a:r>
            <a:endParaRPr lang="ru-RU" sz="2200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«технология развития критического мышления» </a:t>
            </a:r>
            <a:r>
              <a:rPr lang="ru-RU" sz="2200" i="1" dirty="0" smtClean="0"/>
              <a:t>- </a:t>
            </a:r>
            <a:r>
              <a:rPr lang="ru-RU" sz="2200" dirty="0" smtClean="0"/>
              <a:t>целевое назначение которой, в формировании таких гражданских умений и навыков, как  умение вырабатывать своё собственное мнение, осмыслить опыт, логично выстроить цепь доказательств, выразить себя.</a:t>
            </a:r>
            <a:endParaRPr lang="ru-RU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30474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496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b="1" u="sng">
              <a:solidFill>
                <a:srgbClr val="990099"/>
              </a:solidFill>
            </a:endParaRPr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3203575" y="3141663"/>
            <a:ext cx="2952750" cy="12239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189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8E008E"/>
                </a:solidFill>
                <a:latin typeface="Monotype Corsiva" pitchFamily="66" charset="0"/>
              </a:rPr>
              <a:t>Методы:</a:t>
            </a:r>
          </a:p>
        </p:txBody>
      </p:sp>
      <p:sp>
        <p:nvSpPr>
          <p:cNvPr id="16388" name="AutoShape 7"/>
          <p:cNvSpPr>
            <a:spLocks noChangeArrowheads="1"/>
          </p:cNvSpPr>
          <p:nvPr/>
        </p:nvSpPr>
        <p:spPr bwMode="auto">
          <a:xfrm>
            <a:off x="6571457" y="3213100"/>
            <a:ext cx="2572543" cy="10795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50000"/>
              </a:spcBef>
            </a:pPr>
            <a:r>
              <a:rPr lang="ru-RU" sz="2400" b="1" dirty="0">
                <a:solidFill>
                  <a:srgbClr val="002060"/>
                </a:solidFill>
              </a:rPr>
              <a:t>Занимательное 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2400" b="1" dirty="0">
                <a:solidFill>
                  <a:srgbClr val="002060"/>
                </a:solidFill>
              </a:rPr>
              <a:t>содержание</a:t>
            </a:r>
          </a:p>
        </p:txBody>
      </p:sp>
      <p:sp>
        <p:nvSpPr>
          <p:cNvPr id="16389" name="AutoShape 8"/>
          <p:cNvSpPr>
            <a:spLocks noChangeArrowheads="1"/>
          </p:cNvSpPr>
          <p:nvPr/>
        </p:nvSpPr>
        <p:spPr bwMode="auto">
          <a:xfrm>
            <a:off x="250825" y="1628775"/>
            <a:ext cx="2736850" cy="1222375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Работа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с историческим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документом</a:t>
            </a:r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</p:txBody>
      </p:sp>
      <p:sp>
        <p:nvSpPr>
          <p:cNvPr id="16390" name="AutoShape 9"/>
          <p:cNvSpPr>
            <a:spLocks noChangeArrowheads="1"/>
          </p:cNvSpPr>
          <p:nvPr/>
        </p:nvSpPr>
        <p:spPr bwMode="auto">
          <a:xfrm>
            <a:off x="3203575" y="1557338"/>
            <a:ext cx="2592388" cy="719137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Разминки</a:t>
            </a:r>
          </a:p>
        </p:txBody>
      </p:sp>
      <p:sp>
        <p:nvSpPr>
          <p:cNvPr id="16391" name="AutoShape 10"/>
          <p:cNvSpPr>
            <a:spLocks noChangeArrowheads="1"/>
          </p:cNvSpPr>
          <p:nvPr/>
        </p:nvSpPr>
        <p:spPr bwMode="auto">
          <a:xfrm>
            <a:off x="4787900" y="4941888"/>
            <a:ext cx="3384550" cy="1655464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Демонстрация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(слайдов, кинохроники,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фотографий,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иллюстраций,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музейных экспонатов).</a:t>
            </a:r>
          </a:p>
        </p:txBody>
      </p:sp>
      <p:sp>
        <p:nvSpPr>
          <p:cNvPr id="16392" name="AutoShape 11"/>
          <p:cNvSpPr>
            <a:spLocks noChangeArrowheads="1"/>
          </p:cNvSpPr>
          <p:nvPr/>
        </p:nvSpPr>
        <p:spPr bwMode="auto">
          <a:xfrm>
            <a:off x="6300788" y="1628775"/>
            <a:ext cx="2447925" cy="1152525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Проектная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деятельность</a:t>
            </a:r>
          </a:p>
        </p:txBody>
      </p:sp>
      <p:sp>
        <p:nvSpPr>
          <p:cNvPr id="16393" name="AutoShape 12"/>
          <p:cNvSpPr>
            <a:spLocks noChangeArrowheads="1"/>
          </p:cNvSpPr>
          <p:nvPr/>
        </p:nvSpPr>
        <p:spPr bwMode="auto">
          <a:xfrm>
            <a:off x="1258888" y="5013325"/>
            <a:ext cx="3168650" cy="1439863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Встречи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с участниками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и очевидцами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событий.</a:t>
            </a:r>
          </a:p>
        </p:txBody>
      </p:sp>
      <p:sp>
        <p:nvSpPr>
          <p:cNvPr id="16394" name="WordArt 13"/>
          <p:cNvSpPr>
            <a:spLocks noChangeArrowheads="1" noChangeShapeType="1" noTextEdit="1"/>
          </p:cNvSpPr>
          <p:nvPr/>
        </p:nvSpPr>
        <p:spPr bwMode="auto">
          <a:xfrm>
            <a:off x="755650" y="0"/>
            <a:ext cx="8064500" cy="1268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С целью повышения мотивации и познавательного интереса </a:t>
            </a:r>
          </a:p>
          <a:p>
            <a:pPr algn="ctr"/>
            <a:r>
              <a:rPr lang="ru-RU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я использую следующие методы:</a:t>
            </a:r>
          </a:p>
        </p:txBody>
      </p:sp>
      <p:sp>
        <p:nvSpPr>
          <p:cNvPr id="16395" name="AutoShape 19"/>
          <p:cNvSpPr>
            <a:spLocks noChangeArrowheads="1"/>
          </p:cNvSpPr>
          <p:nvPr/>
        </p:nvSpPr>
        <p:spPr bwMode="auto">
          <a:xfrm rot="-122065">
            <a:off x="4643438" y="2349500"/>
            <a:ext cx="71437" cy="576263"/>
          </a:xfrm>
          <a:prstGeom prst="upArrow">
            <a:avLst>
              <a:gd name="adj1" fmla="val 50000"/>
              <a:gd name="adj2" fmla="val 201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AutoShape 21"/>
          <p:cNvSpPr>
            <a:spLocks noChangeArrowheads="1"/>
          </p:cNvSpPr>
          <p:nvPr/>
        </p:nvSpPr>
        <p:spPr bwMode="auto">
          <a:xfrm rot="-3163807">
            <a:off x="3240088" y="2671762"/>
            <a:ext cx="71438" cy="576263"/>
          </a:xfrm>
          <a:prstGeom prst="upArrow">
            <a:avLst>
              <a:gd name="adj1" fmla="val 50000"/>
              <a:gd name="adj2" fmla="val 2016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7" name="AutoShape 22"/>
          <p:cNvSpPr>
            <a:spLocks noChangeArrowheads="1"/>
          </p:cNvSpPr>
          <p:nvPr/>
        </p:nvSpPr>
        <p:spPr bwMode="auto">
          <a:xfrm rot="3129525">
            <a:off x="6048375" y="2600326"/>
            <a:ext cx="71437" cy="576262"/>
          </a:xfrm>
          <a:prstGeom prst="upArrow">
            <a:avLst>
              <a:gd name="adj1" fmla="val 50000"/>
              <a:gd name="adj2" fmla="val 201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AutoShape 25"/>
          <p:cNvSpPr>
            <a:spLocks noChangeArrowheads="1"/>
          </p:cNvSpPr>
          <p:nvPr/>
        </p:nvSpPr>
        <p:spPr bwMode="auto">
          <a:xfrm rot="-8655505">
            <a:off x="3708400" y="4221163"/>
            <a:ext cx="76200" cy="561975"/>
          </a:xfrm>
          <a:prstGeom prst="upArrow">
            <a:avLst>
              <a:gd name="adj1" fmla="val 50000"/>
              <a:gd name="adj2" fmla="val 184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9" name="AutoShape 26"/>
          <p:cNvSpPr>
            <a:spLocks noChangeArrowheads="1"/>
          </p:cNvSpPr>
          <p:nvPr/>
        </p:nvSpPr>
        <p:spPr bwMode="auto">
          <a:xfrm rot="19208960" flipV="1">
            <a:off x="5651500" y="4292600"/>
            <a:ext cx="76200" cy="563563"/>
          </a:xfrm>
          <a:prstGeom prst="upArrow">
            <a:avLst>
              <a:gd name="adj1" fmla="val 50000"/>
              <a:gd name="adj2" fmla="val 1848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0" name="AutoShape 29"/>
          <p:cNvSpPr>
            <a:spLocks noChangeArrowheads="1"/>
          </p:cNvSpPr>
          <p:nvPr/>
        </p:nvSpPr>
        <p:spPr bwMode="auto">
          <a:xfrm rot="-5400000">
            <a:off x="2905125" y="3582988"/>
            <a:ext cx="71437" cy="338138"/>
          </a:xfrm>
          <a:prstGeom prst="upArrow">
            <a:avLst>
              <a:gd name="adj1" fmla="val 50000"/>
              <a:gd name="adj2" fmla="val 1183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1" name="AutoShape 30"/>
          <p:cNvSpPr>
            <a:spLocks noChangeArrowheads="1"/>
          </p:cNvSpPr>
          <p:nvPr/>
        </p:nvSpPr>
        <p:spPr bwMode="auto">
          <a:xfrm>
            <a:off x="0" y="3357563"/>
            <a:ext cx="2940843" cy="10795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  Интервьюирование 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 algn="ctr"/>
            <a:endParaRPr lang="ru-RU" sz="2000" b="1" dirty="0"/>
          </a:p>
        </p:txBody>
      </p:sp>
      <p:sp>
        <p:nvSpPr>
          <p:cNvPr id="16402" name="AutoShape 32"/>
          <p:cNvSpPr>
            <a:spLocks noChangeArrowheads="1"/>
          </p:cNvSpPr>
          <p:nvPr/>
        </p:nvSpPr>
        <p:spPr bwMode="auto">
          <a:xfrm rot="-5400000" flipH="1" flipV="1">
            <a:off x="6535738" y="3409950"/>
            <a:ext cx="71438" cy="541337"/>
          </a:xfrm>
          <a:prstGeom prst="upArrow">
            <a:avLst>
              <a:gd name="adj1" fmla="val 50000"/>
              <a:gd name="adj2" fmla="val 1894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71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163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964612" cy="846931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 smtClean="0">
                <a:latin typeface="Times New Roman" pitchFamily="18" charset="0"/>
              </a:rPr>
              <a:t>Использование современных образовательных технологий, в т.ч. ИКТ в обучении предмету и воспитательной работе.</a:t>
            </a:r>
            <a:r>
              <a:rPr lang="ru-RU" sz="3800" dirty="0" smtClean="0"/>
              <a:t> </a:t>
            </a:r>
          </a:p>
        </p:txBody>
      </p:sp>
      <p:pic>
        <p:nvPicPr>
          <p:cNvPr id="9" name="Picture 9" descr="DSC039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263">
            <a:off x="473121" y="1570973"/>
            <a:ext cx="3686057" cy="272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C039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221089"/>
            <a:ext cx="331236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C039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5"/>
          <a:stretch>
            <a:fillRect/>
          </a:stretch>
        </p:blipFill>
        <p:spPr bwMode="auto">
          <a:xfrm rot="1137688">
            <a:off x="4971937" y="1867979"/>
            <a:ext cx="3684888" cy="26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5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80" name="Group 3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5201434"/>
              </p:ext>
            </p:extLst>
          </p:nvPr>
        </p:nvGraphicFramePr>
        <p:xfrm>
          <a:off x="611188" y="1412875"/>
          <a:ext cx="8229600" cy="1285945"/>
        </p:xfrm>
        <a:graphic>
          <a:graphicData uri="http://schemas.openxmlformats.org/drawingml/2006/table">
            <a:tbl>
              <a:tblPr/>
              <a:tblGrid>
                <a:gridCol w="4000500"/>
                <a:gridCol w="1463675"/>
                <a:gridCol w="1463675"/>
                <a:gridCol w="1301750"/>
              </a:tblGrid>
              <a:tr h="41730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2008-2009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2009-2010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56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мероприятий, проведенных с использованием ИКТ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25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27" name="WordArt 59"/>
          <p:cNvSpPr>
            <a:spLocks noChangeArrowheads="1" noChangeShapeType="1" noTextEdit="1"/>
          </p:cNvSpPr>
          <p:nvPr/>
        </p:nvSpPr>
        <p:spPr bwMode="auto">
          <a:xfrm>
            <a:off x="2195513" y="188913"/>
            <a:ext cx="4629150" cy="10747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Количество мероприятий, </a:t>
            </a:r>
          </a:p>
          <a:p>
            <a:pPr algn="ctr"/>
            <a:r>
              <a:rPr lang="ru-RU" sz="32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проведенных </a:t>
            </a:r>
          </a:p>
          <a:p>
            <a:pPr algn="ctr"/>
            <a:r>
              <a:rPr lang="ru-RU" sz="32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 использованием ИКТ</a:t>
            </a:r>
          </a:p>
        </p:txBody>
      </p:sp>
      <p:graphicFrame>
        <p:nvGraphicFramePr>
          <p:cNvPr id="43028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465203"/>
              </p:ext>
            </p:extLst>
          </p:nvPr>
        </p:nvGraphicFramePr>
        <p:xfrm>
          <a:off x="747713" y="2622550"/>
          <a:ext cx="8010525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Диаграмма" r:id="rId3" imgW="8010576" imgH="3667048" progId="MSGraph.Chart.8">
                  <p:embed followColorScheme="full"/>
                </p:oleObj>
              </mc:Choice>
              <mc:Fallback>
                <p:oleObj name="Диаграмма" r:id="rId3" imgW="8010576" imgH="36670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2622550"/>
                        <a:ext cx="8010525" cy="366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265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7" grpId="0"/>
      <p:bldOleChart spid="430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832475"/>
          </a:xfr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Количество </a:t>
            </a:r>
            <a:r>
              <a:rPr lang="ru-RU" sz="3200" dirty="0" smtClean="0">
                <a:latin typeface="Times New Roman" pitchFamily="18" charset="0"/>
              </a:rPr>
              <a:t>мероприятий проведенных с использованием ИКТ с каждым годом повышается.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Умение </a:t>
            </a:r>
            <a:r>
              <a:rPr lang="ru-RU" sz="3200" dirty="0" smtClean="0">
                <a:latin typeface="Times New Roman" pitchFamily="18" charset="0"/>
              </a:rPr>
              <a:t>обновлять </a:t>
            </a:r>
            <a:r>
              <a:rPr lang="ru-RU" sz="3200" dirty="0" smtClean="0">
                <a:latin typeface="Times New Roman" pitchFamily="18" charset="0"/>
              </a:rPr>
              <a:t>знания</a:t>
            </a:r>
            <a:r>
              <a:rPr lang="ru-RU" sz="3200" dirty="0">
                <a:latin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</a:rPr>
              <a:t>с помощью ИКТ </a:t>
            </a:r>
            <a:r>
              <a:rPr lang="ru-RU" sz="3200" dirty="0" smtClean="0">
                <a:latin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</a:rPr>
              <a:t>даёт мне и моим воспитанникам конкурентоспособность.  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Повышается информационно-компьютерная грамотность  </a:t>
            </a:r>
            <a:r>
              <a:rPr lang="ru-RU" sz="3200" dirty="0" smtClean="0">
                <a:latin typeface="Times New Roman" pitchFamily="18" charset="0"/>
              </a:rPr>
              <a:t>на уровне функциональной и системной компетентности.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Позволяет реализовать </a:t>
            </a:r>
            <a:r>
              <a:rPr lang="ru-RU" sz="3200" dirty="0" smtClean="0">
                <a:latin typeface="Times New Roman" pitchFamily="18" charset="0"/>
              </a:rPr>
              <a:t>идеи индивидуализации и дифференциации </a:t>
            </a:r>
            <a:r>
              <a:rPr lang="ru-RU" sz="3200" dirty="0" smtClean="0">
                <a:latin typeface="Times New Roman" pitchFamily="18" charset="0"/>
              </a:rPr>
              <a:t>обучения</a:t>
            </a:r>
            <a:r>
              <a:rPr lang="ru-RU" sz="3200" dirty="0">
                <a:latin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800" b="1" dirty="0" smtClean="0">
                <a:latin typeface="Times New Roman" pitchFamily="18" charset="0"/>
              </a:rPr>
              <a:t>В обучении преобладает личностно - </a:t>
            </a:r>
            <a:r>
              <a:rPr lang="ru-RU" sz="3800" b="1" dirty="0" err="1" smtClean="0">
                <a:latin typeface="Times New Roman" pitchFamily="18" charset="0"/>
              </a:rPr>
              <a:t>деятельностный</a:t>
            </a:r>
            <a:r>
              <a:rPr lang="ru-RU" sz="3800" b="1" dirty="0" smtClean="0">
                <a:latin typeface="Times New Roman" pitchFamily="18" charset="0"/>
              </a:rPr>
              <a:t> подход.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body" sz="half" idx="1"/>
          </p:nvPr>
        </p:nvSpPr>
        <p:spPr>
          <a:solidFill>
            <a:srgbClr val="0070C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   Методы и формы работы основаны на идее активности, ответственности и инициативы самих обучаемых, на развитие их познавательного интереса. </a:t>
            </a:r>
          </a:p>
          <a:p>
            <a:pPr eaLnBrk="1" hangingPunct="1">
              <a:defRPr/>
            </a:pPr>
            <a:endParaRPr lang="ru-RU" sz="3200" dirty="0" smtClean="0">
              <a:latin typeface="Times New Roman" pitchFamily="18" charset="0"/>
            </a:endParaRPr>
          </a:p>
        </p:txBody>
      </p:sp>
      <p:pic>
        <p:nvPicPr>
          <p:cNvPr id="4098" name="Picture 2" descr="C:\Users\КЕША\Desktop\Новая папка\Фото04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8164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SC016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933056"/>
            <a:ext cx="4536504" cy="28083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9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5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КЕША\Desktop\Новая папка (2)\SAM_4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" y="0"/>
            <a:ext cx="345638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КЕША\Desktop\Новая папка (2)\SAM_4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359"/>
            <a:ext cx="31861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КЕША\Desktop\Новая папка (2)\SAM_4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" y="3856789"/>
            <a:ext cx="34563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G:\DCIM\101_FUJI\DSCF16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29" y="1700808"/>
            <a:ext cx="2987824" cy="31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КЕША\Desktop\Новая папка (2)\SAM_41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1909" y="3911705"/>
            <a:ext cx="3148731" cy="333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8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77813"/>
            <a:ext cx="8429625" cy="172243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latin typeface="Times New Roman" pitchFamily="18" charset="0"/>
              </a:rPr>
              <a:t>Участие обучающихся в предметных олимпиадах школьного и муниципального уровней, конкурсах, смотрах, соревнования, выставках, научно-практических конференциях и т.д.</a:t>
            </a:r>
          </a:p>
        </p:txBody>
      </p:sp>
      <p:pic>
        <p:nvPicPr>
          <p:cNvPr id="5123" name="Picture 3" descr="I:\Фото печать\фото\Фото0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3251"/>
            <a:ext cx="4536504" cy="40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Толов Алим СМИ\Али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3251"/>
            <a:ext cx="2952328" cy="40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92696"/>
            <a:ext cx="8064896" cy="5184576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Работа с одаренными детьми мною ведется с учетом возрастных особенностей обучающихся, 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направлена на удовлетворение познавательного интереса, 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развитие самостоятельности, инициативности, 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формирование умений интенсивно трудиться,</a:t>
            </a:r>
          </a:p>
          <a:p>
            <a:pPr eaLnBrk="1" hangingPunct="1">
              <a:defRPr/>
            </a:pPr>
            <a:r>
              <a:rPr lang="ru-RU" sz="3200" dirty="0" smtClean="0">
                <a:latin typeface="Times New Roman" pitchFamily="18" charset="0"/>
              </a:rPr>
              <a:t>включаться в творческий процесс в различных сферах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25578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800" b="1" dirty="0" smtClean="0">
                <a:latin typeface="Times New Roman" pitchFamily="18" charset="0"/>
              </a:rPr>
              <a:t>Качество  творческих работ обучающихся.</a:t>
            </a:r>
            <a:r>
              <a:rPr lang="ru-RU" sz="3800" dirty="0" smtClean="0"/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sz="2500" dirty="0" smtClean="0">
                <a:latin typeface="Times New Roman" pitchFamily="18" charset="0"/>
              </a:rPr>
              <a:t>Результативность участия школьников в научно-исследовательской деятельности. </a:t>
            </a:r>
            <a:r>
              <a:rPr lang="ru-RU" sz="2500" dirty="0">
                <a:latin typeface="Times New Roman" pitchFamily="18" charset="0"/>
              </a:rPr>
              <a:t>Н</a:t>
            </a:r>
            <a:r>
              <a:rPr lang="ru-RU" sz="2500" dirty="0" smtClean="0">
                <a:latin typeface="Times New Roman" pitchFamily="18" charset="0"/>
              </a:rPr>
              <a:t>аучно-практические конференции НОУ Сигма, «Международное гуманитарное право», «Религия и толерантность», «Традиции дружбы и добрососедства в КБР», «Юный миротворец», школьников и учащейся молодёжи муниципального, </a:t>
            </a:r>
            <a:r>
              <a:rPr lang="ru-RU" sz="2500" dirty="0" err="1" smtClean="0">
                <a:latin typeface="Times New Roman" pitchFamily="18" charset="0"/>
              </a:rPr>
              <a:t>регионального,всероссийского</a:t>
            </a:r>
            <a:r>
              <a:rPr lang="ru-RU" sz="2500" dirty="0" smtClean="0">
                <a:latin typeface="Times New Roman" pitchFamily="18" charset="0"/>
              </a:rPr>
              <a:t> этапов (участники и лауреаты).</a:t>
            </a:r>
          </a:p>
        </p:txBody>
      </p:sp>
      <p:pic>
        <p:nvPicPr>
          <p:cNvPr id="11268" name="Picture 6" descr="SDC1568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3933825"/>
            <a:ext cx="1673225" cy="2232025"/>
          </a:xfrm>
          <a:noFill/>
        </p:spPr>
      </p:pic>
      <p:pic>
        <p:nvPicPr>
          <p:cNvPr id="11269" name="Picture 9" descr="SDC1569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933825"/>
            <a:ext cx="2952750" cy="2214563"/>
          </a:xfrm>
          <a:noFill/>
        </p:spPr>
      </p:pic>
      <p:pic>
        <p:nvPicPr>
          <p:cNvPr id="11270" name="Picture 11" descr="SDC1569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3933825"/>
            <a:ext cx="3024187" cy="2266950"/>
          </a:xfrm>
          <a:noFill/>
        </p:spPr>
      </p:pic>
    </p:spTree>
    <p:extLst>
      <p:ext uri="{BB962C8B-B14F-4D97-AF65-F5344CB8AC3E}">
        <p14:creationId xmlns:p14="http://schemas.microsoft.com/office/powerpoint/2010/main" val="411734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  <p:bldP spid="50179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859216" cy="1139825"/>
          </a:xfrm>
        </p:spPr>
        <p:txBody>
          <a:bodyPr>
            <a:normAutofit fontScale="90000"/>
          </a:bodyPr>
          <a:lstStyle/>
          <a:p>
            <a:r>
              <a:rPr lang="ru-RU" dirty="0"/>
              <a:t>Районный уровень</a:t>
            </a:r>
            <a:br>
              <a:rPr lang="ru-RU" dirty="0"/>
            </a:br>
            <a:endParaRPr lang="ru-RU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4785"/>
            <a:ext cx="8496944" cy="48245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7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261"/>
            <a:ext cx="605948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3" cy="54726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36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Всероссийский уровень</a:t>
            </a:r>
            <a:br>
              <a:rPr lang="ru-RU" dirty="0"/>
            </a:b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7992887" cy="46805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921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229600" cy="2303463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2600" dirty="0" smtClean="0">
                <a:latin typeface="Times New Roman" pitchFamily="18" charset="0"/>
              </a:rPr>
              <a:t>Выполненные работы свидетельствуют о том, что  школьники  умеют работать с научной литературой, способны на научной основе анализировать явления действительности и применять теоретические знания на практике.</a:t>
            </a:r>
            <a:r>
              <a:rPr lang="ru-RU" sz="2600" dirty="0" smtClean="0"/>
              <a:t> 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952" r="5952"/>
          <a:stretch>
            <a:fillRect/>
          </a:stretch>
        </p:blipFill>
        <p:spPr>
          <a:xfrm>
            <a:off x="0" y="2326573"/>
            <a:ext cx="2816333" cy="2398571"/>
          </a:xfrm>
          <a:prstGeom prst="rect">
            <a:avLst/>
          </a:prstGeom>
          <a:noFill/>
          <a:ln w="3000" cap="rnd">
            <a:solidFill>
              <a:srgbClr val="C0C0C0"/>
            </a:solidFill>
            <a:round/>
          </a:ln>
          <a:effectLst/>
        </p:spPr>
      </p:pic>
      <p:pic>
        <p:nvPicPr>
          <p:cNvPr id="9" name="Picture 2" descr="C:\Users\ПК\Documents\¤~¤ДиАнКа¤~¤3010.jpg"/>
          <p:cNvPicPr>
            <a:picLocks noChangeAspect="1" noChangeArrowheads="1"/>
          </p:cNvPicPr>
          <p:nvPr/>
        </p:nvPicPr>
        <p:blipFill>
          <a:blip r:embed="rId3"/>
          <a:srcRect l="5942" r="5942"/>
          <a:stretch>
            <a:fillRect/>
          </a:stretch>
        </p:blipFill>
        <p:spPr bwMode="auto">
          <a:xfrm>
            <a:off x="5940152" y="4149080"/>
            <a:ext cx="3203849" cy="2703997"/>
          </a:xfrm>
          <a:prstGeom prst="rect">
            <a:avLst/>
          </a:prstGeom>
          <a:noFill/>
        </p:spPr>
      </p:pic>
      <p:pic>
        <p:nvPicPr>
          <p:cNvPr id="10" name="Picture 3" descr="C:\Users\ПК\Documents\♥24♥08♥10♥0953.jpg"/>
          <p:cNvPicPr>
            <a:picLocks noChangeAspect="1" noChangeArrowheads="1"/>
          </p:cNvPicPr>
          <p:nvPr/>
        </p:nvPicPr>
        <p:blipFill>
          <a:blip r:embed="rId4"/>
          <a:srcRect l="5960" r="5960"/>
          <a:stretch>
            <a:fillRect/>
          </a:stretch>
        </p:blipFill>
        <p:spPr bwMode="auto">
          <a:xfrm>
            <a:off x="2843809" y="3307581"/>
            <a:ext cx="3096344" cy="2281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4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208912" cy="1512168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800" b="1" dirty="0" smtClean="0">
                <a:latin typeface="Times New Roman" pitchFamily="18" charset="0"/>
              </a:rPr>
              <a:t>Результаты деятельности учителя как классного руководителя.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769833"/>
            <a:ext cx="8640960" cy="3539527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Являясь классным руководителем, как субъект процесса воспитания, занимаю  активную личностно - ориентированную позицию, выстраиваю свою работу, исходя из гуманных и культурных ценностей. </a:t>
            </a:r>
            <a:endParaRPr lang="ru-RU" sz="2800" i="1" dirty="0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800" i="1" dirty="0" smtClean="0">
                <a:latin typeface="Times New Roman" pitchFamily="18" charset="0"/>
              </a:rPr>
              <a:t>Педагогическая позиция классного руководителя: </a:t>
            </a:r>
            <a:r>
              <a:rPr lang="ru-RU" sz="2800" dirty="0" smtClean="0">
                <a:latin typeface="Times New Roman" pitchFamily="18" charset="0"/>
              </a:rPr>
              <a:t>Принимать ребенка как личность, признавать его индивидуальное своеобразие,  его право проявлять свое «Я».</a:t>
            </a:r>
          </a:p>
        </p:txBody>
      </p:sp>
    </p:spTree>
    <p:extLst>
      <p:ext uri="{BB962C8B-B14F-4D97-AF65-F5344CB8AC3E}">
        <p14:creationId xmlns:p14="http://schemas.microsoft.com/office/powerpoint/2010/main" val="41275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50875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</a:rPr>
              <a:t>Основные направления  работы в классе: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07425" cy="5689600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571500" indent="-571500" eaLnBrk="1" hangingPunct="1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</a:rPr>
              <a:t>«Мы – Россияне!» 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</a:rPr>
              <a:t>(Организация и воспитание классного ученического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</a:rPr>
              <a:t>коллектива через самоуправление, формирование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</a:rPr>
              <a:t>гражданских качеств личности). </a:t>
            </a:r>
          </a:p>
          <a:p>
            <a:pPr marL="571500" indent="-571500" eaLnBrk="1" hangingPunct="1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</a:rPr>
              <a:t>«Я – лидер!»</a:t>
            </a:r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</a:rPr>
              <a:t>  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</a:rPr>
              <a:t>(Индивидуальная педагогическая поддержка, развитие личности каждого воспитанника)</a:t>
            </a:r>
            <a:r>
              <a:rPr lang="ru-RU" sz="2600" i="1" dirty="0" smtClean="0">
                <a:latin typeface="Times New Roman" pitchFamily="18" charset="0"/>
              </a:rPr>
              <a:t>  </a:t>
            </a:r>
            <a:r>
              <a:rPr lang="ru-RU" sz="2600" dirty="0" smtClean="0">
                <a:latin typeface="Times New Roman" pitchFamily="18" charset="0"/>
              </a:rPr>
              <a:t>  </a:t>
            </a:r>
          </a:p>
          <a:p>
            <a:pPr marL="571500" indent="-571500" eaLnBrk="1" hangingPunct="1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</a:rPr>
              <a:t>«Сотрудничество» 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</a:rPr>
              <a:t>(Обеспечение тесного сотрудничества с родителями, учителями – предметниками, общественностью).  </a:t>
            </a:r>
          </a:p>
          <a:p>
            <a:pPr marL="571500" indent="-571500" eaLnBrk="1" hangingPunct="1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</a:rPr>
              <a:t>«Семья»</a:t>
            </a:r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</a:rPr>
              <a:t>(Формирование педагогической культуры родителей, взаимодействие). </a:t>
            </a:r>
          </a:p>
          <a:p>
            <a:pPr marL="571500" indent="-571500" eaLnBrk="1" hangingPunct="1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</a:rPr>
              <a:t>« Я – гражданин!»</a:t>
            </a:r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2600" dirty="0" smtClean="0">
                <a:latin typeface="Times New Roman" pitchFamily="18" charset="0"/>
              </a:rPr>
              <a:t>(Профилактика правонарушений, пропаганда здорового образа жизни).</a:t>
            </a:r>
          </a:p>
        </p:txBody>
      </p:sp>
    </p:spTree>
    <p:extLst>
      <p:ext uri="{BB962C8B-B14F-4D97-AF65-F5344CB8AC3E}">
        <p14:creationId xmlns:p14="http://schemas.microsoft.com/office/powerpoint/2010/main" val="380937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/>
      <p:bldP spid="7065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51962" y="476672"/>
            <a:ext cx="3904076" cy="516212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  <a:defRPr/>
            </a:pPr>
            <a:endParaRPr lang="ru-RU" sz="2400" dirty="0" smtClean="0">
              <a:latin typeface="Times New Roman" pitchFamily="18" charset="0"/>
            </a:endParaRPr>
          </a:p>
          <a:p>
            <a:pPr algn="ctr">
              <a:buNone/>
              <a:defRPr/>
            </a:pPr>
            <a:endParaRPr lang="ru-RU" sz="2400" dirty="0" smtClean="0"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3500" dirty="0" err="1">
                <a:solidFill>
                  <a:srgbClr val="FFFF00"/>
                </a:solidFill>
                <a:latin typeface="Times New Roman" pitchFamily="18" charset="0"/>
              </a:rPr>
              <a:t>Толова</a:t>
            </a:r>
            <a:r>
              <a:rPr lang="ru-RU" sz="3500" dirty="0">
                <a:solidFill>
                  <a:srgbClr val="FFFF00"/>
                </a:solidFill>
                <a:latin typeface="Times New Roman" pitchFamily="18" charset="0"/>
              </a:rPr>
              <a:t> Анжелика Мухамедовна</a:t>
            </a:r>
          </a:p>
          <a:p>
            <a:pPr algn="ctr">
              <a:buNone/>
              <a:defRPr/>
            </a:pPr>
            <a:endParaRPr lang="ru-RU" sz="2400" dirty="0"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000" dirty="0">
                <a:solidFill>
                  <a:srgbClr val="FFFF00"/>
                </a:solidFill>
                <a:latin typeface="Times New Roman" pitchFamily="18" charset="0"/>
              </a:rPr>
              <a:t>место работы: </a:t>
            </a: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</a:rPr>
              <a:t>МКОУ </a:t>
            </a:r>
            <a:endParaRPr lang="ru-RU" sz="30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3000" dirty="0">
                <a:solidFill>
                  <a:srgbClr val="FFFF00"/>
                </a:solidFill>
                <a:latin typeface="Times New Roman" pitchFamily="18" charset="0"/>
              </a:rPr>
              <a:t>«СОШ </a:t>
            </a:r>
            <a:r>
              <a:rPr lang="ru-RU" sz="3000" dirty="0" err="1" smtClean="0">
                <a:solidFill>
                  <a:srgbClr val="FFFF00"/>
                </a:solidFill>
                <a:latin typeface="Times New Roman" pitchFamily="18" charset="0"/>
              </a:rPr>
              <a:t>им.Х.Х.Абазова</a:t>
            </a: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</a:rPr>
              <a:t>»</a:t>
            </a:r>
          </a:p>
          <a:p>
            <a:pPr algn="ctr">
              <a:buNone/>
              <a:defRPr/>
            </a:pPr>
            <a:r>
              <a:rPr lang="ru-RU" sz="3000" dirty="0" err="1" smtClean="0">
                <a:solidFill>
                  <a:srgbClr val="FFFF00"/>
                </a:solidFill>
                <a:latin typeface="Times New Roman" pitchFamily="18" charset="0"/>
              </a:rPr>
              <a:t>с.п.Псынадаха</a:t>
            </a:r>
            <a:endParaRPr lang="ru-RU" sz="30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</a:rPr>
              <a:t>должность</a:t>
            </a:r>
            <a:r>
              <a:rPr lang="ru-RU" sz="3000" dirty="0">
                <a:solidFill>
                  <a:srgbClr val="FFFF00"/>
                </a:solidFill>
                <a:latin typeface="Times New Roman" pitchFamily="18" charset="0"/>
              </a:rPr>
              <a:t>: учитель истории,     </a:t>
            </a: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</a:rPr>
              <a:t>обществознания</a:t>
            </a:r>
            <a:r>
              <a:rPr lang="ru-RU" sz="3000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algn="ctr">
              <a:buNone/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</a:t>
            </a:r>
          </a:p>
          <a:p>
            <a:endParaRPr lang="ru-RU" dirty="0"/>
          </a:p>
        </p:txBody>
      </p:sp>
      <p:pic>
        <p:nvPicPr>
          <p:cNvPr id="3074" name="Picture 2" descr="C:\Users\КЕША\Desktop\Новая папка\DSCF15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3622" r="7809"/>
          <a:stretch/>
        </p:blipFill>
        <p:spPr bwMode="auto">
          <a:xfrm>
            <a:off x="611560" y="260648"/>
            <a:ext cx="41044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611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</a:rPr>
              <a:t>Планирование</a:t>
            </a:r>
            <a:r>
              <a:rPr lang="ru-RU" sz="3200" dirty="0" smtClean="0">
                <a:latin typeface="Times New Roman" pitchFamily="18" charset="0"/>
              </a:rPr>
              <a:t> воспитательной работы основываю на сотрудничестве классного руководителя, детского коллектива, родителей учащихся и общественности.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</a:rPr>
              <a:t>Жизнедеятельность</a:t>
            </a:r>
            <a:r>
              <a:rPr lang="ru-RU" sz="3200" dirty="0" smtClean="0">
                <a:latin typeface="Times New Roman" pitchFamily="18" charset="0"/>
              </a:rPr>
              <a:t> классного коллектива строится по типу линейно</a:t>
            </a:r>
            <a:r>
              <a:rPr lang="ru-RU" sz="3200" i="1" dirty="0" smtClean="0">
                <a:latin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</a:rPr>
              <a:t>хронологического плана, где содержится перечень  мероприятий, расположенных </a:t>
            </a:r>
            <a:r>
              <a:rPr lang="ru-RU" sz="3200" dirty="0" err="1" smtClean="0">
                <a:latin typeface="Times New Roman" pitchFamily="18" charset="0"/>
              </a:rPr>
              <a:t>понедельно</a:t>
            </a:r>
            <a:r>
              <a:rPr lang="ru-RU" sz="3200" dirty="0" smtClean="0">
                <a:latin typeface="Times New Roman" pitchFamily="18" charset="0"/>
              </a:rPr>
              <a:t>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</a:rPr>
              <a:t>Мероприятия</a:t>
            </a:r>
            <a:r>
              <a:rPr lang="ru-RU" sz="3200" dirty="0" smtClean="0">
                <a:latin typeface="Times New Roman" pitchFamily="18" charset="0"/>
              </a:rPr>
              <a:t> планируются исходя из социального заказа родителей, пожеланий учащихся и потребностей современного времени .</a:t>
            </a:r>
          </a:p>
        </p:txBody>
      </p:sp>
    </p:spTree>
    <p:extLst>
      <p:ext uri="{BB962C8B-B14F-4D97-AF65-F5344CB8AC3E}">
        <p14:creationId xmlns:p14="http://schemas.microsoft.com/office/powerpoint/2010/main" val="372209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 sz="quarter"/>
          </p:nvPr>
        </p:nvSpPr>
        <p:spPr>
          <a:solidFill>
            <a:srgbClr val="00206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latin typeface="Times New Roman" pitchFamily="18" charset="0"/>
              </a:rPr>
              <a:t>Из классного фотоальбома</a:t>
            </a:r>
          </a:p>
        </p:txBody>
      </p:sp>
      <p:pic>
        <p:nvPicPr>
          <p:cNvPr id="19465" name="Picture 18" descr="D:\FOTO\Временная\Новая папка (5)\SDC16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38" y="12430125"/>
            <a:ext cx="26217562" cy="233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анжела 0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3123" r="41667" b="31284"/>
          <a:stretch>
            <a:fillRect/>
          </a:stretch>
        </p:blipFill>
        <p:spPr bwMode="auto">
          <a:xfrm>
            <a:off x="539552" y="1600200"/>
            <a:ext cx="3744416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SP_A015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32048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ПК\Documents\¤~¤ДиАнКа¤~¤30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l="5942" r="5942"/>
          <a:stretch>
            <a:fillRect/>
          </a:stretch>
        </p:blipFill>
        <p:spPr bwMode="auto">
          <a:xfrm>
            <a:off x="4851639" y="3966135"/>
            <a:ext cx="4028717" cy="2189162"/>
          </a:xfrm>
          <a:prstGeom prst="rect">
            <a:avLst/>
          </a:prstGeom>
          <a:noFill/>
        </p:spPr>
      </p:pic>
      <p:pic>
        <p:nvPicPr>
          <p:cNvPr id="18" name="Picture 3" descr="E:\Документы общие\школьные фотографии\Фото040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67544" y="3941763"/>
            <a:ext cx="3960439" cy="2189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3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035280" cy="115409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800" b="1" dirty="0" smtClean="0">
                <a:latin typeface="Times New Roman" pitchFamily="18" charset="0"/>
              </a:rPr>
              <a:t>Главное в моей деятельности - классного руководителя -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858250" cy="4997450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содействие реализации творческого потенциала личности, </a:t>
            </a:r>
          </a:p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обеспечение социальной защиты ребенка,</a:t>
            </a:r>
          </a:p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создание необходимых и достаточных условий для активизации усилий школьников по решению их собственных проблем, через разнообразные формы и методы индивидуальной работы,</a:t>
            </a:r>
          </a:p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создание благоприятных условий для развития гражданственности, мировоззренческой культуры  </a:t>
            </a:r>
          </a:p>
        </p:txBody>
      </p:sp>
    </p:spTree>
    <p:extLst>
      <p:ext uri="{BB962C8B-B14F-4D97-AF65-F5344CB8AC3E}">
        <p14:creationId xmlns:p14="http://schemas.microsoft.com/office/powerpoint/2010/main" val="35739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7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animBg="1"/>
      <p:bldP spid="7475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30297"/>
            <a:ext cx="8209160" cy="1079500"/>
          </a:xfrm>
          <a:solidFill>
            <a:srgbClr val="00206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latin typeface="Times New Roman" pitchFamily="18" charset="0"/>
              </a:rPr>
              <a:t>Распространение педагогического опыта</a:t>
            </a:r>
            <a:br>
              <a:rPr lang="ru-RU" sz="2800" b="1" dirty="0" smtClean="0">
                <a:latin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</a:rPr>
              <a:t>на школьном уровне.</a:t>
            </a:r>
          </a:p>
        </p:txBody>
      </p:sp>
      <p:graphicFrame>
        <p:nvGraphicFramePr>
          <p:cNvPr id="91203" name="Group 6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18431091"/>
              </p:ext>
            </p:extLst>
          </p:nvPr>
        </p:nvGraphicFramePr>
        <p:xfrm>
          <a:off x="71438" y="1196975"/>
          <a:ext cx="9072562" cy="7071158"/>
        </p:xfrm>
        <a:graphic>
          <a:graphicData uri="http://schemas.openxmlformats.org/drawingml/2006/table">
            <a:tbl>
              <a:tblPr/>
              <a:tblGrid>
                <a:gridCol w="1797076"/>
                <a:gridCol w="7275486"/>
              </a:tblGrid>
              <a:tr h="2163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2008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2009 гг.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2009-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2010гг.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Выступление на педагогическом совете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Тема- «Взаимоотношения:«Учитель-Ученик»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Выступление на педагогическом совете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 – «Система организации деятельности классного коллектива» (из опыта работы)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Выступление на методическом совете школы.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 – « Как провести проблемно-ориентированный анализ деятельности ШМО учителей 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3505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2011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2012гг.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Выступление на педагогическом совете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 – «Социальное партнёрство – путь построения гражданского общества»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Выступление на совещании при директоре.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 – «Технология подготовки  обучающихся к написанию эссе по обществознанию»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29710" name="Line 56"/>
          <p:cNvSpPr>
            <a:spLocks noChangeShapeType="1"/>
          </p:cNvSpPr>
          <p:nvPr/>
        </p:nvSpPr>
        <p:spPr bwMode="auto">
          <a:xfrm>
            <a:off x="179388" y="20605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1" name="Line 58"/>
          <p:cNvSpPr>
            <a:spLocks noChangeShapeType="1"/>
          </p:cNvSpPr>
          <p:nvPr/>
        </p:nvSpPr>
        <p:spPr bwMode="auto">
          <a:xfrm>
            <a:off x="250825" y="2133600"/>
            <a:ext cx="8893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129381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latin typeface="Times New Roman" pitchFamily="18" charset="0"/>
              </a:rPr>
              <a:t>Моё педагогическое кредо:</a:t>
            </a:r>
            <a:br>
              <a:rPr lang="ru-RU" sz="2800" b="1" dirty="0" smtClean="0">
                <a:latin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</a:rPr>
              <a:t>уважение к себе, уважение к другим, ответственность за свои действия.</a:t>
            </a:r>
          </a:p>
        </p:txBody>
      </p:sp>
      <p:pic>
        <p:nvPicPr>
          <p:cNvPr id="24578" name="Picture 2" descr="C:\Users\КЕША\Desktop\Новая папка\Фото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1296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722312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</a:rPr>
              <a:t>В чем же состоит миссия учителя?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569325" cy="5688013"/>
          </a:xfrm>
          <a:solidFill>
            <a:srgbClr val="002060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FF0066"/>
                </a:solidFill>
                <a:latin typeface="Times New Roman" pitchFamily="18" charset="0"/>
              </a:rPr>
              <a:t>                Вера, Надежда, Любовь.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FF0066"/>
                </a:solidFill>
                <a:latin typeface="Times New Roman" pitchFamily="18" charset="0"/>
              </a:rPr>
              <a:t>Верю </a:t>
            </a:r>
            <a:r>
              <a:rPr lang="ru-RU" sz="2600" b="1" dirty="0" smtClean="0">
                <a:latin typeface="Times New Roman" pitchFamily="18" charset="0"/>
              </a:rPr>
              <a:t>в себя, в свои силы, в своих учеников, в их большие и маленькие победы.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FF0066"/>
                </a:solidFill>
                <a:latin typeface="Times New Roman" pitchFamily="18" charset="0"/>
              </a:rPr>
              <a:t>Надеюсь</a:t>
            </a:r>
            <a:r>
              <a:rPr lang="ru-RU" sz="2600" b="1" dirty="0" smtClean="0">
                <a:latin typeface="Times New Roman" pitchFamily="18" charset="0"/>
              </a:rPr>
              <a:t>, что знания  и умения , которые получат ученики на уроках истории, обществознания и права пригодятся им в жизни.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600" b="1" dirty="0" smtClean="0">
                <a:latin typeface="Times New Roman" pitchFamily="18" charset="0"/>
              </a:rPr>
              <a:t>В.О.Ключевский говорил: «Чтобы быть хорошим преподавателем, нужно </a:t>
            </a:r>
            <a:r>
              <a:rPr lang="ru-RU" sz="2600" b="1" dirty="0" smtClean="0">
                <a:solidFill>
                  <a:srgbClr val="FF0066"/>
                </a:solidFill>
                <a:latin typeface="Times New Roman" pitchFamily="18" charset="0"/>
              </a:rPr>
              <a:t>любить</a:t>
            </a:r>
            <a:r>
              <a:rPr lang="ru-RU" sz="2600" b="1" dirty="0" smtClean="0">
                <a:latin typeface="Times New Roman" pitchFamily="18" charset="0"/>
              </a:rPr>
              <a:t> то, что преподаёшь, и любить тех, кому преподаёшь»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</a:rPr>
              <a:t>Высокий профессионализм, любовь к детям, доброта и желание видеть в окружающем мире лучшее,– вот тот фундамент, на котором строится храм  духовности и знаний наша новая школа.</a:t>
            </a:r>
          </a:p>
        </p:txBody>
      </p:sp>
    </p:spTree>
    <p:extLst>
      <p:ext uri="{BB962C8B-B14F-4D97-AF65-F5344CB8AC3E}">
        <p14:creationId xmlns:p14="http://schemas.microsoft.com/office/powerpoint/2010/main" val="935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animBg="1"/>
      <p:bldP spid="103427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фифирчик\выпускной\картинки выпускной\1255771494_13-flowers_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836712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743" y="836712"/>
            <a:ext cx="8856984" cy="2911234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Учитель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истории первой квалификационной категории 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МКОУ«СОШ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им.Х.Х.Абазова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»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с.п.Псынадаха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Стаж педагогической работы –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23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Руководитель ШМО учителей гуманитарного цикла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Руководитель кружка «Знатоки истории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» и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клуба «Кодекс»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Классный руководитель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9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класса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-108520" y="3573016"/>
            <a:ext cx="9505056" cy="345638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Награды и достижения в профессиональной деятельности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990099"/>
              </a:buClr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Диплом Всероссийского фестиваля педагогических идей «ОТКРЫТЫЙ УРОК», почётные грамоты Министерства образования Кабардино-Балкарской республики, благодарственные письма Министерства по информационным коммуникациям, работе с общественными объединениями и делам молодёжи КБР, дипломы ИПК и ПРО КБГУ,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</a:rPr>
              <a:t>Зольского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РУНО, администрации с. п.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</a:rPr>
              <a:t>Псынадаха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,  школы.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130880"/>
            <a:ext cx="8352928" cy="10658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Информация об учителе</a:t>
            </a:r>
            <a:r>
              <a:rPr lang="ru-RU" sz="3800" dirty="0" smtClean="0"/>
              <a:t/>
            </a:r>
            <a:br>
              <a:rPr lang="ru-RU" sz="3800" dirty="0" smtClean="0"/>
            </a:br>
            <a:endParaRPr lang="ru-RU" sz="3800" dirty="0" smtClean="0"/>
          </a:p>
        </p:txBody>
      </p:sp>
    </p:spTree>
    <p:extLst>
      <p:ext uri="{BB962C8B-B14F-4D97-AF65-F5344CB8AC3E}">
        <p14:creationId xmlns:p14="http://schemas.microsoft.com/office/powerpoint/2010/main" val="29609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  <a:lumOff val="5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800" b="1" dirty="0" smtClean="0"/>
              <a:t>Результаты профессиональной деятельности учителя.</a:t>
            </a:r>
          </a:p>
        </p:txBody>
      </p:sp>
      <p:graphicFrame>
        <p:nvGraphicFramePr>
          <p:cNvPr id="35893" name="Group 5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02330737"/>
              </p:ext>
            </p:extLst>
          </p:nvPr>
        </p:nvGraphicFramePr>
        <p:xfrm>
          <a:off x="642938" y="1785938"/>
          <a:ext cx="7929562" cy="3831442"/>
        </p:xfrm>
        <a:graphic>
          <a:graphicData uri="http://schemas.openxmlformats.org/drawingml/2006/table">
            <a:tbl>
              <a:tblPr/>
              <a:tblGrid>
                <a:gridCol w="2214562"/>
                <a:gridCol w="1857375"/>
                <a:gridCol w="2143125"/>
                <a:gridCol w="1714500"/>
              </a:tblGrid>
              <a:tr h="1143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Учебные годы</a:t>
                      </a:r>
                    </a:p>
                  </a:txBody>
                  <a:tcPr marL="91439" marR="91439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 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Обученность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Качество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знаний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</a:tr>
              <a:tr h="896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2008-2009</a:t>
                      </a:r>
                    </a:p>
                  </a:txBody>
                  <a:tcPr marL="91439" marR="91439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105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100 %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65%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</a:tr>
              <a:tr h="896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2009-2010</a:t>
                      </a:r>
                    </a:p>
                  </a:txBody>
                  <a:tcPr marL="91439" marR="91439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103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100 %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</a:tr>
              <a:tr h="896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2010-2011</a:t>
                      </a:r>
                    </a:p>
                  </a:txBody>
                  <a:tcPr marL="91439" marR="91439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108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100 %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67 %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9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65"/>
          <p:cNvSpPr>
            <a:spLocks noChangeArrowheads="1"/>
          </p:cNvSpPr>
          <p:nvPr/>
        </p:nvSpPr>
        <p:spPr bwMode="auto">
          <a:xfrm>
            <a:off x="3829180" y="2856861"/>
            <a:ext cx="1576899" cy="136187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FF9900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19113" y="1144588"/>
            <a:ext cx="5421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>
                <a:latin typeface="Monotype Corsiva" pitchFamily="66" charset="0"/>
              </a:rPr>
              <a:t>    </a:t>
            </a:r>
            <a:endParaRPr lang="ru-RU" sz="1600" b="1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971550" y="5661025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10245" name="WordArt 15"/>
          <p:cNvSpPr>
            <a:spLocks noChangeArrowheads="1" noChangeShapeType="1" noTextEdit="1"/>
          </p:cNvSpPr>
          <p:nvPr/>
        </p:nvSpPr>
        <p:spPr bwMode="auto">
          <a:xfrm>
            <a:off x="900113" y="115888"/>
            <a:ext cx="777557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Цель педагогической деятельности:</a:t>
            </a:r>
          </a:p>
        </p:txBody>
      </p:sp>
      <p:sp>
        <p:nvSpPr>
          <p:cNvPr id="10246" name="AutoShape 16"/>
          <p:cNvSpPr>
            <a:spLocks noChangeArrowheads="1"/>
          </p:cNvSpPr>
          <p:nvPr/>
        </p:nvSpPr>
        <p:spPr bwMode="auto">
          <a:xfrm>
            <a:off x="0" y="5775038"/>
            <a:ext cx="2514998" cy="93632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базовой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культуры личности</a:t>
            </a:r>
          </a:p>
        </p:txBody>
      </p:sp>
      <p:sp>
        <p:nvSpPr>
          <p:cNvPr id="10247" name="AutoShape 18"/>
          <p:cNvSpPr>
            <a:spLocks noChangeArrowheads="1"/>
          </p:cNvSpPr>
          <p:nvPr/>
        </p:nvSpPr>
        <p:spPr bwMode="auto">
          <a:xfrm>
            <a:off x="375014" y="3622502"/>
            <a:ext cx="2790967" cy="82867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патриотического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чувства к Родине</a:t>
            </a:r>
          </a:p>
        </p:txBody>
      </p:sp>
      <p:sp>
        <p:nvSpPr>
          <p:cNvPr id="10248" name="AutoShape 19"/>
          <p:cNvSpPr>
            <a:spLocks noChangeArrowheads="1"/>
          </p:cNvSpPr>
          <p:nvPr/>
        </p:nvSpPr>
        <p:spPr bwMode="auto">
          <a:xfrm>
            <a:off x="5437058" y="4651082"/>
            <a:ext cx="3146425" cy="10795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личности,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готовой самостоятельно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овладеваемой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им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</p:txBody>
      </p:sp>
      <p:sp>
        <p:nvSpPr>
          <p:cNvPr id="10249" name="AutoShape 20"/>
          <p:cNvSpPr>
            <a:spLocks noChangeArrowheads="1"/>
          </p:cNvSpPr>
          <p:nvPr/>
        </p:nvSpPr>
        <p:spPr bwMode="auto">
          <a:xfrm>
            <a:off x="3165981" y="1155595"/>
            <a:ext cx="2684219" cy="101779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личности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способной и желающей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участвовать в общении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межкультурном уровне</a:t>
            </a:r>
          </a:p>
        </p:txBody>
      </p:sp>
      <p:sp>
        <p:nvSpPr>
          <p:cNvPr id="10250" name="AutoShape 21"/>
          <p:cNvSpPr>
            <a:spLocks noChangeArrowheads="1"/>
          </p:cNvSpPr>
          <p:nvPr/>
        </p:nvSpPr>
        <p:spPr bwMode="auto">
          <a:xfrm>
            <a:off x="2483774" y="5844381"/>
            <a:ext cx="3591355" cy="112553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психологического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качества жизни и успешности ученика</a:t>
            </a:r>
          </a:p>
        </p:txBody>
      </p:sp>
      <p:sp>
        <p:nvSpPr>
          <p:cNvPr id="10251" name="AutoShape 24"/>
          <p:cNvSpPr>
            <a:spLocks noChangeArrowheads="1"/>
          </p:cNvSpPr>
          <p:nvPr/>
        </p:nvSpPr>
        <p:spPr bwMode="auto">
          <a:xfrm>
            <a:off x="5940425" y="5775038"/>
            <a:ext cx="3039557" cy="1082962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нравственной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физически здоровой личности</a:t>
            </a:r>
          </a:p>
        </p:txBody>
      </p:sp>
      <p:sp>
        <p:nvSpPr>
          <p:cNvPr id="10252" name="AutoShape 28"/>
          <p:cNvSpPr>
            <a:spLocks noChangeArrowheads="1"/>
          </p:cNvSpPr>
          <p:nvPr/>
        </p:nvSpPr>
        <p:spPr bwMode="auto">
          <a:xfrm>
            <a:off x="6464302" y="2201016"/>
            <a:ext cx="2498723" cy="971549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Ориентация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правильный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выбор профессии</a:t>
            </a:r>
          </a:p>
        </p:txBody>
      </p:sp>
      <p:sp>
        <p:nvSpPr>
          <p:cNvPr id="10253" name="AutoShape 29"/>
          <p:cNvSpPr>
            <a:spLocks noChangeArrowheads="1"/>
          </p:cNvSpPr>
          <p:nvPr/>
        </p:nvSpPr>
        <p:spPr bwMode="auto">
          <a:xfrm>
            <a:off x="758650" y="4725987"/>
            <a:ext cx="2697380" cy="93503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социокультурной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компетенции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коммуникативных умений</a:t>
            </a:r>
          </a:p>
        </p:txBody>
      </p:sp>
      <p:sp>
        <p:nvSpPr>
          <p:cNvPr id="10254" name="AutoShape 32"/>
          <p:cNvSpPr>
            <a:spLocks noChangeArrowheads="1"/>
          </p:cNvSpPr>
          <p:nvPr/>
        </p:nvSpPr>
        <p:spPr bwMode="auto">
          <a:xfrm>
            <a:off x="218858" y="2420938"/>
            <a:ext cx="2697380" cy="93503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осознанного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отношения к процессу учебы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его результатам</a:t>
            </a:r>
          </a:p>
        </p:txBody>
      </p:sp>
      <p:sp>
        <p:nvSpPr>
          <p:cNvPr id="10255" name="AutoShape 33"/>
          <p:cNvSpPr>
            <a:spLocks noChangeArrowheads="1"/>
          </p:cNvSpPr>
          <p:nvPr/>
        </p:nvSpPr>
        <p:spPr bwMode="auto">
          <a:xfrm>
            <a:off x="6010703" y="3320877"/>
            <a:ext cx="2735263" cy="1159452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интеллектуальных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творческих способностей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учеников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6" name="AutoShape 39"/>
          <p:cNvSpPr>
            <a:spLocks noChangeArrowheads="1"/>
          </p:cNvSpPr>
          <p:nvPr/>
        </p:nvSpPr>
        <p:spPr bwMode="auto">
          <a:xfrm>
            <a:off x="218858" y="1196976"/>
            <a:ext cx="2552916" cy="101779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межкультурной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компетенции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57" name="AutoShape 40"/>
          <p:cNvSpPr>
            <a:spLocks noChangeArrowheads="1"/>
          </p:cNvSpPr>
          <p:nvPr/>
        </p:nvSpPr>
        <p:spPr bwMode="auto">
          <a:xfrm>
            <a:off x="6372224" y="1196976"/>
            <a:ext cx="2570163" cy="93503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Способствование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успешной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социализации личности</a:t>
            </a:r>
          </a:p>
        </p:txBody>
      </p:sp>
      <p:sp>
        <p:nvSpPr>
          <p:cNvPr id="10258" name="AutoShape 51"/>
          <p:cNvSpPr>
            <a:spLocks noChangeArrowheads="1"/>
          </p:cNvSpPr>
          <p:nvPr/>
        </p:nvSpPr>
        <p:spPr bwMode="auto">
          <a:xfrm rot="10800000" flipV="1">
            <a:off x="4471579" y="2240756"/>
            <a:ext cx="73025" cy="647700"/>
          </a:xfrm>
          <a:prstGeom prst="upArrow">
            <a:avLst>
              <a:gd name="adj1" fmla="val 50000"/>
              <a:gd name="adj2" fmla="val 221739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59" name="AutoShape 52"/>
          <p:cNvSpPr>
            <a:spLocks noChangeArrowheads="1"/>
          </p:cNvSpPr>
          <p:nvPr/>
        </p:nvSpPr>
        <p:spPr bwMode="auto">
          <a:xfrm rot="-2788264">
            <a:off x="3467682" y="2151455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0" name="AutoShape 53"/>
          <p:cNvSpPr>
            <a:spLocks noChangeArrowheads="1"/>
          </p:cNvSpPr>
          <p:nvPr/>
        </p:nvSpPr>
        <p:spPr bwMode="auto">
          <a:xfrm rot="-4019383">
            <a:off x="3350948" y="2608728"/>
            <a:ext cx="71437" cy="863600"/>
          </a:xfrm>
          <a:prstGeom prst="upArrow">
            <a:avLst>
              <a:gd name="adj1" fmla="val 50000"/>
              <a:gd name="adj2" fmla="val 30222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1" name="AutoShape 54"/>
          <p:cNvSpPr>
            <a:spLocks noChangeArrowheads="1"/>
          </p:cNvSpPr>
          <p:nvPr/>
        </p:nvSpPr>
        <p:spPr bwMode="auto">
          <a:xfrm rot="-5400000">
            <a:off x="3167061" y="3154189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AutoShape 55"/>
          <p:cNvSpPr>
            <a:spLocks noChangeArrowheads="1"/>
          </p:cNvSpPr>
          <p:nvPr/>
        </p:nvSpPr>
        <p:spPr bwMode="auto">
          <a:xfrm rot="-7280535">
            <a:off x="3554843" y="3772424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3" name="AutoShape 56"/>
          <p:cNvSpPr>
            <a:spLocks noChangeArrowheads="1"/>
          </p:cNvSpPr>
          <p:nvPr/>
        </p:nvSpPr>
        <p:spPr bwMode="auto">
          <a:xfrm rot="-8501176">
            <a:off x="3715827" y="4137626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4" name="AutoShape 58"/>
          <p:cNvSpPr>
            <a:spLocks noChangeArrowheads="1"/>
          </p:cNvSpPr>
          <p:nvPr/>
        </p:nvSpPr>
        <p:spPr bwMode="auto">
          <a:xfrm rot="10800000">
            <a:off x="4544605" y="4204223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5" name="AutoShape 59"/>
          <p:cNvSpPr>
            <a:spLocks noChangeArrowheads="1"/>
          </p:cNvSpPr>
          <p:nvPr/>
        </p:nvSpPr>
        <p:spPr bwMode="auto">
          <a:xfrm rot="9104412">
            <a:off x="5053250" y="3969971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6" name="AutoShape 60"/>
          <p:cNvSpPr>
            <a:spLocks noChangeArrowheads="1"/>
          </p:cNvSpPr>
          <p:nvPr/>
        </p:nvSpPr>
        <p:spPr bwMode="auto">
          <a:xfrm rot="8333309">
            <a:off x="5448020" y="3772423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7" name="AutoShape 61"/>
          <p:cNvSpPr>
            <a:spLocks noChangeArrowheads="1"/>
          </p:cNvSpPr>
          <p:nvPr/>
        </p:nvSpPr>
        <p:spPr bwMode="auto">
          <a:xfrm rot="6928215">
            <a:off x="5666464" y="3378372"/>
            <a:ext cx="71437" cy="792163"/>
          </a:xfrm>
          <a:prstGeom prst="upArrow">
            <a:avLst>
              <a:gd name="adj1" fmla="val 50000"/>
              <a:gd name="adj2" fmla="val 27722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8" name="AutoShape 62"/>
          <p:cNvSpPr>
            <a:spLocks noChangeArrowheads="1"/>
          </p:cNvSpPr>
          <p:nvPr/>
        </p:nvSpPr>
        <p:spPr bwMode="auto">
          <a:xfrm rot="5400000">
            <a:off x="5573412" y="2746377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9" name="AutoShape 64"/>
          <p:cNvSpPr>
            <a:spLocks noChangeArrowheads="1"/>
          </p:cNvSpPr>
          <p:nvPr/>
        </p:nvSpPr>
        <p:spPr bwMode="auto">
          <a:xfrm rot="2449362">
            <a:off x="5400546" y="2356022"/>
            <a:ext cx="73025" cy="863600"/>
          </a:xfrm>
          <a:prstGeom prst="upArrow">
            <a:avLst>
              <a:gd name="adj1" fmla="val 50000"/>
              <a:gd name="adj2" fmla="val 2956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70" name="Rectangle 68"/>
          <p:cNvSpPr>
            <a:spLocks noChangeArrowheads="1"/>
          </p:cNvSpPr>
          <p:nvPr/>
        </p:nvSpPr>
        <p:spPr bwMode="auto">
          <a:xfrm>
            <a:off x="380071" y="593725"/>
            <a:ext cx="85965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Формирование личности, её потребностей в самовоспитании, самообразовании, 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саморазвитии через предмет истории и обществознания</a:t>
            </a:r>
          </a:p>
        </p:txBody>
      </p:sp>
    </p:spTree>
    <p:extLst>
      <p:ext uri="{BB962C8B-B14F-4D97-AF65-F5344CB8AC3E}">
        <p14:creationId xmlns:p14="http://schemas.microsoft.com/office/powerpoint/2010/main" val="670006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375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400" b="1" dirty="0" smtClean="0">
                <a:latin typeface="Times New Roman" pitchFamily="18" charset="0"/>
              </a:rPr>
              <a:t>Тема педагогического опыта.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268760"/>
            <a:ext cx="8928992" cy="5589240"/>
          </a:xfr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</a:rPr>
              <a:t>«Формирование активной гражданской позиции обучающихся  на основе личностно ориентированного подхода»  </a:t>
            </a:r>
            <a:r>
              <a:rPr lang="ru-RU" sz="2800" dirty="0" smtClean="0">
                <a:latin typeface="Times New Roman" pitchFamily="18" charset="0"/>
              </a:rPr>
              <a:t>(при обучении общественным дисциплинам).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</a:rPr>
              <a:t>Основная цель </a:t>
            </a:r>
            <a:r>
              <a:rPr lang="ru-RU" sz="2800" dirty="0" smtClean="0">
                <a:latin typeface="Times New Roman" pitchFamily="18" charset="0"/>
              </a:rPr>
              <a:t>– создание педагогических средств  для формирования   гражданской культуры школьников, приобщения их к ценностям демократии, правового государства, гражданского общества.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</a:rPr>
              <a:t>В содержании </a:t>
            </a:r>
            <a:r>
              <a:rPr lang="ru-RU" sz="2800" dirty="0" smtClean="0">
                <a:latin typeface="Times New Roman" pitchFamily="18" charset="0"/>
              </a:rPr>
              <a:t>гражданского образования   придерживаюсь правового и политологического подходов .</a:t>
            </a:r>
          </a:p>
        </p:txBody>
      </p:sp>
    </p:spTree>
    <p:extLst>
      <p:ext uri="{BB962C8B-B14F-4D97-AF65-F5344CB8AC3E}">
        <p14:creationId xmlns:p14="http://schemas.microsoft.com/office/powerpoint/2010/main" val="109155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  <p:bldP spid="8089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3181349" y="2276475"/>
            <a:ext cx="2663825" cy="936625"/>
          </a:xfrm>
          <a:prstGeom prst="ellipse">
            <a:avLst/>
          </a:prstGeom>
          <a:solidFill>
            <a:srgbClr val="002060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Monotype Corsiva" pitchFamily="66" charset="0"/>
              </a:rPr>
              <a:t>Обобщение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Monotype Corsiva" pitchFamily="66" charset="0"/>
              </a:rPr>
              <a:t>и распространение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Monotype Corsiva" pitchFamily="66" charset="0"/>
              </a:rPr>
              <a:t> опыта</a:t>
            </a:r>
          </a:p>
        </p:txBody>
      </p:sp>
      <p:sp>
        <p:nvSpPr>
          <p:cNvPr id="11267" name="Text Box 18"/>
          <p:cNvSpPr txBox="1">
            <a:spLocks noChangeArrowheads="1"/>
          </p:cNvSpPr>
          <p:nvPr/>
        </p:nvSpPr>
        <p:spPr bwMode="auto">
          <a:xfrm>
            <a:off x="6659563" y="1268413"/>
            <a:ext cx="156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chemeClr val="tx2"/>
                </a:solidFill>
                <a:latin typeface="Monotype Corsiva" pitchFamily="66" charset="0"/>
              </a:rPr>
              <a:t>Открытые уроки</a:t>
            </a:r>
            <a:r>
              <a:rPr lang="ru-RU" sz="12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11268" name="Text Box 19"/>
          <p:cNvSpPr txBox="1">
            <a:spLocks noChangeArrowheads="1"/>
          </p:cNvSpPr>
          <p:nvPr/>
        </p:nvSpPr>
        <p:spPr bwMode="auto">
          <a:xfrm>
            <a:off x="6156325" y="3429000"/>
            <a:ext cx="2305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Выступления на научно -практических  конференциях</a:t>
            </a:r>
          </a:p>
        </p:txBody>
      </p:sp>
      <p:sp>
        <p:nvSpPr>
          <p:cNvPr id="11269" name="Text Box 20"/>
          <p:cNvSpPr txBox="1">
            <a:spLocks noChangeArrowheads="1"/>
          </p:cNvSpPr>
          <p:nvPr/>
        </p:nvSpPr>
        <p:spPr bwMode="auto">
          <a:xfrm>
            <a:off x="0" y="3284538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Участие в профессиональных</a:t>
            </a:r>
            <a:endParaRPr lang="en-US" dirty="0">
              <a:solidFill>
                <a:schemeClr val="tx2"/>
              </a:solidFill>
              <a:latin typeface="Monotype Corsiva" pitchFamily="66" charset="0"/>
            </a:endParaRPr>
          </a:p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 конкурсах</a:t>
            </a:r>
          </a:p>
        </p:txBody>
      </p:sp>
      <p:sp>
        <p:nvSpPr>
          <p:cNvPr id="11270" name="Text Box 24"/>
          <p:cNvSpPr txBox="1">
            <a:spLocks noChangeArrowheads="1"/>
          </p:cNvSpPr>
          <p:nvPr/>
        </p:nvSpPr>
        <p:spPr bwMode="auto">
          <a:xfrm>
            <a:off x="141288" y="1268413"/>
            <a:ext cx="24145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Участие в работе семинаров </a:t>
            </a:r>
            <a:endParaRPr lang="en-US" dirty="0">
              <a:solidFill>
                <a:schemeClr val="tx2"/>
              </a:solidFill>
              <a:latin typeface="Monotype Corsiva" pitchFamily="66" charset="0"/>
            </a:endParaRPr>
          </a:p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учителей истории и обществознания</a:t>
            </a:r>
          </a:p>
        </p:txBody>
      </p:sp>
      <p:sp>
        <p:nvSpPr>
          <p:cNvPr id="11271" name="Text Box 25"/>
          <p:cNvSpPr txBox="1">
            <a:spLocks noChangeArrowheads="1"/>
          </p:cNvSpPr>
          <p:nvPr/>
        </p:nvSpPr>
        <p:spPr bwMode="auto">
          <a:xfrm>
            <a:off x="3276600" y="765175"/>
            <a:ext cx="2473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Участие в дискуссиях по проблемам преподавания истории и обществознания</a:t>
            </a:r>
          </a:p>
        </p:txBody>
      </p:sp>
      <p:sp>
        <p:nvSpPr>
          <p:cNvPr id="11272" name="Text Box 28"/>
          <p:cNvSpPr txBox="1">
            <a:spLocks noChangeArrowheads="1"/>
          </p:cNvSpPr>
          <p:nvPr/>
        </p:nvSpPr>
        <p:spPr bwMode="auto">
          <a:xfrm>
            <a:off x="3009882" y="4032250"/>
            <a:ext cx="2597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Научно- исследовательская </a:t>
            </a:r>
          </a:p>
          <a:p>
            <a:pPr algn="ctr" eaLnBrk="1" hangingPunct="1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деятельность</a:t>
            </a:r>
          </a:p>
        </p:txBody>
      </p:sp>
      <p:sp>
        <p:nvSpPr>
          <p:cNvPr id="11273" name="WordArt 31"/>
          <p:cNvSpPr>
            <a:spLocks noChangeArrowheads="1" noChangeShapeType="1" noTextEdit="1"/>
          </p:cNvSpPr>
          <p:nvPr/>
        </p:nvSpPr>
        <p:spPr bwMode="auto">
          <a:xfrm>
            <a:off x="1187450" y="115888"/>
            <a:ext cx="65532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Педагогическое мастерство...</a:t>
            </a:r>
          </a:p>
        </p:txBody>
      </p:sp>
      <p:sp>
        <p:nvSpPr>
          <p:cNvPr id="11274" name="Rectangle 35"/>
          <p:cNvSpPr>
            <a:spLocks noChangeArrowheads="1"/>
          </p:cNvSpPr>
          <p:nvPr/>
        </p:nvSpPr>
        <p:spPr bwMode="auto">
          <a:xfrm>
            <a:off x="30955" y="4678581"/>
            <a:ext cx="8964613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Monotype Corsiva" pitchFamily="66" charset="0"/>
              </a:rPr>
              <a:t>    </a:t>
            </a:r>
            <a:endParaRPr lang="ru-RU" sz="1600" b="1" dirty="0">
              <a:solidFill>
                <a:schemeClr val="accent2"/>
              </a:solidFill>
              <a:latin typeface="Monotype Corsiva" pitchFamily="66" charset="0"/>
            </a:endParaRPr>
          </a:p>
          <a:p>
            <a:r>
              <a:rPr lang="en-US" i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i="1" dirty="0">
                <a:solidFill>
                  <a:schemeClr val="tx2"/>
                </a:solidFill>
                <a:latin typeface="Monotype Corsiva" pitchFamily="66" charset="0"/>
              </a:rPr>
              <a:t>Оно не поддаётся измерению. Его нельзя взвесить, облечь в сухой язык цифр, заключить в рамки, графики, проценты. </a:t>
            </a:r>
            <a:endParaRPr lang="en-US" i="1" dirty="0">
              <a:solidFill>
                <a:schemeClr val="tx2"/>
              </a:solidFill>
              <a:latin typeface="Monotype Corsiva" pitchFamily="66" charset="0"/>
            </a:endParaRPr>
          </a:p>
          <a:p>
            <a:r>
              <a:rPr lang="en-US" i="1" dirty="0">
                <a:solidFill>
                  <a:schemeClr val="tx2"/>
                </a:solidFill>
                <a:latin typeface="Monotype Corsiva" pitchFamily="66" charset="0"/>
              </a:rPr>
              <a:t>     </a:t>
            </a:r>
            <a:r>
              <a:rPr lang="ru-RU" i="1" dirty="0">
                <a:solidFill>
                  <a:schemeClr val="tx2"/>
                </a:solidFill>
                <a:latin typeface="Monotype Corsiva" pitchFamily="66" charset="0"/>
              </a:rPr>
              <a:t>Педагогическое мастерство… Его можно только чувствовать, созерцать, затаив дыхание, как при соприкосновении, с высоким искусством. </a:t>
            </a:r>
          </a:p>
          <a:p>
            <a:r>
              <a:rPr lang="ru-RU" i="1" dirty="0">
                <a:solidFill>
                  <a:schemeClr val="tx2"/>
                </a:solidFill>
                <a:latin typeface="Monotype Corsiva" pitchFamily="66" charset="0"/>
              </a:rPr>
              <a:t>    Я убеждена, что дорога к мастерству и совершенству имеет начало, но не имеет конца. Тот, кто ступил на этот путь обрекает себя на ежедневный поиск, радость открытий и творчество, которому нет предела…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   </a:t>
            </a:r>
          </a:p>
        </p:txBody>
      </p:sp>
      <p:sp>
        <p:nvSpPr>
          <p:cNvPr id="11275" name="Line 37"/>
          <p:cNvSpPr>
            <a:spLocks noChangeShapeType="1"/>
          </p:cNvSpPr>
          <p:nvPr/>
        </p:nvSpPr>
        <p:spPr bwMode="auto">
          <a:xfrm flipH="1" flipV="1">
            <a:off x="4427538" y="1628775"/>
            <a:ext cx="0" cy="3603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6" name="Line 38"/>
          <p:cNvSpPr>
            <a:spLocks noChangeShapeType="1"/>
          </p:cNvSpPr>
          <p:nvPr/>
        </p:nvSpPr>
        <p:spPr bwMode="auto">
          <a:xfrm flipH="1" flipV="1">
            <a:off x="2627313" y="1844675"/>
            <a:ext cx="865187" cy="2889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7" name="Line 39"/>
          <p:cNvSpPr>
            <a:spLocks noChangeShapeType="1"/>
          </p:cNvSpPr>
          <p:nvPr/>
        </p:nvSpPr>
        <p:spPr bwMode="auto">
          <a:xfrm flipH="1">
            <a:off x="1476375" y="2924175"/>
            <a:ext cx="1511300" cy="3603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8" name="Line 40"/>
          <p:cNvSpPr>
            <a:spLocks noChangeShapeType="1"/>
          </p:cNvSpPr>
          <p:nvPr/>
        </p:nvSpPr>
        <p:spPr bwMode="auto">
          <a:xfrm flipV="1">
            <a:off x="5651500" y="1773238"/>
            <a:ext cx="1368425" cy="50323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9" name="Line 41"/>
          <p:cNvSpPr>
            <a:spLocks noChangeShapeType="1"/>
          </p:cNvSpPr>
          <p:nvPr/>
        </p:nvSpPr>
        <p:spPr bwMode="auto">
          <a:xfrm>
            <a:off x="5580063" y="2924175"/>
            <a:ext cx="1728787" cy="5048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0" name="Line 42"/>
          <p:cNvSpPr>
            <a:spLocks noChangeShapeType="1"/>
          </p:cNvSpPr>
          <p:nvPr/>
        </p:nvSpPr>
        <p:spPr bwMode="auto">
          <a:xfrm>
            <a:off x="4356100" y="3429000"/>
            <a:ext cx="0" cy="6477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09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</a:rPr>
              <a:t>Распространение педагогического опыта</a:t>
            </a:r>
            <a:r>
              <a:rPr lang="ru-RU" sz="3800" dirty="0" smtClean="0"/>
              <a:t> </a:t>
            </a:r>
          </a:p>
        </p:txBody>
      </p:sp>
      <p:graphicFrame>
        <p:nvGraphicFramePr>
          <p:cNvPr id="82006" name="Group 8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485504"/>
              </p:ext>
            </p:extLst>
          </p:nvPr>
        </p:nvGraphicFramePr>
        <p:xfrm>
          <a:off x="323850" y="1196975"/>
          <a:ext cx="8569325" cy="5445238"/>
        </p:xfrm>
        <a:graphic>
          <a:graphicData uri="http://schemas.openxmlformats.org/drawingml/2006/table">
            <a:tbl>
              <a:tblPr/>
              <a:tblGrid>
                <a:gridCol w="3878263"/>
                <a:gridCol w="4691062"/>
              </a:tblGrid>
              <a:tr h="895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Муниципальный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2007-2008гг.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Региональный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2009-2010гг.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454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Обобщение опыта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работы по краеведению «450-лет присоединения 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Кабарды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к России»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Открытый урок «КБР в прошлом и настоящем»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Выступление на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региональном семинаре-совещании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«Актуальные вопросы преподавания курса обществознания в школе».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Доклад на тему: «Особенности изучения отдельных тем курса обществознания»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08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882</TotalTime>
  <Words>1588</Words>
  <Application>Microsoft Office PowerPoint</Application>
  <PresentationFormat>Экран (4:3)</PresentationFormat>
  <Paragraphs>273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Перспектива</vt:lpstr>
      <vt:lpstr>Диаграмма</vt:lpstr>
      <vt:lpstr>Презентация PowerPoint</vt:lpstr>
      <vt:lpstr>Презентация PowerPoint</vt:lpstr>
      <vt:lpstr>Презентация PowerPoint</vt:lpstr>
      <vt:lpstr>  Учитель истории первой квалификационной категории  МКОУ«СОШ им.Х.Х.Абазова» с.п.Псынадаха Стаж педагогической работы – 23 Руководитель ШМО учителей гуманитарного цикла Руководитель кружка «Знатоки истории» и клуба «Кодекс» Классный руководитель 9 класса</vt:lpstr>
      <vt:lpstr>Результаты профессиональной деятельности учителя.</vt:lpstr>
      <vt:lpstr>Презентация PowerPoint</vt:lpstr>
      <vt:lpstr>Тема педагогического опыта.</vt:lpstr>
      <vt:lpstr>Презентация PowerPoint</vt:lpstr>
      <vt:lpstr>Распространение педагогического опыта </vt:lpstr>
      <vt:lpstr>Распространение педагогического опыта</vt:lpstr>
      <vt:lpstr>Распространение педагогического опыта</vt:lpstr>
      <vt:lpstr>Распространение педагогического опыта</vt:lpstr>
      <vt:lpstr>Презентация PowerPoint</vt:lpstr>
      <vt:lpstr>Презентация PowerPoint</vt:lpstr>
      <vt:lpstr>Презентация PowerPoint</vt:lpstr>
      <vt:lpstr>Использование современных образовательных технологий, в т.ч. ИКТ в обучении предмету и воспитательной работе. </vt:lpstr>
      <vt:lpstr>Презентация PowerPoint</vt:lpstr>
      <vt:lpstr>Презентация PowerPoint</vt:lpstr>
      <vt:lpstr>В обучении преобладает личностно - деятельностный подход.</vt:lpstr>
      <vt:lpstr>Презентация PowerPoint</vt:lpstr>
      <vt:lpstr>Участие обучающихся в предметных олимпиадах школьного и муниципального уровней, конкурсах, смотрах, соревнования, выставках, научно-практических конференциях и т.д.</vt:lpstr>
      <vt:lpstr>Презентация PowerPoint</vt:lpstr>
      <vt:lpstr>Качество  творческих работ обучающихся. </vt:lpstr>
      <vt:lpstr>Районный уровень </vt:lpstr>
      <vt:lpstr>Презентация PowerPoint</vt:lpstr>
      <vt:lpstr>Всероссийский уровень </vt:lpstr>
      <vt:lpstr>Презентация PowerPoint</vt:lpstr>
      <vt:lpstr>Результаты деятельности учителя как классного руководителя.</vt:lpstr>
      <vt:lpstr>Основные направления  работы в классе:</vt:lpstr>
      <vt:lpstr>Презентация PowerPoint</vt:lpstr>
      <vt:lpstr>Из классного фотоальбома</vt:lpstr>
      <vt:lpstr>Главное в моей деятельности - классного руководителя -</vt:lpstr>
      <vt:lpstr>Распространение педагогического опыта на школьном уровне.</vt:lpstr>
      <vt:lpstr>Моё педагогическое кредо: уважение к себе, уважение к другим, ответственность за свои действия.</vt:lpstr>
      <vt:lpstr>В чем же состоит миссия учителя?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ASKER</dc:creator>
  <cp:lastModifiedBy>ASKER</cp:lastModifiedBy>
  <cp:revision>40</cp:revision>
  <dcterms:created xsi:type="dcterms:W3CDTF">2012-02-23T09:27:38Z</dcterms:created>
  <dcterms:modified xsi:type="dcterms:W3CDTF">2012-02-26T15:41:15Z</dcterms:modified>
</cp:coreProperties>
</file>