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328" r:id="rId3"/>
    <p:sldId id="288" r:id="rId4"/>
    <p:sldId id="289" r:id="rId5"/>
    <p:sldId id="316" r:id="rId6"/>
    <p:sldId id="317" r:id="rId7"/>
    <p:sldId id="318" r:id="rId8"/>
    <p:sldId id="263" r:id="rId9"/>
    <p:sldId id="320" r:id="rId10"/>
    <p:sldId id="321" r:id="rId11"/>
    <p:sldId id="270" r:id="rId12"/>
    <p:sldId id="322" r:id="rId13"/>
    <p:sldId id="319" r:id="rId14"/>
    <p:sldId id="323" r:id="rId15"/>
    <p:sldId id="285" r:id="rId16"/>
    <p:sldId id="324" r:id="rId17"/>
    <p:sldId id="325" r:id="rId18"/>
    <p:sldId id="326" r:id="rId19"/>
    <p:sldId id="327" r:id="rId20"/>
    <p:sldId id="30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6E5FF"/>
    <a:srgbClr val="FFCCFF"/>
    <a:srgbClr val="FAC2EF"/>
    <a:srgbClr val="CC00FF"/>
    <a:srgbClr val="FF66FF"/>
    <a:srgbClr val="FFFF4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4609" autoAdjust="0"/>
  </p:normalViewPr>
  <p:slideViewPr>
    <p:cSldViewPr>
      <p:cViewPr varScale="1">
        <p:scale>
          <a:sx n="55" d="100"/>
          <a:sy n="55" d="100"/>
        </p:scale>
        <p:origin x="-13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747204-3BC0-46E8-8E3B-BCA086B66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85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1143-B8D7-464F-AB23-36FD1AF28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92307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9A851-9BA5-42F1-A084-8BE0438C3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9835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6BE5A-F534-4FBA-BFFF-ABAD6FF66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89036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54CE-F728-4AA2-A54A-235D09387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78313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2C79B-877C-4E56-80A2-062FC28D2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23232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1312-E51F-493E-9034-E541B65E1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1732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9F13-6C96-4C23-9752-110BCC477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24558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F464C-8E5B-492C-9FFB-30D6594E1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93933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5D5C8-938B-424F-96AC-193C9A9F5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47984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19FF-F9D1-45CF-A03C-E80368A19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887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72D8A-86DB-41EE-8755-CCF9D00D4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46959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80A731-051F-43E0-8DE4-911EF4A9E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4813"/>
            <a:ext cx="3030537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86700"/>
            <a:ext cx="78488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А.И.Куприн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«Куст сирени»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66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1912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dirty="0"/>
              <a:t>П</a:t>
            </a:r>
            <a:r>
              <a:rPr lang="ru-RU" dirty="0" smtClean="0"/>
              <a:t>остроение </a:t>
            </a:r>
            <a:r>
              <a:rPr lang="ru-RU" dirty="0"/>
              <a:t>произведения, когда начальные и конечные образы повторяются с точностью до наоборот, называется </a:t>
            </a: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b="1" dirty="0" smtClean="0"/>
              <a:t>       ЗЕРКАЛЬНОЙ КОМПОЗИЦИЕЙ.</a:t>
            </a:r>
          </a:p>
          <a:p>
            <a:pPr marL="0" indent="0">
              <a:buFontTx/>
              <a:buNone/>
              <a:defRPr/>
            </a:pPr>
            <a:endParaRPr lang="ru-RU" b="1" dirty="0"/>
          </a:p>
          <a:p>
            <a:pPr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sz="3600" dirty="0" smtClean="0"/>
          </a:p>
          <a:p>
            <a:pPr marL="0" indent="0">
              <a:buFontTx/>
              <a:buNone/>
              <a:defRPr/>
            </a:pPr>
            <a:r>
              <a:rPr lang="ru-RU" sz="3600" dirty="0" smtClean="0"/>
              <a:t>ГОРЕ                                        СЧАСТЬЕ</a:t>
            </a:r>
            <a:endParaRPr lang="ru-RU" sz="36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2051050" y="3068638"/>
            <a:ext cx="4537075" cy="30241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49613"/>
            <a:ext cx="29051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1042988" y="115888"/>
            <a:ext cx="70580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/>
              <a:t>Поговорим об образах главных героев.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107950" y="908050"/>
            <a:ext cx="4176713" cy="3168650"/>
          </a:xfrm>
          <a:prstGeom prst="rightArrowCallout">
            <a:avLst>
              <a:gd name="adj1" fmla="val 25000"/>
              <a:gd name="adj2" fmla="val 20877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Выноска со стрелкой влево 2"/>
          <p:cNvSpPr/>
          <p:nvPr/>
        </p:nvSpPr>
        <p:spPr>
          <a:xfrm>
            <a:off x="4356100" y="2997200"/>
            <a:ext cx="4537075" cy="367188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22" descr="6915838_8f060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95350"/>
            <a:ext cx="2779713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4" descr="imagesCADHPBD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54338"/>
            <a:ext cx="3024188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4356100" y="1874838"/>
            <a:ext cx="34559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/>
              <a:t>Почему автор наделяет героя такой замечательной фамилией – Алмазов?</a:t>
            </a: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827088" y="4535488"/>
            <a:ext cx="3457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/>
              <a:t>Случайно ли он выбирает имя для своей героини Вера?</a:t>
            </a:r>
          </a:p>
        </p:txBody>
      </p:sp>
      <p:sp>
        <p:nvSpPr>
          <p:cNvPr id="11273" name="TextBox 5"/>
          <p:cNvSpPr txBox="1">
            <a:spLocks noChangeArrowheads="1"/>
          </p:cNvSpPr>
          <p:nvPr/>
        </p:nvSpPr>
        <p:spPr bwMode="auto">
          <a:xfrm>
            <a:off x="107950" y="5661025"/>
            <a:ext cx="5256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/>
              <a:t>Автор не дает нам внешнего описания героев? Как вы думаете, почему?</a:t>
            </a:r>
          </a:p>
          <a:p>
            <a:pPr eaLnBrk="1" hangingPunct="1"/>
            <a:endParaRPr lang="ru-RU" sz="20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2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Анализируем поведение героев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628800"/>
            <a:ext cx="8229600" cy="5069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Николай Алмазов возвращается домой. Говорит ли автор прямо о его состоянии? </a:t>
            </a:r>
            <a:endParaRPr lang="ru-RU" sz="2800" dirty="0" smtClean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Как </a:t>
            </a:r>
            <a:r>
              <a:rPr lang="ru-RU" sz="2800" dirty="0"/>
              <a:t>Вера сопереживает мужу? В чём это выражается</a:t>
            </a:r>
            <a:r>
              <a:rPr lang="ru-RU" sz="2800" dirty="0" smtClean="0"/>
              <a:t>?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Меняется </a:t>
            </a:r>
            <a:r>
              <a:rPr lang="ru-RU" sz="2800" dirty="0"/>
              <a:t>ли Алмазов под воздействием жены</a:t>
            </a:r>
            <a:r>
              <a:rPr lang="ru-RU" sz="2800" dirty="0" smtClean="0"/>
              <a:t>?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Какой выход из ситуации находит Верочка?</a:t>
            </a:r>
            <a:endParaRPr lang="ru-RU" sz="2800" dirty="0"/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492896"/>
            <a:ext cx="79208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3959763"/>
            <a:ext cx="79208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03948" y="5013176"/>
            <a:ext cx="79208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4329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79388" y="215900"/>
            <a:ext cx="8785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dirty="0"/>
              <a:t>А</a:t>
            </a:r>
            <a:r>
              <a:rPr lang="ru-RU" sz="3200" dirty="0" smtClean="0"/>
              <a:t>втор </a:t>
            </a:r>
            <a:r>
              <a:rPr lang="ru-RU" sz="3200" dirty="0"/>
              <a:t>использует антитезу в изображении героев.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557338"/>
          <a:ext cx="8569325" cy="4967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8911"/>
                <a:gridCol w="4370414"/>
              </a:tblGrid>
              <a:tr h="747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Николай Алмазов</a:t>
                      </a:r>
                      <a:endParaRPr lang="ru-RU" sz="1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1" marR="22861" marT="22854" marB="22854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Верочка</a:t>
                      </a:r>
                      <a:endParaRPr lang="ru-RU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1" marR="22861" marT="22854" marB="22854">
                    <a:solidFill>
                      <a:srgbClr val="FFCCFF"/>
                    </a:solidFill>
                  </a:tcPr>
                </a:tc>
              </a:tr>
              <a:tr h="747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Раздражен, недоволен.</a:t>
                      </a:r>
                      <a:endParaRPr lang="ru-RU" sz="18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1" marR="22861" marT="22854" marB="22854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Спокойна, сдержанна, терпелива, нежна, ласкова.</a:t>
                      </a:r>
                      <a:endParaRPr lang="ru-RU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1" marR="22861" marT="22854" marB="22854">
                    <a:solidFill>
                      <a:srgbClr val="FFCCFF"/>
                    </a:solidFill>
                  </a:tcPr>
                </a:tc>
              </a:tr>
              <a:tr h="136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Беспомощен пассивен, от изумления разводит руками, морщит лоб.</a:t>
                      </a:r>
                      <a:endParaRPr lang="ru-RU" sz="18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1" marR="22861" marT="22854" marB="22854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Находчива, активна, деятельна, точна, быстра.</a:t>
                      </a:r>
                      <a:endParaRPr lang="ru-RU" sz="1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1" marR="22861" marT="22854" marB="22854">
                    <a:solidFill>
                      <a:srgbClr val="FFCCFF"/>
                    </a:solidFill>
                  </a:tcPr>
                </a:tc>
              </a:tr>
              <a:tr h="747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Не видит выхода, не верит в успех.</a:t>
                      </a:r>
                      <a:endParaRPr lang="ru-RU" sz="18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1" marR="22861" marT="22854" marB="22854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Верит в успех дела, надеется на положительный исход.</a:t>
                      </a:r>
                      <a:endParaRPr lang="ru-RU" sz="1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1" marR="22861" marT="22854" marB="22854">
                    <a:solidFill>
                      <a:srgbClr val="FFCCFF"/>
                    </a:solidFill>
                  </a:tcPr>
                </a:tc>
              </a:tr>
              <a:tr h="136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Подчиняется жене, действует по её плану.</a:t>
                      </a:r>
                      <a:endParaRPr lang="ru-RU" sz="18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1" marR="22861" marT="22854" marB="22854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В трудной ситуации чувствует себя главой семьи, ответственной за мужа, за его будущее.</a:t>
                      </a:r>
                      <a:endParaRPr lang="ru-RU" sz="1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1" marR="22861" marT="22854" marB="22854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/>
          <a:lstStyle/>
          <a:p>
            <a:r>
              <a:rPr lang="ru-RU" sz="3600" dirty="0"/>
              <a:t>Чем же заканчивается эта история?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99715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Сирень теперь будет навсегда моим любимым цветком…» Почему автор именно так заканчивает рассказ?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76536"/>
            <a:ext cx="3456384" cy="415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17304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50825" y="404813"/>
            <a:ext cx="8569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dirty="0"/>
              <a:t>Как Куприн относится к своим героям и к истории, которая с ними приключилась? </a:t>
            </a:r>
          </a:p>
        </p:txBody>
      </p:sp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"/>
          <a:stretch>
            <a:fillRect/>
          </a:stretch>
        </p:blipFill>
        <p:spPr bwMode="auto">
          <a:xfrm>
            <a:off x="2790825" y="1557338"/>
            <a:ext cx="34893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/>
              <a:t>В рассказе А.И. Куприна звучат  важные нравственные проблемы счастья, упорства и любви. Автор утверждает, что счастье в семье </a:t>
            </a:r>
          </a:p>
          <a:p>
            <a:pPr marL="0" indent="0" algn="just">
              <a:buNone/>
            </a:pPr>
            <a:r>
              <a:rPr lang="ru-RU" sz="2800" b="1" dirty="0" smtClean="0"/>
              <a:t>возможно при полном  согласии и взаимопонимании.</a:t>
            </a:r>
          </a:p>
          <a:p>
            <a:pPr marL="0" indent="0" algn="ctr">
              <a:buNone/>
            </a:pPr>
            <a:r>
              <a:rPr lang="ru-RU" sz="2800" dirty="0"/>
              <a:t>Вспомните, какое произведение из зарубежной литературы, отражающее подобный взгляд на </a:t>
            </a:r>
            <a:r>
              <a:rPr lang="ru-RU" sz="2800" dirty="0" smtClean="0"/>
              <a:t>любовь?</a:t>
            </a:r>
            <a:endParaRPr lang="ru-RU" sz="2800" dirty="0"/>
          </a:p>
          <a:p>
            <a:pPr marL="0" indent="0" algn="just">
              <a:buNone/>
            </a:pPr>
            <a:endParaRPr lang="ru-RU" b="1" dirty="0" smtClean="0"/>
          </a:p>
          <a:p>
            <a:pPr algn="just"/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53" y="3933056"/>
            <a:ext cx="4660776" cy="27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7462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2800" dirty="0" smtClean="0"/>
              <a:t>       </a:t>
            </a:r>
            <a:r>
              <a:rPr lang="ru-RU" sz="2800" b="1" dirty="0" smtClean="0"/>
              <a:t>Чем </a:t>
            </a:r>
            <a:r>
              <a:rPr lang="ru-RU" sz="2800" b="1" dirty="0"/>
              <a:t>это </a:t>
            </a:r>
            <a:r>
              <a:rPr lang="ru-RU" sz="2800" b="1" dirty="0" smtClean="0"/>
              <a:t>произведение</a:t>
            </a:r>
          </a:p>
          <a:p>
            <a:pPr marL="0" indent="0" algn="r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напоминает рассказ </a:t>
            </a:r>
            <a:endParaRPr lang="ru-RU" sz="2800" b="1" dirty="0" smtClean="0"/>
          </a:p>
          <a:p>
            <a:pPr marL="0" indent="0" algn="r">
              <a:buNone/>
            </a:pPr>
            <a:r>
              <a:rPr lang="ru-RU" sz="2800" b="1" dirty="0" smtClean="0"/>
              <a:t>«</a:t>
            </a:r>
            <a:r>
              <a:rPr lang="ru-RU" sz="2800" b="1" dirty="0"/>
              <a:t>Куст сирени</a:t>
            </a:r>
            <a:r>
              <a:rPr lang="ru-RU" sz="2800" b="1" dirty="0" smtClean="0"/>
              <a:t>»?</a:t>
            </a:r>
          </a:p>
          <a:p>
            <a:pPr marL="0" indent="0" algn="r">
              <a:buNone/>
            </a:pPr>
            <a:endParaRPr lang="ru-RU" sz="2800" dirty="0" smtClean="0"/>
          </a:p>
          <a:p>
            <a:pPr marL="0" indent="0" algn="r">
              <a:buNone/>
            </a:pPr>
            <a:r>
              <a:rPr lang="ru-RU" sz="2800" dirty="0" smtClean="0"/>
              <a:t>Герои </a:t>
            </a:r>
          </a:p>
          <a:p>
            <a:pPr marL="0" indent="0" algn="r">
              <a:buNone/>
            </a:pPr>
            <a:r>
              <a:rPr lang="ru-RU" sz="2800" dirty="0" smtClean="0"/>
              <a:t>чем-то </a:t>
            </a:r>
            <a:r>
              <a:rPr lang="ru-RU" sz="2800" dirty="0"/>
              <a:t>жертвуют ради </a:t>
            </a:r>
            <a:endParaRPr lang="ru-RU" sz="2800" dirty="0" smtClean="0"/>
          </a:p>
          <a:p>
            <a:pPr marL="0" indent="0" algn="r">
              <a:buNone/>
            </a:pPr>
            <a:r>
              <a:rPr lang="ru-RU" sz="2800" dirty="0" smtClean="0"/>
              <a:t>любви </a:t>
            </a:r>
            <a:r>
              <a:rPr lang="ru-RU" sz="2800" dirty="0"/>
              <a:t>и </a:t>
            </a:r>
            <a:r>
              <a:rPr lang="ru-RU" sz="2800" dirty="0" smtClean="0"/>
              <a:t>находят</a:t>
            </a:r>
          </a:p>
          <a:p>
            <a:pPr marL="0" indent="0" algn="r">
              <a:buNone/>
            </a:pPr>
            <a:r>
              <a:rPr lang="ru-RU" sz="2800" dirty="0" smtClean="0"/>
              <a:t> </a:t>
            </a:r>
            <a:r>
              <a:rPr lang="ru-RU" sz="2800" dirty="0"/>
              <a:t>в этом своё счастье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636"/>
            <a:ext cx="426293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25408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ru-RU" sz="3600" b="1" dirty="0" smtClean="0"/>
              <a:t>Вернемся к одному из эпиграфов: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41168"/>
          </a:xfrm>
        </p:spPr>
        <p:txBody>
          <a:bodyPr/>
          <a:lstStyle/>
          <a:p>
            <a:pPr marL="438150" indent="-319088" algn="ctr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Любовь – это  бесценный  дар.</a:t>
            </a:r>
          </a:p>
          <a:p>
            <a:pPr marL="438150" indent="-319088" algn="ctr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Это единственная  вещь, которую  мы  можем  подарить,  и  всё же  она  у  нас  остаётся.</a:t>
            </a:r>
          </a:p>
          <a:p>
            <a:pPr marL="438150" indent="-319088" algn="ctr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Л. Н. Толстой</a:t>
            </a:r>
          </a:p>
          <a:p>
            <a:pPr marL="438150" indent="-319088" algn="ctr" eaLnBrk="1" hangingPunct="1">
              <a:buNone/>
            </a:pPr>
            <a:r>
              <a:rPr lang="ru-RU" dirty="0"/>
              <a:t>Как мысли Л. Толстого отражены в рассказе? 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Герои </a:t>
            </a:r>
            <a:r>
              <a:rPr lang="ru-RU" sz="2800" dirty="0"/>
              <a:t>отдают любовь друг другу и получают её друг от друга. Они оба счастливы. Трудности только сблизили </a:t>
            </a:r>
            <a:r>
              <a:rPr lang="ru-RU" sz="2800" dirty="0" smtClean="0"/>
              <a:t>их</a:t>
            </a:r>
            <a:r>
              <a:rPr lang="ru-RU" sz="2800" dirty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74714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 b="4579"/>
          <a:stretch>
            <a:fillRect/>
          </a:stretch>
        </p:blipFill>
        <p:spPr bwMode="auto">
          <a:xfrm>
            <a:off x="-3043" y="-1"/>
            <a:ext cx="914704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10497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 b="4579"/>
          <a:stretch>
            <a:fillRect/>
          </a:stretch>
        </p:blipFill>
        <p:spPr bwMode="auto">
          <a:xfrm>
            <a:off x="-3043" y="-1"/>
            <a:ext cx="914704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5911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1524000"/>
            <a:ext cx="91440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300" b="1" dirty="0" smtClean="0">
                <a:latin typeface="Times New Roman" pitchFamily="18" charset="0"/>
              </a:rPr>
              <a:t>Заполните контрольную карточку </a:t>
            </a:r>
          </a:p>
          <a:p>
            <a:pPr algn="ctr"/>
            <a:r>
              <a:rPr lang="ru-RU" sz="3300" b="1" dirty="0" smtClean="0">
                <a:latin typeface="Times New Roman" pitchFamily="18" charset="0"/>
              </a:rPr>
              <a:t>и </a:t>
            </a:r>
          </a:p>
          <a:p>
            <a:pPr algn="ctr"/>
            <a:r>
              <a:rPr lang="ru-RU" sz="3300" b="1" dirty="0" smtClean="0">
                <a:latin typeface="Times New Roman" pitchFamily="18" charset="0"/>
              </a:rPr>
              <a:t>карточку самооценки</a:t>
            </a:r>
          </a:p>
          <a:p>
            <a:pPr algn="ctr"/>
            <a:endParaRPr lang="ru-RU" sz="3300" b="1" dirty="0" smtClean="0">
              <a:latin typeface="Times New Roman" pitchFamily="18" charset="0"/>
            </a:endParaRPr>
          </a:p>
          <a:p>
            <a:pPr algn="ctr"/>
            <a:endParaRPr lang="ru-RU" sz="3300" b="1" dirty="0">
              <a:latin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CC66FF"/>
                </a:solidFill>
                <a:latin typeface="Times New Roman" pitchFamily="18" charset="0"/>
              </a:rPr>
              <a:t>СПАСИБО ЗА УРОК!           </a:t>
            </a:r>
            <a:endParaRPr lang="ru-RU" sz="6000" b="1" dirty="0">
              <a:solidFill>
                <a:srgbClr val="CC66FF"/>
              </a:solidFill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7991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990000"/>
                </a:solidFill>
              </a:rPr>
              <a:t>Домашнее задание:</a:t>
            </a:r>
            <a:endParaRPr lang="ru-RU" sz="3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8872"/>
            <a:ext cx="9001156" cy="2357621"/>
          </a:xfrm>
          <a:ln>
            <a:miter lim="800000"/>
            <a:headEnd/>
            <a:tailEnd/>
          </a:ln>
          <a:extLst/>
        </p:spPr>
        <p:txBody>
          <a:bodyPr tIns="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700" b="1" kern="1200" dirty="0">
                <a:solidFill>
                  <a:schemeClr val="accent1">
                    <a:satMod val="150000"/>
                  </a:schemeClr>
                </a:solidFill>
              </a:rPr>
              <a:t>  </a:t>
            </a:r>
            <a:r>
              <a:rPr lang="ru-RU" sz="5000" b="1" kern="1200" dirty="0">
                <a:solidFill>
                  <a:schemeClr val="tx1"/>
                </a:solidFill>
                <a:latin typeface="Times New Roman" pitchFamily="18" charset="0"/>
              </a:rPr>
              <a:t>«  Любовью  </a:t>
            </a:r>
            <a:br>
              <a:rPr lang="ru-RU" sz="5000" b="1" kern="12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5000" b="1" kern="1200" dirty="0">
                <a:solidFill>
                  <a:schemeClr val="tx1"/>
                </a:solidFill>
                <a:latin typeface="Times New Roman" pitchFamily="18" charset="0"/>
              </a:rPr>
              <a:t>         дорожить    умейте  …  » 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4294967295"/>
          </p:nvPr>
        </p:nvSpPr>
        <p:spPr>
          <a:xfrm>
            <a:off x="741363" y="2286000"/>
            <a:ext cx="8021637" cy="228600"/>
          </a:xfrm>
        </p:spPr>
        <p:txBody>
          <a:bodyPr lIns="146304" tIns="0" rIns="45720" bIns="0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smtClean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997200"/>
            <a:ext cx="9144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5000" b="1" dirty="0">
                <a:solidFill>
                  <a:srgbClr val="090A0C"/>
                </a:solidFill>
                <a:latin typeface="Times New Roman" pitchFamily="18" charset="0"/>
              </a:rPr>
              <a:t>   (По  рассказу  А.  И. Куприна </a:t>
            </a:r>
          </a:p>
          <a:p>
            <a:r>
              <a:rPr lang="ru-RU" sz="5000" b="1" dirty="0">
                <a:solidFill>
                  <a:srgbClr val="090A0C"/>
                </a:solidFill>
                <a:latin typeface="Times New Roman" pitchFamily="18" charset="0"/>
              </a:rPr>
              <a:t>                         «Куст  сирени»)</a:t>
            </a:r>
          </a:p>
          <a:p>
            <a:r>
              <a:rPr lang="ru-RU" sz="5000" b="1" dirty="0">
                <a:solidFill>
                  <a:srgbClr val="090A0C"/>
                </a:solidFill>
                <a:latin typeface="Times New Roman" pitchFamily="18" charset="0"/>
              </a:rPr>
              <a:t>               </a:t>
            </a:r>
            <a:endParaRPr lang="ru-RU" sz="2500" b="1" dirty="0">
              <a:solidFill>
                <a:srgbClr val="090A0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/>
        <p:txBody>
          <a:bodyPr rIns="45720"/>
          <a:lstStyle/>
          <a:p>
            <a:pPr eaLnBrk="1" hangingPunct="1"/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 flipV="1">
            <a:off x="457200" y="1619250"/>
            <a:ext cx="4040188" cy="80963"/>
          </a:xfrm>
        </p:spPr>
        <p:txBody>
          <a:bodyPr lIns="146304" tIns="91440" anchor="ctr">
            <a:normAutofit fontScale="25000" lnSpcReduction="2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600" b="1" smtClean="0"/>
          </a:p>
        </p:txBody>
      </p:sp>
      <p:sp>
        <p:nvSpPr>
          <p:cNvPr id="4100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524000"/>
            <a:ext cx="9001125" cy="5334000"/>
          </a:xfrm>
        </p:spPr>
        <p:txBody>
          <a:bodyPr lIns="54864" tIns="91440"/>
          <a:lstStyle/>
          <a:p>
            <a:pPr marL="438150" indent="-319088" algn="ctr" eaLnBrk="1" hangingPunct="1">
              <a:buFontTx/>
              <a:buNone/>
            </a:pPr>
            <a:r>
              <a:rPr lang="ru-RU" sz="4500" b="1" dirty="0" smtClean="0">
                <a:latin typeface="Times New Roman" pitchFamily="18" charset="0"/>
              </a:rPr>
              <a:t>   Любовь – это  бесценный  дар.</a:t>
            </a:r>
          </a:p>
          <a:p>
            <a:pPr marL="438150" indent="-319088" algn="ctr" eaLnBrk="1" hangingPunct="1">
              <a:buFontTx/>
              <a:buNone/>
            </a:pPr>
            <a:r>
              <a:rPr lang="ru-RU" sz="4500" b="1" dirty="0" smtClean="0"/>
              <a:t>   </a:t>
            </a:r>
            <a:r>
              <a:rPr lang="ru-RU" sz="4500" b="1" dirty="0" smtClean="0">
                <a:latin typeface="Times New Roman" pitchFamily="18" charset="0"/>
              </a:rPr>
              <a:t>Это единственная  вещь, которую  мы  можем  подарить,  и  всё же  она  у  нас  остаётся.</a:t>
            </a:r>
          </a:p>
          <a:p>
            <a:pPr marL="438150" indent="-319088" algn="ctr" eaLnBrk="1" hangingPunct="1">
              <a:buFontTx/>
              <a:buNone/>
            </a:pPr>
            <a:r>
              <a:rPr lang="ru-RU" sz="4500" b="1" dirty="0" smtClean="0">
                <a:latin typeface="Times New Roman" pitchFamily="18" charset="0"/>
              </a:rPr>
              <a:t>                            Л. Н. Толстой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5025" y="1700213"/>
            <a:ext cx="4041775" cy="58737"/>
          </a:xfrm>
        </p:spPr>
        <p:txBody>
          <a:bodyPr lIns="146304" tIns="91440" anchor="ctr">
            <a:normAutofit fontScale="25000" lnSpcReduction="2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600" b="1" smtClean="0"/>
          </a:p>
        </p:txBody>
      </p:sp>
      <p:sp>
        <p:nvSpPr>
          <p:cNvPr id="4102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8640763" y="2259013"/>
            <a:ext cx="46037" cy="3867150"/>
          </a:xfrm>
        </p:spPr>
        <p:txBody>
          <a:bodyPr lIns="54864" tIns="91440"/>
          <a:lstStyle/>
          <a:p>
            <a:pPr marL="438150" indent="-319088" eaLnBrk="1" hangingPunct="1"/>
            <a:endParaRPr lang="ru-RU" sz="240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40873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dirty="0" smtClean="0"/>
              <a:t>Сирень – красивый цветок, который зацветает весной. </a:t>
            </a:r>
          </a:p>
          <a:p>
            <a:pPr marL="0" indent="0" algn="just">
              <a:buFontTx/>
              <a:buNone/>
            </a:pPr>
            <a:endParaRPr lang="ru-RU" dirty="0" smtClean="0"/>
          </a:p>
          <a:p>
            <a:pPr marL="0" indent="0" algn="just">
              <a:buFontTx/>
              <a:buNone/>
            </a:pPr>
            <a:endParaRPr lang="ru-RU" dirty="0" smtClean="0"/>
          </a:p>
          <a:p>
            <a:pPr marL="0" indent="0" algn="just">
              <a:buFontTx/>
              <a:buNone/>
            </a:pPr>
            <a:endParaRPr lang="ru-RU" dirty="0" smtClean="0"/>
          </a:p>
          <a:p>
            <a:pPr marL="0" indent="0" algn="just">
              <a:buFontTx/>
              <a:buNone/>
            </a:pPr>
            <a:endParaRPr lang="ru-RU" dirty="0" smtClean="0"/>
          </a:p>
          <a:p>
            <a:pPr marL="0" indent="0" algn="just">
              <a:buFontTx/>
              <a:buNone/>
            </a:pPr>
            <a:endParaRPr lang="ru-RU" dirty="0" smtClean="0"/>
          </a:p>
          <a:p>
            <a:pPr marL="0" indent="0" algn="just">
              <a:buFontTx/>
              <a:buNone/>
            </a:pPr>
            <a:endParaRPr lang="ru-RU" dirty="0" smtClean="0"/>
          </a:p>
          <a:p>
            <a:pPr marL="0" indent="0" algn="just">
              <a:buFontTx/>
              <a:buNone/>
            </a:pPr>
            <a:r>
              <a:rPr lang="ru-RU" dirty="0" smtClean="0"/>
              <a:t>Весна – это пора влюблённых. Можно предположить, что сирень – цветок влюблённых. 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341438"/>
            <a:ext cx="4824413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 smtClean="0"/>
              <a:t>Сирень имеет 4 лепестка. </a:t>
            </a:r>
          </a:p>
          <a:p>
            <a:pPr marL="0" indent="0" algn="ctr">
              <a:buFontTx/>
              <a:buNone/>
            </a:pPr>
            <a:r>
              <a:rPr lang="ru-RU" dirty="0" smtClean="0"/>
              <a:t>В мифологии 4 – символ Вселенной. </a:t>
            </a:r>
          </a:p>
          <a:p>
            <a:pPr marL="0" indent="0" algn="ctr">
              <a:buFontTx/>
              <a:buNone/>
            </a:pPr>
            <a:r>
              <a:rPr lang="ru-RU" dirty="0" smtClean="0"/>
              <a:t>А ещё есть пятилепестковая сирень, которая приносит счастье. </a:t>
            </a:r>
          </a:p>
          <a:p>
            <a:pPr marL="0" indent="0">
              <a:buFontTx/>
              <a:buNone/>
            </a:pPr>
            <a:endParaRPr lang="ru-RU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852738"/>
            <a:ext cx="4935538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569325" cy="63373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3600" b="1" dirty="0" smtClean="0"/>
              <a:t>Почему рассказ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3600" b="1" dirty="0" smtClean="0"/>
              <a:t>называется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3600" b="1" dirty="0" smtClean="0"/>
              <a:t>«Куст сирени»?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именно сирень выбирает автор?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5400" b="1" dirty="0" smtClean="0"/>
          </a:p>
          <a:p>
            <a:pPr marL="0" indent="0" algn="ctr" eaLnBrk="1" hangingPunct="1">
              <a:buFontTx/>
              <a:buNone/>
              <a:defRPr/>
            </a:pPr>
            <a:endParaRPr lang="ru-RU" sz="5400" dirty="0"/>
          </a:p>
        </p:txBody>
      </p:sp>
      <p:pic>
        <p:nvPicPr>
          <p:cNvPr id="717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30600"/>
            <a:ext cx="4537075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arr-oks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170238"/>
            <a:ext cx="381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2541588" y="44370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333375"/>
            <a:ext cx="8497887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эпизоды вы считаете основными? </a:t>
            </a:r>
          </a:p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Назовите части рассказа и озаглавьте их.</a:t>
            </a:r>
          </a:p>
          <a:p>
            <a:pPr algn="ctr">
              <a:defRPr/>
            </a:pP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 rot="2158410">
            <a:off x="2039938" y="3086100"/>
            <a:ext cx="790575" cy="143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4663" y="3241675"/>
            <a:ext cx="719137" cy="1195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464503">
            <a:off x="6429375" y="3119438"/>
            <a:ext cx="790575" cy="1439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6659563" y="4813300"/>
            <a:ext cx="2233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/>
              <a:t>Благополучный исход, поступление в академию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188" y="4843463"/>
            <a:ext cx="21463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Возвращение </a:t>
            </a:r>
            <a:r>
              <a:rPr lang="ru-RU" dirty="0" err="1">
                <a:latin typeface="+mj-lt"/>
              </a:rPr>
              <a:t>Алмазова</a:t>
            </a:r>
            <a:r>
              <a:rPr lang="ru-RU" dirty="0">
                <a:latin typeface="+mj-lt"/>
              </a:rPr>
              <a:t> домой</a:t>
            </a:r>
          </a:p>
          <a:p>
            <a:pPr>
              <a:defRPr/>
            </a:pPr>
            <a:r>
              <a:rPr lang="ru-RU" b="1" dirty="0">
                <a:latin typeface="+mj-lt"/>
              </a:rPr>
              <a:t>                                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3419475" y="5019675"/>
            <a:ext cx="2665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/>
              <a:t>Посещение оценщика и садовника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9" grpId="0"/>
      <p:bldP spid="8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приём лежит в основе построения композиции?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557338"/>
            <a:ext cx="8229600" cy="48117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dirty="0" smtClean="0"/>
              <a:t>       1 часть – ГОРЕ</a:t>
            </a:r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dirty="0" smtClean="0"/>
              <a:t>                2 часть – НАДЕЖДА</a:t>
            </a:r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dirty="0" smtClean="0"/>
              <a:t>                       3 часть – СЧАСТЬЕ</a:t>
            </a:r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 algn="ctr">
              <a:buFontTx/>
              <a:buNone/>
              <a:defRPr/>
            </a:pPr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АНТИТЕЗА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 rot="18965115">
            <a:off x="5668963" y="903288"/>
            <a:ext cx="2247900" cy="4071937"/>
          </a:xfrm>
          <a:prstGeom prst="curvedLeftArrow">
            <a:avLst>
              <a:gd name="adj1" fmla="val 15731"/>
              <a:gd name="adj2" fmla="val 44921"/>
              <a:gd name="adj3" fmla="val 54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536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PowerPoint</vt:lpstr>
      <vt:lpstr>Презентация PowerPoint</vt:lpstr>
      <vt:lpstr>  «  Любовью            дорожить    умейте  …  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приём лежит в основе построения композиции?</vt:lpstr>
      <vt:lpstr>Презентация PowerPoint</vt:lpstr>
      <vt:lpstr>Презентация PowerPoint</vt:lpstr>
      <vt:lpstr>Анализируем поведение героев</vt:lpstr>
      <vt:lpstr>Презентация PowerPoint</vt:lpstr>
      <vt:lpstr>Чем же заканчивается эта история?</vt:lpstr>
      <vt:lpstr>Презентация PowerPoint</vt:lpstr>
      <vt:lpstr>Презентация PowerPoint</vt:lpstr>
      <vt:lpstr>Презентация PowerPoint</vt:lpstr>
      <vt:lpstr>Вернемся к одному из эпиграфов: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Инна Грачёва</cp:lastModifiedBy>
  <cp:revision>35</cp:revision>
  <dcterms:created xsi:type="dcterms:W3CDTF">2009-05-01T19:42:49Z</dcterms:created>
  <dcterms:modified xsi:type="dcterms:W3CDTF">2012-02-22T10:55:53Z</dcterms:modified>
</cp:coreProperties>
</file>