
<file path=[Content_Types].xml><?xml version="1.0" encoding="utf-8"?>
<Types xmlns="http://schemas.openxmlformats.org/package/2006/content-types">
  <Default Extension="jpeg" ContentType="image/jpeg"/>
  <Default Extension="jpg" ContentType="image/jpg"/>
  <Default Extension="gif" ContentType="image/gif"/>
  <Default Extension="png" ContentType="image/png"/>
  <Default Extension="emf" ContentType="image/emf"/>
  <Default Extension="wmf" ContentType="image/wmf"/>
  <Default Extension="jfif" ContentType="image/jfif"/>
  <Default Extension="jpe" ContentType="image/jpe"/>
  <Default Extension="bmp" ContentType="image/bmp"/>
  <Default Extension="dib" ContentType="image/dib"/>
  <Default Extension="rle" ContentType="image/rle"/>
  <Default Extension="bmz" ContentType="image/bmz"/>
  <Default Extension="gfa" ContentType="image/gfa"/>
  <Default Extension="emz" ContentType="image/emz"/>
  <Default Extension="wmz" ContentType="image/wmz"/>
  <Default Extension="pcz" ContentType="image/pcz"/>
  <Default Extension="tif" ContentType="image/tif"/>
  <Default Extension="tiff" ContentType="image/tiff"/>
  <Default Extension="cdr" ContentType="image/cdr"/>
  <Default Extension="cgm" ContentType="image/cgm"/>
  <Default Extension="eps" ContentType="image/eps"/>
  <Default Extension="pct" ContentType="image/pct"/>
  <Default Extension="pict" ContentType="image/pict"/>
  <Default Extension="wpg" ContentType="image/wpg"/>
  <Default Extension="bin" ContentType="application/vnd.openxmlformats-officedocument.oleObject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ppt" ContentType="application/vnd.ms-powerpoint"/>
  <Default Extension="pptx" ContentType="application/vnd.openxmlformats-officedocument.presentationml.presentation"/>
  <Default Extension="docx" ContentType="application/vnd.openxmlformats-officedocument.wordprocessingml.document"/>
  <Default Extension="doc" ContentType="application/msword"/>
  <Override PartName="/ppt/notesMasters/notesMaster1.xml" ContentType="application/vnd.openxmlformats-officedocument.presentationml.notesMaster+xml"/>
  <Override PartName="/ppt/theme/theme13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theme/theme21.xml" ContentType="application/vnd.openxmlformats-officedocument.theme+xml"/>
  <Override PartName="/ppt/handoutMasters/handoutMaster1.xml" ContentType="application/vnd.openxmlformats-officedocument.presentationml.handoutMaster+xml"/>
</Types>
</file>

<file path=_rels/.rels>&#65279;<?xml version="1.0" encoding="utf-8"?>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="http://schemas.openxmlformats.org/package/2006/relationships" xmlns:r="http://schemas.openxmlformats.org/officeDocument/2006/relationships" xmlns:table="urn:oasis:names:tc:opendocument:xmlns:table:1.0" xmlns:fo="urn:oasis:names:tc:opendocument:xmlns:xsl-fo-compatible:1.0" xmlns:a="http://schemas.openxmlformats.org/drawingml/2006/main">
  <p:sldMasterIdLst>
    <p:sldMasterId id="2147483648" r:id="smId1"/>
  </p:sldMasterIdLst>
  <p:notesMasterIdLst>
    <p:notesMasterId r:id="noteMasterRel"/>
  </p:notesMasterIdLst>
  <p:handoutMasterIdLst>
    <p:handoutMasterId r:id="hoId1"/>
  </p:handoutMasterIdLst>
  <p:sldIdLst>
    <p:sldId id="256" r:id="sId1"/>
    <p:sldId id="257" r:id="sId2"/>
    <p:sldId id="258" r:id="sId3"/>
    <p:sldId id="259" r:id="sId4"/>
    <p:sldId id="260" r:id="sId5"/>
    <p:sldId id="261" r:id="sId6"/>
    <p:sldId id="262" r:id="sId7"/>
    <p:sldId id="263" r:id="sId8"/>
    <p:sldId id="264" r:id="sId9"/>
    <p:sldId id="265" r:id="sId10"/>
    <p:sldId id="266" r:id="sId11"/>
    <p:sldId id="267" r:id="sId12"/>
    <p:sldId id="268" r:id="sId13"/>
    <p:sldId id="269" r:id="sId14"/>
    <p:sldId id="270" r:id="sId15"/>
    <p:sldId id="271" r:id="sId16"/>
    <p:sldId id="272" r:id="sId17"/>
    <p:sldId id="273" r:id="sId18"/>
    <p:sldId id="274" r:id="sId19"/>
    <p:sldId id="275" r:id="sId20"/>
  </p:sldIdLst>
  <p:sldSz cx="10080000" cy="7560000"/>
  <p:notesSz cx="7560000" cy="10692000"/>
  <p:custShowLst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showPr showAnimation="1">
    <p:present/>
    <p:sldAll/>
    <p:penClr>
      <a:srgbClr xmlns:a="http://schemas.openxmlformats.org/drawingml/2006/main" val="FF0000"/>
    </p:penClr>
  </p:showPr>
</p:presentationPr>
</file>

<file path=ppt/tableStyles.xml><?xml version="1.0" encoding="utf-8"?>
<a:tblStyleLst xmlns:a="http://schemas.openxmlformats.org/drawingml/2006/main" xmlns:dc="http://purl.org/dc/elements/1.1/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table="urn:oasis:names:tc:opendocument:xmlns:table:1.0" xmlns:fo="urn:oasis:names:tc:opendocument:xmlns:xsl-fo-compatible:1.0" xmlns:a="http://schemas.openxmlformats.org/drawingml/2006/main"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Relationship Type="http://schemas.openxmlformats.org/officeDocument/2006/relationships/slide" Id="sId1" Target="slides/slide1.xml" /><Relationship Type="http://schemas.openxmlformats.org/officeDocument/2006/relationships/slide" Id="sId2" Target="slides/slide2.xml" /><Relationship Type="http://schemas.openxmlformats.org/officeDocument/2006/relationships/slide" Id="sId3" Target="slides/slide3.xml" /><Relationship Type="http://schemas.openxmlformats.org/officeDocument/2006/relationships/slide" Id="sId4" Target="slides/slide4.xml" /><Relationship Type="http://schemas.openxmlformats.org/officeDocument/2006/relationships/slide" Id="sId5" Target="slides/slide5.xml" /><Relationship Type="http://schemas.openxmlformats.org/officeDocument/2006/relationships/slide" Id="sId6" Target="slides/slide6.xml" /><Relationship Type="http://schemas.openxmlformats.org/officeDocument/2006/relationships/slide" Id="sId7" Target="slides/slide7.xml" /><Relationship Type="http://schemas.openxmlformats.org/officeDocument/2006/relationships/slide" Id="sId8" Target="slides/slide8.xml" /><Relationship Type="http://schemas.openxmlformats.org/officeDocument/2006/relationships/slide" Id="sId9" Target="slides/slide9.xml" /><Relationship Type="http://schemas.openxmlformats.org/officeDocument/2006/relationships/slide" Id="sId10" Target="slides/slide10.xml" /><Relationship Type="http://schemas.openxmlformats.org/officeDocument/2006/relationships/slide" Id="sId11" Target="slides/slide11.xml" /><Relationship Type="http://schemas.openxmlformats.org/officeDocument/2006/relationships/slide" Id="sId12" Target="slides/slide12.xml" /><Relationship Type="http://schemas.openxmlformats.org/officeDocument/2006/relationships/slide" Id="sId13" Target="slides/slide13.xml" /><Relationship Type="http://schemas.openxmlformats.org/officeDocument/2006/relationships/slide" Id="sId14" Target="slides/slide14.xml" /><Relationship Type="http://schemas.openxmlformats.org/officeDocument/2006/relationships/slide" Id="sId15" Target="slides/slide15.xml" /><Relationship Type="http://schemas.openxmlformats.org/officeDocument/2006/relationships/slide" Id="sId16" Target="slides/slide16.xml" /><Relationship Type="http://schemas.openxmlformats.org/officeDocument/2006/relationships/slide" Id="sId17" Target="slides/slide17.xml" /><Relationship Type="http://schemas.openxmlformats.org/officeDocument/2006/relationships/slide" Id="sId18" Target="slides/slide18.xml" /><Relationship Type="http://schemas.openxmlformats.org/officeDocument/2006/relationships/slide" Id="sId19" Target="slides/slide19.xml" /><Relationship Type="http://schemas.openxmlformats.org/officeDocument/2006/relationships/slide" Id="sId20" Target="slides/slide20.xml" /><Relationship Type="http://schemas.openxmlformats.org/officeDocument/2006/relationships/slideMaster" Id="smId1" Target="slideMasters/slideMaster1.xml" /><Relationship Id="noteMasterRel" Type="http://schemas.openxmlformats.org/officeDocument/2006/relationships/notesMaster" Target="notesMasters/notesMaster1.xml" /><Relationship Type="http://schemas.openxmlformats.org/officeDocument/2006/relationships/handoutMaster" Id="hoId1" Target="handoutMasters/handoutMaster1.xml" /><Relationship Type="http://schemas.openxmlformats.org/officeDocument/2006/relationships/presProps" Id="presProps1" Target="presProps.xml" /></Relationships>
</file>

<file path=ppt/handoutMasters/_rels/handout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Id="rId1" Type="http://schemas.openxmlformats.org/officeDocument/2006/relationships/theme" Target="../theme/theme21.xml" /></Relationships>
</file>

<file path=ppt/handoutMasters/handoutMaster1.xml><?xml version="1.0" encoding="utf-8"?>
<p:handout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Header Placeholder 1" id="2"/>
          <p:cNvSpPr>
            <a:spLocks noGrp="1"/>
          </p:cNvSpPr>
          <p:nvPr>
            <p:ph type="hdr" sz="quarter"/>
          </p:nvPr>
        </p:nvSpPr>
        <p:spPr>
          <a:xfrm>
            <a:off x="304800" y="304800"/>
            <a:ext cx="3368675" cy="503238"/>
          </a:xfrm>
          <a:prstGeom prst="rect">
            <a:avLst/>
          </a:prstGeom>
          <a:noFill xmlns:manifest="urn:oasis:names:tc:opendocument:xmlns:manifest:1.0"/>
        </p:spPr>
        <p:txBody>
          <a:bodyPr vert="horz"/>
          <a:lstStyle>
            <a:lvl1pPr algn="l">
              <a:defRPr sz="1400">
                <a:solidFill>
                  <a:srgbClr val="000000"/>
                </a:solidFill>
                <a:latin typeface="Arial" pitchFamily="0" charset="0"/>
              </a:defRPr>
            </a:lvl1pPr>
          </a:lstStyle>
          <a:p>
            <a:pPr>
              <a:tabLst xmlns:manifest="urn:oasis:names:tc:opendocument:xmlns:manifest:1.0"/>
            </a:pPr>
            <a:r>
              <a:rPr lang="en-US" dirty="0" smtClean="0"/>
              <a:t/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14800" y="304800"/>
            <a:ext cx="3368675" cy="503238"/>
          </a:xfrm>
          <a:prstGeom prst="rect">
            <a:avLst/>
          </a:prstGeom>
          <a:noFill xmlns:manifest="urn:oasis:names:tc:opendocument:xmlns:manifest:1.0"/>
        </p:spPr>
        <p:txBody>
          <a:bodyPr vert="horz" lIns="91440" tIns="45720" rIns="91440" bIns="45720" rtlCol="0"/>
          <a:lstStyle>
            <a:lvl1pPr algn="r">
              <a:defRPr sz="1400">
                <a:solidFill>
                  <a:srgbClr val="000000"/>
                </a:solidFill>
                <a:latin typeface="Arial" pitchFamily="0" charset="0"/>
              </a:defRPr>
            </a:lvl1pPr>
          </a:lstStyle>
          <a:p>
            <a:pPr algn="r">
              <a:tabLst xmlns:manifest="urn:oasis:names:tc:opendocument:xmlns:manifest:1.0"/>
            </a:p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8600" y="9555162"/>
            <a:ext cx="3368675" cy="503238"/>
          </a:xfrm>
          <a:prstGeom prst="rect">
            <a:avLst/>
          </a:prstGeom>
          <a:noFill xmlns:manifest="urn:oasis:names:tc:opendocument:xmlns:manifest:1.0"/>
        </p:spPr>
        <p:txBody>
          <a:bodyPr vert="horz"/>
          <a:lstStyle>
            <a:lvl1pPr algn="l">
              <a:defRPr sz="1400">
                <a:solidFill>
                  <a:srgbClr val="000000"/>
                </a:solidFill>
                <a:latin typeface="Arial" pitchFamily="0" charset="0"/>
              </a:defRPr>
            </a:lvl1pPr>
          </a:lstStyle>
          <a:p>
            <a:pPr>
              <a:tabLst xmlns:manifest="urn:oasis:names:tc:opendocument:xmlns:manifest:1.0"/>
            </a:pPr>
            <a:r>
              <a:rPr lang="en-US" dirty="0" smtClean="0"/>
              <a:t/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14800" y="9555162"/>
            <a:ext cx="3368675" cy="503238"/>
          </a:xfrm>
          <a:prstGeom prst="rect">
            <a:avLst/>
          </a:prstGeom>
          <a:noFill xmlns:manifest="urn:oasis:names:tc:opendocument:xmlns:manifest:1.0"/>
        </p:spPr>
        <p:txBody>
          <a:bodyPr vert="horz" lIns="91440" tIns="45720" rIns="91440" bIns="45720" rtlCol="0"/>
          <a:lstStyle>
            <a:lvl1pPr algn="r">
              <a:defRPr sz="1400">
                <a:solidFill>
                  <a:srgbClr val="000000"/>
                </a:solidFill>
                <a:latin typeface="Arial" pitchFamily="0" charset="0"/>
              </a:defRPr>
            </a:lvl1pPr>
          </a:lstStyle>
          <a:p>
            <a:pPr algn="r">
              <a:tabLst xmlns:manifest="urn:oasis:names:tc:opendocument:xmlns:manifest:1.0"/>
            </a:pPr>
            <a:fld id="{763D1470-AB83-4C4C-B3B3-7F0C9DC8E8D6}" type="slidenum">
              <a:rPr lang="en-US" smtClean="0"/>
              <a:t>&lt;номер&gt;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Type="http://schemas.openxmlformats.org/officeDocument/2006/relationships/theme" Id="nmThemeId" Target="../theme/theme11.xml" /></Relationships>
</file>

<file path=ppt/notesMasters/notesMaster1.xml><?xml version="1.0" encoding="utf-8"?>
<p:notesMaster xmlns:p="http://schemas.openxmlformats.org/presentationml/2006/main" xmlns:r="http://schemas.openxmlformats.org/officeDocument/2006/relationships" xmlns:a="http://schemas.openxmlformats.org/draw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xfrm xmlns:manifest="urn:oasis:names:tc:opendocument:xmlns:manifest:1.0">
              <a:off x="1312920" y="1027080"/>
              <a:ext cx="4929120" cy="3696120"/>
            </a:xfrm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tIns="0" bIns="0" lIns="0" rIns="0" anchor="ctr" anchorCtr="0" wrap="square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xfrm xmlns:manifest="urn:oasis:names:tc:opendocument:xmlns:manifest:1.0">
              <a:off x="1170000" y="5086440"/>
              <a:ext cx="5221440" cy="4102200"/>
            </a:xfrm>
          </a:xfrm>
          <a:prstGeom prst="rect">
            <a:avLst/>
          </a:prstGeom>
        </p:spPr>
        <p:txBody>
          <a:bodyPr tIns="0" bIns="0" lIns="0" rIns="0" anchorCtr="0" wrap="square"/>
          <a:lstStyle/>
          <a:p>
            <a:pPr lvl="0"/>
            <a:r>
              <a:rPr lang="en-US" smtClean="0"/>
              <a:t>Click to edit the notes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 xmlns:manifest="urn:oasis:names:tc:opendocument:xmlns:manifest:1.0">
        <a:spcPts val="448"/>
      </a:spcBef>
      <a:spcAft xmlns:manifest="urn:oasis:names:tc:opendocument:xmlns:manifest:1.0">
        <a:spcPts val="0"/>
      </a:spcAft>
      <a:defRPr sz="1200" kern="0">
        <a:solidFill>
          <a:srgbClr val="000000"/>
        </a:solidFill>
        <a:latin typeface="Times New Roman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5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9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7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0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11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13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15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16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19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script="urn:oasis:names:tc:opendocument:xmlns:script:1.0" xmlns:r="http://schemas.openxmlformats.org/officeDocument/2006/relationships" xmlns:fo="urn:oasis:names:tc:opendocument:xmlns:xsl-fo-compatible:1.0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lide Image Placeholder 1" id="2"/>
          <p:cNvSpPr>
            <a:spLocks noGrp="1"/>
          </p:cNvSpPr>
          <p:nvPr>
            <p:ph type="sldImg"/>
          </p:nvPr>
        </p:nvSpPr>
        <p:spPr>
          <a:xfrm xmlns:manifest="urn:oasis:names:tc:opendocument:xmlns:manifest:1.0">
            <a:off x="1312920" y="1027080"/>
            <a:ext cx="4930560" cy="3697200"/>
          </a:xfrm>
          <a:ln/>
        </p:spPr>
      </p:sp>
      <p:sp>
        <p:nvSpPr>
          <p:cNvPr name="Notes Placeholder 2" id="3"/>
          <p:cNvSpPr>
            <a:spLocks noGrp="1" noRot="1" noChangeAspect="1"/>
          </p:cNvSpPr>
          <p:nvPr>
            <p:ph type="body" idx="1"/>
          </p:nvPr>
        </p:nvSpPr>
        <p:spPr>
          <a:xfrm xmlns:manifest="urn:oasis:names:tc:opendocument:xmlns:manifest:1.0">
            <a:off x="1170000" y="5086440"/>
            <a:ext cx="5221440" cy="4102560"/>
          </a:xfrm>
          <a:noFill xmlns:manifest="urn:oasis:names:tc:opendocument:xmlns:manifest:1.0"/>
          <a:ln>
            <a:noFill/>
          </a:ln>
        </p:spPr>
        <p:txBody>
          <a:bodyPr tIns="0" bIns="0" lIns="0" rIns="0" anchorCtr="0" wrap="square"/>
          <a:lstStyle/>
          <a:p>
            <a:r>
              <a:rPr lang="en-US" smtClean="0">
                <a:latin charset="0" typeface="Arial"/>
              </a:rPr>
              <a:t/>
            </a:r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?><Relationships xmlns="http://schemas.openxmlformats.org/package/2006/relationships" xmlns:p="http://schemas.openxmlformats.org/presentationml/2006/main" xmlns:r="http://schemas.openxmlformats.org/officeDocument/2006/relationships" xmlns:a="http://schemas.openxmlformats.org/drawingml/2006/main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p="http://schemas.openxmlformats.org/presentationml/2006/main" xmlns:r="http://schemas.openxmlformats.org/officeDocument/2006/relationships" xmlns:a="http://schemas.openxmlformats.org/drawing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algn="ctr"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r="http://schemas.openxmlformats.org/officeDocument/2006/relationships" xmlns:a="http://schemas.openxmlformats.org/drawing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r="http://schemas.openxmlformats.org/officeDocument/2006/relationships" xmlns:a="http://schemas.openxmlformats.org/drawing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r="http://schemas.openxmlformats.org/officeDocument/2006/relationships" xmlns:a="http://schemas.openxmlformats.org/drawing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r="http://schemas.openxmlformats.org/officeDocument/2006/relationships" xmlns:a="http://schemas.openxmlformats.org/drawing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r="http://schemas.openxmlformats.org/officeDocument/2006/relationships" xmlns:a="http://schemas.openxmlformats.org/drawing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r="http://schemas.openxmlformats.org/officeDocument/2006/relationships" xmlns:a="http://schemas.openxmlformats.org/drawing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r="http://schemas.openxmlformats.org/officeDocument/2006/relationships" xmlns:a="http://schemas.openxmlformats.org/drawing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r="http://schemas.openxmlformats.org/officeDocument/2006/relationships" xmlns:a="http://schemas.openxmlformats.org/drawing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r="http://schemas.openxmlformats.org/officeDocument/2006/relationships" xmlns:a="http://schemas.openxmlformats.org/drawing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r="http://schemas.openxmlformats.org/officeDocument/2006/relationships" xmlns:a="http://schemas.openxmlformats.org/drawing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 xmlns:r="http://schemas.openxmlformats.org/officeDocument/2006/relationships" xmlns:a="http://schemas.openxmlformats.org/drawingml/2006/main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sl&#1054;&#1073;&#1099;&#1095;&#1085;&#1099;&#1081;Image3" Type="http://schemas.openxmlformats.org/officeDocument/2006/relationships/image" Target="../media/2000023600039EF90001F1A54894B158.wmf" 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Placeholder 1" id="2"/>
          <p:cNvSpPr>
            <a:spLocks noGrp="1"/>
          </p:cNvSpPr>
          <p:nvPr>
            <p:ph type="title"/>
          </p:nvPr>
        </p:nvSpPr>
        <p:spPr>
          <a:xfrm xmlns:manifest="urn:oasis:names:tc:opendocument:xmlns:manifest:1.0">
            <a:off x="740880" y="117000"/>
            <a:ext cx="8602920" cy="125784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0" bIns="0" lIns="0" rIns="0" anchor="ctr" anchorCtr="0" wrap="square"/>
          <a:p>
            <a:r>
              <a:rPr dirty="0" smtClean="0" lang="en-US"/>
              <a:t>Click to edit the title text format</a:t>
            </a:r>
            <a:endParaRPr lang="en-US" dirty="0"/>
          </a:p>
        </p:txBody>
      </p:sp>
      <p:sp>
        <p:nvSpPr>
          <p:cNvPr name="Text Placeholder 2" id="3"/>
          <p:cNvSpPr>
            <a:spLocks noGrp="1"/>
          </p:cNvSpPr>
          <p:nvPr>
            <p:ph type="body" idx="1"/>
          </p:nvPr>
        </p:nvSpPr>
        <p:spPr>
          <a:xfrm xmlns:manifest="urn:oasis:names:tc:opendocument:xmlns:manifest:1.0">
            <a:off x="1088640" y="2223720"/>
            <a:ext cx="8472600" cy="498636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48600" bIns="0" lIns="0" rIns="0" anchorCtr="0" wrap="square"/>
          <a:lstStyle/>
          <a:p>
            <a:pPr lvl="0"/>
            <a:r>
              <a:rPr smtClean="0" lang="en-US"/>
              <a:t>Click to edit the outline text format</a:t>
            </a:r>
          </a:p>
          <a:p>
            <a:pPr lvl="1"/>
            <a:r>
              <a:rPr smtClean="0" lang="en-US"/>
              <a:t>Second Outline Level</a:t>
            </a:r>
          </a:p>
          <a:p>
            <a:pPr lvl="2"/>
            <a:r>
              <a:rPr smtClean="0" lang="en-US"/>
              <a:t>Third Outline Level</a:t>
            </a:r>
          </a:p>
          <a:p>
            <a:pPr lvl="3"/>
            <a:r>
              <a:rPr smtClean="0" lang="en-US"/>
              <a:t>Fourth Outline Level</a:t>
            </a:r>
          </a:p>
          <a:p>
            <a:pPr lvl="4"/>
            <a:r>
              <a:rPr smtClean="0" lang="en-US"/>
              <a:t>Fifth Outline Level</a:t>
            </a:r>
          </a:p>
          <a:p>
            <a:pPr lvl="5"/>
            <a:r>
              <a:rPr smtClean="0" lang="en-US"/>
              <a:t>Sixth Outline Level</a:t>
            </a:r>
          </a:p>
          <a:p>
            <a:pPr lvl="6"/>
            <a:r>
              <a:rPr smtClean="0" lang="en-US"/>
              <a:t>Seventh Outline Level</a:t>
            </a:r>
          </a:p>
          <a:p>
            <a:pPr lvl="7"/>
            <a:r>
              <a:rPr smtClean="0" lang="en-US"/>
              <a:t>Eighth Outline Level</a:t>
            </a:r>
          </a:p>
          <a:p>
            <a:pPr lvl="8"/>
            <a:r>
              <a:rPr smtClean="0" lang="en-US"/>
              <a:t>Ninth Outline Level</a:t>
            </a:r>
            <a:endParaRPr lang="en-US"/>
          </a:p>
        </p:txBody>
      </p:sp>
      <p:pic>
        <p:nvPicPr>
          <p:cNvPr id="4" name="Placeholder 3" descr="2000023600039EF90001F1A54894B158.wmf"/>
          <p:cNvPicPr>
            <a:picLocks noChangeAspect="1" noGrp="1"/>
          </p:cNvPicPr>
          <p:nvPr userDrawn="1"/>
        </p:nvPicPr>
        <p:blipFill>
          <a:blip r:embed="slОбычныйImage3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7937640" y="6251400"/>
            <a:ext cx="1968480" cy="10573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 marL="0">
        <a:lnSpc xmlns:manifest="urn:oasis:names:tc:opendocument:xmlns:manifest:1.0"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buNone/>
        <a:defRPr sz="4000" b="1" i="1" kern="0">
          <a:solidFill>
            <a:srgbClr val="e6e6e6"/>
          </a:solidFill>
          <a:latin typeface="Arial"/>
          <a:ea typeface="+mj-ea"/>
          <a:cs typeface="+mj-cs"/>
        </a:defRPr>
      </a:lvl1pPr>
    </p:titleStyle>
    <p:bodyStyle>
      <a:lvl1pPr marL="342720" indent="-342720" algn="l" defTabSz="914400" rtl="0" eaLnBrk="1" latinLnBrk="0" hangingPunct="1">
        <a:lnSpc xmlns:manifest="urn:oasis:names:tc:opendocument:xmlns:manifest:1.0"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3200" u="none" kern="0">
          <a:solidFill>
            <a:srgbClr val="e6e6e6"/>
          </a:solidFill>
          <a:latin typeface="Arial"/>
          <a:ea typeface="+mn-ea"/>
          <a:cs typeface="+mn-cs"/>
        </a:defRPr>
      </a:lvl1pPr>
      <a:lvl2pPr marL="742680" indent="-285480" algn="l" defTabSz="914400" rtl="0" eaLnBrk="1" latinLnBrk="0" hangingPunct="1">
        <a:lnSpc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2800" u="none" kern="0" spc="0">
          <a:solidFill>
            <a:srgbClr val="e6e6e6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2400" u="none" kern="0" spc="0">
          <a:solidFill>
            <a:srgbClr val="e6e6e6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2000" u="none" kern="0" spc="0">
          <a:solidFill>
            <a:srgbClr val="e6e6e6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2000" u="none" kern="0" spc="0">
          <a:solidFill>
            <a:srgbClr val="99ccff"/>
          </a:solidFill>
          <a:latin typeface="Arial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2000" u="none" kern="0" spc="0">
          <a:solidFill>
            <a:srgbClr val="99ccff"/>
          </a:solidFill>
          <a:latin typeface="Arial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2000" u="none" kern="0" spc="0">
          <a:solidFill>
            <a:srgbClr val="99ccff"/>
          </a:solidFill>
          <a:latin typeface="Arial"/>
          <a:ea typeface="+mn-ea"/>
          <a:cs typeface="+mn-cs"/>
        </a:defRPr>
      </a:lvl7pPr>
      <a:lvl8pPr marL="2057400" indent="-228600" algn="l" defTabSz="914400" rtl="0" eaLnBrk="1" latinLnBrk="0" hangingPunct="1">
        <a:lnSpc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2000" u="none" kern="0" spc="0">
          <a:solidFill>
            <a:srgbClr val="99ccff"/>
          </a:solidFill>
          <a:latin typeface="Arial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2000"/>
        </a:lnSpc>
        <a:spcBef xmlns:manifest="urn:oasis:names:tc:opendocument:xmlns:manifest:1.0">
          <a:spcPts val="0"/>
        </a:spcBef>
        <a:spcAft xmlns:manifest="urn:oasis:names:tc:opendocument:xmlns:manifest:1.0">
          <a:spcPts val="0"/>
        </a:spcAft>
        <a:defRPr sz="2000" u="none" kern="0" spc="0">
          <a:solidFill>
            <a:srgbClr val="99ccff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7.xml" /><Relationship Id="sl1Image2" Type="http://schemas.openxmlformats.org/officeDocument/2006/relationships/image" Target="../media/10000000000000FA000000C8292490FA.jpg" /></Relationships>
</file>

<file path=ppt/slides/_rels/slide10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sl10Image1" Type="http://schemas.openxmlformats.org/officeDocument/2006/relationships/image" Target="../media/10000000000002050000018E279CB167.jpg" /></Relationships>
</file>

<file path=ppt/slides/_rels/slide11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sl11Image1" Type="http://schemas.openxmlformats.org/officeDocument/2006/relationships/image" Target="../media/1000000000000260000001CA50CD221E.png" /></Relationships>
</file>

<file path=ppt/slides/_rels/slide12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2.xml" /></Relationships>
</file>

<file path=ppt/slides/_rels/slide1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sl13Image1" Type="http://schemas.openxmlformats.org/officeDocument/2006/relationships/image" Target="../media/10000000000001B100000121247CCB9C.png" /></Relationships>
</file>

<file path=ppt/slides/_rels/slide14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6.xml" /></Relationships>
</file>

<file path=ppt/slides/_rels/slide15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sl15Image1" Type="http://schemas.openxmlformats.org/officeDocument/2006/relationships/image" Target="../media/10000000000001B8000001F06729D38E.jpg" /></Relationships>
</file>

<file path=ppt/slides/_rels/slide16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Relationship Id="sl16Image1" Type="http://schemas.openxmlformats.org/officeDocument/2006/relationships/image" Target="../media/10000000000003C0000002D0E63EAB6F.jpg" /></Relationships>
</file>

<file path=ppt/slides/_rels/slide17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6.xml" /></Relationships>
</file>

<file path=ppt/slides/_rels/slide18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7.xml" /><Relationship Id="sl18Image2" Type="http://schemas.openxmlformats.org/officeDocument/2006/relationships/image" Target="../media/100000000000013F000000D4ADAC1164.jpg" /></Relationships>
</file>

<file path=ppt/slides/_rels/slide19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Relationship Id="sl19Image1" Type="http://schemas.openxmlformats.org/officeDocument/2006/relationships/image" Target="../media/10000000000003C0000002D0AA75DBE7.jpg" /></Relationships>
</file>

<file path=ppt/slides/_rels/slide2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sl2Image1" Type="http://schemas.openxmlformats.org/officeDocument/2006/relationships/image" Target="../media/10000000000002BC000001C2C0EDC889.jpg" /></Relationships>
</file>

<file path=ppt/slides/_rels/slide20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6.xml" /><Relationship Id="sl20Image4" Type="http://schemas.openxmlformats.org/officeDocument/2006/relationships/image" Target="../media/1000000000000140000000F0DE3B7357.jpg" /></Relationships>
</file>

<file path=ppt/slides/_rels/slide3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sl3Image1" Type="http://schemas.openxmlformats.org/officeDocument/2006/relationships/image" Target="../media/10000000000003C0000002D0AA75DBE7.jpg" /></Relationships>
</file>

<file path=ppt/slides/_rels/slide4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2.xml" /><Relationship Id="sl4Image4" Type="http://schemas.openxmlformats.org/officeDocument/2006/relationships/image" Target="../media/10000000000001A9000000C6C82AB43F.jpg" /></Relationships>
</file>

<file path=ppt/slides/_rels/slide5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2.xml" /><Relationship Id="sl5Image4" Type="http://schemas.openxmlformats.org/officeDocument/2006/relationships/image" Target="../media/100002010000018F0000012C93DD843F.png" /></Relationships>
</file>

<file path=ppt/slides/_rels/slide6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6.xml" /><Relationship Id="sl6Image5" Type="http://schemas.openxmlformats.org/officeDocument/2006/relationships/image" Target="../media/10000000000001D5000001040643748C.jpg" /></Relationships>
</file>

<file path=ppt/slides/_rels/slide7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sl7Image1" Type="http://schemas.openxmlformats.org/officeDocument/2006/relationships/image" Target="../media/1000000000000201000001597474F51E.png" /></Relationships>
</file>

<file path=ppt/slides/_rels/slide8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sl8Image1" Type="http://schemas.openxmlformats.org/officeDocument/2006/relationships/image" Target="../media/1000020000000166000001D7662CD0AC.png" /></Relationships>
</file>

<file path=ppt/slides/_rels/slide9.xml.rels>&#65279;<?xml version="1.0" encoding="utf-8"?><Relationships xmlns="http://schemas.openxmlformats.org/package/2006/relationships" xmlns:p="http://schemas.openxmlformats.org/presentationml/2006/main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<Relationship Id="rId1" Type="http://schemas.openxmlformats.org/officeDocument/2006/relationships/slideLayout" Target="../slideLayouts/slideLayout6.xml" /></Relationships>
</file>

<file path=ppt/slides/slide1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Custom 1"/>
          <p:cNvSpPr/>
          <p:nvPr/>
        </p:nvSpPr>
        <p:spPr>
          <a:xfrm xmlns:manifest="urn:oasis:names:tc:opendocument:xmlns:manifest:1.0">
            <a:off x="360360" y="179280"/>
            <a:ext cx="9360000" cy="14922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just" marL="0">
              <a:lnSpc>
                <a:spcPct val="92000"/>
              </a:lnSpc>
              <a:buNone/>
              <a:tabLst/>
            </a:pPr>
            <a:r>
              <a:rPr lang="en-US" smtClean="0" sz="2400">
                <a:solidFill xmlns:manifest="urn:oasis:names:tc:opendocument:xmlns:manifest:1.0">
                  <a:srgbClr val="FFFF00"/>
                </a:solidFill>
                <a:latin xmlns:manifest="urn:oasis:names:tc:opendocument:xmlns:manifest:1.0" charset="0" typeface="Times New Roman"/>
              </a:rPr>
              <a:t> </a:t>
            </a:r>
            <a:r>
              <a:rPr lang="en-US" smtClean="0" sz="24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Металлургическая промышленность считалась экономическим показателем  мощности  любой страны.</a:t>
            </a:r>
          </a:p>
          <a:p>
            <a:pPr xmlns:manifest="urn:oasis:names:tc:opendocument:xmlns:manifest:1.0" indent="0" algn="just" marL="0">
              <a:lnSpc>
                <a:spcPct val="92000"/>
              </a:lnSpc>
              <a:buNone/>
              <a:tabLst/>
            </a:pPr>
            <a:r>
              <a:rPr lang="en-US" smtClean="0" sz="24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В 70 — е годы  XX века развитие металлургии замедлился под влиянием энергетического и сырьевого кризиса.</a:t>
            </a:r>
          </a:p>
        </p:txBody>
      </p:sp>
      <p:pic>
        <p:nvPicPr>
          <p:cNvPr id="3" name="Placeholder 3" descr="10000000000000FA000000C8292490FA.jpg"/>
          <p:cNvPicPr>
            <a:picLocks noChangeAspect="1" noGrp="1"/>
          </p:cNvPicPr>
          <p:nvPr/>
        </p:nvPicPr>
        <p:blipFill>
          <a:blip r:embed="sl1Image2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2340000" y="1979640"/>
            <a:ext cx="5580000" cy="504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10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2050000018E279CB167.jpg"/>
          <p:cNvPicPr>
            <a:picLocks noChangeAspect="1" noGrp="1"/>
          </p:cNvPicPr>
          <p:nvPr/>
        </p:nvPicPr>
        <p:blipFill>
          <a:blip r:embed="sl10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539640" y="360360"/>
            <a:ext cx="8999640" cy="6840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11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260000001CA50CD221E.png"/>
          <p:cNvPicPr>
            <a:picLocks noChangeAspect="1" noGrp="1"/>
          </p:cNvPicPr>
          <p:nvPr/>
        </p:nvPicPr>
        <p:blipFill>
          <a:blip r:embed="sl11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539640" y="179280"/>
            <a:ext cx="9180720" cy="719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12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 xmlns:manifest="urn:oasis:names:tc:opendocument:xmlns:manifest:1.0">
            <a:off x="741240" y="117360"/>
            <a:ext cx="8607600" cy="126252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60480" bIns="0" lIns="0" rIns="0" anchor="ctr" anchorCtr="0" wrap="none">
            <a:spAutoFit/>
          </a:bodyPr>
          <a:lstStyle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smtClean="0" lang="en-US"/>
              <a:t>История ориентации географии мировой черной  металлургии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 xmlns:manifest="urn:oasis:names:tc:opendocument:xmlns:manifest:1.0">
            <a:off x="1089000" y="2224080"/>
            <a:ext cx="8477280" cy="489888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48600" bIns="0" lIns="0" rIns="0" anchor="t" anchorCtr="0" wrap="none"/>
          <a:lstStyle/>
          <a:p>
            <a:pPr xmlns:manifest="urn:oasis:names:tc:opendocument:xmlns:manifest:1.0" marL="0" indent="0">
              <a:lnSpc>
                <a:spcPct val="92000"/>
              </a:lnSpc>
              <a:buClr>
                <a:srgbClr val="ff9966"/>
              </a:buClr>
              <a:buSzPct val="75000"/>
              <a:buFont typeface="StarSymbol"/>
              <a:buChar char="➲"/>
              <a:tabLst/>
            </a:pPr>
            <a:r xmlns:manifest="urn:oasis:names:tc:opendocument:xmlns:manifest:1.0">
              <a:rPr smtClean="0" lang="en-US"/>
              <a:t>ориентация на каменноугольные бассейны (США, Зап. Европа, Россия, Украина, Китай)</a:t>
            </a:r>
            <a:r xmlns:manifest="urn:oasis:names:tc:opendocument:xmlns:manifest:1.0">
              <a:rPr smtClean="0" lang="en-US"/>
              <a:t>ориентация на железорудные бассейны</a:t>
            </a:r>
            <a:r xmlns:manifest="urn:oasis:names:tc:opendocument:xmlns:manifest:1.0">
              <a:rPr smtClean="0" lang="en-US"/>
              <a:t>ориентация на грузопотоки коксующегося каменного угля и железной руды (морские порты)</a:t>
            </a:r>
            <a:r xmlns:manifest="urn:oasis:names:tc:opendocument:xmlns:manifest:1.0">
              <a:rPr smtClean="0" lang="en-US"/>
              <a:t>ориентация на потребителя (переход на специализированные мини - предприятия)</a:t>
            </a:r>
          </a:p>
        </p:txBody>
      </p:sp>
    </p:spTree>
  </p:cSld>
  <p:clrMapOvr>
    <a:masterClrMapping/>
  </p:clrMapOvr>
  <p:transition spd="med" advClick="0"/>
</p:sld>
</file>

<file path=ppt/slides/slide13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1B100000121247CCB9C.png"/>
          <p:cNvPicPr>
            <a:picLocks noChangeAspect="1" noGrp="1"/>
          </p:cNvPicPr>
          <p:nvPr/>
        </p:nvPicPr>
        <p:blipFill>
          <a:blip r:embed="sl13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900000" y="539640"/>
            <a:ext cx="8460000" cy="648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14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 xmlns:manifest="urn:oasis:names:tc:opendocument:xmlns:manifest:1.0">
            <a:off x="741240" y="162000"/>
            <a:ext cx="8607600" cy="117180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60480" bIns="0" lIns="0" rIns="0" anchor="ctr" anchorCtr="0" wrap="none">
            <a:spAutoFit/>
          </a:bodyPr>
          <a:lstStyle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smtClean="0" lang="en-US"/>
              <a:t>Экспортеры стали</a:t>
            </a:r>
          </a:p>
        </p:txBody>
      </p:sp>
      <p:sp>
        <p:nvSpPr>
          <p:cNvPr id="3" name="Down Arrow 2"/>
          <p:cNvSpPr/>
          <p:nvPr/>
        </p:nvSpPr>
        <p:spPr>
          <a:xfrm xmlns:manifest="urn:oasis:names:tc:opendocument:xmlns:manifest:1.0">
            <a:off x="4500720" y="1079640"/>
            <a:ext cx="720720" cy="900000"/>
          </a:xfrm>
          <a:prstGeom prst="downArrow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4" name="TextBox Custom 3"/>
          <p:cNvSpPr/>
          <p:nvPr/>
        </p:nvSpPr>
        <p:spPr>
          <a:xfrm xmlns:manifest="urn:oasis:names:tc:opendocument:xmlns:manifest:1.0">
            <a:off x="360360" y="2340000"/>
            <a:ext cx="9539280" cy="4125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Россия             Япония                     Германия                         Украина</a:t>
            </a:r>
          </a:p>
        </p:txBody>
      </p:sp>
      <p:sp>
        <p:nvSpPr>
          <p:cNvPr id="5" name="TextBox Custom 4"/>
          <p:cNvSpPr/>
          <p:nvPr/>
        </p:nvSpPr>
        <p:spPr>
          <a:xfrm xmlns:manifest="urn:oasis:names:tc:opendocument:xmlns:manifest:1.0">
            <a:off x="2519280" y="3419640"/>
            <a:ext cx="5400720" cy="6159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3600" b="1" i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Импортеры стали</a:t>
            </a:r>
          </a:p>
        </p:txBody>
      </p:sp>
      <p:sp>
        <p:nvSpPr>
          <p:cNvPr id="6" name="TextBox Custom 5"/>
          <p:cNvSpPr/>
          <p:nvPr/>
        </p:nvSpPr>
        <p:spPr>
          <a:xfrm xmlns:manifest="urn:oasis:names:tc:opendocument:xmlns:manifest:1.0">
            <a:off x="360360" y="4680000"/>
            <a:ext cx="9360000" cy="4125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400">
                <a:solidFill xmlns:manifest="urn:oasis:names:tc:opendocument:xmlns:manifest:1.0">
                  <a:srgbClr val="000000"/>
                </a:solidFill>
                <a:latin xmlns:manifest="urn:oasis:names:tc:opendocument:xmlns:manifest:1.0" charset="0" typeface="Times New Roman"/>
              </a:rPr>
              <a:t>                                            </a:t>
            </a: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Китай                               США</a:t>
            </a:r>
          </a:p>
        </p:txBody>
      </p:sp>
    </p:spTree>
  </p:cSld>
  <p:clrMapOvr>
    <a:masterClrMapping/>
  </p:clrMapOvr>
  <p:transition spd="med" advClick="0"/>
</p:sld>
</file>

<file path=ppt/slides/slide15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1B8000001F06729D38E.jpg"/>
          <p:cNvPicPr>
            <a:picLocks noChangeAspect="1" noGrp="1"/>
          </p:cNvPicPr>
          <p:nvPr/>
        </p:nvPicPr>
        <p:blipFill>
          <a:blip r:embed="sl15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1619280" y="115920"/>
            <a:ext cx="6659640" cy="726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16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3C0000002D0E63EAB6F.jpg"/>
          <p:cNvPicPr>
            <a:picLocks noChangeAspect="1" noGrp="1"/>
          </p:cNvPicPr>
          <p:nvPr/>
        </p:nvPicPr>
        <p:blipFill>
          <a:blip r:embed="sl16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179280" y="179280"/>
            <a:ext cx="9899640" cy="726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17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 xmlns:manifest="urn:oasis:names:tc:opendocument:xmlns:manifest:1.0">
            <a:off x="178920" y="179280"/>
            <a:ext cx="9720360" cy="216108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60480" bIns="0" lIns="0" rIns="0" anchor="ctr" anchorCtr="0" wrap="none">
            <a:spAutoFit/>
          </a:bodyPr>
          <a:lstStyle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smtClean="0" lang="en-US"/>
              <a:t>Цветная металлургия «привязана» к странам и районам их добычи.</a:t>
            </a:r>
          </a:p>
        </p:txBody>
      </p:sp>
      <p:sp>
        <p:nvSpPr>
          <p:cNvPr id="3" name="Down Arrow 2"/>
          <p:cNvSpPr/>
          <p:nvPr/>
        </p:nvSpPr>
        <p:spPr>
          <a:xfrm xmlns:manifest="urn:oasis:names:tc:opendocument:xmlns:manifest:1.0">
            <a:off x="4319640" y="1979640"/>
            <a:ext cx="900000" cy="720720"/>
          </a:xfrm>
          <a:prstGeom prst="downArrow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4" name="TextBox Custom 3"/>
          <p:cNvSpPr/>
          <p:nvPr/>
        </p:nvSpPr>
        <p:spPr>
          <a:xfrm xmlns:manifest="urn:oasis:names:tc:opendocument:xmlns:manifest:1.0">
            <a:off x="360360" y="3240000"/>
            <a:ext cx="9539280" cy="4413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4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      </a:t>
            </a:r>
            <a:r>
              <a:rPr lang="en-US" smtClean="0" sz="24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Азия                    Африка                         Латинская Америка</a:t>
            </a:r>
          </a:p>
        </p:txBody>
      </p:sp>
      <p:sp>
        <p:nvSpPr>
          <p:cNvPr id="5" name="TextBox Custom 4"/>
          <p:cNvSpPr/>
          <p:nvPr/>
        </p:nvSpPr>
        <p:spPr>
          <a:xfrm xmlns:manifest="urn:oasis:names:tc:opendocument:xmlns:manifest:1.0">
            <a:off x="360360" y="4140360"/>
            <a:ext cx="9360000" cy="10555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just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Крупный район медной ромышленности сложился в Центральной Африке — Медный пояс (территория ДР Конго и Замбии)</a:t>
            </a:r>
          </a:p>
        </p:txBody>
      </p:sp>
    </p:spTree>
  </p:cSld>
  <p:clrMapOvr>
    <a:masterClrMapping/>
  </p:clrMapOvr>
  <p:transition spd="med" advClick="0"/>
</p:sld>
</file>

<file path=ppt/slides/slide18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Custom 1"/>
          <p:cNvSpPr/>
          <p:nvPr/>
        </p:nvSpPr>
        <p:spPr>
          <a:xfrm xmlns:manifest="urn:oasis:names:tc:opendocument:xmlns:manifest:1.0">
            <a:off x="360360" y="179280"/>
            <a:ext cx="9360000" cy="234324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just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Легкие цветные металлы транспортабельны. Примером является алюминивая промышленность , отрасли с сильным территориальным разрывом между добычей сырья и потреблением готового продукта.</a:t>
            </a:r>
          </a:p>
          <a:p>
            <a:pPr xmlns:manifest="urn:oasis:names:tc:opendocument:xmlns:manifest:1.0" indent="0" algn="just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В Северной Австралии находится район добычи бокситов. Добыча ведется дешевым способом, перерабатывается в глинозем и вывозится в другие страны.</a:t>
            </a:r>
          </a:p>
        </p:txBody>
      </p:sp>
      <p:pic>
        <p:nvPicPr>
          <p:cNvPr id="3" name="Placeholder 3" descr="100000000000013F000000D4ADAC1164.jpg"/>
          <p:cNvPicPr>
            <a:picLocks noChangeAspect="1" noGrp="1"/>
          </p:cNvPicPr>
          <p:nvPr/>
        </p:nvPicPr>
        <p:blipFill>
          <a:blip r:embed="sl18Image2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2160720" y="2700360"/>
            <a:ext cx="6300720" cy="43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19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3C0000002D0AA75DBE7.jpg"/>
          <p:cNvPicPr>
            <a:picLocks noChangeAspect="1" noGrp="1"/>
          </p:cNvPicPr>
          <p:nvPr/>
        </p:nvPicPr>
        <p:blipFill>
          <a:blip r:embed="sl19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179280" y="179280"/>
            <a:ext cx="9720360" cy="719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2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2BC000001C2C0EDC889.jpg"/>
          <p:cNvPicPr>
            <a:picLocks noChangeAspect="1" noGrp="1"/>
          </p:cNvPicPr>
          <p:nvPr/>
        </p:nvPicPr>
        <p:blipFill>
          <a:blip r:embed="sl2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179280" y="179280"/>
            <a:ext cx="9899640" cy="719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20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 xmlns:manifest="urn:oasis:names:tc:opendocument:xmlns:manifest:1.0">
            <a:off x="741240" y="156960"/>
            <a:ext cx="8607600" cy="118188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60480" bIns="0" lIns="0" rIns="0" anchor="ctr" anchorCtr="0" wrap="none">
            <a:spAutoFit/>
          </a:bodyPr>
          <a:lstStyle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smtClean="0" lang="en-US"/>
              <a:t>Развитие отрасли по странам и регионам</a:t>
            </a:r>
          </a:p>
        </p:txBody>
      </p:sp>
      <p:sp>
        <p:nvSpPr>
          <p:cNvPr id="3" name="TextBox Custom 2"/>
          <p:cNvSpPr/>
          <p:nvPr/>
        </p:nvSpPr>
        <p:spPr>
          <a:xfrm xmlns:manifest="urn:oasis:names:tc:opendocument:xmlns:manifest:1.0">
            <a:off x="539640" y="2160720"/>
            <a:ext cx="2700360" cy="20206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США, </a:t>
            </a:r>
          </a:p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Западная Европа, Япония</a:t>
            </a:r>
          </a:p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endParaRPr lang="en-US" smtClean="0" sz="2200" b="1">
              <a:solidFill xmlns:manifest="urn:oasis:names:tc:opendocument:xmlns:manifest:1.0">
                <a:srgbClr val="FFFFFF"/>
              </a:solidFill>
              <a:latin xmlns:manifest="urn:oasis:names:tc:opendocument:xmlns:manifest:1.0" charset="0" typeface="Times New Roman"/>
            </a:endParaRPr>
          </a:p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ЗАМЕДЛЯЕТСЯ</a:t>
            </a:r>
          </a:p>
        </p:txBody>
      </p:sp>
      <p:sp>
        <p:nvSpPr>
          <p:cNvPr id="4" name="TextBox Custom 3"/>
          <p:cNvSpPr/>
          <p:nvPr/>
        </p:nvSpPr>
        <p:spPr>
          <a:xfrm xmlns:manifest="urn:oasis:names:tc:opendocument:xmlns:manifest:1.0">
            <a:off x="4680000" y="2160720"/>
            <a:ext cx="5040360" cy="298764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Азия, Африка, Латинская Америка</a:t>
            </a:r>
          </a:p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endParaRPr lang="en-US" smtClean="0" sz="2200" b="1">
              <a:solidFill xmlns:manifest="urn:oasis:names:tc:opendocument:xmlns:manifest:1.0">
                <a:srgbClr val="FFFFFF"/>
              </a:solidFill>
              <a:latin xmlns:manifest="urn:oasis:names:tc:opendocument:xmlns:manifest:1.0" charset="0" typeface="Times New Roman"/>
            </a:endParaRPr>
          </a:p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РАЗВИВАЕТСЯ БЫСТРЫМИ ТЕМПАМИ</a:t>
            </a:r>
          </a:p>
          <a:p>
            <a:pPr xmlns:manifest="urn:oasis:names:tc:opendocument:xmlns:manifest:1.0" indent="0" algn="l" marL="0">
              <a:lnSpc>
                <a:spcPct val="92000"/>
              </a:lnSpc>
              <a:buNone/>
              <a:tabLst/>
            </a:pPr>
            <a:endParaRPr lang="en-US" smtClean="0" sz="2200" b="1">
              <a:solidFill xmlns:manifest="urn:oasis:names:tc:opendocument:xmlns:manifest:1.0">
                <a:srgbClr val="FFFFFF"/>
              </a:solidFill>
              <a:latin xmlns:manifest="urn:oasis:names:tc:opendocument:xmlns:manifest:1.0" charset="0" typeface="Times New Roman"/>
            </a:endParaRPr>
          </a:p>
          <a:p>
            <a:pPr xmlns:manifest="urn:oasis:names:tc:opendocument:xmlns:manifest:1.0" indent="0" algn="l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- возникновение новых районов добычи</a:t>
            </a:r>
          </a:p>
          <a:p>
            <a:pPr xmlns:manifest="urn:oasis:names:tc:opendocument:xmlns:manifest:1.0" indent="0" algn="l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- природноохранные мероприятия в экономически развитых странах</a:t>
            </a:r>
          </a:p>
        </p:txBody>
      </p:sp>
      <p:pic>
        <p:nvPicPr>
          <p:cNvPr id="5" name="Placeholder 3" descr="1000000000000140000000F0DE3B7357.jpg"/>
          <p:cNvPicPr>
            <a:picLocks noChangeAspect="1" noGrp="1"/>
          </p:cNvPicPr>
          <p:nvPr/>
        </p:nvPicPr>
        <p:blipFill>
          <a:blip r:embed="sl20Image4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900000" y="4500720"/>
            <a:ext cx="3240360" cy="251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3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3C0000002D0AA75DBE7.jpg"/>
          <p:cNvPicPr>
            <a:picLocks noChangeAspect="1" noGrp="1"/>
          </p:cNvPicPr>
          <p:nvPr/>
        </p:nvPicPr>
        <p:blipFill>
          <a:blip r:embed="sl3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179280" y="179280"/>
            <a:ext cx="9720360" cy="719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4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 xmlns:manifest="urn:oasis:names:tc:opendocument:xmlns:manifest:1.0">
            <a:off x="741240" y="117360"/>
            <a:ext cx="8607600" cy="126252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60480" bIns="0" lIns="0" rIns="0" anchor="ctr" anchorCtr="0" wrap="none">
            <a:spAutoFit/>
          </a:bodyPr>
          <a:lstStyle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smtClean="0" lang="en-US"/>
              <a:t>Черная металлургия</a:t>
            </a:r>
          </a:p>
        </p:txBody>
      </p:sp>
      <p:sp>
        <p:nvSpPr>
          <p:cNvPr id="3" name="TextBox Custom 2"/>
          <p:cNvSpPr/>
          <p:nvPr/>
        </p:nvSpPr>
        <p:spPr>
          <a:xfrm xmlns:manifest="urn:oasis:names:tc:opendocument:xmlns:manifest:1.0">
            <a:off x="720720" y="1260360"/>
            <a:ext cx="8099280" cy="7635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8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Причины резкого  замедления :</a:t>
            </a:r>
          </a:p>
          <a:p>
            <a:pPr xmlns:manifest="urn:oasis:names:tc:opendocument:xmlns:manifest:1.0" marL="0" indent="0">
              <a:lnSpc>
                <a:spcPct val="92000"/>
              </a:lnSpc>
              <a:buClr>
                <a:srgbClr val="000000"/>
              </a:buClr>
              <a:buSzPct val="45000"/>
              <a:buFont typeface="Symbol"/>
              <a:buChar char=""/>
              <a:tabLst/>
            </a:pPr>
            <a:r xmlns:manifest="urn:oasis:names:tc:opendocument:xmlns:manifest:1.0">
              <a:rPr smtClean="0" lang="en-US" sz="2400">
                <a:solidFill>
                  <a:srgbClr val="FFFFFF"/>
                </a:solidFill>
                <a:latin charset="0" typeface="Times New Roman"/>
              </a:rPr>
              <a:t> </a:t>
            </a:r>
          </a:p>
        </p:txBody>
      </p:sp>
      <p:sp>
        <p:nvSpPr>
          <p:cNvPr name="Content Placeholder 2" id="4"/>
          <p:cNvSpPr>
            <a:spLocks noGrp="1"/>
          </p:cNvSpPr>
          <p:nvPr>
            <p:ph idx="1"/>
          </p:nvPr>
        </p:nvSpPr>
        <p:spPr>
          <a:xfrm xmlns:manifest="urn:oasis:names:tc:opendocument:xmlns:manifest:1.0">
            <a:off x="1088640" y="2223720"/>
            <a:ext cx="8451720" cy="191628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48600" bIns="0" lIns="0" rIns="0" anchor="t" anchorCtr="0" wrap="none"/>
          <a:lstStyle/>
          <a:p>
            <a:pPr xmlns:manifest="urn:oasis:names:tc:opendocument:xmlns:manifest:1.0" marL="0" indent="0">
              <a:lnSpc>
                <a:spcPct val="92000"/>
              </a:lnSpc>
              <a:buClr>
                <a:srgbClr val="ff9966"/>
              </a:buClr>
              <a:buSzPct val="75000"/>
              <a:buFont typeface="StarSymbol"/>
              <a:buChar char="➲"/>
              <a:tabLst/>
            </a:pPr>
            <a:r xmlns:manifest="urn:oasis:names:tc:opendocument:xmlns:manifest:1.0">
              <a:rPr smtClean="0" lang="en-US"/>
              <a:t>снижение металлоемкости производства в эпоху НТР;</a:t>
            </a:r>
            <a:r xmlns:manifest="urn:oasis:names:tc:opendocument:xmlns:manifest:1.0">
              <a:rPr smtClean="0" lang="en-US"/>
              <a:t>охрана окружающей среды от загрязнения.</a:t>
            </a:r>
          </a:p>
        </p:txBody>
      </p:sp>
      <p:pic>
        <p:nvPicPr>
          <p:cNvPr id="5" name="Placeholder 3" descr="10000000000001A9000000C6C82AB43F.jpg"/>
          <p:cNvPicPr>
            <a:picLocks noChangeAspect="1" noGrp="1"/>
          </p:cNvPicPr>
          <p:nvPr/>
        </p:nvPicPr>
        <p:blipFill>
          <a:blip r:embed="sl4Image4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720720" y="4140360"/>
            <a:ext cx="665964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5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 xmlns:manifest="urn:oasis:names:tc:opendocument:xmlns:manifest:1.0">
            <a:off x="741240" y="156960"/>
            <a:ext cx="8607600" cy="118188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60480" bIns="0" lIns="0" rIns="0" anchor="ctr" anchorCtr="0" wrap="none">
            <a:spAutoFit/>
          </a:bodyPr>
          <a:lstStyle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smtClean="0" lang="en-US"/>
              <a:t>Диспропорция между странами Севера и Юга</a:t>
            </a:r>
          </a:p>
        </p:txBody>
      </p:sp>
      <p:sp>
        <p:nvSpPr>
          <p:cNvPr name="Content Placeholder 2" id="3"/>
          <p:cNvSpPr>
            <a:spLocks noGrp="1"/>
          </p:cNvSpPr>
          <p:nvPr>
            <p:ph idx="1"/>
          </p:nvPr>
        </p:nvSpPr>
        <p:spPr>
          <a:xfrm xmlns:manifest="urn:oasis:names:tc:opendocument:xmlns:manifest:1.0">
            <a:off x="900000" y="2518920"/>
            <a:ext cx="8640720" cy="197964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48600" bIns="0" lIns="0" rIns="0" anchor="t" anchorCtr="0" wrap="none"/>
          <a:lstStyle/>
          <a:p>
            <a:pPr xmlns:manifest="urn:oasis:names:tc:opendocument:xmlns:manifest:1.0" marL="0" indent="0">
              <a:lnSpc>
                <a:spcPct val="92000"/>
              </a:lnSpc>
              <a:buClr>
                <a:srgbClr val="ff9966"/>
              </a:buClr>
              <a:buSzPct val="75000"/>
              <a:buFont typeface="StarSymbol"/>
              <a:buChar char="➲"/>
              <a:tabLst/>
            </a:pPr>
            <a:r xmlns:manifest="urn:oasis:names:tc:opendocument:xmlns:manifest:1.0">
              <a:rPr smtClean="0" lang="en-US"/>
              <a:t>индустриализация развивающихся стран;</a:t>
            </a:r>
            <a:r xmlns:manifest="urn:oasis:names:tc:opendocument:xmlns:manifest:1.0">
              <a:rPr smtClean="0" lang="en-US"/>
              <a:t>перенос «грязных» производств из Японии, Западной Европы, США в страны Юга. </a:t>
            </a:r>
          </a:p>
        </p:txBody>
      </p:sp>
      <p:sp>
        <p:nvSpPr>
          <p:cNvPr id="4" name="TextBox Custom 3"/>
          <p:cNvSpPr/>
          <p:nvPr/>
        </p:nvSpPr>
        <p:spPr>
          <a:xfrm xmlns:manifest="urn:oasis:names:tc:opendocument:xmlns:manifest:1.0">
            <a:off x="360360" y="1260360"/>
            <a:ext cx="936000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just" marL="0">
              <a:lnSpc>
                <a:spcPct val="92000"/>
              </a:lnSpc>
              <a:buNone/>
              <a:tabLst/>
            </a:pPr>
            <a:r>
              <a:rPr lang="en-US" smtClean="0" sz="24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½ всей мировой выплавки стали приходится на страны Юга (с Китаем).</a:t>
            </a:r>
          </a:p>
          <a:p>
            <a:pPr xmlns:manifest="urn:oasis:names:tc:opendocument:xmlns:manifest:1.0" indent="0" algn="just" marL="0">
              <a:lnSpc>
                <a:spcPct val="92000"/>
              </a:lnSpc>
              <a:buNone/>
              <a:tabLst/>
            </a:pPr>
            <a:r>
              <a:rPr lang="en-US" smtClean="0" sz="24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Причины перемещения:</a:t>
            </a:r>
          </a:p>
        </p:txBody>
      </p:sp>
      <p:pic>
        <p:nvPicPr>
          <p:cNvPr id="5" name="Placeholder 3" descr="100002010000018F0000012C93DD843F.png"/>
          <p:cNvPicPr>
            <a:picLocks noChangeAspect="1" noGrp="1"/>
          </p:cNvPicPr>
          <p:nvPr/>
        </p:nvPicPr>
        <p:blipFill>
          <a:blip r:embed="sl5Image4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5219640" y="4140360"/>
            <a:ext cx="463716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6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 xmlns:manifest="urn:oasis:names:tc:opendocument:xmlns:manifest:1.0">
            <a:off x="741240" y="117360"/>
            <a:ext cx="8607600" cy="126252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60480" bIns="0" lIns="0" rIns="0" anchor="ctr" anchorCtr="0" wrap="none">
            <a:spAutoFit/>
          </a:bodyPr>
          <a:lstStyle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smtClean="0" lang="en-US"/>
              <a:t>Страны — лидеры и регионы по выплавке стали</a:t>
            </a:r>
          </a:p>
        </p:txBody>
      </p:sp>
      <p:sp>
        <p:nvSpPr>
          <p:cNvPr id="3" name="TextBox Custom 2"/>
          <p:cNvSpPr/>
          <p:nvPr/>
        </p:nvSpPr>
        <p:spPr>
          <a:xfrm xmlns:manifest="urn:oasis:names:tc:opendocument:xmlns:manifest:1.0">
            <a:off x="3419640" y="1440000"/>
            <a:ext cx="3240000" cy="53964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24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АЗИЯ</a:t>
            </a:r>
          </a:p>
        </p:txBody>
      </p:sp>
      <p:sp>
        <p:nvSpPr>
          <p:cNvPr id="4" name="Down Arrow 3"/>
          <p:cNvSpPr/>
          <p:nvPr/>
        </p:nvSpPr>
        <p:spPr>
          <a:xfrm xmlns:manifest="urn:oasis:names:tc:opendocument:xmlns:manifest:1.0">
            <a:off x="4859280" y="1979640"/>
            <a:ext cx="539640" cy="539640"/>
          </a:xfrm>
          <a:prstGeom prst="downArrow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5" name="TextBox Custom 4"/>
          <p:cNvSpPr/>
          <p:nvPr/>
        </p:nvSpPr>
        <p:spPr>
          <a:xfrm xmlns:manifest="urn:oasis:names:tc:opendocument:xmlns:manifest:1.0">
            <a:off x="179280" y="2879640"/>
            <a:ext cx="9720360" cy="7336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КИТАЙ             ЯПОНИЯ               РЕСПУБЛИКА КОРЕЯ              ИНДИЯ                  </a:t>
            </a:r>
          </a:p>
        </p:txBody>
      </p:sp>
      <p:pic>
        <p:nvPicPr>
          <p:cNvPr id="6" name="Placeholder 3" descr="10000000000001D5000001040643748C.jpg"/>
          <p:cNvPicPr>
            <a:picLocks noChangeAspect="1" noGrp="1"/>
          </p:cNvPicPr>
          <p:nvPr/>
        </p:nvPicPr>
        <p:blipFill>
          <a:blip r:embed="sl6Image5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2340000" y="3240000"/>
            <a:ext cx="6300720" cy="4140360"/>
          </a:xfrm>
          <a:prstGeom prst="rect">
            <a:avLst/>
          </a:prstGeom>
          <a:ln>
            <a:noFill/>
          </a:ln>
        </p:spPr>
      </p:pic>
      <p:sp>
        <p:nvSpPr>
          <p:cNvPr id="7" name="bentUpArrow 6"/>
          <p:cNvSpPr/>
          <p:nvPr/>
        </p:nvSpPr>
        <p:spPr>
          <a:xfrm xmlns:manifest="urn:oasis:names:tc:opendocument:xmlns:manifest:1.0" rot="5400000">
            <a:off x="720720" y="3600360"/>
            <a:ext cx="1079640" cy="1079640"/>
          </a:xfrm>
          <a:prstGeom prst="bentUpArrow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</p:spTree>
  </p:cSld>
  <p:clrMapOvr>
    <a:masterClrMapping/>
  </p:clrMapOvr>
  <p:transition spd="med" advClick="0"/>
</p:sld>
</file>

<file path=ppt/slides/slide7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00000000201000001597474F51E.png"/>
          <p:cNvPicPr>
            <a:picLocks noChangeAspect="1" noGrp="1"/>
          </p:cNvPicPr>
          <p:nvPr/>
        </p:nvPicPr>
        <p:blipFill>
          <a:blip r:embed="sl7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360360" y="360360"/>
            <a:ext cx="9539280" cy="64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8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1000020000000166000001D7662CD0AC.png"/>
          <p:cNvPicPr>
            <a:picLocks noChangeAspect="1" noGrp="1"/>
          </p:cNvPicPr>
          <p:nvPr/>
        </p:nvPicPr>
        <p:blipFill>
          <a:blip r:embed="sl8Image1">
            <a:lum bright="0000" contrast="0000"/>
          </a:blip>
          <a:stretch>
            <a:fillRect/>
          </a:stretch>
        </p:blipFill>
        <p:spPr>
          <a:xfrm xmlns:manifest="urn:oasis:names:tc:opendocument:xmlns:manifest:1.0">
            <a:off x="1800360" y="179280"/>
            <a:ext cx="6480000" cy="719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 advClick="0"/>
</p:sld>
</file>

<file path=ppt/slides/slide9.xml><?xml version="1.0" encoding="utf-8"?>
<p:sld xmlns:p="http://schemas.openxmlformats.org/presentationml/2006/main" xmlns="http://schemas.openxmlformats.org/package/2006/relationships" xmlns:script="urn:oasis:names:tc:opendocument:xmlns:script:1.0" xmlns:r="http://schemas.openxmlformats.org/officeDocument/2006/relationships" xmlns:dcterms="http://purl.org/dc/terms/" xmlns:dom="http://www.w3.org/2001/xml-events" xmlns:fn="http://www.w3.org/2005/02/xpath-functions" xmlns:fo="urn:oasis:names:tc:opendocument:xmlns:xsl-fo-compatible:1.0" xmlns:rels="http://schemas.openxmlformats.org/package/2006/relationships" xmlns:table="urn:oasis:names:tc:opendocument:xmlns:table:1.0" xmlns:dc="http://purl.org/dc/elements/1.1/" xmlns:smil="urn:oasis:names:tc:opendocument:xmlns:smil-compatible:1.0" xmlns:msxsl="urn:schemas-microsoft-com:xslt" xmlns:anim="urn:oasis:names:tc:opendocument:xmlns:animation:1.0" xmlns:a="http://schemas.openxmlformats.org/drawingml/2006/main" xmlns:cp="http://schemas.openxmlformats.org/package/2006/metadata/core-properti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itle 1" id="2"/>
          <p:cNvSpPr>
            <a:spLocks noGrp="1"/>
          </p:cNvSpPr>
          <p:nvPr>
            <p:ph type="ctrTitle"/>
          </p:nvPr>
        </p:nvSpPr>
        <p:spPr>
          <a:xfrm xmlns:manifest="urn:oasis:names:tc:opendocument:xmlns:manifest:1.0">
            <a:off x="741240" y="156960"/>
            <a:ext cx="8607600" cy="1181880"/>
          </a:xfrm>
          <a:prstGeom prst="rect">
            <a:avLst/>
          </a:prstGeom>
          <a:noFill xmlns:manifest="urn:oasis:names:tc:opendocument:xmlns:manifest:1.0"/>
          <a:ln>
            <a:noFill/>
          </a:ln>
        </p:spPr>
        <p:txBody>
          <a:bodyPr tIns="60480" bIns="0" lIns="0" rIns="0" anchor="ctr" anchorCtr="0" wrap="none">
            <a:spAutoFit/>
          </a:bodyPr>
          <a:lstStyle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smtClean="0" lang="en-US"/>
              <a:t>Производят крупную выплавку стали</a:t>
            </a:r>
          </a:p>
        </p:txBody>
      </p:sp>
      <p:sp>
        <p:nvSpPr>
          <p:cNvPr id="3" name="TextBox Custom 2"/>
          <p:cNvSpPr/>
          <p:nvPr/>
        </p:nvSpPr>
        <p:spPr>
          <a:xfrm xmlns:manifest="urn:oasis:names:tc:opendocument:xmlns:manifest:1.0">
            <a:off x="360360" y="1619280"/>
            <a:ext cx="9539280" cy="38268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20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Западная Европа                  Северная Америка                 СНГ</a:t>
            </a:r>
          </a:p>
        </p:txBody>
      </p:sp>
      <p:sp>
        <p:nvSpPr>
          <p:cNvPr id="4" name="Down Arrow 3"/>
          <p:cNvSpPr/>
          <p:nvPr/>
        </p:nvSpPr>
        <p:spPr>
          <a:xfrm xmlns:manifest="urn:oasis:names:tc:opendocument:xmlns:manifest:1.0">
            <a:off x="2160720" y="2160720"/>
            <a:ext cx="360360" cy="900000"/>
          </a:xfrm>
          <a:prstGeom prst="downArrow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5" name="TextBox Custom 4"/>
          <p:cNvSpPr/>
          <p:nvPr/>
        </p:nvSpPr>
        <p:spPr>
          <a:xfrm xmlns:manifest="urn:oasis:names:tc:opendocument:xmlns:manifest:1.0">
            <a:off x="1079640" y="3419640"/>
            <a:ext cx="2700360" cy="13777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ФРГ</a:t>
            </a:r>
          </a:p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Италия</a:t>
            </a:r>
          </a:p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Франция</a:t>
            </a:r>
          </a:p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Великобритания</a:t>
            </a:r>
          </a:p>
        </p:txBody>
      </p:sp>
      <p:sp>
        <p:nvSpPr>
          <p:cNvPr id="6" name="Down Arrow 5"/>
          <p:cNvSpPr/>
          <p:nvPr/>
        </p:nvSpPr>
        <p:spPr>
          <a:xfrm xmlns:manifest="urn:oasis:names:tc:opendocument:xmlns:manifest:1.0">
            <a:off x="5759280" y="2160720"/>
            <a:ext cx="360360" cy="900000"/>
          </a:xfrm>
          <a:prstGeom prst="downArrow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7" name="TextBox Custom 6"/>
          <p:cNvSpPr/>
          <p:nvPr/>
        </p:nvSpPr>
        <p:spPr>
          <a:xfrm xmlns:manifest="urn:oasis:names:tc:opendocument:xmlns:manifest:1.0">
            <a:off x="4859280" y="3419640"/>
            <a:ext cx="1800360" cy="7333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США</a:t>
            </a:r>
          </a:p>
          <a:p>
            <a:pPr xmlns:manifest="urn:oasis:names:tc:opendocument:xmlns:manifest:1.0" indent="0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Канада</a:t>
            </a:r>
          </a:p>
        </p:txBody>
      </p:sp>
      <p:sp>
        <p:nvSpPr>
          <p:cNvPr id="8" name="Down Arrow 7"/>
          <p:cNvSpPr/>
          <p:nvPr/>
        </p:nvSpPr>
        <p:spPr>
          <a:xfrm xmlns:manifest="urn:oasis:names:tc:opendocument:xmlns:manifest:1.0">
            <a:off x="8459640" y="2160720"/>
            <a:ext cx="360360" cy="900000"/>
          </a:xfrm>
          <a:prstGeom prst="downArrow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endParaRPr lang="en-US" dirty="0" smtClean="0" sz="1800">
              <a:latin charset="0" typeface="Arial"/>
            </a:endParaRPr>
          </a:p>
        </p:txBody>
      </p:sp>
      <p:sp>
        <p:nvSpPr>
          <p:cNvPr id="9" name="TextBox Custom 8"/>
          <p:cNvSpPr/>
          <p:nvPr/>
        </p:nvSpPr>
        <p:spPr>
          <a:xfrm xmlns:manifest="urn:oasis:names:tc:opendocument:xmlns:manifest:1.0">
            <a:off x="7559640" y="3419640"/>
            <a:ext cx="2160720" cy="7333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Россия </a:t>
            </a:r>
          </a:p>
          <a:p>
            <a:pPr xmlns:manifest="urn:oasis:names:tc:opendocument:xmlns:manifest:1.0" indent="0" algn="ctr" marL="0">
              <a:lnSpc>
                <a:spcPct val="92000"/>
              </a:lnSpc>
              <a:buNone/>
              <a:tabLst/>
            </a:pPr>
            <a:r>
              <a:rPr lang="en-US" smtClean="0" sz="2200" b="1">
                <a:solidFill xmlns:manifest="urn:oasis:names:tc:opendocument:xmlns:manifest:1.0">
                  <a:srgbClr val="FFFFFF"/>
                </a:solidFill>
                <a:latin xmlns:manifest="urn:oasis:names:tc:opendocument:xmlns:manifest:1.0" charset="0" typeface="Times New Roman"/>
              </a:rPr>
              <a:t>Украина</a:t>
            </a:r>
          </a:p>
        </p:txBody>
      </p:sp>
    </p:spTree>
  </p:cSld>
  <p:clrMapOvr>
    <a:masterClrMapping/>
  </p:clrMapOvr>
  <p:transition spd="med"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 xmlns:dc="http://purl.org/dc/elements/1.1/">
  <TotalTime>0</TotalTime>
  <Words>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Title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xsi="http://www.w3.org/2001/XMLSchema-instance" xmlns:dcterms="http://purl.org/dc/terms/" xmlns:dc="http://purl.org/dc/elements/1.1/" xmlns:dcmitype="http://purl.org/dc/dcmitype/">
  <dc:title>Title</dc:title>
  <dc:creator/>
  <cp:lastModifiedBy>pradeep.n</cp:lastModifiedBy>
  <cp:revision>1</cp:revision>
  <dcterms:created xsi:type="dcterms:W3CDTF">2006-08-16T00:00:00Z</dcterms:created>
  <dcterms:modified xsi:type="dcterms:W3CDTF">2007-04-05T10:53:16Z</dcterms:modified>
</cp:coreProperties>
</file>