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62" r:id="rId4"/>
    <p:sldId id="261" r:id="rId5"/>
    <p:sldId id="263" r:id="rId6"/>
    <p:sldId id="264" r:id="rId7"/>
    <p:sldId id="265" r:id="rId8"/>
    <p:sldId id="266" r:id="rId9"/>
    <p:sldId id="267" r:id="rId10"/>
    <p:sldId id="268" r:id="rId11"/>
    <p:sldId id="269" r:id="rId12"/>
    <p:sldId id="270" r:id="rId13"/>
    <p:sldId id="271" r:id="rId14"/>
    <p:sldId id="272" r:id="rId15"/>
    <p:sldId id="280" r:id="rId16"/>
    <p:sldId id="281" r:id="rId17"/>
    <p:sldId id="273" r:id="rId18"/>
    <p:sldId id="284" r:id="rId19"/>
    <p:sldId id="285" r:id="rId20"/>
    <p:sldId id="288" r:id="rId21"/>
    <p:sldId id="289" r:id="rId22"/>
    <p:sldId id="287" r:id="rId23"/>
    <p:sldId id="286" r:id="rId24"/>
    <p:sldId id="274" r:id="rId25"/>
    <p:sldId id="282" r:id="rId26"/>
    <p:sldId id="283" r:id="rId27"/>
    <p:sldId id="291" r:id="rId28"/>
    <p:sldId id="275" r:id="rId29"/>
    <p:sldId id="277" r:id="rId30"/>
    <p:sldId id="278" r:id="rId31"/>
    <p:sldId id="292" r:id="rId32"/>
    <p:sldId id="276" r:id="rId33"/>
    <p:sldId id="279" r:id="rId34"/>
    <p:sldId id="290"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37" autoAdjust="0"/>
  </p:normalViewPr>
  <p:slideViewPr>
    <p:cSldViewPr>
      <p:cViewPr varScale="1">
        <p:scale>
          <a:sx n="79" d="100"/>
          <a:sy n="79" d="100"/>
        </p:scale>
        <p:origin x="-2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9C6407E-0D16-4B28-86B7-37B4AED1B519}" type="datetimeFigureOut">
              <a:rPr lang="ru-RU" smtClean="0"/>
              <a:pPr/>
              <a:t>12.04.2011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A57D6DD-7D54-4311-8C9D-0332B2387B8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6407E-0D16-4B28-86B7-37B4AED1B519}" type="datetimeFigureOut">
              <a:rPr lang="ru-RU" smtClean="0"/>
              <a:pPr/>
              <a:t>12.04.2011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7D6DD-7D54-4311-8C9D-0332B2387B8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hyperlink" Target="http://tt.wikipedia.org/wiki/%D0%A4%D0%B0%D0%B9%D0%BB:Tuqay_fiker.jpg" TargetMode="Externa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6248" y="571481"/>
            <a:ext cx="4857752" cy="5500726"/>
          </a:xfrm>
        </p:spPr>
        <p:txBody>
          <a:bodyPr/>
          <a:lstStyle/>
          <a:p>
            <a:r>
              <a:rPr lang="tt-RU" b="1" dirty="0" smtClean="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rPr>
              <a:t>Гомерендә — халкы язмышы, </a:t>
            </a:r>
            <a:r>
              <a:rPr lang="ru-RU" b="1" dirty="0" smtClean="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rPr>
              <a:t/>
            </a:r>
            <a:br>
              <a:rPr lang="ru-RU" b="1" dirty="0" smtClean="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rPr>
            </a:br>
            <a:r>
              <a:rPr lang="tt-RU" b="1" dirty="0" smtClean="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rPr>
              <a:t>җырларында — халкы моңнары</a:t>
            </a:r>
            <a:r>
              <a:rPr lang="ru-RU" b="1" dirty="0" smtClean="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rPr>
              <a:t/>
            </a:r>
            <a:br>
              <a:rPr lang="ru-RU" b="1" dirty="0" smtClean="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rPr>
            </a:br>
            <a:r>
              <a:rPr lang="tt-RU" b="1" i="1" dirty="0" smtClean="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rPr>
              <a:t> </a:t>
            </a:r>
            <a:endParaRPr lang="ru-RU" b="1" dirty="0">
              <a:ln w="17780" cmpd="sng">
                <a:solidFill>
                  <a:schemeClr val="bg2">
                    <a:lumMod val="60000"/>
                    <a:lumOff val="40000"/>
                  </a:schemeClr>
                </a:solidFill>
                <a:prstDash val="solid"/>
                <a:miter lim="800000"/>
              </a:ln>
              <a:solidFill>
                <a:schemeClr val="tx2">
                  <a:lumMod val="25000"/>
                </a:schemeClr>
              </a:solidFill>
              <a:effectLst>
                <a:outerShdw blurRad="50800" algn="tl" rotWithShape="0">
                  <a:srgbClr val="000000"/>
                </a:outerShdw>
              </a:effectLst>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a:srcRect/>
          <a:stretch>
            <a:fillRect/>
          </a:stretch>
        </p:blipFill>
        <p:spPr bwMode="auto">
          <a:xfrm>
            <a:off x="357158" y="604838"/>
            <a:ext cx="3929090" cy="5648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a:xfrm>
            <a:off x="214282" y="1214422"/>
            <a:ext cx="3357618" cy="3382962"/>
          </a:xfrm>
          <a:prstGeom prst="rect">
            <a:avLst/>
          </a:prstGeom>
          <a:noFill/>
        </p:spPr>
      </p:pic>
      <p:sp>
        <p:nvSpPr>
          <p:cNvPr id="3" name="Прямоугольник 2"/>
          <p:cNvSpPr/>
          <p:nvPr/>
        </p:nvSpPr>
        <p:spPr>
          <a:xfrm>
            <a:off x="642910" y="285728"/>
            <a:ext cx="8715436" cy="830997"/>
          </a:xfrm>
          <a:prstGeom prst="rect">
            <a:avLst/>
          </a:prstGeom>
        </p:spPr>
        <p:txBody>
          <a:bodyPr wrap="square">
            <a:spAutoFit/>
          </a:bodyPr>
          <a:lstStyle/>
          <a:p>
            <a:pPr>
              <a:spcBef>
                <a:spcPct val="50000"/>
              </a:spcBef>
            </a:pPr>
            <a:r>
              <a:rPr lang="tt-RU" sz="2400" dirty="0" smtClean="0"/>
              <a:t>Кечкенә Габдулланы  Өчиледән Казанга алып килеп, Печән базарында  асрамага бирәләр. </a:t>
            </a:r>
            <a:endParaRPr lang="ru-RU" sz="2400" dirty="0"/>
          </a:p>
        </p:txBody>
      </p:sp>
      <p:sp>
        <p:nvSpPr>
          <p:cNvPr id="4" name="Text Box 11"/>
          <p:cNvSpPr txBox="1">
            <a:spLocks noChangeArrowheads="1"/>
          </p:cNvSpPr>
          <p:nvPr/>
        </p:nvSpPr>
        <p:spPr bwMode="auto">
          <a:xfrm>
            <a:off x="3786182" y="1071546"/>
            <a:ext cx="4857784" cy="2308324"/>
          </a:xfrm>
          <a:prstGeom prst="rect">
            <a:avLst/>
          </a:prstGeom>
          <a:noFill/>
          <a:ln w="9525">
            <a:noFill/>
            <a:miter lim="800000"/>
            <a:headEnd/>
            <a:tailEnd/>
          </a:ln>
        </p:spPr>
        <p:txBody>
          <a:bodyPr wrap="square">
            <a:spAutoFit/>
          </a:bodyPr>
          <a:lstStyle/>
          <a:p>
            <a:pPr algn="just">
              <a:spcBef>
                <a:spcPct val="50000"/>
              </a:spcBef>
            </a:pPr>
            <a:r>
              <a:rPr lang="tt-RU" sz="2400" dirty="0" smtClean="0">
                <a:solidFill>
                  <a:srgbClr val="C00000"/>
                </a:solidFill>
              </a:rPr>
              <a:t>“ ...миңа </a:t>
            </a:r>
            <a:r>
              <a:rPr lang="tt-RU" sz="2400" dirty="0">
                <a:solidFill>
                  <a:srgbClr val="C00000"/>
                </a:solidFill>
              </a:rPr>
              <a:t>әти булганы </a:t>
            </a:r>
            <a:r>
              <a:rPr lang="tt-RU" sz="2400" dirty="0" smtClean="0">
                <a:solidFill>
                  <a:srgbClr val="C00000"/>
                </a:solidFill>
              </a:rPr>
              <a:t>Мөхәм-мәтвәли </a:t>
            </a:r>
            <a:r>
              <a:rPr lang="tt-RU" sz="2400" dirty="0">
                <a:solidFill>
                  <a:srgbClr val="C00000"/>
                </a:solidFill>
              </a:rPr>
              <a:t>исемле булып, әни булганы Газизә исемле иде. Бу атам – анам эш кешеләре булганга монда миңа ач торырга тугры килми иде ...”</a:t>
            </a:r>
            <a:endParaRPr lang="ru-RU" sz="2400" dirty="0">
              <a:solidFill>
                <a:srgbClr val="C00000"/>
              </a:solidFill>
            </a:endParaRPr>
          </a:p>
        </p:txBody>
      </p:sp>
      <p:sp>
        <p:nvSpPr>
          <p:cNvPr id="5" name="Text Box 9"/>
          <p:cNvSpPr txBox="1">
            <a:spLocks noChangeArrowheads="1"/>
          </p:cNvSpPr>
          <p:nvPr/>
        </p:nvSpPr>
        <p:spPr bwMode="auto">
          <a:xfrm>
            <a:off x="179389" y="4714885"/>
            <a:ext cx="4392612" cy="430887"/>
          </a:xfrm>
          <a:prstGeom prst="rect">
            <a:avLst/>
          </a:prstGeom>
          <a:noFill/>
          <a:ln w="9525">
            <a:noFill/>
            <a:miter lim="800000"/>
            <a:headEnd/>
            <a:tailEnd/>
          </a:ln>
        </p:spPr>
        <p:txBody>
          <a:bodyPr wrap="square">
            <a:spAutoFit/>
          </a:bodyPr>
          <a:lstStyle/>
          <a:p>
            <a:pPr>
              <a:spcBef>
                <a:spcPct val="50000"/>
              </a:spcBef>
            </a:pPr>
            <a:r>
              <a:rPr lang="tt-RU" sz="2200" dirty="0">
                <a:solidFill>
                  <a:srgbClr val="FF0000"/>
                </a:solidFill>
                <a:effectLst>
                  <a:outerShdw blurRad="38100" dist="38100" dir="2700000" algn="tl">
                    <a:srgbClr val="000000">
                      <a:alpha val="43137"/>
                    </a:srgbClr>
                  </a:outerShdw>
                </a:effectLst>
              </a:rPr>
              <a:t>Асрарга бала бирәм, кем ала?</a:t>
            </a:r>
            <a:endParaRPr lang="ru-RU" sz="2200" dirty="0">
              <a:solidFill>
                <a:srgbClr val="FF0000"/>
              </a:solidFill>
              <a:effectLst>
                <a:outerShdw blurRad="38100" dist="38100" dir="2700000" algn="tl">
                  <a:srgbClr val="000000">
                    <a:alpha val="43137"/>
                  </a:srgbClr>
                </a:outerShdw>
              </a:effectLst>
            </a:endParaRPr>
          </a:p>
        </p:txBody>
      </p:sp>
      <p:sp>
        <p:nvSpPr>
          <p:cNvPr id="6" name="Прямоугольник 5"/>
          <p:cNvSpPr/>
          <p:nvPr/>
        </p:nvSpPr>
        <p:spPr>
          <a:xfrm>
            <a:off x="214282" y="5072074"/>
            <a:ext cx="5214974" cy="1569660"/>
          </a:xfrm>
          <a:prstGeom prst="rect">
            <a:avLst/>
          </a:prstGeom>
        </p:spPr>
        <p:txBody>
          <a:bodyPr wrap="square">
            <a:spAutoFit/>
          </a:bodyPr>
          <a:lstStyle/>
          <a:p>
            <a:r>
              <a:rPr lang="tt-RU" sz="2400" dirty="0" smtClean="0"/>
              <a:t>Авырып китүләре сәбәпле, баланы ике елдан соң тагын бабасы янына Өчилегә кайтаралар. Озак та тормый аны Кырлай авылына озаталар.</a:t>
            </a:r>
            <a:endParaRPr lang="ru-RU" sz="2400" dirty="0"/>
          </a:p>
        </p:txBody>
      </p:sp>
      <p:pic>
        <p:nvPicPr>
          <p:cNvPr id="8" name="Picture 5" descr="Копия Изображение 008"/>
          <p:cNvPicPr>
            <a:picLocks noChangeAspect="1" noChangeArrowheads="1"/>
          </p:cNvPicPr>
          <p:nvPr/>
        </p:nvPicPr>
        <p:blipFill>
          <a:blip r:embed="rId3"/>
          <a:srcRect/>
          <a:stretch>
            <a:fillRect/>
          </a:stretch>
        </p:blipFill>
        <p:spPr bwMode="auto">
          <a:xfrm>
            <a:off x="5214942" y="3357562"/>
            <a:ext cx="3571900" cy="321471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14884"/>
            <a:ext cx="6000792" cy="1938992"/>
          </a:xfrm>
          <a:prstGeom prst="rect">
            <a:avLst/>
          </a:prstGeom>
        </p:spPr>
        <p:txBody>
          <a:bodyPr wrap="square">
            <a:spAutoFit/>
          </a:bodyPr>
          <a:lstStyle/>
          <a:p>
            <a:pPr algn="just">
              <a:spcBef>
                <a:spcPct val="50000"/>
              </a:spcBef>
            </a:pPr>
            <a:r>
              <a:rPr lang="tt-RU" sz="2400" dirty="0" smtClean="0"/>
              <a:t>Алты яш</a:t>
            </a:r>
            <a:r>
              <a:rPr lang="ru-RU" sz="2400" dirty="0" err="1" smtClean="0"/>
              <a:t>ь</a:t>
            </a:r>
            <a:r>
              <a:rPr lang="tt-RU" sz="2400" dirty="0" smtClean="0"/>
              <a:t>лек Тукай Кырлай авылына, Сәг</a:t>
            </a:r>
            <a:r>
              <a:rPr lang="ru-RU" sz="2400" dirty="0" err="1" smtClean="0"/>
              <a:t>ъ</a:t>
            </a:r>
            <a:r>
              <a:rPr lang="tt-RU" sz="2400" dirty="0" smtClean="0"/>
              <a:t>ди абзый белән Зөхрә апа гаиләсенә килеп керә. Кырлайдагы тормышы яш</a:t>
            </a:r>
            <a:r>
              <a:rPr lang="ru-RU" sz="2400" dirty="0" err="1" smtClean="0"/>
              <a:t>ь</a:t>
            </a:r>
            <a:r>
              <a:rPr lang="tt-RU" sz="2400" dirty="0" smtClean="0"/>
              <a:t> Тукайның күңелендә иң җылы истәлекләр калдыра.</a:t>
            </a:r>
            <a:endParaRPr lang="ru-RU" sz="2400" dirty="0"/>
          </a:p>
        </p:txBody>
      </p:sp>
      <p:pic>
        <p:nvPicPr>
          <p:cNvPr id="3" name="Picture 6"/>
          <p:cNvPicPr>
            <a:picLocks noChangeAspect="1" noChangeArrowheads="1"/>
          </p:cNvPicPr>
          <p:nvPr/>
        </p:nvPicPr>
        <p:blipFill>
          <a:blip r:embed="rId2"/>
          <a:srcRect/>
          <a:stretch>
            <a:fillRect/>
          </a:stretch>
        </p:blipFill>
        <p:spPr>
          <a:xfrm>
            <a:off x="6643702" y="2500306"/>
            <a:ext cx="2286016" cy="3286147"/>
          </a:xfrm>
          <a:prstGeom prst="rect">
            <a:avLst/>
          </a:prstGeom>
          <a:noFill/>
        </p:spPr>
      </p:pic>
      <p:sp>
        <p:nvSpPr>
          <p:cNvPr id="4" name="Text Box 10"/>
          <p:cNvSpPr txBox="1">
            <a:spLocks noChangeArrowheads="1"/>
          </p:cNvSpPr>
          <p:nvPr/>
        </p:nvSpPr>
        <p:spPr bwMode="auto">
          <a:xfrm>
            <a:off x="6429387" y="5929329"/>
            <a:ext cx="2463787" cy="707886"/>
          </a:xfrm>
          <a:prstGeom prst="rect">
            <a:avLst/>
          </a:prstGeom>
          <a:noFill/>
          <a:ln w="9525">
            <a:noFill/>
            <a:miter lim="800000"/>
            <a:headEnd/>
            <a:tailEnd/>
          </a:ln>
        </p:spPr>
        <p:txBody>
          <a:bodyPr wrap="square">
            <a:spAutoFit/>
          </a:bodyPr>
          <a:lstStyle/>
          <a:p>
            <a:pPr>
              <a:spcBef>
                <a:spcPct val="50000"/>
              </a:spcBef>
            </a:pPr>
            <a:r>
              <a:rPr lang="tt-RU" sz="2000" dirty="0"/>
              <a:t>Кечкенә Апуш һәм Сәг</a:t>
            </a:r>
            <a:r>
              <a:rPr lang="ru-RU" sz="2000" dirty="0" err="1"/>
              <a:t>ъ</a:t>
            </a:r>
            <a:r>
              <a:rPr lang="tt-RU" sz="2000" dirty="0"/>
              <a:t>ди абый</a:t>
            </a:r>
            <a:endParaRPr lang="ru-RU" sz="2000" dirty="0"/>
          </a:p>
        </p:txBody>
      </p:sp>
      <p:sp>
        <p:nvSpPr>
          <p:cNvPr id="5" name="Прямоугольник 4"/>
          <p:cNvSpPr/>
          <p:nvPr/>
        </p:nvSpPr>
        <p:spPr>
          <a:xfrm>
            <a:off x="785786" y="285728"/>
            <a:ext cx="7786742" cy="2123658"/>
          </a:xfrm>
          <a:prstGeom prst="rect">
            <a:avLst/>
          </a:prstGeom>
        </p:spPr>
        <p:txBody>
          <a:bodyPr wrap="square">
            <a:spAutoFit/>
          </a:bodyPr>
          <a:lstStyle/>
          <a:p>
            <a:pPr>
              <a:spcBef>
                <a:spcPct val="50000"/>
              </a:spcBef>
            </a:pPr>
            <a:r>
              <a:rPr lang="tt-RU" sz="2400" dirty="0" smtClean="0">
                <a:solidFill>
                  <a:srgbClr val="C00000"/>
                </a:solidFill>
              </a:rPr>
              <a:t>Нәк</a:t>
            </a:r>
            <a:r>
              <a:rPr lang="ru-RU" sz="2400" dirty="0" err="1" smtClean="0">
                <a:solidFill>
                  <a:srgbClr val="C00000"/>
                </a:solidFill>
              </a:rPr>
              <a:t>ъ</a:t>
            </a:r>
            <a:r>
              <a:rPr lang="tt-RU" sz="2400" dirty="0" smtClean="0">
                <a:solidFill>
                  <a:srgbClr val="C00000"/>
                </a:solidFill>
              </a:rPr>
              <a:t> Казан артында бардыр бер авыл - Кырлай диләр; </a:t>
            </a:r>
          </a:p>
          <a:p>
            <a:pPr>
              <a:spcBef>
                <a:spcPct val="50000"/>
              </a:spcBef>
            </a:pPr>
            <a:r>
              <a:rPr lang="tt-RU" sz="2400" dirty="0" smtClean="0">
                <a:solidFill>
                  <a:srgbClr val="C00000"/>
                </a:solidFill>
              </a:rPr>
              <a:t>Җырлаганда көй өчен “тавыклары җырлай” диләр.</a:t>
            </a:r>
          </a:p>
          <a:p>
            <a:pPr>
              <a:spcBef>
                <a:spcPct val="50000"/>
              </a:spcBef>
            </a:pPr>
            <a:r>
              <a:rPr lang="tt-RU" sz="2400" dirty="0" smtClean="0">
                <a:solidFill>
                  <a:srgbClr val="C00000"/>
                </a:solidFill>
              </a:rPr>
              <a:t>Гәрчә анда тумасам да, мин бераз торган идем;</a:t>
            </a:r>
          </a:p>
          <a:p>
            <a:pPr>
              <a:spcBef>
                <a:spcPct val="50000"/>
              </a:spcBef>
            </a:pPr>
            <a:r>
              <a:rPr lang="tt-RU" sz="2400" dirty="0" smtClean="0">
                <a:solidFill>
                  <a:srgbClr val="C00000"/>
                </a:solidFill>
              </a:rPr>
              <a:t>Җирне әз-мәз тырмалап, чәчкән идем, урган идем.</a:t>
            </a:r>
            <a:endParaRPr lang="tt-RU" sz="2400" dirty="0">
              <a:solidFill>
                <a:srgbClr val="C00000"/>
              </a:solidFill>
            </a:endParaRPr>
          </a:p>
        </p:txBody>
      </p:sp>
      <p:pic>
        <p:nvPicPr>
          <p:cNvPr id="6" name="Picture 4" descr="13"/>
          <p:cNvPicPr>
            <a:picLocks noChangeAspect="1" noChangeArrowheads="1"/>
          </p:cNvPicPr>
          <p:nvPr/>
        </p:nvPicPr>
        <p:blipFill>
          <a:blip r:embed="rId3"/>
          <a:srcRect/>
          <a:stretch>
            <a:fillRect/>
          </a:stretch>
        </p:blipFill>
        <p:spPr bwMode="auto">
          <a:xfrm>
            <a:off x="285720" y="2500306"/>
            <a:ext cx="3857652"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9"/>
            <a:ext cx="8429652" cy="1200329"/>
          </a:xfrm>
          <a:prstGeom prst="rect">
            <a:avLst/>
          </a:prstGeom>
        </p:spPr>
        <p:txBody>
          <a:bodyPr wrap="square">
            <a:spAutoFit/>
          </a:bodyPr>
          <a:lstStyle/>
          <a:p>
            <a:pPr algn="just">
              <a:spcBef>
                <a:spcPct val="50000"/>
              </a:spcBef>
            </a:pPr>
            <a:r>
              <a:rPr lang="ru-RU" sz="2400" b="1" dirty="0" smtClean="0"/>
              <a:t>1895 </a:t>
            </a:r>
            <a:r>
              <a:rPr lang="tt-RU" sz="2400" b="1" dirty="0" smtClean="0"/>
              <a:t>елда Габдулла Җаекка, Урал</a:t>
            </a:r>
            <a:r>
              <a:rPr lang="ru-RU" sz="2400" b="1" dirty="0" err="1" smtClean="0"/>
              <a:t>ь</a:t>
            </a:r>
            <a:r>
              <a:rPr lang="tt-RU" sz="2400" b="1" dirty="0" smtClean="0"/>
              <a:t>ск шәһәренә әтисе ягыннан туган Газизә апасы һәм аның ире Галиәсгар җизнәсе янына күчеп килә.</a:t>
            </a:r>
            <a:endParaRPr lang="ru-RU" sz="2400" b="1" dirty="0"/>
          </a:p>
        </p:txBody>
      </p:sp>
      <p:pic>
        <p:nvPicPr>
          <p:cNvPr id="3" name="Picture 2"/>
          <p:cNvPicPr>
            <a:picLocks noChangeAspect="1" noChangeArrowheads="1"/>
          </p:cNvPicPr>
          <p:nvPr/>
        </p:nvPicPr>
        <p:blipFill>
          <a:blip r:embed="rId2"/>
          <a:srcRect/>
          <a:stretch>
            <a:fillRect/>
          </a:stretch>
        </p:blipFill>
        <p:spPr bwMode="auto">
          <a:xfrm>
            <a:off x="4572000" y="1428736"/>
            <a:ext cx="3929090" cy="2738435"/>
          </a:xfrm>
          <a:prstGeom prst="rect">
            <a:avLst/>
          </a:prstGeom>
          <a:noFill/>
          <a:ln w="9525">
            <a:noFill/>
            <a:miter lim="800000"/>
            <a:headEnd/>
            <a:tailEnd/>
          </a:ln>
        </p:spPr>
      </p:pic>
      <p:sp>
        <p:nvSpPr>
          <p:cNvPr id="5" name="Прямоугольник 4"/>
          <p:cNvSpPr/>
          <p:nvPr/>
        </p:nvSpPr>
        <p:spPr>
          <a:xfrm>
            <a:off x="500034" y="5929330"/>
            <a:ext cx="6000792" cy="461665"/>
          </a:xfrm>
          <a:prstGeom prst="rect">
            <a:avLst/>
          </a:prstGeom>
        </p:spPr>
        <p:txBody>
          <a:bodyPr wrap="square">
            <a:spAutoFit/>
          </a:bodyPr>
          <a:lstStyle/>
          <a:p>
            <a:pPr algn="ctr">
              <a:spcBef>
                <a:spcPct val="50000"/>
              </a:spcBef>
            </a:pPr>
            <a:r>
              <a:rPr lang="tt-RU" dirty="0" smtClean="0"/>
              <a:t> </a:t>
            </a:r>
            <a:r>
              <a:rPr lang="tt-RU" sz="2400" dirty="0" smtClean="0"/>
              <a:t>Ул яшәгән Почиталин урамы, 66 нчы йорт.</a:t>
            </a:r>
            <a:endParaRPr lang="ru-RU" sz="2400" dirty="0"/>
          </a:p>
        </p:txBody>
      </p:sp>
      <p:pic>
        <p:nvPicPr>
          <p:cNvPr id="6" name="Picture 3" descr="Сохранить0011"/>
          <p:cNvPicPr>
            <a:picLocks noChangeAspect="1" noChangeArrowheads="1"/>
          </p:cNvPicPr>
          <p:nvPr/>
        </p:nvPicPr>
        <p:blipFill>
          <a:blip r:embed="rId3"/>
          <a:srcRect/>
          <a:stretch>
            <a:fillRect/>
          </a:stretch>
        </p:blipFill>
        <p:spPr bwMode="auto">
          <a:xfrm>
            <a:off x="6286480" y="3708408"/>
            <a:ext cx="2857520" cy="3149592"/>
          </a:xfrm>
          <a:prstGeom prst="rect">
            <a:avLst/>
          </a:prstGeom>
          <a:noFill/>
          <a:ln w="9525">
            <a:noFill/>
            <a:miter lim="800000"/>
            <a:headEnd/>
            <a:tailEnd/>
          </a:ln>
        </p:spPr>
      </p:pic>
      <p:pic>
        <p:nvPicPr>
          <p:cNvPr id="7" name="Picture 4" descr="Сохранить0011"/>
          <p:cNvPicPr>
            <a:picLocks noChangeAspect="1" noChangeArrowheads="1"/>
          </p:cNvPicPr>
          <p:nvPr/>
        </p:nvPicPr>
        <p:blipFill>
          <a:blip r:embed="rId4"/>
          <a:srcRect/>
          <a:stretch>
            <a:fillRect/>
          </a:stretch>
        </p:blipFill>
        <p:spPr bwMode="auto">
          <a:xfrm>
            <a:off x="357158" y="1643050"/>
            <a:ext cx="4000528" cy="4070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57"/>
          <p:cNvPicPr>
            <a:picLocks noChangeAspect="1" noChangeArrowheads="1"/>
          </p:cNvPicPr>
          <p:nvPr/>
        </p:nvPicPr>
        <p:blipFill>
          <a:blip r:embed="rId2"/>
          <a:srcRect/>
          <a:stretch>
            <a:fillRect/>
          </a:stretch>
        </p:blipFill>
        <p:spPr bwMode="auto">
          <a:xfrm>
            <a:off x="500034" y="3000372"/>
            <a:ext cx="2698748" cy="3671910"/>
          </a:xfrm>
          <a:prstGeom prst="rect">
            <a:avLst/>
          </a:prstGeom>
          <a:noFill/>
          <a:ln w="9525">
            <a:noFill/>
            <a:miter lim="800000"/>
            <a:headEnd/>
            <a:tailEnd/>
          </a:ln>
        </p:spPr>
      </p:pic>
      <p:pic>
        <p:nvPicPr>
          <p:cNvPr id="3" name="Picture 4" descr="20"/>
          <p:cNvPicPr>
            <a:picLocks noChangeAspect="1" noChangeArrowheads="1"/>
          </p:cNvPicPr>
          <p:nvPr/>
        </p:nvPicPr>
        <p:blipFill>
          <a:blip r:embed="rId3"/>
          <a:srcRect/>
          <a:stretch>
            <a:fillRect/>
          </a:stretch>
        </p:blipFill>
        <p:spPr bwMode="auto">
          <a:xfrm>
            <a:off x="5715008" y="214290"/>
            <a:ext cx="3071802" cy="4643470"/>
          </a:xfrm>
          <a:prstGeom prst="rect">
            <a:avLst/>
          </a:prstGeom>
          <a:noFill/>
          <a:ln w="9525">
            <a:noFill/>
            <a:miter lim="800000"/>
            <a:headEnd/>
            <a:tailEnd/>
          </a:ln>
        </p:spPr>
      </p:pic>
      <p:sp>
        <p:nvSpPr>
          <p:cNvPr id="4" name="Прямоугольник 3"/>
          <p:cNvSpPr/>
          <p:nvPr/>
        </p:nvSpPr>
        <p:spPr>
          <a:xfrm>
            <a:off x="3500430" y="4357694"/>
            <a:ext cx="1571636" cy="369332"/>
          </a:xfrm>
          <a:prstGeom prst="rect">
            <a:avLst/>
          </a:prstGeom>
        </p:spPr>
        <p:txBody>
          <a:bodyPr wrap="square">
            <a:spAutoFit/>
          </a:bodyPr>
          <a:lstStyle/>
          <a:p>
            <a:pPr algn="ctr">
              <a:spcBef>
                <a:spcPct val="50000"/>
              </a:spcBef>
            </a:pPr>
            <a:r>
              <a:rPr lang="ru-RU" dirty="0" err="1" smtClean="0"/>
              <a:t>Шәкерт </a:t>
            </a:r>
            <a:r>
              <a:rPr lang="ru-RU" dirty="0" smtClean="0"/>
              <a:t>Тукай      </a:t>
            </a:r>
          </a:p>
        </p:txBody>
      </p:sp>
      <p:sp>
        <p:nvSpPr>
          <p:cNvPr id="5" name="Прямоугольник 4"/>
          <p:cNvSpPr/>
          <p:nvPr/>
        </p:nvSpPr>
        <p:spPr>
          <a:xfrm>
            <a:off x="285720" y="285729"/>
            <a:ext cx="4357718" cy="400110"/>
          </a:xfrm>
          <a:prstGeom prst="rect">
            <a:avLst/>
          </a:prstGeom>
        </p:spPr>
        <p:txBody>
          <a:bodyPr wrap="square">
            <a:spAutoFit/>
          </a:bodyPr>
          <a:lstStyle/>
          <a:p>
            <a:pPr algn="ctr">
              <a:spcBef>
                <a:spcPct val="50000"/>
              </a:spcBef>
            </a:pPr>
            <a:r>
              <a:rPr lang="ru-RU" sz="2000" b="1" dirty="0" smtClean="0"/>
              <a:t> </a:t>
            </a:r>
            <a:endParaRPr lang="ru-RU" sz="2000" b="1" dirty="0"/>
          </a:p>
        </p:txBody>
      </p:sp>
      <p:sp>
        <p:nvSpPr>
          <p:cNvPr id="6" name="Text Box 13"/>
          <p:cNvSpPr txBox="1">
            <a:spLocks noChangeArrowheads="1"/>
          </p:cNvSpPr>
          <p:nvPr/>
        </p:nvSpPr>
        <p:spPr bwMode="auto">
          <a:xfrm>
            <a:off x="285720" y="142852"/>
            <a:ext cx="5429288" cy="2862322"/>
          </a:xfrm>
          <a:prstGeom prst="rect">
            <a:avLst/>
          </a:prstGeom>
          <a:noFill/>
          <a:ln w="9525">
            <a:noFill/>
            <a:miter lim="800000"/>
            <a:headEnd/>
            <a:tailEnd/>
          </a:ln>
        </p:spPr>
        <p:txBody>
          <a:bodyPr wrap="square">
            <a:spAutoFit/>
          </a:bodyPr>
          <a:lstStyle/>
          <a:p>
            <a:pPr algn="just">
              <a:spcBef>
                <a:spcPct val="50000"/>
              </a:spcBef>
            </a:pPr>
            <a:r>
              <a:rPr lang="tt-RU" sz="2000" dirty="0">
                <a:latin typeface="Tahoma" pitchFamily="34" charset="0"/>
              </a:rPr>
              <a:t>Габдулланың</a:t>
            </a:r>
            <a:r>
              <a:rPr lang="tt-RU" sz="2000" dirty="0"/>
              <a:t> иң беренче мөгаллимәсе – Кырлай авылы остабикәсе Маһруйбикә абыстай. Тукай әлифбаны аңардан өйрәнә. Аннан соң аны Кырлайдагы мөгәллим Фәтхерахман хәзрәт Гатаулла </a:t>
            </a:r>
            <a:r>
              <a:rPr lang="tt-RU" sz="2000" dirty="0" smtClean="0"/>
              <a:t>укыта. Өченче </a:t>
            </a:r>
            <a:r>
              <a:rPr lang="tt-RU" sz="2000" dirty="0"/>
              <a:t>мөгәллиме – Җаектагы Мотыйгулла хәзрәт Төхфәтулла. Тукай “Мотыйгия” мәдрәсәсендә укый. Шигыр</a:t>
            </a:r>
            <a:r>
              <a:rPr lang="ru-RU" sz="2000" dirty="0" err="1"/>
              <a:t>ь</a:t>
            </a:r>
            <a:r>
              <a:rPr lang="ru-RU" sz="2000" dirty="0"/>
              <a:t> </a:t>
            </a:r>
            <a:r>
              <a:rPr lang="tt-RU" sz="2000" dirty="0"/>
              <a:t>иҗат итү серләрен беренче булып өйрәтүче дә - Мотыйгулла хәзрәт. </a:t>
            </a:r>
            <a:endParaRPr lang="ru-RU" sz="2000" dirty="0"/>
          </a:p>
        </p:txBody>
      </p:sp>
      <p:sp>
        <p:nvSpPr>
          <p:cNvPr id="7" name="Прямоугольник 6"/>
          <p:cNvSpPr/>
          <p:nvPr/>
        </p:nvSpPr>
        <p:spPr>
          <a:xfrm>
            <a:off x="5715008" y="5357826"/>
            <a:ext cx="3428992" cy="954107"/>
          </a:xfrm>
          <a:prstGeom prst="rect">
            <a:avLst/>
          </a:prstGeom>
        </p:spPr>
        <p:txBody>
          <a:bodyPr wrap="square">
            <a:spAutoFit/>
          </a:bodyPr>
          <a:lstStyle/>
          <a:p>
            <a:r>
              <a:rPr lang="ru-RU" dirty="0" smtClean="0"/>
              <a:t>«</a:t>
            </a:r>
            <a:r>
              <a:rPr lang="ru-RU" dirty="0" err="1" smtClean="0"/>
              <a:t>Мотыйгия</a:t>
            </a:r>
            <a:r>
              <a:rPr lang="ru-RU" dirty="0" smtClean="0"/>
              <a:t>» </a:t>
            </a:r>
            <a:r>
              <a:rPr lang="ru-RU" dirty="0" err="1" smtClean="0"/>
              <a:t>мәдрәсәсенең мөдәррисе Мотыйгулла</a:t>
            </a:r>
            <a:r>
              <a:rPr lang="ru-RU" dirty="0" smtClean="0"/>
              <a:t> </a:t>
            </a:r>
            <a:r>
              <a:rPr lang="ru-RU" dirty="0" err="1" smtClean="0"/>
              <a:t>Төхфәтуллин</a:t>
            </a:r>
            <a:r>
              <a:rPr lang="ru-RU" sz="2000" dirty="0" smtClean="0"/>
              <a:t> </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зображение 017"/>
          <p:cNvPicPr>
            <a:picLocks noChangeAspect="1" noChangeArrowheads="1"/>
          </p:cNvPicPr>
          <p:nvPr/>
        </p:nvPicPr>
        <p:blipFill>
          <a:blip r:embed="rId2"/>
          <a:srcRect/>
          <a:stretch>
            <a:fillRect/>
          </a:stretch>
        </p:blipFill>
        <p:spPr bwMode="auto">
          <a:xfrm>
            <a:off x="3571868" y="142852"/>
            <a:ext cx="5072098" cy="2643206"/>
          </a:xfrm>
          <a:prstGeom prst="rect">
            <a:avLst/>
          </a:prstGeom>
          <a:noFill/>
        </p:spPr>
      </p:pic>
      <p:sp>
        <p:nvSpPr>
          <p:cNvPr id="3" name="Прямоугольник 2"/>
          <p:cNvSpPr/>
          <p:nvPr/>
        </p:nvSpPr>
        <p:spPr>
          <a:xfrm>
            <a:off x="3857620" y="2786058"/>
            <a:ext cx="4786346" cy="646331"/>
          </a:xfrm>
          <a:prstGeom prst="rect">
            <a:avLst/>
          </a:prstGeom>
        </p:spPr>
        <p:txBody>
          <a:bodyPr wrap="square">
            <a:spAutoFit/>
          </a:bodyPr>
          <a:lstStyle/>
          <a:p>
            <a:pPr algn="ctr">
              <a:spcBef>
                <a:spcPct val="50000"/>
              </a:spcBef>
            </a:pPr>
            <a:r>
              <a:rPr lang="tt-RU" dirty="0" smtClean="0"/>
              <a:t>1895 – 1898 нче елларда Тукай укыган өч класслы рус мәктәбе бинасы.</a:t>
            </a:r>
            <a:endParaRPr lang="ru-RU" dirty="0"/>
          </a:p>
        </p:txBody>
      </p:sp>
      <p:pic>
        <p:nvPicPr>
          <p:cNvPr id="4" name="Picture 3" descr="Сохранить0013"/>
          <p:cNvPicPr>
            <a:picLocks noChangeAspect="1" noChangeArrowheads="1"/>
          </p:cNvPicPr>
          <p:nvPr/>
        </p:nvPicPr>
        <p:blipFill>
          <a:blip r:embed="rId3"/>
          <a:srcRect/>
          <a:stretch>
            <a:fillRect/>
          </a:stretch>
        </p:blipFill>
        <p:spPr bwMode="auto">
          <a:xfrm>
            <a:off x="3929058" y="3500438"/>
            <a:ext cx="4572032" cy="2905143"/>
          </a:xfrm>
          <a:prstGeom prst="rect">
            <a:avLst/>
          </a:prstGeom>
          <a:noFill/>
          <a:ln w="9525">
            <a:noFill/>
            <a:miter lim="800000"/>
            <a:headEnd/>
            <a:tailEnd/>
          </a:ln>
        </p:spPr>
      </p:pic>
      <p:pic>
        <p:nvPicPr>
          <p:cNvPr id="5" name="Рисунок 4"/>
          <p:cNvPicPr/>
          <p:nvPr/>
        </p:nvPicPr>
        <p:blipFill>
          <a:blip r:embed="rId4"/>
          <a:srcRect/>
          <a:stretch>
            <a:fillRect/>
          </a:stretch>
        </p:blipFill>
        <p:spPr bwMode="auto">
          <a:xfrm>
            <a:off x="500034" y="1785926"/>
            <a:ext cx="2357454" cy="3786214"/>
          </a:xfrm>
          <a:prstGeom prst="rect">
            <a:avLst/>
          </a:prstGeom>
          <a:noFill/>
          <a:ln w="9525">
            <a:noFill/>
            <a:miter lim="800000"/>
            <a:headEnd/>
            <a:tailEnd/>
          </a:ln>
        </p:spPr>
      </p:pic>
      <p:sp>
        <p:nvSpPr>
          <p:cNvPr id="6" name="Прямоугольник 5"/>
          <p:cNvSpPr/>
          <p:nvPr/>
        </p:nvSpPr>
        <p:spPr>
          <a:xfrm>
            <a:off x="285720" y="142852"/>
            <a:ext cx="3214710" cy="1477328"/>
          </a:xfrm>
          <a:prstGeom prst="rect">
            <a:avLst/>
          </a:prstGeom>
        </p:spPr>
        <p:txBody>
          <a:bodyPr wrap="square">
            <a:spAutoFit/>
          </a:bodyPr>
          <a:lstStyle/>
          <a:p>
            <a:r>
              <a:rPr lang="ru-RU" dirty="0" err="1" smtClean="0">
                <a:latin typeface="Calibri" pitchFamily="34" charset="0"/>
                <a:ea typeface="Times New Roman" pitchFamily="18" charset="0"/>
                <a:cs typeface="Times New Roman" pitchFamily="18" charset="0"/>
              </a:rPr>
              <a:t>Уральскидә, ул</a:t>
            </a:r>
            <a:r>
              <a:rPr lang="ru-RU" dirty="0" smtClean="0">
                <a:latin typeface="Calibri" pitchFamily="34" charset="0"/>
                <a:ea typeface="Times New Roman" pitchFamily="18" charset="0"/>
                <a:cs typeface="Times New Roman" pitchFamily="18" charset="0"/>
              </a:rPr>
              <a:t> </a:t>
            </a:r>
            <a:r>
              <a:rPr lang="ru-RU" dirty="0" err="1" smtClean="0">
                <a:latin typeface="Calibri" pitchFamily="34" charset="0"/>
                <a:ea typeface="Times New Roman" pitchFamily="18" charset="0"/>
                <a:cs typeface="Times New Roman" pitchFamily="18" charset="0"/>
              </a:rPr>
              <a:t>үзенең революцион</a:t>
            </a:r>
            <a:r>
              <a:rPr lang="ru-RU" dirty="0" smtClean="0">
                <a:latin typeface="Calibri" pitchFamily="34" charset="0"/>
                <a:ea typeface="Times New Roman" pitchFamily="18" charset="0"/>
                <a:cs typeface="Times New Roman" pitchFamily="18" charset="0"/>
              </a:rPr>
              <a:t> </a:t>
            </a:r>
            <a:r>
              <a:rPr lang="ru-RU" dirty="0" err="1" smtClean="0">
                <a:latin typeface="Calibri" pitchFamily="34" charset="0"/>
                <a:ea typeface="Times New Roman" pitchFamily="18" charset="0"/>
                <a:cs typeface="Times New Roman" pitchFamily="18" charset="0"/>
              </a:rPr>
              <a:t>омтылышларында</a:t>
            </a:r>
            <a:r>
              <a:rPr lang="ru-RU" dirty="0" smtClean="0">
                <a:latin typeface="Calibri" pitchFamily="34" charset="0"/>
                <a:ea typeface="Times New Roman" pitchFamily="18" charset="0"/>
                <a:cs typeface="Times New Roman" pitchFamily="18" charset="0"/>
              </a:rPr>
              <a:t> </a:t>
            </a:r>
            <a:r>
              <a:rPr lang="ru-RU" dirty="0" err="1" smtClean="0">
                <a:latin typeface="Calibri" pitchFamily="34" charset="0"/>
                <a:ea typeface="Times New Roman" pitchFamily="18" charset="0"/>
                <a:cs typeface="Times New Roman" pitchFamily="18" charset="0"/>
              </a:rPr>
              <a:t>бик</a:t>
            </a:r>
            <a:r>
              <a:rPr lang="ru-RU" dirty="0" smtClean="0">
                <a:latin typeface="Calibri" pitchFamily="34" charset="0"/>
                <a:ea typeface="Times New Roman" pitchFamily="18" charset="0"/>
                <a:cs typeface="Times New Roman" pitchFamily="18" charset="0"/>
              </a:rPr>
              <a:t> </a:t>
            </a:r>
            <a:r>
              <a:rPr lang="ru-RU" dirty="0" err="1" smtClean="0">
                <a:latin typeface="Calibri" pitchFamily="34" charset="0"/>
                <a:ea typeface="Times New Roman" pitchFamily="18" charset="0"/>
                <a:cs typeface="Times New Roman" pitchFamily="18" charset="0"/>
              </a:rPr>
              <a:t>күп нәрсәне билгеләгән Габделвәли белән дә таныша</a:t>
            </a:r>
            <a:endParaRPr lang="ru-RU" dirty="0"/>
          </a:p>
        </p:txBody>
      </p:sp>
      <p:sp>
        <p:nvSpPr>
          <p:cNvPr id="7" name="Прямоугольник 6"/>
          <p:cNvSpPr/>
          <p:nvPr/>
        </p:nvSpPr>
        <p:spPr>
          <a:xfrm>
            <a:off x="142844" y="5715016"/>
            <a:ext cx="3786214" cy="923330"/>
          </a:xfrm>
          <a:prstGeom prst="rect">
            <a:avLst/>
          </a:prstGeom>
        </p:spPr>
        <p:txBody>
          <a:bodyPr wrap="square">
            <a:spAutoFit/>
          </a:bodyPr>
          <a:lstStyle/>
          <a:p>
            <a:pPr algn="just"/>
            <a:r>
              <a:rPr lang="ru-RU" dirty="0" err="1" smtClean="0"/>
              <a:t>Биш</a:t>
            </a:r>
            <a:r>
              <a:rPr lang="ru-RU" dirty="0" smtClean="0"/>
              <a:t> ел </a:t>
            </a:r>
            <a:r>
              <a:rPr lang="ru-RU" dirty="0" err="1" smtClean="0"/>
              <a:t>үткәч</a:t>
            </a:r>
            <a:r>
              <a:rPr lang="ru-RU" dirty="0" smtClean="0"/>
              <a:t>, </a:t>
            </a:r>
            <a:r>
              <a:rPr lang="ru-RU" dirty="0" err="1" smtClean="0"/>
              <a:t>җизнәсе Галиәсгар үлеп китә</a:t>
            </a:r>
            <a:r>
              <a:rPr lang="ru-RU" dirty="0" smtClean="0"/>
              <a:t>, </a:t>
            </a:r>
            <a:r>
              <a:rPr lang="ru-RU" dirty="0" err="1" smtClean="0"/>
              <a:t>һәм Габдулла</a:t>
            </a:r>
            <a:r>
              <a:rPr lang="ru-RU" dirty="0" smtClean="0"/>
              <a:t>, </a:t>
            </a:r>
            <a:r>
              <a:rPr lang="ru-RU" dirty="0" err="1" smtClean="0"/>
              <a:t>мәдрәсәгә күчеп</a:t>
            </a:r>
            <a:r>
              <a:rPr lang="ru-RU" dirty="0" smtClean="0"/>
              <a:t>, </a:t>
            </a:r>
            <a:r>
              <a:rPr lang="ru-RU" dirty="0" err="1" smtClean="0"/>
              <a:t>үз көнен үзе күрә башлый</a:t>
            </a:r>
            <a:r>
              <a:rPr lang="ru-RU" dirty="0" smtClean="0"/>
              <a:t>.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6"/>
          <p:cNvPicPr>
            <a:picLocks noChangeAspect="1" noChangeArrowheads="1"/>
          </p:cNvPicPr>
          <p:nvPr/>
        </p:nvPicPr>
        <p:blipFill>
          <a:blip r:embed="rId2"/>
          <a:srcRect/>
          <a:stretch>
            <a:fillRect/>
          </a:stretch>
        </p:blipFill>
        <p:spPr bwMode="auto">
          <a:xfrm>
            <a:off x="428596" y="3143248"/>
            <a:ext cx="4143404" cy="3214710"/>
          </a:xfrm>
          <a:prstGeom prst="rect">
            <a:avLst/>
          </a:prstGeom>
          <a:noFill/>
          <a:ln w="9525">
            <a:noFill/>
            <a:miter lim="800000"/>
            <a:headEnd/>
            <a:tailEnd/>
          </a:ln>
        </p:spPr>
      </p:pic>
      <p:sp>
        <p:nvSpPr>
          <p:cNvPr id="5" name="Прямоугольник 4"/>
          <p:cNvSpPr/>
          <p:nvPr/>
        </p:nvSpPr>
        <p:spPr>
          <a:xfrm>
            <a:off x="4857752" y="5357826"/>
            <a:ext cx="3000396" cy="923330"/>
          </a:xfrm>
          <a:prstGeom prst="rect">
            <a:avLst/>
          </a:prstGeom>
        </p:spPr>
        <p:txBody>
          <a:bodyPr wrap="square">
            <a:spAutoFit/>
          </a:bodyPr>
          <a:lstStyle/>
          <a:p>
            <a:pPr>
              <a:spcBef>
                <a:spcPct val="50000"/>
              </a:spcBef>
            </a:pPr>
            <a:r>
              <a:rPr lang="tt-RU" dirty="0" smtClean="0"/>
              <a:t>Тукайның </a:t>
            </a:r>
            <a:r>
              <a:rPr lang="ru-RU" dirty="0" smtClean="0"/>
              <a:t>ж</a:t>
            </a:r>
            <a:r>
              <a:rPr lang="tt-RU" dirty="0" smtClean="0"/>
              <a:t>урналистик эшчәнлеге Камил Мотыйгый белән бергә башлана</a:t>
            </a:r>
            <a:endParaRPr lang="ru-RU" dirty="0"/>
          </a:p>
        </p:txBody>
      </p:sp>
      <p:pic>
        <p:nvPicPr>
          <p:cNvPr id="6" name="Рисунок 5" descr="http://upload.wikimedia.org/wikipedia/commons/5/54/Tuqay_fiker.jpg">
            <a:hlinkClick r:id="rId3"/>
          </p:cNvPr>
          <p:cNvPicPr/>
          <p:nvPr/>
        </p:nvPicPr>
        <p:blipFill>
          <a:blip r:embed="rId4"/>
          <a:srcRect/>
          <a:stretch>
            <a:fillRect/>
          </a:stretch>
        </p:blipFill>
        <p:spPr bwMode="auto">
          <a:xfrm>
            <a:off x="7358082" y="857232"/>
            <a:ext cx="1628775" cy="4286250"/>
          </a:xfrm>
          <a:prstGeom prst="rect">
            <a:avLst/>
          </a:prstGeom>
          <a:noFill/>
          <a:ln w="9525">
            <a:noFill/>
            <a:miter lim="800000"/>
            <a:headEnd/>
            <a:tailEnd/>
          </a:ln>
        </p:spPr>
      </p:pic>
      <p:sp>
        <p:nvSpPr>
          <p:cNvPr id="1026" name="Rectangle 2"/>
          <p:cNvSpPr>
            <a:spLocks noChangeArrowheads="1"/>
          </p:cNvSpPr>
          <p:nvPr/>
        </p:nvSpPr>
        <p:spPr bwMode="auto">
          <a:xfrm>
            <a:off x="142844" y="1142984"/>
            <a:ext cx="7143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1905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елны</a:t>
            </a:r>
            <a:r>
              <a:rPr kumimoji="0" lang="tt-RU" b="0" i="0" u="none" strike="noStrike" cap="none" normalizeH="0" baseline="0" dirty="0" smtClean="0">
                <a:ln>
                  <a:noFill/>
                </a:ln>
                <a:effectLst/>
                <a:latin typeface="Calibri" pitchFamily="34" charset="0"/>
                <a:ea typeface="Times New Roman" pitchFamily="18" charset="0"/>
                <a:cs typeface="Times New Roman" pitchFamily="18" charset="0"/>
              </a:rPr>
              <a:t>ң</a:t>
            </a:r>
            <a:r>
              <a:rPr kumimoji="0" lang="tt-RU" b="0" i="0" u="none" strike="noStrike" cap="none" normalizeH="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сентябрендә үк аның «Әлгасрелҗәдид» журналының </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реклама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җыентыгында шигырьләре басыла</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Ноябрьдә </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Фикер</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газетасы</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чыга</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башлый</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Бераздан</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«Әлгасрелҗәдид» күренә.</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Тукай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инде</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монысында</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фактик</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редактор.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Хыялда</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сатирик журнал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чыгару</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1906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елның июнендә анысы</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да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Уклар</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дөнья күрә</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Монда</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да </a:t>
            </a:r>
            <a:r>
              <a:rPr kumimoji="0" lang="ru-RU" b="0" i="0" u="none" strike="noStrike" cap="none" normalizeH="0" baseline="0" dirty="0" err="1" smtClean="0">
                <a:ln>
                  <a:noFill/>
                </a:ln>
                <a:effectLst/>
                <a:latin typeface="Calibri" pitchFamily="34" charset="0"/>
                <a:ea typeface="Times New Roman" pitchFamily="18" charset="0"/>
                <a:cs typeface="Times New Roman" pitchFamily="18" charset="0"/>
              </a:rPr>
              <a:t>фактик</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 редактор — Тукай.</a:t>
            </a:r>
            <a:endParaRPr kumimoji="0" lang="ru-RU" b="0" i="0" u="none" strike="noStrike" cap="none" normalizeH="0" baseline="0" dirty="0" smtClean="0">
              <a:ln>
                <a:noFill/>
              </a:ln>
              <a:effectLst/>
              <a:latin typeface="Arial" pitchFamily="34" charset="0"/>
            </a:endParaRPr>
          </a:p>
        </p:txBody>
      </p:sp>
      <p:sp>
        <p:nvSpPr>
          <p:cNvPr id="8" name="Прямоугольник 7"/>
          <p:cNvSpPr/>
          <p:nvPr/>
        </p:nvSpPr>
        <p:spPr>
          <a:xfrm>
            <a:off x="357158" y="142852"/>
            <a:ext cx="7286676" cy="1538883"/>
          </a:xfrm>
          <a:prstGeom prst="rect">
            <a:avLst/>
          </a:prstGeom>
        </p:spPr>
        <p:txBody>
          <a:bodyPr wrap="square">
            <a:spAutoFit/>
          </a:bodyPr>
          <a:lstStyle/>
          <a:p>
            <a:r>
              <a:rPr lang="ru-RU" sz="2000" dirty="0" smtClean="0">
                <a:solidFill>
                  <a:srgbClr val="C00000"/>
                </a:solidFill>
              </a:rPr>
              <a:t>И, </a:t>
            </a:r>
            <a:r>
              <a:rPr lang="ru-RU" sz="2000" dirty="0" err="1" smtClean="0">
                <a:solidFill>
                  <a:srgbClr val="C00000"/>
                </a:solidFill>
              </a:rPr>
              <a:t>каләм!</a:t>
            </a:r>
            <a:r>
              <a:rPr lang="ru-RU" sz="2000" dirty="0" smtClean="0">
                <a:solidFill>
                  <a:srgbClr val="C00000"/>
                </a:solidFill>
              </a:rPr>
              <a:t> </a:t>
            </a:r>
            <a:r>
              <a:rPr lang="ru-RU" sz="2000" dirty="0" err="1" smtClean="0">
                <a:solidFill>
                  <a:srgbClr val="C00000"/>
                </a:solidFill>
              </a:rPr>
              <a:t>Китсен</a:t>
            </a:r>
            <a:r>
              <a:rPr lang="ru-RU" sz="2000" dirty="0" smtClean="0">
                <a:solidFill>
                  <a:srgbClr val="C00000"/>
                </a:solidFill>
              </a:rPr>
              <a:t> </a:t>
            </a:r>
            <a:r>
              <a:rPr lang="ru-RU" sz="2000" dirty="0" err="1" smtClean="0">
                <a:solidFill>
                  <a:srgbClr val="C00000"/>
                </a:solidFill>
              </a:rPr>
              <a:t>әләм, сән әйлә безне</a:t>
            </a:r>
            <a:r>
              <a:rPr lang="ru-RU" sz="2000" dirty="0" smtClean="0">
                <a:solidFill>
                  <a:srgbClr val="C00000"/>
                </a:solidFill>
              </a:rPr>
              <a:t> </a:t>
            </a:r>
            <a:r>
              <a:rPr lang="ru-RU" sz="2000" dirty="0" err="1" smtClean="0">
                <a:solidFill>
                  <a:srgbClr val="C00000"/>
                </a:solidFill>
              </a:rPr>
              <a:t>шадыман</a:t>
            </a:r>
            <a:r>
              <a:rPr lang="ru-RU" sz="2000" dirty="0" smtClean="0">
                <a:solidFill>
                  <a:srgbClr val="C00000"/>
                </a:solidFill>
              </a:rPr>
              <a:t>,</a:t>
            </a:r>
            <a:br>
              <a:rPr lang="ru-RU" sz="2000" dirty="0" smtClean="0">
                <a:solidFill>
                  <a:srgbClr val="C00000"/>
                </a:solidFill>
              </a:rPr>
            </a:br>
            <a:r>
              <a:rPr lang="ru-RU" sz="2000" dirty="0" smtClean="0">
                <a:solidFill>
                  <a:srgbClr val="C00000"/>
                </a:solidFill>
              </a:rPr>
              <a:t>Без </a:t>
            </a:r>
            <a:r>
              <a:rPr lang="ru-RU" sz="2000" dirty="0" err="1" smtClean="0">
                <a:solidFill>
                  <a:srgbClr val="C00000"/>
                </a:solidFill>
              </a:rPr>
              <a:t>дә саяңда уладым</a:t>
            </a:r>
            <a:r>
              <a:rPr lang="ru-RU" sz="2000" dirty="0" smtClean="0">
                <a:solidFill>
                  <a:srgbClr val="C00000"/>
                </a:solidFill>
              </a:rPr>
              <a:t> </a:t>
            </a:r>
            <a:r>
              <a:rPr lang="ru-RU" sz="2000" dirty="0" err="1" smtClean="0">
                <a:solidFill>
                  <a:srgbClr val="C00000"/>
                </a:solidFill>
              </a:rPr>
              <a:t>тугры</a:t>
            </a:r>
            <a:r>
              <a:rPr lang="ru-RU" sz="2000" dirty="0" smtClean="0">
                <a:solidFill>
                  <a:srgbClr val="C00000"/>
                </a:solidFill>
              </a:rPr>
              <a:t> юла </a:t>
            </a:r>
            <a:r>
              <a:rPr lang="ru-RU" sz="2000" dirty="0" err="1" smtClean="0">
                <a:solidFill>
                  <a:srgbClr val="C00000"/>
                </a:solidFill>
              </a:rPr>
              <a:t>кадиман</a:t>
            </a:r>
            <a:r>
              <a:rPr lang="ru-RU" sz="2000" dirty="0" smtClean="0">
                <a:solidFill>
                  <a:srgbClr val="C00000"/>
                </a:solidFill>
              </a:rPr>
              <a:t>.</a:t>
            </a:r>
            <a:r>
              <a:rPr lang="ru-RU" dirty="0" smtClean="0"/>
              <a:t/>
            </a:r>
            <a:br>
              <a:rPr lang="ru-RU" dirty="0" smtClean="0"/>
            </a:br>
            <a:r>
              <a:rPr lang="ru-RU" dirty="0" smtClean="0"/>
              <a:t>                            </a:t>
            </a:r>
            <a:r>
              <a:rPr lang="ru-RU" dirty="0" smtClean="0">
                <a:solidFill>
                  <a:srgbClr val="C00000"/>
                </a:solidFill>
              </a:rPr>
              <a:t>( «И </a:t>
            </a:r>
            <a:r>
              <a:rPr lang="ru-RU" dirty="0" err="1" smtClean="0">
                <a:solidFill>
                  <a:srgbClr val="C00000"/>
                </a:solidFill>
              </a:rPr>
              <a:t>каләм</a:t>
            </a:r>
            <a:r>
              <a:rPr lang="ru-RU" dirty="0" smtClean="0">
                <a:solidFill>
                  <a:srgbClr val="C00000"/>
                </a:solidFill>
              </a:rPr>
              <a:t>!». </a:t>
            </a:r>
            <a:r>
              <a:rPr lang="ru-RU" dirty="0" err="1" smtClean="0">
                <a:solidFill>
                  <a:srgbClr val="C00000"/>
                </a:solidFill>
              </a:rPr>
              <a:t>«Әльгасрелҗәдит» </a:t>
            </a:r>
            <a:r>
              <a:rPr lang="ru-RU" dirty="0" smtClean="0">
                <a:solidFill>
                  <a:srgbClr val="C00000"/>
                </a:solidFill>
              </a:rPr>
              <a:t>журналы, 1906, № 2.)</a:t>
            </a:r>
            <a:br>
              <a:rPr lang="ru-RU" dirty="0" smtClean="0">
                <a:solidFill>
                  <a:srgbClr val="C00000"/>
                </a:solidFill>
              </a:rPr>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27"/>
          <p:cNvPicPr>
            <a:picLocks noChangeAspect="1" noChangeArrowheads="1"/>
          </p:cNvPicPr>
          <p:nvPr/>
        </p:nvPicPr>
        <p:blipFill>
          <a:blip r:embed="rId2"/>
          <a:srcRect/>
          <a:stretch>
            <a:fillRect/>
          </a:stretch>
        </p:blipFill>
        <p:spPr bwMode="auto">
          <a:xfrm>
            <a:off x="571472" y="642918"/>
            <a:ext cx="6072230" cy="4286280"/>
          </a:xfrm>
          <a:prstGeom prst="rect">
            <a:avLst/>
          </a:prstGeom>
          <a:noFill/>
          <a:ln w="9525">
            <a:noFill/>
            <a:miter lim="800000"/>
            <a:headEnd/>
            <a:tailEnd/>
          </a:ln>
        </p:spPr>
      </p:pic>
      <p:sp>
        <p:nvSpPr>
          <p:cNvPr id="4" name="Прямоугольник 3"/>
          <p:cNvSpPr/>
          <p:nvPr/>
        </p:nvSpPr>
        <p:spPr>
          <a:xfrm>
            <a:off x="1000100" y="5214950"/>
            <a:ext cx="8143900" cy="707886"/>
          </a:xfrm>
          <a:prstGeom prst="rect">
            <a:avLst/>
          </a:prstGeom>
        </p:spPr>
        <p:txBody>
          <a:bodyPr wrap="square">
            <a:spAutoFit/>
          </a:bodyPr>
          <a:lstStyle/>
          <a:p>
            <a:pPr>
              <a:spcBef>
                <a:spcPct val="50000"/>
              </a:spcBef>
            </a:pPr>
            <a:r>
              <a:rPr lang="tt-RU" dirty="0" smtClean="0"/>
              <a:t> </a:t>
            </a:r>
            <a:r>
              <a:rPr lang="tt-RU" sz="2000" dirty="0" smtClean="0"/>
              <a:t>1907 елгы фоторәсемдә Урал</a:t>
            </a:r>
            <a:r>
              <a:rPr lang="ru-RU" sz="2000" dirty="0" err="1" smtClean="0"/>
              <a:t>ь</a:t>
            </a:r>
            <a:r>
              <a:rPr lang="tt-RU" sz="2000" dirty="0" smtClean="0"/>
              <a:t>скидагы дуслары арасында Г. Тукай (күзлектән)</a:t>
            </a:r>
            <a:endParaRPr lang="ru-RU" sz="2000" dirty="0"/>
          </a:p>
        </p:txBody>
      </p:sp>
      <p:sp>
        <p:nvSpPr>
          <p:cNvPr id="5" name="Прямоугольник 4"/>
          <p:cNvSpPr/>
          <p:nvPr/>
        </p:nvSpPr>
        <p:spPr>
          <a:xfrm>
            <a:off x="0" y="285728"/>
            <a:ext cx="6572280" cy="707886"/>
          </a:xfrm>
          <a:prstGeom prst="rect">
            <a:avLst/>
          </a:prstGeom>
        </p:spPr>
        <p:txBody>
          <a:bodyPr wrap="square">
            <a:spAutoFit/>
          </a:bodyPr>
          <a:lstStyle/>
          <a:p>
            <a:r>
              <a:rPr lang="ru-RU" sz="2000" dirty="0" smtClean="0"/>
              <a:t>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86116" y="1000108"/>
            <a:ext cx="5857884" cy="4555093"/>
          </a:xfrm>
          <a:prstGeom prst="rect">
            <a:avLst/>
          </a:prstGeom>
        </p:spPr>
        <p:txBody>
          <a:bodyPr wrap="square">
            <a:spAutoFit/>
          </a:bodyPr>
          <a:lstStyle/>
          <a:p>
            <a:pPr>
              <a:spcBef>
                <a:spcPct val="50000"/>
              </a:spcBef>
            </a:pPr>
            <a:r>
              <a:rPr lang="tt-RU" sz="2000" dirty="0" smtClean="0">
                <a:solidFill>
                  <a:srgbClr val="FF0000"/>
                </a:solidFill>
              </a:rPr>
              <a:t>Бер тавыш килде колакка, яңгырады бер заман:</a:t>
            </a:r>
          </a:p>
          <a:p>
            <a:pPr>
              <a:spcBef>
                <a:spcPct val="50000"/>
              </a:spcBef>
            </a:pPr>
            <a:r>
              <a:rPr lang="tt-RU" sz="2000" dirty="0" smtClean="0">
                <a:solidFill>
                  <a:srgbClr val="FF0000"/>
                </a:solidFill>
              </a:rPr>
              <a:t>“Тор, шәкерт! Җиттек Казанга, алдымызда бит Казан!”</a:t>
            </a:r>
          </a:p>
          <a:p>
            <a:pPr>
              <a:spcBef>
                <a:spcPct val="50000"/>
              </a:spcBef>
            </a:pPr>
            <a:r>
              <a:rPr lang="tt-RU" sz="2000" dirty="0" smtClean="0">
                <a:solidFill>
                  <a:srgbClr val="FF0000"/>
                </a:solidFill>
              </a:rPr>
              <a:t>Әйтә иртәнге намазга бик матур, моңлы азан;</a:t>
            </a:r>
          </a:p>
          <a:p>
            <a:pPr>
              <a:spcBef>
                <a:spcPct val="50000"/>
              </a:spcBef>
            </a:pPr>
            <a:r>
              <a:rPr lang="tt-RU" sz="2000" dirty="0" smtClean="0">
                <a:solidFill>
                  <a:srgbClr val="FF0000"/>
                </a:solidFill>
              </a:rPr>
              <a:t>И Казан! дәртле Казан! моңлы Казан! нурлы Казан!</a:t>
            </a:r>
          </a:p>
          <a:p>
            <a:pPr>
              <a:spcBef>
                <a:spcPct val="50000"/>
              </a:spcBef>
            </a:pPr>
            <a:r>
              <a:rPr lang="tt-RU" sz="2000" dirty="0" smtClean="0">
                <a:solidFill>
                  <a:srgbClr val="FF0000"/>
                </a:solidFill>
              </a:rPr>
              <a:t>Мондадыр безнең бабайлар түрләре, почмаклары;</a:t>
            </a:r>
          </a:p>
          <a:p>
            <a:pPr>
              <a:spcBef>
                <a:spcPct val="50000"/>
              </a:spcBef>
            </a:pPr>
            <a:r>
              <a:rPr lang="tt-RU" sz="2000" dirty="0" smtClean="0">
                <a:solidFill>
                  <a:srgbClr val="FF0000"/>
                </a:solidFill>
              </a:rPr>
              <a:t>Мондадыр дәртле күңелнең хурлары, оҗмахлары.</a:t>
            </a:r>
          </a:p>
          <a:p>
            <a:pPr>
              <a:spcBef>
                <a:spcPct val="50000"/>
              </a:spcBef>
            </a:pPr>
            <a:r>
              <a:rPr lang="tt-RU" sz="2000" dirty="0" smtClean="0">
                <a:solidFill>
                  <a:srgbClr val="FF0000"/>
                </a:solidFill>
              </a:rPr>
              <a:t>Монда хикмәт, мәг</a:t>
            </a:r>
            <a:r>
              <a:rPr lang="ru-RU" sz="2000" dirty="0" err="1" smtClean="0">
                <a:solidFill>
                  <a:srgbClr val="FF0000"/>
                </a:solidFill>
              </a:rPr>
              <a:t>ърифәт һәм монда</a:t>
            </a:r>
            <a:r>
              <a:rPr lang="ru-RU" sz="2000" dirty="0" smtClean="0">
                <a:solidFill>
                  <a:srgbClr val="FF0000"/>
                </a:solidFill>
              </a:rPr>
              <a:t> </a:t>
            </a:r>
            <a:r>
              <a:rPr lang="ru-RU" sz="2000" dirty="0" err="1" smtClean="0">
                <a:solidFill>
                  <a:srgbClr val="FF0000"/>
                </a:solidFill>
              </a:rPr>
              <a:t>гыйрфан</a:t>
            </a:r>
            <a:r>
              <a:rPr lang="ru-RU" sz="2000" dirty="0" smtClean="0">
                <a:solidFill>
                  <a:srgbClr val="FF0000"/>
                </a:solidFill>
              </a:rPr>
              <a:t>, </a:t>
            </a:r>
            <a:r>
              <a:rPr lang="ru-RU" sz="2000" dirty="0" err="1" smtClean="0">
                <a:solidFill>
                  <a:srgbClr val="FF0000"/>
                </a:solidFill>
              </a:rPr>
              <a:t>монда</a:t>
            </a:r>
            <a:r>
              <a:rPr lang="ru-RU" sz="2000" dirty="0" smtClean="0">
                <a:solidFill>
                  <a:srgbClr val="FF0000"/>
                </a:solidFill>
              </a:rPr>
              <a:t> </a:t>
            </a:r>
            <a:r>
              <a:rPr lang="ru-RU" sz="2000" dirty="0" err="1" smtClean="0">
                <a:solidFill>
                  <a:srgbClr val="FF0000"/>
                </a:solidFill>
              </a:rPr>
              <a:t>нур</a:t>
            </a:r>
            <a:r>
              <a:rPr lang="ru-RU" sz="2000" dirty="0" smtClean="0">
                <a:solidFill>
                  <a:srgbClr val="FF0000"/>
                </a:solidFill>
              </a:rPr>
              <a:t>;</a:t>
            </a:r>
          </a:p>
          <a:p>
            <a:pPr>
              <a:spcBef>
                <a:spcPct val="50000"/>
              </a:spcBef>
            </a:pPr>
            <a:r>
              <a:rPr lang="tt-RU" sz="2000" dirty="0" smtClean="0">
                <a:solidFill>
                  <a:srgbClr val="FF0000"/>
                </a:solidFill>
              </a:rPr>
              <a:t>Монда минем нечкә билем, җәннәтем һәм монда хур...</a:t>
            </a:r>
            <a:endParaRPr lang="ru-RU" sz="2000" dirty="0">
              <a:solidFill>
                <a:srgbClr val="FF0000"/>
              </a:solidFill>
            </a:endParaRPr>
          </a:p>
        </p:txBody>
      </p:sp>
      <p:pic>
        <p:nvPicPr>
          <p:cNvPr id="4" name="Picture 2" descr="Сохранить0018"/>
          <p:cNvPicPr>
            <a:picLocks noChangeAspect="1" noChangeArrowheads="1"/>
          </p:cNvPicPr>
          <p:nvPr/>
        </p:nvPicPr>
        <p:blipFill>
          <a:blip r:embed="rId2"/>
          <a:srcRect/>
          <a:stretch>
            <a:fillRect/>
          </a:stretch>
        </p:blipFill>
        <p:spPr bwMode="auto">
          <a:xfrm>
            <a:off x="142844" y="1142984"/>
            <a:ext cx="2990839" cy="4848236"/>
          </a:xfrm>
          <a:prstGeom prst="rect">
            <a:avLst/>
          </a:prstGeom>
          <a:noFill/>
          <a:ln w="9525">
            <a:noFill/>
            <a:miter lim="800000"/>
            <a:headEnd/>
            <a:tailEnd/>
          </a:ln>
        </p:spPr>
      </p:pic>
      <p:sp>
        <p:nvSpPr>
          <p:cNvPr id="5" name="Прямоугольник 4"/>
          <p:cNvSpPr/>
          <p:nvPr/>
        </p:nvSpPr>
        <p:spPr>
          <a:xfrm>
            <a:off x="500034" y="142852"/>
            <a:ext cx="8643966" cy="461665"/>
          </a:xfrm>
          <a:prstGeom prst="rect">
            <a:avLst/>
          </a:prstGeom>
        </p:spPr>
        <p:txBody>
          <a:bodyPr wrap="square">
            <a:spAutoFit/>
          </a:bodyPr>
          <a:lstStyle/>
          <a:p>
            <a:pPr>
              <a:spcBef>
                <a:spcPct val="50000"/>
              </a:spcBef>
            </a:pPr>
            <a:r>
              <a:rPr lang="tt-RU" sz="2400" dirty="0" smtClean="0">
                <a:latin typeface="Arial Black" pitchFamily="34" charset="0"/>
              </a:rPr>
              <a:t>Сөеп кайттым сиңа, Казаным!   (1907 – 1913)</a:t>
            </a:r>
            <a:endParaRPr lang="ru-RU" sz="2400" dirty="0">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30"/>
          <p:cNvPicPr>
            <a:picLocks noChangeAspect="1" noChangeArrowheads="1"/>
          </p:cNvPicPr>
          <p:nvPr/>
        </p:nvPicPr>
        <p:blipFill>
          <a:blip r:embed="rId2"/>
          <a:srcRect/>
          <a:stretch>
            <a:fillRect/>
          </a:stretch>
        </p:blipFill>
        <p:spPr bwMode="auto">
          <a:xfrm>
            <a:off x="357158" y="1214422"/>
            <a:ext cx="5572164" cy="4929223"/>
          </a:xfrm>
          <a:prstGeom prst="rect">
            <a:avLst/>
          </a:prstGeom>
          <a:noFill/>
          <a:ln w="9525">
            <a:noFill/>
            <a:miter lim="800000"/>
            <a:headEnd/>
            <a:tailEnd/>
          </a:ln>
        </p:spPr>
      </p:pic>
      <p:sp>
        <p:nvSpPr>
          <p:cNvPr id="3" name="Прямоугольник 2"/>
          <p:cNvSpPr/>
          <p:nvPr/>
        </p:nvSpPr>
        <p:spPr>
          <a:xfrm>
            <a:off x="642910" y="214290"/>
            <a:ext cx="7358114" cy="707886"/>
          </a:xfrm>
          <a:prstGeom prst="rect">
            <a:avLst/>
          </a:prstGeom>
        </p:spPr>
        <p:txBody>
          <a:bodyPr wrap="square">
            <a:spAutoFit/>
          </a:bodyPr>
          <a:lstStyle/>
          <a:p>
            <a:pPr>
              <a:spcBef>
                <a:spcPct val="50000"/>
              </a:spcBef>
            </a:pPr>
            <a:r>
              <a:rPr lang="tt-RU" sz="2000" dirty="0" smtClean="0"/>
              <a:t> </a:t>
            </a:r>
            <a:r>
              <a:rPr lang="en-US" sz="2000" dirty="0" smtClean="0"/>
              <a:t> XX </a:t>
            </a:r>
            <a:r>
              <a:rPr lang="tt-RU" sz="2000" dirty="0" smtClean="0"/>
              <a:t>гасыр башында бу йортта “Болгар” кунакханәсе булган һәм анда шул заманның  татар интеллеген</a:t>
            </a:r>
            <a:r>
              <a:rPr lang="ru-RU" sz="2000" dirty="0" err="1" smtClean="0"/>
              <a:t>ц</a:t>
            </a:r>
            <a:r>
              <a:rPr lang="tt-RU" sz="2000" dirty="0" smtClean="0"/>
              <a:t>иясе яшәгән</a:t>
            </a:r>
            <a:endParaRPr lang="ru-RU" sz="2000" dirty="0"/>
          </a:p>
        </p:txBody>
      </p:sp>
      <p:sp>
        <p:nvSpPr>
          <p:cNvPr id="4" name="Прямоугольник 3"/>
          <p:cNvSpPr/>
          <p:nvPr/>
        </p:nvSpPr>
        <p:spPr>
          <a:xfrm>
            <a:off x="6357950" y="1285860"/>
            <a:ext cx="2143140" cy="4401205"/>
          </a:xfrm>
          <a:prstGeom prst="rect">
            <a:avLst/>
          </a:prstGeom>
        </p:spPr>
        <p:txBody>
          <a:bodyPr wrap="square">
            <a:spAutoFit/>
          </a:bodyPr>
          <a:lstStyle/>
          <a:p>
            <a:pPr algn="just">
              <a:spcBef>
                <a:spcPct val="50000"/>
              </a:spcBef>
            </a:pPr>
            <a:r>
              <a:rPr lang="tt-RU" sz="2000" dirty="0" smtClean="0">
                <a:latin typeface="Times New Roman" pitchFamily="18" charset="0"/>
              </a:rPr>
              <a:t>Кечкенә генә булса да үз фатиры булма-ганга күрә, Тукай  кунакханәләрдә яшәргә мәҗбүр булган. Шушы җайсызлыкларга үч итеп, үҗәтлә-неп иҗат иткән, каләмен үләренә бер тәүлек кала гына читкә куйган.</a:t>
            </a:r>
            <a:endParaRPr lang="ru-RU" sz="2000" dirty="0">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643998" cy="830997"/>
          </a:xfrm>
          <a:prstGeom prst="rect">
            <a:avLst/>
          </a:prstGeom>
        </p:spPr>
        <p:txBody>
          <a:bodyPr wrap="square">
            <a:spAutoFit/>
          </a:bodyPr>
          <a:lstStyle/>
          <a:p>
            <a:pPr algn="ctr"/>
            <a:r>
              <a:rPr lang="tt-RU" sz="2400" dirty="0" smtClean="0"/>
              <a:t>Казанга килгәч Тукай танышкан һәм дуслашкан татар                      интеллеген</a:t>
            </a:r>
            <a:r>
              <a:rPr lang="ru-RU" sz="2400" dirty="0" err="1" smtClean="0"/>
              <a:t>ц</a:t>
            </a:r>
            <a:r>
              <a:rPr lang="tt-RU" sz="2400" dirty="0" smtClean="0"/>
              <a:t>иясе вәкилләре</a:t>
            </a:r>
            <a:endParaRPr lang="ru-RU" sz="2400" dirty="0"/>
          </a:p>
        </p:txBody>
      </p:sp>
      <p:pic>
        <p:nvPicPr>
          <p:cNvPr id="4" name="Picture 4" descr="Копия Изображение 026"/>
          <p:cNvPicPr>
            <a:picLocks noChangeAspect="1" noChangeArrowheads="1"/>
          </p:cNvPicPr>
          <p:nvPr/>
        </p:nvPicPr>
        <p:blipFill>
          <a:blip r:embed="rId2"/>
          <a:srcRect/>
          <a:stretch>
            <a:fillRect/>
          </a:stretch>
        </p:blipFill>
        <p:spPr bwMode="auto">
          <a:xfrm>
            <a:off x="5357818" y="1214422"/>
            <a:ext cx="2762264" cy="4286280"/>
          </a:xfrm>
          <a:prstGeom prst="rect">
            <a:avLst/>
          </a:prstGeom>
          <a:noFill/>
        </p:spPr>
      </p:pic>
      <p:pic>
        <p:nvPicPr>
          <p:cNvPr id="5" name="Picture 4" descr="Копия (2) Изображение 026"/>
          <p:cNvPicPr>
            <a:picLocks noChangeAspect="1" noChangeArrowheads="1"/>
          </p:cNvPicPr>
          <p:nvPr/>
        </p:nvPicPr>
        <p:blipFill>
          <a:blip r:embed="rId3"/>
          <a:srcRect/>
          <a:stretch>
            <a:fillRect/>
          </a:stretch>
        </p:blipFill>
        <p:spPr bwMode="auto">
          <a:xfrm>
            <a:off x="857224" y="1285860"/>
            <a:ext cx="2909902" cy="4286280"/>
          </a:xfrm>
          <a:prstGeom prst="rect">
            <a:avLst/>
          </a:prstGeom>
          <a:noFill/>
        </p:spPr>
      </p:pic>
      <p:sp>
        <p:nvSpPr>
          <p:cNvPr id="8" name="Прямоугольник 7"/>
          <p:cNvSpPr/>
          <p:nvPr/>
        </p:nvSpPr>
        <p:spPr>
          <a:xfrm>
            <a:off x="4857752" y="5572140"/>
            <a:ext cx="4000528" cy="707886"/>
          </a:xfrm>
          <a:prstGeom prst="rect">
            <a:avLst/>
          </a:prstGeom>
        </p:spPr>
        <p:txBody>
          <a:bodyPr wrap="square">
            <a:spAutoFit/>
          </a:bodyPr>
          <a:lstStyle/>
          <a:p>
            <a:pPr>
              <a:spcBef>
                <a:spcPct val="50000"/>
              </a:spcBef>
            </a:pPr>
            <a:r>
              <a:rPr lang="tt-RU" sz="2000" dirty="0" smtClean="0"/>
              <a:t>Тукайның дусты </a:t>
            </a:r>
            <a:r>
              <a:rPr lang="ru-RU" sz="2000" dirty="0" smtClean="0"/>
              <a:t>большевик– революционер </a:t>
            </a:r>
            <a:r>
              <a:rPr lang="tt-RU" sz="2000" dirty="0" smtClean="0"/>
              <a:t>Хөсәен Ямашев</a:t>
            </a:r>
            <a:endParaRPr lang="ru-RU" sz="2000" dirty="0"/>
          </a:p>
        </p:txBody>
      </p:sp>
      <p:sp>
        <p:nvSpPr>
          <p:cNvPr id="9" name="Text Box 5"/>
          <p:cNvSpPr txBox="1">
            <a:spLocks noChangeArrowheads="1"/>
          </p:cNvSpPr>
          <p:nvPr/>
        </p:nvSpPr>
        <p:spPr bwMode="auto">
          <a:xfrm>
            <a:off x="857224" y="5715016"/>
            <a:ext cx="3071834" cy="707886"/>
          </a:xfrm>
          <a:prstGeom prst="rect">
            <a:avLst/>
          </a:prstGeom>
          <a:noFill/>
          <a:ln w="9525">
            <a:noFill/>
            <a:miter lim="800000"/>
            <a:headEnd/>
            <a:tailEnd/>
          </a:ln>
          <a:effectLst/>
        </p:spPr>
        <p:txBody>
          <a:bodyPr wrap="square">
            <a:spAutoFit/>
          </a:bodyPr>
          <a:lstStyle/>
          <a:p>
            <a:pPr algn="ctr">
              <a:spcBef>
                <a:spcPct val="50000"/>
              </a:spcBef>
            </a:pPr>
            <a:r>
              <a:rPr lang="tt-RU" sz="2000" dirty="0" smtClean="0"/>
              <a:t>Дусты </a:t>
            </a:r>
            <a:r>
              <a:rPr lang="tt-RU" sz="2000" dirty="0"/>
              <a:t>шагыйр</a:t>
            </a:r>
            <a:r>
              <a:rPr lang="ru-RU" sz="2000" dirty="0" err="1"/>
              <a:t>ь</a:t>
            </a:r>
            <a:r>
              <a:rPr lang="tt-RU" sz="2000" dirty="0"/>
              <a:t> Сәгыйт</a:t>
            </a:r>
            <a:r>
              <a:rPr lang="ru-RU" sz="2000" dirty="0" err="1"/>
              <a:t>ь</a:t>
            </a:r>
            <a:r>
              <a:rPr lang="tt-RU" sz="2000" dirty="0"/>
              <a:t> </a:t>
            </a:r>
            <a:r>
              <a:rPr lang="tt-RU" sz="2000" dirty="0" smtClean="0"/>
              <a:t>Рәмиев</a:t>
            </a: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3050"/>
            <a:ext cx="7215238" cy="798496"/>
          </a:xfrm>
        </p:spPr>
        <p:txBody>
          <a:bodyPr>
            <a:normAutofit/>
          </a:bodyPr>
          <a:lstStyle/>
          <a:p>
            <a:pPr algn="ctr"/>
            <a:r>
              <a:rPr lang="ru-RU" sz="4400" dirty="0" err="1" smtClean="0"/>
              <a:t>Г.Тукайны</a:t>
            </a:r>
            <a:r>
              <a:rPr lang="tt-RU" sz="4400" dirty="0" smtClean="0"/>
              <a:t>ң шәҗәрәсе</a:t>
            </a:r>
            <a:endParaRPr lang="ru-RU" sz="4400" dirty="0"/>
          </a:p>
        </p:txBody>
      </p:sp>
      <p:sp>
        <p:nvSpPr>
          <p:cNvPr id="4" name="Содержимое 3"/>
          <p:cNvSpPr>
            <a:spLocks noGrp="1"/>
          </p:cNvSpPr>
          <p:nvPr>
            <p:ph idx="1"/>
          </p:nvPr>
        </p:nvSpPr>
        <p:spPr>
          <a:xfrm>
            <a:off x="3575050" y="2928934"/>
            <a:ext cx="3497280" cy="3197229"/>
          </a:xfrm>
        </p:spPr>
        <p:txBody>
          <a:bodyPr/>
          <a:lstStyle/>
          <a:p>
            <a:endParaRPr lang="ru-RU" dirty="0"/>
          </a:p>
        </p:txBody>
      </p:sp>
      <p:sp>
        <p:nvSpPr>
          <p:cNvPr id="3" name="Текст 2"/>
          <p:cNvSpPr>
            <a:spLocks noGrp="1"/>
          </p:cNvSpPr>
          <p:nvPr>
            <p:ph type="body" sz="half" idx="2"/>
          </p:nvPr>
        </p:nvSpPr>
        <p:spPr/>
        <p:txBody>
          <a:bodyPr/>
          <a:lstStyle/>
          <a:p>
            <a:endParaRPr lang="ru-RU" dirty="0"/>
          </a:p>
        </p:txBody>
      </p:sp>
      <p:pic>
        <p:nvPicPr>
          <p:cNvPr id="2050" name="Picture 2"/>
          <p:cNvPicPr>
            <a:picLocks noChangeAspect="1" noChangeArrowheads="1"/>
          </p:cNvPicPr>
          <p:nvPr/>
        </p:nvPicPr>
        <p:blipFill>
          <a:blip r:embed="rId2"/>
          <a:srcRect/>
          <a:stretch>
            <a:fillRect/>
          </a:stretch>
        </p:blipFill>
        <p:spPr bwMode="auto">
          <a:xfrm>
            <a:off x="357158" y="1071546"/>
            <a:ext cx="8358246"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42852"/>
            <a:ext cx="8643998" cy="1015663"/>
          </a:xfrm>
          <a:prstGeom prst="rect">
            <a:avLst/>
          </a:prstGeom>
        </p:spPr>
        <p:txBody>
          <a:bodyPr wrap="square">
            <a:spAutoFit/>
          </a:bodyPr>
          <a:lstStyle/>
          <a:p>
            <a:pPr>
              <a:spcBef>
                <a:spcPct val="50000"/>
              </a:spcBef>
            </a:pPr>
            <a:r>
              <a:rPr lang="tt-RU" sz="2000" dirty="0" smtClean="0"/>
              <a:t>Казанда Тукай иң тугрылыклы дусты Фатих Әмирханны таба. Ф.Әмирхан аны бур</a:t>
            </a:r>
            <a:r>
              <a:rPr lang="ru-RU" sz="2000" dirty="0" smtClean="0"/>
              <a:t>ж</a:t>
            </a:r>
            <a:r>
              <a:rPr lang="tt-RU" sz="2000" dirty="0" smtClean="0"/>
              <a:t>уаз тәнкыйт</a:t>
            </a:r>
            <a:r>
              <a:rPr lang="ru-RU" sz="2000" dirty="0" err="1" smtClean="0"/>
              <a:t>ь</a:t>
            </a:r>
            <a:r>
              <a:rPr lang="tt-RU" sz="2000" dirty="0" smtClean="0"/>
              <a:t>тән, кадимчеләр һәҗүменнән саклый, акыллы киңәшләре белән аңа ярдәм күрсәтеп тора.</a:t>
            </a:r>
            <a:endParaRPr lang="ru-RU" sz="2000" dirty="0"/>
          </a:p>
        </p:txBody>
      </p:sp>
      <p:pic>
        <p:nvPicPr>
          <p:cNvPr id="5" name="Picture 4" descr="Изображение 031"/>
          <p:cNvPicPr>
            <a:picLocks noChangeAspect="1" noChangeArrowheads="1"/>
          </p:cNvPicPr>
          <p:nvPr/>
        </p:nvPicPr>
        <p:blipFill>
          <a:blip r:embed="rId2"/>
          <a:srcRect/>
          <a:stretch>
            <a:fillRect/>
          </a:stretch>
        </p:blipFill>
        <p:spPr bwMode="auto">
          <a:xfrm>
            <a:off x="4429124" y="857232"/>
            <a:ext cx="4071966" cy="5214974"/>
          </a:xfrm>
          <a:prstGeom prst="rect">
            <a:avLst/>
          </a:prstGeom>
          <a:noFill/>
        </p:spPr>
      </p:pic>
      <p:sp>
        <p:nvSpPr>
          <p:cNvPr id="7" name="Прямоугольник 6"/>
          <p:cNvSpPr/>
          <p:nvPr/>
        </p:nvSpPr>
        <p:spPr>
          <a:xfrm>
            <a:off x="214282" y="1214422"/>
            <a:ext cx="4000528" cy="3785652"/>
          </a:xfrm>
          <a:prstGeom prst="rect">
            <a:avLst/>
          </a:prstGeom>
        </p:spPr>
        <p:txBody>
          <a:bodyPr wrap="square">
            <a:spAutoFit/>
          </a:bodyPr>
          <a:lstStyle/>
          <a:p>
            <a:pPr algn="just">
              <a:spcBef>
                <a:spcPct val="50000"/>
              </a:spcBef>
            </a:pPr>
            <a:r>
              <a:rPr lang="tt-RU" sz="2000" dirty="0" smtClean="0"/>
              <a:t>Шагыйр</a:t>
            </a:r>
            <a:r>
              <a:rPr lang="ru-RU" sz="2000" dirty="0" err="1" smtClean="0"/>
              <a:t>ь</a:t>
            </a:r>
            <a:r>
              <a:rPr lang="tt-RU" sz="2000" dirty="0" smtClean="0"/>
              <a:t> үзенең иң яшерен серләрен дә Фатих Әмирхан белән уртаклаша, аның белән киңәшә. Бер хатында: </a:t>
            </a:r>
            <a:r>
              <a:rPr lang="tt-RU" sz="2000" dirty="0" smtClean="0">
                <a:solidFill>
                  <a:srgbClr val="FF0000"/>
                </a:solidFill>
              </a:rPr>
              <a:t>“Ярабби! Ятимлекләр, фәкыйр</a:t>
            </a:r>
            <a:r>
              <a:rPr lang="ru-RU" sz="2000" dirty="0" err="1" smtClean="0">
                <a:solidFill>
                  <a:srgbClr val="FF0000"/>
                </a:solidFill>
              </a:rPr>
              <a:t>ь</a:t>
            </a:r>
            <a:r>
              <a:rPr lang="tt-RU" sz="2000" dirty="0" smtClean="0">
                <a:solidFill>
                  <a:srgbClr val="FF0000"/>
                </a:solidFill>
              </a:rPr>
              <a:t>лекләр, ачлыклар, авылдан авылга сатылып йөрүләр, рәхимсез татар байларында хезмәт итүләр, татар мәдрәсәсендә черүләр арасында да саклап калган талант очкыны... Бер дә кабынмаслык булып сүнәрмени инде?”</a:t>
            </a:r>
            <a:r>
              <a:rPr lang="tt-RU" sz="2000" dirty="0" smtClean="0"/>
              <a:t>, - дип яза.</a:t>
            </a:r>
            <a:endParaRPr lang="ru-RU" sz="2000" dirty="0"/>
          </a:p>
        </p:txBody>
      </p:sp>
      <p:sp>
        <p:nvSpPr>
          <p:cNvPr id="8" name="Прямоугольник 7"/>
          <p:cNvSpPr/>
          <p:nvPr/>
        </p:nvSpPr>
        <p:spPr>
          <a:xfrm>
            <a:off x="3714744" y="6286519"/>
            <a:ext cx="5429256" cy="369332"/>
          </a:xfrm>
          <a:prstGeom prst="rect">
            <a:avLst/>
          </a:prstGeom>
        </p:spPr>
        <p:txBody>
          <a:bodyPr wrap="square">
            <a:spAutoFit/>
          </a:bodyPr>
          <a:lstStyle/>
          <a:p>
            <a:pPr>
              <a:spcBef>
                <a:spcPct val="50000"/>
              </a:spcBef>
            </a:pPr>
            <a:r>
              <a:rPr lang="tt-RU" dirty="0" smtClean="0"/>
              <a:t>Сердәш дуслар: Г.Тукай һәм Ф. Әмирхан.(1908 ел)</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34"/>
          <p:cNvPicPr>
            <a:picLocks noChangeAspect="1" noChangeArrowheads="1"/>
          </p:cNvPicPr>
          <p:nvPr/>
        </p:nvPicPr>
        <p:blipFill>
          <a:blip r:embed="rId2"/>
          <a:srcRect/>
          <a:stretch>
            <a:fillRect/>
          </a:stretch>
        </p:blipFill>
        <p:spPr>
          <a:xfrm>
            <a:off x="142844" y="1643050"/>
            <a:ext cx="3500462" cy="2928958"/>
          </a:xfrm>
          <a:prstGeom prst="rect">
            <a:avLst/>
          </a:prstGeom>
          <a:noFill/>
        </p:spPr>
      </p:pic>
      <p:sp>
        <p:nvSpPr>
          <p:cNvPr id="6" name="Прямоугольник 5"/>
          <p:cNvSpPr/>
          <p:nvPr/>
        </p:nvSpPr>
        <p:spPr>
          <a:xfrm>
            <a:off x="4071934" y="5575528"/>
            <a:ext cx="2786050" cy="369332"/>
          </a:xfrm>
          <a:prstGeom prst="rect">
            <a:avLst/>
          </a:prstGeom>
        </p:spPr>
        <p:txBody>
          <a:bodyPr wrap="square">
            <a:spAutoFit/>
          </a:bodyPr>
          <a:lstStyle/>
          <a:p>
            <a:pPr>
              <a:spcBef>
                <a:spcPct val="50000"/>
              </a:spcBef>
            </a:pPr>
            <a:r>
              <a:rPr lang="tt-RU" dirty="0" smtClean="0">
                <a:solidFill>
                  <a:srgbClr val="000099"/>
                </a:solidFill>
                <a:latin typeface="Tempus Sans ITC" pitchFamily="82" charset="0"/>
              </a:rPr>
              <a:t>.</a:t>
            </a:r>
            <a:endParaRPr lang="ru-RU" dirty="0">
              <a:solidFill>
                <a:srgbClr val="000099"/>
              </a:solidFill>
              <a:latin typeface="Tempus Sans ITC" pitchFamily="82" charset="0"/>
            </a:endParaRPr>
          </a:p>
        </p:txBody>
      </p:sp>
      <p:sp>
        <p:nvSpPr>
          <p:cNvPr id="7" name="Прямоугольник 6"/>
          <p:cNvSpPr/>
          <p:nvPr/>
        </p:nvSpPr>
        <p:spPr>
          <a:xfrm>
            <a:off x="142844" y="4786322"/>
            <a:ext cx="2928958" cy="646331"/>
          </a:xfrm>
          <a:prstGeom prst="rect">
            <a:avLst/>
          </a:prstGeom>
        </p:spPr>
        <p:txBody>
          <a:bodyPr wrap="square">
            <a:spAutoFit/>
          </a:bodyPr>
          <a:lstStyle/>
          <a:p>
            <a:pPr>
              <a:spcBef>
                <a:spcPct val="50000"/>
              </a:spcBef>
            </a:pPr>
            <a:r>
              <a:rPr lang="tt-RU" dirty="0" smtClean="0">
                <a:latin typeface="Tempus Sans ITC" pitchFamily="82" charset="0"/>
              </a:rPr>
              <a:t>“Әл</a:t>
            </a:r>
            <a:r>
              <a:rPr lang="ru-RU" dirty="0" err="1" smtClean="0">
                <a:latin typeface="Tempus Sans ITC" pitchFamily="82" charset="0"/>
              </a:rPr>
              <a:t>ь</a:t>
            </a:r>
            <a:r>
              <a:rPr lang="ru-RU" dirty="0" smtClean="0">
                <a:latin typeface="Tempus Sans ITC" pitchFamily="82" charset="0"/>
              </a:rPr>
              <a:t>-</a:t>
            </a:r>
            <a:r>
              <a:rPr lang="tt-RU" dirty="0" smtClean="0">
                <a:latin typeface="Tempus Sans ITC" pitchFamily="82" charset="0"/>
              </a:rPr>
              <a:t>ислах” газетасы идарәсе урнашкан бина</a:t>
            </a:r>
            <a:r>
              <a:rPr lang="tt-RU" dirty="0" smtClean="0">
                <a:solidFill>
                  <a:srgbClr val="000099"/>
                </a:solidFill>
                <a:latin typeface="Tempus Sans ITC" pitchFamily="82" charset="0"/>
              </a:rPr>
              <a:t>.</a:t>
            </a:r>
            <a:endParaRPr lang="ru-RU" dirty="0">
              <a:solidFill>
                <a:srgbClr val="000099"/>
              </a:solidFill>
              <a:latin typeface="Tempus Sans ITC" pitchFamily="82" charset="0"/>
            </a:endParaRPr>
          </a:p>
        </p:txBody>
      </p:sp>
      <p:sp>
        <p:nvSpPr>
          <p:cNvPr id="8" name="Прямоугольник 7"/>
          <p:cNvSpPr/>
          <p:nvPr/>
        </p:nvSpPr>
        <p:spPr>
          <a:xfrm>
            <a:off x="214282" y="0"/>
            <a:ext cx="8929718" cy="1015663"/>
          </a:xfrm>
          <a:prstGeom prst="rect">
            <a:avLst/>
          </a:prstGeom>
        </p:spPr>
        <p:txBody>
          <a:bodyPr wrap="square">
            <a:spAutoFit/>
          </a:bodyPr>
          <a:lstStyle/>
          <a:p>
            <a:pPr algn="just">
              <a:spcBef>
                <a:spcPct val="50000"/>
              </a:spcBef>
            </a:pPr>
            <a:r>
              <a:rPr lang="tt-RU" sz="2000" dirty="0" smtClean="0"/>
              <a:t>1908 елның җәендә Тукай “Әл</a:t>
            </a:r>
            <a:r>
              <a:rPr lang="ru-RU" sz="2000" dirty="0" err="1" smtClean="0"/>
              <a:t>ь</a:t>
            </a:r>
            <a:r>
              <a:rPr lang="tt-RU" sz="2000" dirty="0" smtClean="0"/>
              <a:t>–ислах”тагы берничә дусты белән Ботан бакчасы янында, Кабан күле буендагы дачада яши. Г.Камалның истәлекләренә караганда, шагыйр</a:t>
            </a:r>
            <a:r>
              <a:rPr lang="ru-RU" sz="2000" dirty="0" err="1" smtClean="0"/>
              <a:t>ь</a:t>
            </a:r>
            <a:r>
              <a:rPr lang="tt-RU" sz="2000" dirty="0" smtClean="0"/>
              <a:t>нең иң бәхетле көннәре була ул.</a:t>
            </a:r>
            <a:endParaRPr lang="ru-RU" sz="2000" dirty="0"/>
          </a:p>
        </p:txBody>
      </p:sp>
      <p:pic>
        <p:nvPicPr>
          <p:cNvPr id="9" name="Picture 4" descr="Копия Изображение 029"/>
          <p:cNvPicPr>
            <a:picLocks noChangeAspect="1" noChangeArrowheads="1"/>
          </p:cNvPicPr>
          <p:nvPr/>
        </p:nvPicPr>
        <p:blipFill>
          <a:blip r:embed="rId3"/>
          <a:srcRect/>
          <a:stretch>
            <a:fillRect/>
          </a:stretch>
        </p:blipFill>
        <p:spPr bwMode="auto">
          <a:xfrm>
            <a:off x="4143372" y="1142984"/>
            <a:ext cx="4572000" cy="3786214"/>
          </a:xfrm>
          <a:prstGeom prst="rect">
            <a:avLst/>
          </a:prstGeom>
          <a:noFill/>
        </p:spPr>
      </p:pic>
      <p:sp>
        <p:nvSpPr>
          <p:cNvPr id="10" name="Прямоугольник 9"/>
          <p:cNvSpPr/>
          <p:nvPr/>
        </p:nvSpPr>
        <p:spPr>
          <a:xfrm>
            <a:off x="3500430" y="5072074"/>
            <a:ext cx="5357850" cy="1477328"/>
          </a:xfrm>
          <a:prstGeom prst="rect">
            <a:avLst/>
          </a:prstGeom>
        </p:spPr>
        <p:txBody>
          <a:bodyPr wrap="square">
            <a:spAutoFit/>
          </a:bodyPr>
          <a:lstStyle/>
          <a:p>
            <a:pPr algn="just"/>
            <a:r>
              <a:rPr lang="tt-RU" dirty="0" smtClean="0"/>
              <a:t>“Әл</a:t>
            </a:r>
            <a:r>
              <a:rPr lang="ru-RU" dirty="0" err="1" smtClean="0"/>
              <a:t>ь</a:t>
            </a:r>
            <a:r>
              <a:rPr lang="tt-RU" dirty="0" smtClean="0"/>
              <a:t> – ислах” газетасын чыгаручылар. Сулдан уңга: редактор Вафа Бәхтияров, театр тәнкыйт</a:t>
            </a:r>
            <a:r>
              <a:rPr lang="ru-RU" dirty="0" err="1" smtClean="0"/>
              <a:t>ь</a:t>
            </a:r>
            <a:r>
              <a:rPr lang="tt-RU" dirty="0" smtClean="0"/>
              <a:t>чесе Кәбир Бәкер, газетаның рухи җитәкчесе һәм актив хезмәткәре Фатих Әмирхан, Ибраһим Әмирхан һәм Габдулла Тукай</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зображение 034"/>
          <p:cNvPicPr>
            <a:picLocks noChangeAspect="1" noChangeArrowheads="1"/>
          </p:cNvPicPr>
          <p:nvPr/>
        </p:nvPicPr>
        <p:blipFill>
          <a:blip r:embed="rId2"/>
          <a:srcRect/>
          <a:stretch>
            <a:fillRect/>
          </a:stretch>
        </p:blipFill>
        <p:spPr bwMode="auto">
          <a:xfrm>
            <a:off x="428596" y="1142984"/>
            <a:ext cx="5072098" cy="4643470"/>
          </a:xfrm>
          <a:prstGeom prst="rect">
            <a:avLst/>
          </a:prstGeom>
          <a:noFill/>
        </p:spPr>
      </p:pic>
      <p:sp>
        <p:nvSpPr>
          <p:cNvPr id="3" name="Прямоугольник 2"/>
          <p:cNvSpPr/>
          <p:nvPr/>
        </p:nvSpPr>
        <p:spPr>
          <a:xfrm>
            <a:off x="428596" y="214291"/>
            <a:ext cx="7643866" cy="830997"/>
          </a:xfrm>
          <a:prstGeom prst="rect">
            <a:avLst/>
          </a:prstGeom>
        </p:spPr>
        <p:txBody>
          <a:bodyPr wrap="square">
            <a:spAutoFit/>
          </a:bodyPr>
          <a:lstStyle/>
          <a:p>
            <a:r>
              <a:rPr lang="ru-RU" sz="2400" dirty="0" err="1" smtClean="0">
                <a:solidFill>
                  <a:srgbClr val="FF0000"/>
                </a:solidFill>
              </a:rPr>
              <a:t>Халыкка</a:t>
            </a:r>
            <a:r>
              <a:rPr lang="ru-RU" sz="2400" dirty="0" smtClean="0">
                <a:solidFill>
                  <a:srgbClr val="FF0000"/>
                </a:solidFill>
              </a:rPr>
              <a:t> </a:t>
            </a:r>
            <a:r>
              <a:rPr lang="ru-RU" sz="2400" dirty="0" err="1" smtClean="0">
                <a:solidFill>
                  <a:srgbClr val="FF0000"/>
                </a:solidFill>
              </a:rPr>
              <a:t>дәрсе гыйбрәттер </a:t>
            </a:r>
            <a:r>
              <a:rPr lang="ru-RU" sz="2400" dirty="0" smtClean="0">
                <a:solidFill>
                  <a:srgbClr val="FF0000"/>
                </a:solidFill>
              </a:rPr>
              <a:t>театр, </a:t>
            </a:r>
            <a:br>
              <a:rPr lang="ru-RU" sz="2400" dirty="0" smtClean="0">
                <a:solidFill>
                  <a:srgbClr val="FF0000"/>
                </a:solidFill>
              </a:rPr>
            </a:br>
            <a:r>
              <a:rPr lang="ru-RU" sz="2400" dirty="0" err="1" smtClean="0">
                <a:solidFill>
                  <a:srgbClr val="FF0000"/>
                </a:solidFill>
              </a:rPr>
              <a:t>Күңелдә йоклаган</a:t>
            </a:r>
            <a:r>
              <a:rPr lang="ru-RU" sz="2400" dirty="0" smtClean="0">
                <a:solidFill>
                  <a:srgbClr val="FF0000"/>
                </a:solidFill>
              </a:rPr>
              <a:t> </a:t>
            </a:r>
            <a:r>
              <a:rPr lang="ru-RU" sz="2400" dirty="0" err="1" smtClean="0">
                <a:solidFill>
                  <a:srgbClr val="FF0000"/>
                </a:solidFill>
              </a:rPr>
              <a:t>дәртне уятыр</a:t>
            </a:r>
            <a:r>
              <a:rPr lang="ru-RU" sz="2400" dirty="0" smtClean="0">
                <a:solidFill>
                  <a:srgbClr val="FF0000"/>
                </a:solidFill>
              </a:rPr>
              <a:t>.</a:t>
            </a:r>
            <a:endParaRPr lang="ru-RU" sz="2400" dirty="0">
              <a:solidFill>
                <a:srgbClr val="FF0000"/>
              </a:solidFill>
            </a:endParaRPr>
          </a:p>
        </p:txBody>
      </p:sp>
      <p:pic>
        <p:nvPicPr>
          <p:cNvPr id="4" name="Picture 4" descr="Изображение 035"/>
          <p:cNvPicPr>
            <a:picLocks noChangeAspect="1" noChangeArrowheads="1"/>
          </p:cNvPicPr>
          <p:nvPr/>
        </p:nvPicPr>
        <p:blipFill>
          <a:blip r:embed="rId3"/>
          <a:srcRect/>
          <a:stretch>
            <a:fillRect/>
          </a:stretch>
        </p:blipFill>
        <p:spPr bwMode="auto">
          <a:xfrm>
            <a:off x="5929322" y="285728"/>
            <a:ext cx="3071834" cy="5072098"/>
          </a:xfrm>
          <a:prstGeom prst="rect">
            <a:avLst/>
          </a:prstGeom>
          <a:noFill/>
        </p:spPr>
      </p:pic>
      <p:sp>
        <p:nvSpPr>
          <p:cNvPr id="5" name="Прямоугольник 4"/>
          <p:cNvSpPr/>
          <p:nvPr/>
        </p:nvSpPr>
        <p:spPr>
          <a:xfrm>
            <a:off x="1142976" y="5929330"/>
            <a:ext cx="4873426" cy="369332"/>
          </a:xfrm>
          <a:prstGeom prst="rect">
            <a:avLst/>
          </a:prstGeom>
        </p:spPr>
        <p:txBody>
          <a:bodyPr wrap="square">
            <a:spAutoFit/>
          </a:bodyPr>
          <a:lstStyle/>
          <a:p>
            <a:pPr>
              <a:spcBef>
                <a:spcPct val="50000"/>
              </a:spcBef>
            </a:pPr>
            <a:r>
              <a:rPr lang="tt-RU" dirty="0" smtClean="0"/>
              <a:t>Тукай һәм “Сәяр” труппасы</a:t>
            </a:r>
            <a:endParaRPr lang="ru-RU" dirty="0"/>
          </a:p>
        </p:txBody>
      </p:sp>
      <p:sp>
        <p:nvSpPr>
          <p:cNvPr id="6" name="Прямоугольник 5"/>
          <p:cNvSpPr/>
          <p:nvPr/>
        </p:nvSpPr>
        <p:spPr>
          <a:xfrm>
            <a:off x="5715008" y="5572140"/>
            <a:ext cx="3428992" cy="646331"/>
          </a:xfrm>
          <a:prstGeom prst="rect">
            <a:avLst/>
          </a:prstGeom>
        </p:spPr>
        <p:txBody>
          <a:bodyPr wrap="square">
            <a:spAutoFit/>
          </a:bodyPr>
          <a:lstStyle/>
          <a:p>
            <a:r>
              <a:rPr lang="tt-RU" dirty="0" smtClean="0"/>
              <a:t>Г.Камал татар театрын тудыруда беренче рол</a:t>
            </a:r>
            <a:r>
              <a:rPr lang="ru-RU" dirty="0" err="1" smtClean="0"/>
              <a:t>ь</a:t>
            </a:r>
            <a:r>
              <a:rPr lang="tt-RU" dirty="0" smtClean="0"/>
              <a:t>не уйный.</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Копия (2) Изображение 027"/>
          <p:cNvPicPr>
            <a:picLocks noChangeAspect="1" noChangeArrowheads="1"/>
          </p:cNvPicPr>
          <p:nvPr/>
        </p:nvPicPr>
        <p:blipFill>
          <a:blip r:embed="rId2"/>
          <a:srcRect/>
          <a:stretch>
            <a:fillRect/>
          </a:stretch>
        </p:blipFill>
        <p:spPr bwMode="auto">
          <a:xfrm>
            <a:off x="214282" y="2571744"/>
            <a:ext cx="2786082" cy="4071966"/>
          </a:xfrm>
          <a:prstGeom prst="rect">
            <a:avLst/>
          </a:prstGeom>
          <a:noFill/>
        </p:spPr>
      </p:pic>
      <p:pic>
        <p:nvPicPr>
          <p:cNvPr id="4" name="Picture 4" descr="Изображение 027"/>
          <p:cNvPicPr>
            <a:picLocks noChangeAspect="1" noChangeArrowheads="1"/>
          </p:cNvPicPr>
          <p:nvPr/>
        </p:nvPicPr>
        <p:blipFill>
          <a:blip r:embed="rId3"/>
          <a:srcRect/>
          <a:stretch>
            <a:fillRect/>
          </a:stretch>
        </p:blipFill>
        <p:spPr bwMode="auto">
          <a:xfrm>
            <a:off x="3857620" y="642918"/>
            <a:ext cx="2643206" cy="5214950"/>
          </a:xfrm>
          <a:prstGeom prst="rect">
            <a:avLst/>
          </a:prstGeom>
          <a:noFill/>
        </p:spPr>
      </p:pic>
      <p:sp>
        <p:nvSpPr>
          <p:cNvPr id="7" name="Прямоугольник 6"/>
          <p:cNvSpPr/>
          <p:nvPr/>
        </p:nvSpPr>
        <p:spPr>
          <a:xfrm>
            <a:off x="6715140" y="857232"/>
            <a:ext cx="2143140" cy="4708981"/>
          </a:xfrm>
          <a:prstGeom prst="rect">
            <a:avLst/>
          </a:prstGeom>
        </p:spPr>
        <p:txBody>
          <a:bodyPr wrap="square">
            <a:spAutoFit/>
          </a:bodyPr>
          <a:lstStyle/>
          <a:p>
            <a:pPr>
              <a:spcBef>
                <a:spcPct val="50000"/>
              </a:spcBef>
            </a:pPr>
            <a:r>
              <a:rPr lang="tt-RU" sz="2000" dirty="0" smtClean="0"/>
              <a:t>1910 елда Г.Камалның юбилей кичә-сендә Тукай болай ди: </a:t>
            </a:r>
            <a:r>
              <a:rPr lang="tt-RU" sz="2000" dirty="0" smtClean="0">
                <a:solidFill>
                  <a:srgbClr val="FF0000"/>
                </a:solidFill>
              </a:rPr>
              <a:t>“Минем күңе-лемдә Галиәсгар әфәнде әсәрләр-ендә моннан әллә ничә еллар элек, ярты сабый вакытымда ук, мәхәббәт орлыклары чәчелгән иде..” </a:t>
            </a:r>
            <a:endParaRPr lang="ru-RU" sz="2000" dirty="0">
              <a:solidFill>
                <a:srgbClr val="FF0000"/>
              </a:solidFill>
            </a:endParaRPr>
          </a:p>
        </p:txBody>
      </p:sp>
      <p:sp>
        <p:nvSpPr>
          <p:cNvPr id="8" name="Прямоугольник 7"/>
          <p:cNvSpPr/>
          <p:nvPr/>
        </p:nvSpPr>
        <p:spPr>
          <a:xfrm>
            <a:off x="214282" y="0"/>
            <a:ext cx="3571900" cy="2862322"/>
          </a:xfrm>
          <a:prstGeom prst="rect">
            <a:avLst/>
          </a:prstGeom>
        </p:spPr>
        <p:txBody>
          <a:bodyPr wrap="square">
            <a:spAutoFit/>
          </a:bodyPr>
          <a:lstStyle/>
          <a:p>
            <a:r>
              <a:rPr lang="ru-RU" sz="2000" dirty="0" err="1" smtClean="0">
                <a:solidFill>
                  <a:srgbClr val="FF0000"/>
                </a:solidFill>
              </a:rPr>
              <a:t>Күр: ничек</a:t>
            </a:r>
            <a:r>
              <a:rPr lang="ru-RU" sz="2000" dirty="0" smtClean="0">
                <a:solidFill>
                  <a:srgbClr val="FF0000"/>
                </a:solidFill>
              </a:rPr>
              <a:t>, </a:t>
            </a:r>
            <a:r>
              <a:rPr lang="ru-RU" sz="2000" dirty="0" err="1" smtClean="0">
                <a:solidFill>
                  <a:srgbClr val="FF0000"/>
                </a:solidFill>
              </a:rPr>
              <a:t>иртә кояш</a:t>
            </a:r>
            <a:r>
              <a:rPr lang="ru-RU" sz="2000" dirty="0" smtClean="0">
                <a:solidFill>
                  <a:srgbClr val="FF0000"/>
                </a:solidFill>
              </a:rPr>
              <a:t> </a:t>
            </a:r>
            <a:r>
              <a:rPr lang="ru-RU" sz="2000" dirty="0" err="1" smtClean="0">
                <a:solidFill>
                  <a:srgbClr val="FF0000"/>
                </a:solidFill>
              </a:rPr>
              <a:t>чыкса</a:t>
            </a:r>
            <a:r>
              <a:rPr lang="ru-RU" sz="2000" dirty="0" smtClean="0">
                <a:solidFill>
                  <a:srgbClr val="FF0000"/>
                </a:solidFill>
              </a:rPr>
              <a:t>, </a:t>
            </a:r>
            <a:r>
              <a:rPr lang="ru-RU" sz="2000" dirty="0" err="1" smtClean="0">
                <a:solidFill>
                  <a:srgbClr val="FF0000"/>
                </a:solidFill>
              </a:rPr>
              <a:t>җиһанда нур</a:t>
            </a:r>
            <a:r>
              <a:rPr lang="ru-RU" sz="2000" dirty="0" smtClean="0">
                <a:solidFill>
                  <a:srgbClr val="FF0000"/>
                </a:solidFill>
              </a:rPr>
              <a:t> </a:t>
            </a:r>
            <a:r>
              <a:rPr lang="ru-RU" sz="2000" dirty="0" err="1" smtClean="0">
                <a:solidFill>
                  <a:srgbClr val="FF0000"/>
                </a:solidFill>
              </a:rPr>
              <a:t>тула</a:t>
            </a:r>
            <a:r>
              <a:rPr lang="ru-RU" sz="2000" dirty="0" smtClean="0">
                <a:solidFill>
                  <a:srgbClr val="FF0000"/>
                </a:solidFill>
              </a:rPr>
              <a:t>, — </a:t>
            </a:r>
            <a:br>
              <a:rPr lang="ru-RU" sz="2000" dirty="0" smtClean="0">
                <a:solidFill>
                  <a:srgbClr val="FF0000"/>
                </a:solidFill>
              </a:rPr>
            </a:br>
            <a:r>
              <a:rPr lang="ru-RU" sz="2000" dirty="0" err="1" smtClean="0">
                <a:solidFill>
                  <a:srgbClr val="FF0000"/>
                </a:solidFill>
              </a:rPr>
              <a:t>Һәр күңелләр нурланадыр</a:t>
            </a:r>
            <a:r>
              <a:rPr lang="ru-RU" sz="2000" dirty="0" smtClean="0">
                <a:solidFill>
                  <a:srgbClr val="FF0000"/>
                </a:solidFill>
              </a:rPr>
              <a:t>, </a:t>
            </a:r>
            <a:r>
              <a:rPr lang="ru-RU" sz="2000" dirty="0" err="1" smtClean="0">
                <a:solidFill>
                  <a:srgbClr val="FF0000"/>
                </a:solidFill>
              </a:rPr>
              <a:t>чыкса</a:t>
            </a:r>
            <a:r>
              <a:rPr lang="ru-RU" sz="2000" dirty="0" smtClean="0">
                <a:solidFill>
                  <a:srgbClr val="FF0000"/>
                </a:solidFill>
              </a:rPr>
              <a:t> </a:t>
            </a:r>
            <a:r>
              <a:rPr lang="ru-RU" sz="2000" dirty="0" err="1" smtClean="0">
                <a:solidFill>
                  <a:srgbClr val="FF0000"/>
                </a:solidFill>
              </a:rPr>
              <a:t>Гыйззәтуллина.</a:t>
            </a:r>
            <a:r>
              <a:rPr lang="ru-RU" sz="2000" dirty="0" smtClean="0">
                <a:solidFill>
                  <a:srgbClr val="FF0000"/>
                </a:solidFill>
              </a:rPr>
              <a:t> </a:t>
            </a:r>
          </a:p>
          <a:p>
            <a:r>
              <a:rPr lang="ru-RU" sz="2000" dirty="0" err="1" smtClean="0">
                <a:solidFill>
                  <a:srgbClr val="FF0000"/>
                </a:solidFill>
              </a:rPr>
              <a:t>Бу</a:t>
            </a:r>
            <a:r>
              <a:rPr lang="ru-RU" sz="2000" dirty="0" smtClean="0">
                <a:solidFill>
                  <a:srgbClr val="FF0000"/>
                </a:solidFill>
              </a:rPr>
              <a:t> </a:t>
            </a:r>
            <a:r>
              <a:rPr lang="ru-RU" sz="2000" dirty="0" err="1" smtClean="0">
                <a:solidFill>
                  <a:srgbClr val="FF0000"/>
                </a:solidFill>
              </a:rPr>
              <a:t>икәүгә тәңре биргән бертигез</a:t>
            </a:r>
            <a:r>
              <a:rPr lang="ru-RU" sz="2000" dirty="0" smtClean="0">
                <a:solidFill>
                  <a:srgbClr val="FF0000"/>
                </a:solidFill>
              </a:rPr>
              <a:t> </a:t>
            </a:r>
            <a:r>
              <a:rPr lang="ru-RU" sz="2000" dirty="0" err="1" smtClean="0">
                <a:solidFill>
                  <a:srgbClr val="FF0000"/>
                </a:solidFill>
              </a:rPr>
              <a:t>зур</a:t>
            </a:r>
            <a:r>
              <a:rPr lang="ru-RU" sz="2000" dirty="0" smtClean="0">
                <a:solidFill>
                  <a:srgbClr val="FF0000"/>
                </a:solidFill>
              </a:rPr>
              <a:t> </a:t>
            </a:r>
            <a:r>
              <a:rPr lang="ru-RU" sz="2000" dirty="0" err="1" smtClean="0">
                <a:solidFill>
                  <a:srgbClr val="FF0000"/>
                </a:solidFill>
              </a:rPr>
              <a:t>мәртәбә: </a:t>
            </a:r>
            <a:br>
              <a:rPr lang="ru-RU" sz="2000" dirty="0" err="1" smtClean="0">
                <a:solidFill>
                  <a:srgbClr val="FF0000"/>
                </a:solidFill>
              </a:rPr>
            </a:br>
            <a:r>
              <a:rPr lang="ru-RU" sz="2000" dirty="0" smtClean="0">
                <a:solidFill>
                  <a:srgbClr val="FF0000"/>
                </a:solidFill>
              </a:rPr>
              <a:t>Берсе </a:t>
            </a:r>
            <a:r>
              <a:rPr lang="ru-RU" sz="2000" dirty="0" err="1" smtClean="0">
                <a:solidFill>
                  <a:srgbClr val="FF0000"/>
                </a:solidFill>
              </a:rPr>
              <a:t>уйный</a:t>
            </a:r>
            <a:r>
              <a:rPr lang="ru-RU" sz="2000" dirty="0" smtClean="0">
                <a:solidFill>
                  <a:srgbClr val="FF0000"/>
                </a:solidFill>
              </a:rPr>
              <a:t> </a:t>
            </a:r>
            <a:r>
              <a:rPr lang="ru-RU" sz="2000" dirty="0" err="1" smtClean="0">
                <a:solidFill>
                  <a:srgbClr val="FF0000"/>
                </a:solidFill>
              </a:rPr>
              <a:t>күк йөзендә</a:t>
            </a:r>
            <a:r>
              <a:rPr lang="ru-RU" sz="2000" dirty="0" smtClean="0">
                <a:solidFill>
                  <a:srgbClr val="FF0000"/>
                </a:solidFill>
              </a:rPr>
              <a:t>, </a:t>
            </a:r>
            <a:r>
              <a:rPr lang="ru-RU" sz="2000" dirty="0" err="1" smtClean="0">
                <a:solidFill>
                  <a:srgbClr val="FF0000"/>
                </a:solidFill>
              </a:rPr>
              <a:t>берсе</a:t>
            </a:r>
            <a:r>
              <a:rPr lang="ru-RU" sz="2000" dirty="0" smtClean="0">
                <a:solidFill>
                  <a:srgbClr val="FF0000"/>
                </a:solidFill>
              </a:rPr>
              <a:t> </a:t>
            </a:r>
            <a:r>
              <a:rPr lang="ru-RU" sz="2000" dirty="0" err="1" smtClean="0">
                <a:solidFill>
                  <a:srgbClr val="FF0000"/>
                </a:solidFill>
              </a:rPr>
              <a:t>уйный</a:t>
            </a:r>
            <a:r>
              <a:rPr lang="ru-RU" sz="2000" dirty="0" smtClean="0">
                <a:solidFill>
                  <a:srgbClr val="FF0000"/>
                </a:solidFill>
              </a:rPr>
              <a:t> </a:t>
            </a:r>
            <a:r>
              <a:rPr lang="ru-RU" sz="2000" dirty="0" err="1" smtClean="0">
                <a:solidFill>
                  <a:srgbClr val="FF0000"/>
                </a:solidFill>
              </a:rPr>
              <a:t>сәхнәдә</a:t>
            </a:r>
            <a:r>
              <a:rPr lang="ru-RU" sz="2000" dirty="0" smtClean="0">
                <a:solidFill>
                  <a:srgbClr val="FF0000"/>
                </a:solidFill>
              </a:rPr>
              <a:t>. </a:t>
            </a:r>
            <a:r>
              <a:rPr lang="ru-RU" sz="2000" dirty="0" smtClean="0"/>
              <a:t/>
            </a:r>
            <a:br>
              <a:rPr lang="ru-RU" sz="2000" dirty="0" smtClean="0"/>
            </a:br>
            <a:endParaRPr lang="ru-R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72264" y="857232"/>
            <a:ext cx="2286016" cy="3939540"/>
          </a:xfrm>
          <a:prstGeom prst="rect">
            <a:avLst/>
          </a:prstGeom>
        </p:spPr>
        <p:txBody>
          <a:bodyPr wrap="square">
            <a:spAutoFit/>
          </a:bodyPr>
          <a:lstStyle/>
          <a:p>
            <a:pPr>
              <a:spcBef>
                <a:spcPct val="50000"/>
              </a:spcBef>
            </a:pPr>
            <a:r>
              <a:rPr lang="tt-RU" sz="2000" dirty="0" smtClean="0"/>
              <a:t>1909 елда Тукай үзенең үткән балалыгы турында </a:t>
            </a:r>
            <a:r>
              <a:rPr lang="tt-RU" sz="2000" dirty="0" smtClean="0">
                <a:solidFill>
                  <a:srgbClr val="C00000"/>
                </a:solidFill>
              </a:rPr>
              <a:t>“Исемдә калганнар” </a:t>
            </a:r>
            <a:r>
              <a:rPr lang="tt-RU" sz="2000" dirty="0" smtClean="0"/>
              <a:t>дигән автобиографик повест</a:t>
            </a:r>
            <a:r>
              <a:rPr lang="ru-RU" sz="2000" dirty="0" err="1" smtClean="0"/>
              <a:t>ь</a:t>
            </a:r>
            <a:r>
              <a:rPr lang="tt-RU" sz="2000" dirty="0" smtClean="0"/>
              <a:t> яза.</a:t>
            </a:r>
          </a:p>
          <a:p>
            <a:pPr>
              <a:spcBef>
                <a:spcPct val="50000"/>
              </a:spcBef>
            </a:pPr>
            <a:r>
              <a:rPr lang="tt-RU" sz="2000" dirty="0" smtClean="0"/>
              <a:t>Шагыйр</a:t>
            </a:r>
            <a:r>
              <a:rPr lang="ru-RU" sz="2000" dirty="0" err="1" smtClean="0"/>
              <a:t>ь</a:t>
            </a:r>
            <a:r>
              <a:rPr lang="tt-RU" sz="2000" dirty="0" smtClean="0"/>
              <a:t> исән вакытта ук басылып чыккан повест</a:t>
            </a:r>
            <a:r>
              <a:rPr lang="ru-RU" sz="2000" dirty="0" err="1" smtClean="0"/>
              <a:t>ь</a:t>
            </a:r>
            <a:r>
              <a:rPr lang="tt-RU" sz="2000" dirty="0" smtClean="0"/>
              <a:t>ның беренче битләре.</a:t>
            </a:r>
            <a:endParaRPr lang="ru-RU" sz="2000" dirty="0"/>
          </a:p>
        </p:txBody>
      </p:sp>
      <p:pic>
        <p:nvPicPr>
          <p:cNvPr id="6" name="Picture 2" descr="53"/>
          <p:cNvPicPr>
            <a:picLocks noChangeAspect="1" noChangeArrowheads="1"/>
          </p:cNvPicPr>
          <p:nvPr/>
        </p:nvPicPr>
        <p:blipFill>
          <a:blip r:embed="rId2"/>
          <a:srcRect/>
          <a:stretch>
            <a:fillRect/>
          </a:stretch>
        </p:blipFill>
        <p:spPr bwMode="auto">
          <a:xfrm>
            <a:off x="714348" y="500042"/>
            <a:ext cx="5357850" cy="5607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зображение 036"/>
          <p:cNvPicPr>
            <a:picLocks noChangeAspect="1" noChangeArrowheads="1"/>
          </p:cNvPicPr>
          <p:nvPr/>
        </p:nvPicPr>
        <p:blipFill>
          <a:blip r:embed="rId2"/>
          <a:srcRect/>
          <a:stretch>
            <a:fillRect/>
          </a:stretch>
        </p:blipFill>
        <p:spPr bwMode="auto">
          <a:xfrm>
            <a:off x="142844" y="214290"/>
            <a:ext cx="5429288" cy="6357982"/>
          </a:xfrm>
          <a:prstGeom prst="rect">
            <a:avLst/>
          </a:prstGeom>
          <a:noFill/>
        </p:spPr>
      </p:pic>
      <p:sp>
        <p:nvSpPr>
          <p:cNvPr id="3" name="Rectangle 6"/>
          <p:cNvSpPr>
            <a:spLocks noChangeArrowheads="1"/>
          </p:cNvSpPr>
          <p:nvPr/>
        </p:nvSpPr>
        <p:spPr bwMode="auto">
          <a:xfrm flipH="1">
            <a:off x="5715005" y="214290"/>
            <a:ext cx="3000397" cy="6429420"/>
          </a:xfrm>
          <a:prstGeom prst="rect">
            <a:avLst/>
          </a:prstGeom>
          <a:solidFill>
            <a:srgbClr val="FFFF99"/>
          </a:solidFill>
          <a:ln w="9525">
            <a:solidFill>
              <a:schemeClr val="tx1"/>
            </a:solidFill>
            <a:miter lim="800000"/>
            <a:headEnd/>
            <a:tailEnd/>
          </a:ln>
          <a:effectLst/>
        </p:spPr>
        <p:txBody>
          <a:bodyPr wrap="none" anchor="ctr"/>
          <a:lstStyle/>
          <a:p>
            <a:pPr algn="just">
              <a:spcBef>
                <a:spcPct val="50000"/>
              </a:spcBef>
            </a:pPr>
            <a:r>
              <a:rPr lang="tt-RU" dirty="0" smtClean="0"/>
              <a:t>    Тукай сабый вакытыннан</a:t>
            </a:r>
          </a:p>
          <a:p>
            <a:pPr algn="just">
              <a:spcBef>
                <a:spcPct val="50000"/>
              </a:spcBef>
            </a:pPr>
            <a:r>
              <a:rPr lang="tt-RU" dirty="0" smtClean="0"/>
              <a:t> ук халык җырларын </a:t>
            </a:r>
          </a:p>
          <a:p>
            <a:pPr algn="just">
              <a:spcBef>
                <a:spcPct val="50000"/>
              </a:spcBef>
            </a:pPr>
            <a:r>
              <a:rPr lang="tt-RU" dirty="0" smtClean="0"/>
              <a:t>ярата, аларны хәтеренә </a:t>
            </a:r>
          </a:p>
          <a:p>
            <a:pPr algn="just">
              <a:spcBef>
                <a:spcPct val="50000"/>
              </a:spcBef>
            </a:pPr>
            <a:r>
              <a:rPr lang="tt-RU" dirty="0" smtClean="0"/>
              <a:t>сеңдерә, язып бара. </a:t>
            </a:r>
          </a:p>
          <a:p>
            <a:pPr algn="just">
              <a:spcBef>
                <a:spcPct val="50000"/>
              </a:spcBef>
            </a:pPr>
            <a:r>
              <a:rPr lang="tt-RU" dirty="0" smtClean="0"/>
              <a:t>1910 елда ул “Шүрәле” </a:t>
            </a:r>
          </a:p>
          <a:p>
            <a:pPr algn="just">
              <a:spcBef>
                <a:spcPct val="50000"/>
              </a:spcBef>
            </a:pPr>
            <a:r>
              <a:rPr lang="tt-RU" dirty="0" smtClean="0"/>
              <a:t>псевдонимы белән </a:t>
            </a:r>
          </a:p>
          <a:p>
            <a:pPr algn="just">
              <a:spcBef>
                <a:spcPct val="50000"/>
              </a:spcBef>
            </a:pPr>
            <a:r>
              <a:rPr lang="tt-RU" dirty="0" smtClean="0"/>
              <a:t>“Халык моңнары” </a:t>
            </a:r>
          </a:p>
          <a:p>
            <a:pPr algn="just">
              <a:spcBef>
                <a:spcPct val="50000"/>
              </a:spcBef>
            </a:pPr>
            <a:r>
              <a:rPr lang="tt-RU" dirty="0" smtClean="0"/>
              <a:t>исемендә татар халык </a:t>
            </a:r>
          </a:p>
          <a:p>
            <a:pPr algn="just">
              <a:spcBef>
                <a:spcPct val="50000"/>
              </a:spcBef>
            </a:pPr>
            <a:r>
              <a:rPr lang="tt-RU" dirty="0" smtClean="0"/>
              <a:t>җырлары </a:t>
            </a:r>
          </a:p>
          <a:p>
            <a:pPr algn="just">
              <a:spcBef>
                <a:spcPct val="50000"/>
              </a:spcBef>
            </a:pPr>
            <a:r>
              <a:rPr lang="tt-RU" dirty="0" smtClean="0"/>
              <a:t>җыентыгын бастыра.</a:t>
            </a:r>
          </a:p>
          <a:p>
            <a:pPr algn="just">
              <a:spcBef>
                <a:spcPct val="50000"/>
              </a:spcBef>
            </a:pPr>
            <a:r>
              <a:rPr lang="tt-RU" dirty="0" smtClean="0"/>
              <a:t> Анда 28 җыр язылган.</a:t>
            </a:r>
            <a:endParaRPr lang="ru-RU" dirty="0" smtClean="0"/>
          </a:p>
          <a:p>
            <a:pPr algn="just"/>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p:cNvSpPr txBox="1">
            <a:spLocks noChangeArrowheads="1"/>
          </p:cNvSpPr>
          <p:nvPr/>
        </p:nvSpPr>
        <p:spPr bwMode="auto">
          <a:xfrm>
            <a:off x="1447800" y="1066800"/>
            <a:ext cx="6781800" cy="369332"/>
          </a:xfrm>
          <a:prstGeom prst="rect">
            <a:avLst/>
          </a:prstGeom>
          <a:noFill/>
          <a:ln w="9525">
            <a:noFill/>
            <a:miter lim="800000"/>
            <a:headEnd/>
            <a:tailEnd/>
          </a:ln>
        </p:spPr>
        <p:txBody>
          <a:bodyPr>
            <a:spAutoFit/>
          </a:bodyPr>
          <a:lstStyle/>
          <a:p>
            <a:r>
              <a:rPr lang="tt-RU" b="1" dirty="0">
                <a:solidFill>
                  <a:srgbClr val="F7B309"/>
                </a:solidFill>
              </a:rPr>
              <a:t>	</a:t>
            </a:r>
            <a:endParaRPr lang="ru-RU" sz="2400" dirty="0">
              <a:solidFill>
                <a:schemeClr val="bg1"/>
              </a:solidFill>
            </a:endParaRPr>
          </a:p>
        </p:txBody>
      </p:sp>
      <p:sp>
        <p:nvSpPr>
          <p:cNvPr id="3" name="AutoShape 6"/>
          <p:cNvSpPr>
            <a:spLocks noChangeArrowheads="1"/>
          </p:cNvSpPr>
          <p:nvPr/>
        </p:nvSpPr>
        <p:spPr bwMode="auto">
          <a:xfrm>
            <a:off x="714348" y="500042"/>
            <a:ext cx="6858048" cy="5143536"/>
          </a:xfrm>
          <a:prstGeom prst="verticalScroll">
            <a:avLst>
              <a:gd name="adj" fmla="val 12500"/>
            </a:avLst>
          </a:prstGeom>
          <a:solidFill>
            <a:schemeClr val="accent1"/>
          </a:solidFill>
          <a:ln w="9525">
            <a:solidFill>
              <a:schemeClr val="tx1"/>
            </a:solidFill>
            <a:round/>
            <a:headEnd/>
            <a:tailEnd/>
          </a:ln>
        </p:spPr>
        <p:txBody>
          <a:bodyPr wrap="none" anchor="ctr"/>
          <a:lstStyle/>
          <a:p>
            <a:pPr algn="just"/>
            <a:r>
              <a:rPr lang="tt-RU" b="1" dirty="0" smtClean="0">
                <a:solidFill>
                  <a:srgbClr val="FF0000"/>
                </a:solidFill>
              </a:rPr>
              <a:t>“Халык җырлары – безнең бабаларымыз тарафыннан</a:t>
            </a:r>
          </a:p>
          <a:p>
            <a:pPr algn="just"/>
            <a:r>
              <a:rPr lang="tt-RU" b="1" dirty="0" smtClean="0">
                <a:solidFill>
                  <a:srgbClr val="FF0000"/>
                </a:solidFill>
              </a:rPr>
              <a:t> калдырылган иң   кадерле вә иң бәһәле  бер</a:t>
            </a:r>
          </a:p>
          <a:p>
            <a:pPr algn="just"/>
            <a:r>
              <a:rPr lang="tt-RU" b="1" dirty="0" smtClean="0">
                <a:solidFill>
                  <a:srgbClr val="FF0000"/>
                </a:solidFill>
              </a:rPr>
              <a:t> мирастыр. Болгар шәһәрләре, Болгар авыллары, </a:t>
            </a:r>
          </a:p>
          <a:p>
            <a:pPr algn="just"/>
            <a:r>
              <a:rPr lang="tt-RU" b="1" dirty="0" smtClean="0">
                <a:solidFill>
                  <a:srgbClr val="FF0000"/>
                </a:solidFill>
              </a:rPr>
              <a:t>бер дә булмаган төсле, кырылдылар да беттеләр,</a:t>
            </a:r>
          </a:p>
          <a:p>
            <a:pPr algn="just"/>
            <a:r>
              <a:rPr lang="tt-RU" b="1" dirty="0" smtClean="0">
                <a:solidFill>
                  <a:srgbClr val="FF0000"/>
                </a:solidFill>
              </a:rPr>
              <a:t> эзләре дә калмады. Әмма менә бу кыйммәтле</a:t>
            </a:r>
          </a:p>
          <a:p>
            <a:pPr algn="just"/>
            <a:r>
              <a:rPr lang="tt-RU" b="1" dirty="0" smtClean="0">
                <a:solidFill>
                  <a:srgbClr val="FF0000"/>
                </a:solidFill>
              </a:rPr>
              <a:t> мирасыбыз дидекемез халык шигырьләрен</a:t>
            </a:r>
          </a:p>
          <a:p>
            <a:pPr algn="just"/>
            <a:r>
              <a:rPr lang="tt-RU" b="1" dirty="0" smtClean="0">
                <a:solidFill>
                  <a:srgbClr val="FF0000"/>
                </a:solidFill>
              </a:rPr>
              <a:t> туплар да ватмады, уклар да кадамады... </a:t>
            </a:r>
          </a:p>
          <a:p>
            <a:pPr algn="just"/>
            <a:r>
              <a:rPr lang="tt-RU" b="1" dirty="0" smtClean="0">
                <a:solidFill>
                  <a:srgbClr val="FF0000"/>
                </a:solidFill>
              </a:rPr>
              <a:t>Аларны югалтмаска, иҗтиһад итәргә кирәк”.</a:t>
            </a:r>
          </a:p>
          <a:p>
            <a:pPr algn="just"/>
            <a:r>
              <a:rPr lang="tt-RU" b="1" dirty="0" smtClean="0">
                <a:solidFill>
                  <a:srgbClr val="FF0000"/>
                </a:solidFill>
              </a:rPr>
              <a:t>                      </a:t>
            </a:r>
          </a:p>
          <a:p>
            <a:pPr algn="just"/>
            <a:r>
              <a:rPr lang="tt-RU" b="1" dirty="0" smtClean="0">
                <a:solidFill>
                  <a:srgbClr val="FF0000"/>
                </a:solidFill>
              </a:rPr>
              <a:t>	“Халык әдәбияты” хезмәтеннән</a:t>
            </a:r>
            <a:endParaRPr lang="tt-RU"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8286808" cy="1015663"/>
          </a:xfrm>
          <a:prstGeom prst="rect">
            <a:avLst/>
          </a:prstGeom>
        </p:spPr>
        <p:txBody>
          <a:bodyPr wrap="square">
            <a:spAutoFit/>
          </a:bodyPr>
          <a:lstStyle/>
          <a:p>
            <a:pPr algn="just">
              <a:spcBef>
                <a:spcPct val="50000"/>
              </a:spcBef>
            </a:pPr>
            <a:r>
              <a:rPr lang="tt-RU" sz="2000" dirty="0" smtClean="0">
                <a:effectLst>
                  <a:outerShdw blurRad="38100" dist="38100" dir="2700000" algn="tl">
                    <a:srgbClr val="000000">
                      <a:alpha val="43137"/>
                    </a:srgbClr>
                  </a:outerShdw>
                </a:effectLst>
                <a:latin typeface="Trebuchet MS" pitchFamily="34" charset="0"/>
              </a:rPr>
              <a:t>Тукайның Клячкин хастаханәсендә үткәргән айдан аз гына артыграк вакыты – гомеренең гаҗәпкә һәм таңга калдырырлык соңгы сәхифәсе.</a:t>
            </a:r>
            <a:endParaRPr lang="ru-RU" sz="2000" dirty="0">
              <a:effectLst>
                <a:outerShdw blurRad="38100" dist="38100" dir="2700000" algn="tl">
                  <a:srgbClr val="000000">
                    <a:alpha val="43137"/>
                  </a:srgbClr>
                </a:outerShdw>
              </a:effectLst>
              <a:latin typeface="Trebuchet MS" pitchFamily="34" charset="0"/>
            </a:endParaRPr>
          </a:p>
        </p:txBody>
      </p:sp>
      <p:sp>
        <p:nvSpPr>
          <p:cNvPr id="3" name="Прямоугольник 2"/>
          <p:cNvSpPr/>
          <p:nvPr/>
        </p:nvSpPr>
        <p:spPr>
          <a:xfrm>
            <a:off x="5572132" y="2143116"/>
            <a:ext cx="3143272" cy="4154984"/>
          </a:xfrm>
          <a:prstGeom prst="rect">
            <a:avLst/>
          </a:prstGeom>
        </p:spPr>
        <p:txBody>
          <a:bodyPr wrap="square">
            <a:spAutoFit/>
          </a:bodyPr>
          <a:lstStyle/>
          <a:p>
            <a:r>
              <a:rPr lang="tt-RU" sz="2400" dirty="0" smtClean="0"/>
              <a:t>Үлем түшәгендә ятканда да Г. Тукай үзенең чын мәг</a:t>
            </a:r>
            <a:r>
              <a:rPr lang="ru-RU" sz="2400" dirty="0" err="1" smtClean="0"/>
              <a:t>ъ</a:t>
            </a:r>
            <a:r>
              <a:rPr lang="tt-RU" sz="2400" dirty="0" smtClean="0"/>
              <a:t>нәсендә шагыйр</a:t>
            </a:r>
            <a:r>
              <a:rPr lang="ru-RU" sz="2400" dirty="0" err="1" smtClean="0"/>
              <a:t>ь</a:t>
            </a:r>
            <a:r>
              <a:rPr lang="tt-RU" sz="2400" dirty="0" smtClean="0"/>
              <a:t> һәм үз халкының патриоты икәнлеген исбат итте. Соңгы минутларда да ул халкы өчен җитәрлек эш башкара алмавына көенә</a:t>
            </a:r>
            <a:endParaRPr lang="ru-RU" sz="2400" dirty="0"/>
          </a:p>
        </p:txBody>
      </p:sp>
      <p:pic>
        <p:nvPicPr>
          <p:cNvPr id="4" name="Picture 6" descr="64"/>
          <p:cNvPicPr>
            <a:picLocks noChangeAspect="1" noChangeArrowheads="1"/>
          </p:cNvPicPr>
          <p:nvPr/>
        </p:nvPicPr>
        <p:blipFill>
          <a:blip r:embed="rId2"/>
          <a:srcRect/>
          <a:stretch>
            <a:fillRect/>
          </a:stretch>
        </p:blipFill>
        <p:spPr>
          <a:xfrm>
            <a:off x="714348" y="1500174"/>
            <a:ext cx="4286280" cy="514353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000240"/>
            <a:ext cx="4572032" cy="3083921"/>
          </a:xfrm>
          <a:prstGeom prst="rect">
            <a:avLst/>
          </a:prstGeom>
        </p:spPr>
        <p:txBody>
          <a:bodyPr wrap="square">
            <a:spAutoFit/>
          </a:bodyPr>
          <a:lstStyle/>
          <a:p>
            <a:pPr algn="ctr">
              <a:lnSpc>
                <a:spcPct val="90000"/>
              </a:lnSpc>
              <a:defRPr/>
            </a:pPr>
            <a:r>
              <a:rPr lang="tt-RU" sz="2400" dirty="0" smtClean="0">
                <a:solidFill>
                  <a:srgbClr val="FF0000"/>
                </a:solidFill>
              </a:rPr>
              <a:t>Милләткә</a:t>
            </a:r>
          </a:p>
          <a:p>
            <a:pPr>
              <a:lnSpc>
                <a:spcPct val="90000"/>
              </a:lnSpc>
              <a:defRPr/>
            </a:pPr>
            <a:r>
              <a:rPr lang="tt-RU" sz="2400" dirty="0" smtClean="0">
                <a:solidFill>
                  <a:srgbClr val="FF0000"/>
                </a:solidFill>
              </a:rPr>
              <a:t>    Бар уем кичен-көндезен сезнең хакта, милләтем;</a:t>
            </a:r>
          </a:p>
          <a:p>
            <a:pPr>
              <a:lnSpc>
                <a:spcPct val="90000"/>
              </a:lnSpc>
              <a:defRPr/>
            </a:pPr>
            <a:r>
              <a:rPr lang="tt-RU" sz="2400" dirty="0" smtClean="0">
                <a:solidFill>
                  <a:srgbClr val="FF0000"/>
                </a:solidFill>
              </a:rPr>
              <a:t>    Саулыгың – минем саулык, авыруың – минем авыруым.</a:t>
            </a:r>
          </a:p>
          <a:p>
            <a:pPr>
              <a:lnSpc>
                <a:spcPct val="90000"/>
              </a:lnSpc>
              <a:defRPr/>
            </a:pPr>
            <a:r>
              <a:rPr lang="tt-RU" sz="2400" dirty="0" smtClean="0">
                <a:solidFill>
                  <a:srgbClr val="FF0000"/>
                </a:solidFill>
              </a:rPr>
              <a:t>    Син каршымда бар нәрсәдән дә изге һәм хөрмәтле;</a:t>
            </a:r>
          </a:p>
          <a:p>
            <a:pPr>
              <a:lnSpc>
                <a:spcPct val="90000"/>
              </a:lnSpc>
              <a:defRPr/>
            </a:pPr>
            <a:r>
              <a:rPr lang="tt-RU" sz="2400" dirty="0" smtClean="0">
                <a:solidFill>
                  <a:srgbClr val="FF0000"/>
                </a:solidFill>
              </a:rPr>
              <a:t>    Дөн</a:t>
            </a:r>
            <a:r>
              <a:rPr lang="ru-RU" sz="2400" dirty="0" err="1" smtClean="0">
                <a:solidFill>
                  <a:srgbClr val="FF0000"/>
                </a:solidFill>
              </a:rPr>
              <a:t>ь</a:t>
            </a:r>
            <a:r>
              <a:rPr lang="tt-RU" sz="2400" dirty="0" smtClean="0">
                <a:solidFill>
                  <a:srgbClr val="FF0000"/>
                </a:solidFill>
              </a:rPr>
              <a:t>я бирсәләр дә сатмам, милләт, миллиятемне.</a:t>
            </a:r>
            <a:endParaRPr lang="ru-RU" sz="2400" dirty="0" smtClean="0">
              <a:solidFill>
                <a:srgbClr val="FF0000"/>
              </a:solidFill>
            </a:endParaRPr>
          </a:p>
        </p:txBody>
      </p:sp>
      <p:pic>
        <p:nvPicPr>
          <p:cNvPr id="4" name="Picture 2" descr="Сохранить0040"/>
          <p:cNvPicPr>
            <a:picLocks noChangeAspect="1" noChangeArrowheads="1"/>
          </p:cNvPicPr>
          <p:nvPr/>
        </p:nvPicPr>
        <p:blipFill>
          <a:blip r:embed="rId2"/>
          <a:srcRect/>
          <a:stretch>
            <a:fillRect/>
          </a:stretch>
        </p:blipFill>
        <p:spPr bwMode="auto">
          <a:xfrm>
            <a:off x="4786314" y="285728"/>
            <a:ext cx="4000528" cy="5643602"/>
          </a:xfrm>
          <a:prstGeom prst="rect">
            <a:avLst/>
          </a:prstGeom>
          <a:noFill/>
          <a:ln w="9525">
            <a:noFill/>
            <a:miter lim="800000"/>
            <a:headEnd/>
            <a:tailEnd/>
          </a:ln>
        </p:spPr>
      </p:pic>
      <p:sp>
        <p:nvSpPr>
          <p:cNvPr id="5" name="Прямоугольник 4"/>
          <p:cNvSpPr/>
          <p:nvPr/>
        </p:nvSpPr>
        <p:spPr>
          <a:xfrm>
            <a:off x="4214810" y="5929331"/>
            <a:ext cx="4643470" cy="923330"/>
          </a:xfrm>
          <a:prstGeom prst="rect">
            <a:avLst/>
          </a:prstGeom>
        </p:spPr>
        <p:txBody>
          <a:bodyPr wrap="square">
            <a:spAutoFit/>
          </a:bodyPr>
          <a:lstStyle/>
          <a:p>
            <a:pPr algn="ctr">
              <a:spcBef>
                <a:spcPct val="50000"/>
              </a:spcBef>
            </a:pPr>
            <a:r>
              <a:rPr lang="tt-RU" dirty="0" smtClean="0"/>
              <a:t>Тукай Клячкин шифаханәсендә                  1913ел, 14 (1) апрелендә төшерелгән фоторәсем</a:t>
            </a:r>
            <a:endParaRPr lang="ru-RU" dirty="0"/>
          </a:p>
        </p:txBody>
      </p:sp>
      <p:sp>
        <p:nvSpPr>
          <p:cNvPr id="6" name="Прямоугольник 5"/>
          <p:cNvSpPr/>
          <p:nvPr/>
        </p:nvSpPr>
        <p:spPr>
          <a:xfrm>
            <a:off x="500034" y="214290"/>
            <a:ext cx="4429156" cy="1015663"/>
          </a:xfrm>
          <a:prstGeom prst="rect">
            <a:avLst/>
          </a:prstGeom>
        </p:spPr>
        <p:txBody>
          <a:bodyPr wrap="square">
            <a:spAutoFit/>
          </a:bodyPr>
          <a:lstStyle/>
          <a:p>
            <a:pPr algn="ctr">
              <a:spcBef>
                <a:spcPct val="50000"/>
              </a:spcBef>
            </a:pPr>
            <a:r>
              <a:rPr lang="tt-RU" sz="2400" dirty="0" smtClean="0">
                <a:solidFill>
                  <a:srgbClr val="FF0000"/>
                </a:solidFill>
                <a:effectLst>
                  <a:outerShdw blurRad="38100" dist="38100" dir="2700000" algn="tl">
                    <a:srgbClr val="000000">
                      <a:alpha val="43137"/>
                    </a:srgbClr>
                  </a:outerShdw>
                </a:effectLst>
              </a:rPr>
              <a:t>И мөкаддәс, моңлы сазым,</a:t>
            </a:r>
          </a:p>
          <a:p>
            <a:pPr algn="ctr">
              <a:spcBef>
                <a:spcPct val="50000"/>
              </a:spcBef>
            </a:pPr>
            <a:r>
              <a:rPr lang="tt-RU" sz="2400" dirty="0" smtClean="0">
                <a:solidFill>
                  <a:srgbClr val="FF0000"/>
                </a:solidFill>
                <a:effectLst>
                  <a:outerShdw blurRad="38100" dist="38100" dir="2700000" algn="tl">
                    <a:srgbClr val="000000">
                      <a:alpha val="43137"/>
                    </a:srgbClr>
                  </a:outerShdw>
                </a:effectLst>
              </a:rPr>
              <a:t>Уйнадың син ник бик аз...</a:t>
            </a:r>
            <a:endParaRPr lang="ru-RU" sz="24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зображение 050"/>
          <p:cNvPicPr>
            <a:picLocks noChangeAspect="1" noChangeArrowheads="1"/>
          </p:cNvPicPr>
          <p:nvPr/>
        </p:nvPicPr>
        <p:blipFill>
          <a:blip r:embed="rId2"/>
          <a:srcRect/>
          <a:stretch>
            <a:fillRect/>
          </a:stretch>
        </p:blipFill>
        <p:spPr bwMode="auto">
          <a:xfrm>
            <a:off x="1600200" y="0"/>
            <a:ext cx="5562600" cy="6858000"/>
          </a:xfrm>
          <a:prstGeom prst="rect">
            <a:avLst/>
          </a:prstGeom>
          <a:noFill/>
        </p:spPr>
      </p:pic>
      <p:sp>
        <p:nvSpPr>
          <p:cNvPr id="3" name="Прямоугольник 2"/>
          <p:cNvSpPr/>
          <p:nvPr/>
        </p:nvSpPr>
        <p:spPr>
          <a:xfrm>
            <a:off x="2286000" y="785794"/>
            <a:ext cx="4572000" cy="1338828"/>
          </a:xfrm>
          <a:prstGeom prst="rect">
            <a:avLst/>
          </a:prstGeom>
        </p:spPr>
        <p:txBody>
          <a:bodyPr wrap="square">
            <a:spAutoFit/>
          </a:bodyPr>
          <a:lstStyle/>
          <a:p>
            <a:pPr algn="ctr">
              <a:spcBef>
                <a:spcPct val="50000"/>
              </a:spcBef>
            </a:pPr>
            <a:r>
              <a:rPr lang="tt-RU" dirty="0" smtClean="0">
                <a:solidFill>
                  <a:srgbClr val="FFFF00"/>
                </a:solidFill>
              </a:rPr>
              <a:t>Татар халкының бөек шагыйре Габдулла Тукай</a:t>
            </a:r>
          </a:p>
          <a:p>
            <a:pPr algn="ctr">
              <a:spcBef>
                <a:spcPct val="50000"/>
              </a:spcBef>
            </a:pPr>
            <a:r>
              <a:rPr lang="tt-RU" dirty="0" smtClean="0">
                <a:solidFill>
                  <a:srgbClr val="FFFF00"/>
                </a:solidFill>
              </a:rPr>
              <a:t>1913 елның 15 (2) апрелендә кичке 8 сәгат</a:t>
            </a:r>
            <a:r>
              <a:rPr lang="ru-RU" dirty="0" err="1" smtClean="0">
                <a:solidFill>
                  <a:srgbClr val="FFFF00"/>
                </a:solidFill>
              </a:rPr>
              <a:t>ь</a:t>
            </a:r>
            <a:r>
              <a:rPr lang="tt-RU" dirty="0" smtClean="0">
                <a:solidFill>
                  <a:srgbClr val="FFFF00"/>
                </a:solidFill>
              </a:rPr>
              <a:t> 15 минутта күзләрен мәңгегә йома </a:t>
            </a:r>
            <a:endParaRPr lang="ru-RU" dirty="0">
              <a:solidFill>
                <a:srgbClr val="FFFF00"/>
              </a:solidFill>
            </a:endParaRPr>
          </a:p>
        </p:txBody>
      </p:sp>
      <p:sp>
        <p:nvSpPr>
          <p:cNvPr id="4" name="Прямоугольник 3"/>
          <p:cNvSpPr/>
          <p:nvPr/>
        </p:nvSpPr>
        <p:spPr>
          <a:xfrm>
            <a:off x="2753169" y="3244334"/>
            <a:ext cx="3637662" cy="369332"/>
          </a:xfrm>
          <a:prstGeom prst="rect">
            <a:avLst/>
          </a:prstGeom>
        </p:spPr>
        <p:txBody>
          <a:bodyPr wrap="none">
            <a:spAutoFit/>
          </a:bodyPr>
          <a:lstStyle/>
          <a:p>
            <a:pPr algn="ctr">
              <a:spcBef>
                <a:spcPct val="50000"/>
              </a:spcBef>
            </a:pPr>
            <a:r>
              <a:rPr lang="tt-RU" dirty="0" smtClean="0">
                <a:solidFill>
                  <a:srgbClr val="FFFF00"/>
                </a:solidFill>
              </a:rPr>
              <a:t>Тукайның битеннән алынган маска</a:t>
            </a:r>
            <a:endParaRPr lang="ru-RU"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500034" y="228600"/>
            <a:ext cx="2786082" cy="838200"/>
            <a:chOff x="288" y="144"/>
            <a:chExt cx="1776" cy="528"/>
          </a:xfrm>
        </p:grpSpPr>
        <p:sp>
          <p:nvSpPr>
            <p:cNvPr id="14385" name="AutoShape 3"/>
            <p:cNvSpPr>
              <a:spLocks noChangeArrowheads="1"/>
            </p:cNvSpPr>
            <p:nvPr/>
          </p:nvSpPr>
          <p:spPr bwMode="auto">
            <a:xfrm>
              <a:off x="288" y="144"/>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14386" name="Text Box 4"/>
            <p:cNvSpPr txBox="1">
              <a:spLocks noChangeArrowheads="1"/>
            </p:cNvSpPr>
            <p:nvPr/>
          </p:nvSpPr>
          <p:spPr bwMode="auto">
            <a:xfrm>
              <a:off x="384" y="192"/>
              <a:ext cx="1584"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Кушлавыч</a:t>
              </a:r>
              <a:endParaRPr lang="ru-RU" sz="3200" b="1" dirty="0">
                <a:solidFill>
                  <a:srgbClr val="E21E93"/>
                </a:solidFill>
              </a:endParaRPr>
            </a:p>
          </p:txBody>
        </p:sp>
      </p:grpSp>
      <p:grpSp>
        <p:nvGrpSpPr>
          <p:cNvPr id="3" name="Group 5"/>
          <p:cNvGrpSpPr>
            <a:grpSpLocks/>
          </p:cNvGrpSpPr>
          <p:nvPr/>
        </p:nvGrpSpPr>
        <p:grpSpPr bwMode="auto">
          <a:xfrm>
            <a:off x="533400" y="5715000"/>
            <a:ext cx="2819400" cy="838200"/>
            <a:chOff x="336" y="3600"/>
            <a:chExt cx="1776" cy="528"/>
          </a:xfrm>
        </p:grpSpPr>
        <p:sp>
          <p:nvSpPr>
            <p:cNvPr id="14383" name="AutoShape 6"/>
            <p:cNvSpPr>
              <a:spLocks noChangeArrowheads="1"/>
            </p:cNvSpPr>
            <p:nvPr/>
          </p:nvSpPr>
          <p:spPr bwMode="auto">
            <a:xfrm>
              <a:off x="336" y="3600"/>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14384" name="Text Box 7"/>
            <p:cNvSpPr txBox="1">
              <a:spLocks noChangeArrowheads="1"/>
            </p:cNvSpPr>
            <p:nvPr/>
          </p:nvSpPr>
          <p:spPr bwMode="auto">
            <a:xfrm>
              <a:off x="480" y="3696"/>
              <a:ext cx="1440"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Казан</a:t>
              </a:r>
              <a:endParaRPr lang="ru-RU" sz="3200" b="1" dirty="0">
                <a:solidFill>
                  <a:srgbClr val="E21E93"/>
                </a:solidFill>
              </a:endParaRPr>
            </a:p>
          </p:txBody>
        </p:sp>
      </p:grpSp>
      <p:grpSp>
        <p:nvGrpSpPr>
          <p:cNvPr id="4" name="Group 8"/>
          <p:cNvGrpSpPr>
            <a:grpSpLocks/>
          </p:cNvGrpSpPr>
          <p:nvPr/>
        </p:nvGrpSpPr>
        <p:grpSpPr bwMode="auto">
          <a:xfrm>
            <a:off x="533400" y="1143000"/>
            <a:ext cx="2819400" cy="838200"/>
            <a:chOff x="288" y="720"/>
            <a:chExt cx="1776" cy="528"/>
          </a:xfrm>
        </p:grpSpPr>
        <p:sp>
          <p:nvSpPr>
            <p:cNvPr id="14381" name="AutoShape 9"/>
            <p:cNvSpPr>
              <a:spLocks noChangeArrowheads="1"/>
            </p:cNvSpPr>
            <p:nvPr/>
          </p:nvSpPr>
          <p:spPr bwMode="auto">
            <a:xfrm>
              <a:off x="288" y="720"/>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14382" name="Text Box 10"/>
            <p:cNvSpPr txBox="1">
              <a:spLocks noChangeArrowheads="1"/>
            </p:cNvSpPr>
            <p:nvPr/>
          </p:nvSpPr>
          <p:spPr bwMode="auto">
            <a:xfrm>
              <a:off x="432" y="768"/>
              <a:ext cx="1440"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Сасна</a:t>
              </a:r>
              <a:endParaRPr lang="ru-RU" sz="3200" b="1" dirty="0">
                <a:solidFill>
                  <a:srgbClr val="E21E93"/>
                </a:solidFill>
              </a:endParaRPr>
            </a:p>
          </p:txBody>
        </p:sp>
      </p:grpSp>
      <p:grpSp>
        <p:nvGrpSpPr>
          <p:cNvPr id="5" name="Group 11"/>
          <p:cNvGrpSpPr>
            <a:grpSpLocks/>
          </p:cNvGrpSpPr>
          <p:nvPr/>
        </p:nvGrpSpPr>
        <p:grpSpPr bwMode="auto">
          <a:xfrm>
            <a:off x="533400" y="2057400"/>
            <a:ext cx="2819400" cy="838200"/>
            <a:chOff x="336" y="1296"/>
            <a:chExt cx="1776" cy="528"/>
          </a:xfrm>
        </p:grpSpPr>
        <p:sp>
          <p:nvSpPr>
            <p:cNvPr id="14379" name="AutoShape 12"/>
            <p:cNvSpPr>
              <a:spLocks noChangeArrowheads="1"/>
            </p:cNvSpPr>
            <p:nvPr/>
          </p:nvSpPr>
          <p:spPr bwMode="auto">
            <a:xfrm>
              <a:off x="336" y="1296"/>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14380" name="Text Box 13"/>
            <p:cNvSpPr txBox="1">
              <a:spLocks noChangeArrowheads="1"/>
            </p:cNvSpPr>
            <p:nvPr/>
          </p:nvSpPr>
          <p:spPr bwMode="auto">
            <a:xfrm>
              <a:off x="480" y="1392"/>
              <a:ext cx="1440"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Өчиле</a:t>
              </a:r>
              <a:endParaRPr lang="ru-RU" sz="3200" b="1" dirty="0">
                <a:solidFill>
                  <a:srgbClr val="E21E93"/>
                </a:solidFill>
              </a:endParaRPr>
            </a:p>
          </p:txBody>
        </p:sp>
      </p:grpSp>
      <p:grpSp>
        <p:nvGrpSpPr>
          <p:cNvPr id="6" name="Group 14"/>
          <p:cNvGrpSpPr>
            <a:grpSpLocks/>
          </p:cNvGrpSpPr>
          <p:nvPr/>
        </p:nvGrpSpPr>
        <p:grpSpPr bwMode="auto">
          <a:xfrm>
            <a:off x="533400" y="2971800"/>
            <a:ext cx="2819400" cy="838200"/>
            <a:chOff x="336" y="1872"/>
            <a:chExt cx="1776" cy="528"/>
          </a:xfrm>
        </p:grpSpPr>
        <p:sp>
          <p:nvSpPr>
            <p:cNvPr id="14377" name="AutoShape 15"/>
            <p:cNvSpPr>
              <a:spLocks noChangeArrowheads="1"/>
            </p:cNvSpPr>
            <p:nvPr/>
          </p:nvSpPr>
          <p:spPr bwMode="auto">
            <a:xfrm>
              <a:off x="336" y="1872"/>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14378" name="Text Box 16"/>
            <p:cNvSpPr txBox="1">
              <a:spLocks noChangeArrowheads="1"/>
            </p:cNvSpPr>
            <p:nvPr/>
          </p:nvSpPr>
          <p:spPr bwMode="auto">
            <a:xfrm>
              <a:off x="480" y="1968"/>
              <a:ext cx="1440"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Казан</a:t>
              </a:r>
              <a:endParaRPr lang="ru-RU" sz="3200" b="1" dirty="0">
                <a:solidFill>
                  <a:srgbClr val="E21E93"/>
                </a:solidFill>
              </a:endParaRPr>
            </a:p>
          </p:txBody>
        </p:sp>
      </p:grpSp>
      <p:grpSp>
        <p:nvGrpSpPr>
          <p:cNvPr id="7" name="Group 17"/>
          <p:cNvGrpSpPr>
            <a:grpSpLocks/>
          </p:cNvGrpSpPr>
          <p:nvPr/>
        </p:nvGrpSpPr>
        <p:grpSpPr bwMode="auto">
          <a:xfrm>
            <a:off x="533400" y="3886200"/>
            <a:ext cx="2819400" cy="838200"/>
            <a:chOff x="336" y="2448"/>
            <a:chExt cx="1776" cy="528"/>
          </a:xfrm>
        </p:grpSpPr>
        <p:sp>
          <p:nvSpPr>
            <p:cNvPr id="14375" name="AutoShape 18"/>
            <p:cNvSpPr>
              <a:spLocks noChangeArrowheads="1"/>
            </p:cNvSpPr>
            <p:nvPr/>
          </p:nvSpPr>
          <p:spPr bwMode="auto">
            <a:xfrm>
              <a:off x="336" y="2448"/>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14376" name="Text Box 19"/>
            <p:cNvSpPr txBox="1">
              <a:spLocks noChangeArrowheads="1"/>
            </p:cNvSpPr>
            <p:nvPr/>
          </p:nvSpPr>
          <p:spPr bwMode="auto">
            <a:xfrm>
              <a:off x="480" y="2544"/>
              <a:ext cx="1440"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Кырлай</a:t>
              </a:r>
              <a:endParaRPr lang="ru-RU" sz="3200" b="1" dirty="0">
                <a:solidFill>
                  <a:srgbClr val="E21E93"/>
                </a:solidFill>
              </a:endParaRPr>
            </a:p>
          </p:txBody>
        </p:sp>
      </p:grpSp>
      <p:grpSp>
        <p:nvGrpSpPr>
          <p:cNvPr id="8" name="Group 20"/>
          <p:cNvGrpSpPr>
            <a:grpSpLocks/>
          </p:cNvGrpSpPr>
          <p:nvPr/>
        </p:nvGrpSpPr>
        <p:grpSpPr bwMode="auto">
          <a:xfrm>
            <a:off x="533400" y="4800600"/>
            <a:ext cx="2819400" cy="838200"/>
            <a:chOff x="336" y="3024"/>
            <a:chExt cx="1776" cy="528"/>
          </a:xfrm>
        </p:grpSpPr>
        <p:sp>
          <p:nvSpPr>
            <p:cNvPr id="14373" name="AutoShape 21"/>
            <p:cNvSpPr>
              <a:spLocks noChangeArrowheads="1"/>
            </p:cNvSpPr>
            <p:nvPr/>
          </p:nvSpPr>
          <p:spPr bwMode="auto">
            <a:xfrm>
              <a:off x="336" y="3024"/>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14374" name="Text Box 22"/>
            <p:cNvSpPr txBox="1">
              <a:spLocks noChangeArrowheads="1"/>
            </p:cNvSpPr>
            <p:nvPr/>
          </p:nvSpPr>
          <p:spPr bwMode="auto">
            <a:xfrm>
              <a:off x="480" y="3072"/>
              <a:ext cx="1440"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Җаек</a:t>
              </a:r>
              <a:endParaRPr lang="ru-RU" sz="3200" b="1" dirty="0">
                <a:solidFill>
                  <a:srgbClr val="E21E93"/>
                </a:solidFill>
              </a:endParaRPr>
            </a:p>
          </p:txBody>
        </p:sp>
      </p:grpSp>
      <p:sp>
        <p:nvSpPr>
          <p:cNvPr id="133150" name="Text Box 30"/>
          <p:cNvSpPr txBox="1">
            <a:spLocks noChangeArrowheads="1"/>
          </p:cNvSpPr>
          <p:nvPr/>
        </p:nvSpPr>
        <p:spPr bwMode="auto">
          <a:xfrm>
            <a:off x="5072066" y="228600"/>
            <a:ext cx="3857652" cy="830997"/>
          </a:xfrm>
          <a:prstGeom prst="rect">
            <a:avLst/>
          </a:prstGeom>
          <a:noFill/>
          <a:ln w="9525">
            <a:noFill/>
            <a:miter lim="800000"/>
            <a:headEnd/>
            <a:tailEnd/>
          </a:ln>
        </p:spPr>
        <p:txBody>
          <a:bodyPr wrap="square">
            <a:spAutoFit/>
          </a:bodyPr>
          <a:lstStyle/>
          <a:p>
            <a:pPr>
              <a:spcBef>
                <a:spcPct val="50000"/>
              </a:spcBef>
            </a:pPr>
            <a:r>
              <a:rPr lang="tt-RU" sz="2400" b="1" dirty="0"/>
              <a:t>Мөхәммәтгариф Бибимәмдүдә</a:t>
            </a:r>
            <a:endParaRPr lang="ru-RU" sz="2400" b="1" dirty="0"/>
          </a:p>
        </p:txBody>
      </p:sp>
      <p:sp>
        <p:nvSpPr>
          <p:cNvPr id="133151" name="Text Box 31"/>
          <p:cNvSpPr txBox="1">
            <a:spLocks noChangeArrowheads="1"/>
          </p:cNvSpPr>
          <p:nvPr/>
        </p:nvSpPr>
        <p:spPr bwMode="auto">
          <a:xfrm>
            <a:off x="5143504" y="1066800"/>
            <a:ext cx="3786214" cy="830997"/>
          </a:xfrm>
          <a:prstGeom prst="rect">
            <a:avLst/>
          </a:prstGeom>
          <a:noFill/>
          <a:ln w="9525">
            <a:noFill/>
            <a:miter lim="800000"/>
            <a:headEnd/>
            <a:tailEnd/>
          </a:ln>
        </p:spPr>
        <p:txBody>
          <a:bodyPr wrap="square">
            <a:spAutoFit/>
          </a:bodyPr>
          <a:lstStyle/>
          <a:p>
            <a:pPr>
              <a:spcBef>
                <a:spcPct val="50000"/>
              </a:spcBef>
            </a:pPr>
            <a:r>
              <a:rPr lang="tt-RU" sz="2400" b="1" dirty="0"/>
              <a:t>Бибимәмдүдә        Мөхәммәтшакир</a:t>
            </a:r>
            <a:endParaRPr lang="ru-RU" sz="2400" b="1" dirty="0"/>
          </a:p>
        </p:txBody>
      </p:sp>
      <p:sp>
        <p:nvSpPr>
          <p:cNvPr id="133152" name="Text Box 32"/>
          <p:cNvSpPr txBox="1">
            <a:spLocks noChangeArrowheads="1"/>
          </p:cNvSpPr>
          <p:nvPr/>
        </p:nvSpPr>
        <p:spPr bwMode="auto">
          <a:xfrm>
            <a:off x="5214942" y="2286000"/>
            <a:ext cx="3429024" cy="461665"/>
          </a:xfrm>
          <a:prstGeom prst="rect">
            <a:avLst/>
          </a:prstGeom>
          <a:noFill/>
          <a:ln w="9525">
            <a:noFill/>
            <a:miter lim="800000"/>
            <a:headEnd/>
            <a:tailEnd/>
          </a:ln>
        </p:spPr>
        <p:txBody>
          <a:bodyPr wrap="square">
            <a:spAutoFit/>
          </a:bodyPr>
          <a:lstStyle/>
          <a:p>
            <a:pPr>
              <a:spcBef>
                <a:spcPct val="50000"/>
              </a:spcBef>
            </a:pPr>
            <a:r>
              <a:rPr lang="tt-RU" sz="2400" b="1" dirty="0"/>
              <a:t>Зиннәтулла хәзрәт </a:t>
            </a:r>
            <a:endParaRPr lang="ru-RU" sz="2400" b="1" dirty="0"/>
          </a:p>
        </p:txBody>
      </p:sp>
      <p:sp>
        <p:nvSpPr>
          <p:cNvPr id="133153" name="Text Box 33"/>
          <p:cNvSpPr txBox="1">
            <a:spLocks noChangeArrowheads="1"/>
          </p:cNvSpPr>
          <p:nvPr/>
        </p:nvSpPr>
        <p:spPr bwMode="auto">
          <a:xfrm>
            <a:off x="5143504" y="3048000"/>
            <a:ext cx="3643338" cy="461665"/>
          </a:xfrm>
          <a:prstGeom prst="rect">
            <a:avLst/>
          </a:prstGeom>
          <a:noFill/>
          <a:ln w="9525">
            <a:noFill/>
            <a:miter lim="800000"/>
            <a:headEnd/>
            <a:tailEnd/>
          </a:ln>
        </p:spPr>
        <p:txBody>
          <a:bodyPr wrap="square">
            <a:spAutoFit/>
          </a:bodyPr>
          <a:lstStyle/>
          <a:p>
            <a:pPr>
              <a:spcBef>
                <a:spcPct val="50000"/>
              </a:spcBef>
            </a:pPr>
            <a:r>
              <a:rPr lang="tt-RU" sz="2400" b="1" dirty="0"/>
              <a:t>Мөхәммәтвәли  Газизә</a:t>
            </a:r>
            <a:endParaRPr lang="ru-RU" sz="2400" b="1" dirty="0"/>
          </a:p>
        </p:txBody>
      </p:sp>
      <p:sp>
        <p:nvSpPr>
          <p:cNvPr id="133154" name="Text Box 34"/>
          <p:cNvSpPr txBox="1">
            <a:spLocks noChangeArrowheads="1"/>
          </p:cNvSpPr>
          <p:nvPr/>
        </p:nvSpPr>
        <p:spPr bwMode="auto">
          <a:xfrm>
            <a:off x="5072066" y="3962400"/>
            <a:ext cx="3571900" cy="830997"/>
          </a:xfrm>
          <a:prstGeom prst="rect">
            <a:avLst/>
          </a:prstGeom>
          <a:noFill/>
          <a:ln w="9525">
            <a:noFill/>
            <a:miter lim="800000"/>
            <a:headEnd/>
            <a:tailEnd/>
          </a:ln>
        </p:spPr>
        <p:txBody>
          <a:bodyPr wrap="square">
            <a:spAutoFit/>
          </a:bodyPr>
          <a:lstStyle/>
          <a:p>
            <a:pPr>
              <a:spcBef>
                <a:spcPct val="50000"/>
              </a:spcBef>
            </a:pPr>
            <a:r>
              <a:rPr lang="tt-RU" sz="2400" b="1" dirty="0"/>
              <a:t>Сәг</a:t>
            </a:r>
            <a:r>
              <a:rPr lang="ru-RU" sz="2400" b="1" dirty="0" err="1"/>
              <a:t>ъ</a:t>
            </a:r>
            <a:r>
              <a:rPr lang="tt-RU" sz="2400" b="1" dirty="0"/>
              <a:t>ди абзый                Зөһрә апа</a:t>
            </a:r>
            <a:endParaRPr lang="ru-RU" sz="2400" b="1" dirty="0"/>
          </a:p>
        </p:txBody>
      </p:sp>
      <p:sp>
        <p:nvSpPr>
          <p:cNvPr id="133155" name="Text Box 35"/>
          <p:cNvSpPr txBox="1">
            <a:spLocks noChangeArrowheads="1"/>
          </p:cNvSpPr>
          <p:nvPr/>
        </p:nvSpPr>
        <p:spPr bwMode="auto">
          <a:xfrm>
            <a:off x="5143504" y="4800600"/>
            <a:ext cx="3314696" cy="461665"/>
          </a:xfrm>
          <a:prstGeom prst="rect">
            <a:avLst/>
          </a:prstGeom>
          <a:noFill/>
          <a:ln w="9525">
            <a:noFill/>
            <a:miter lim="800000"/>
            <a:headEnd/>
            <a:tailEnd/>
          </a:ln>
        </p:spPr>
        <p:txBody>
          <a:bodyPr wrap="square">
            <a:spAutoFit/>
          </a:bodyPr>
          <a:lstStyle/>
          <a:p>
            <a:pPr>
              <a:spcBef>
                <a:spcPct val="50000"/>
              </a:spcBef>
            </a:pPr>
            <a:r>
              <a:rPr lang="tt-RU" sz="2400" b="1" dirty="0"/>
              <a:t>Галиәсгар           Газизә</a:t>
            </a:r>
            <a:endParaRPr lang="ru-RU" sz="2400" b="1" dirty="0"/>
          </a:p>
        </p:txBody>
      </p:sp>
      <p:sp>
        <p:nvSpPr>
          <p:cNvPr id="133158" name="Text Box 38"/>
          <p:cNvSpPr txBox="1">
            <a:spLocks noChangeArrowheads="1"/>
          </p:cNvSpPr>
          <p:nvPr/>
        </p:nvSpPr>
        <p:spPr bwMode="auto">
          <a:xfrm>
            <a:off x="5072066" y="5715000"/>
            <a:ext cx="3071834" cy="461665"/>
          </a:xfrm>
          <a:prstGeom prst="rect">
            <a:avLst/>
          </a:prstGeom>
          <a:noFill/>
          <a:ln w="9525">
            <a:noFill/>
            <a:miter lim="800000"/>
            <a:headEnd/>
            <a:tailEnd/>
          </a:ln>
        </p:spPr>
        <p:txBody>
          <a:bodyPr wrap="square">
            <a:spAutoFit/>
          </a:bodyPr>
          <a:lstStyle/>
          <a:p>
            <a:pPr>
              <a:spcBef>
                <a:spcPct val="50000"/>
              </a:spcBef>
            </a:pPr>
            <a:r>
              <a:rPr lang="tt-RU" sz="2400" b="1" dirty="0"/>
              <a:t>Болгар кунакханәсе</a:t>
            </a:r>
            <a:endParaRPr lang="ru-RU" sz="2400" b="1" dirty="0"/>
          </a:p>
        </p:txBody>
      </p:sp>
      <p:sp>
        <p:nvSpPr>
          <p:cNvPr id="14352" name="Text Box 39"/>
          <p:cNvSpPr txBox="1">
            <a:spLocks noChangeArrowheads="1"/>
          </p:cNvSpPr>
          <p:nvPr/>
        </p:nvSpPr>
        <p:spPr bwMode="auto">
          <a:xfrm>
            <a:off x="3581400" y="762000"/>
            <a:ext cx="609600" cy="396875"/>
          </a:xfrm>
          <a:prstGeom prst="rect">
            <a:avLst/>
          </a:prstGeom>
          <a:noFill/>
          <a:ln w="9525">
            <a:noFill/>
            <a:miter lim="800000"/>
            <a:headEnd/>
            <a:tailEnd/>
          </a:ln>
        </p:spPr>
        <p:txBody>
          <a:bodyPr>
            <a:spAutoFit/>
          </a:bodyPr>
          <a:lstStyle/>
          <a:p>
            <a:pPr>
              <a:spcBef>
                <a:spcPct val="50000"/>
              </a:spcBef>
            </a:pPr>
            <a:endParaRPr lang="ru-RU"/>
          </a:p>
        </p:txBody>
      </p:sp>
      <p:grpSp>
        <p:nvGrpSpPr>
          <p:cNvPr id="9" name="Group 45"/>
          <p:cNvGrpSpPr>
            <a:grpSpLocks/>
          </p:cNvGrpSpPr>
          <p:nvPr/>
        </p:nvGrpSpPr>
        <p:grpSpPr bwMode="auto">
          <a:xfrm>
            <a:off x="3505202" y="928670"/>
            <a:ext cx="1423988" cy="1071570"/>
            <a:chOff x="2208" y="720"/>
            <a:chExt cx="717" cy="480"/>
          </a:xfrm>
        </p:grpSpPr>
        <p:sp>
          <p:nvSpPr>
            <p:cNvPr id="14371" name="AutoShape 43"/>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sz="2000"/>
            </a:p>
          </p:txBody>
        </p:sp>
        <p:sp>
          <p:nvSpPr>
            <p:cNvPr id="14372" name="Text Box 44"/>
            <p:cNvSpPr txBox="1">
              <a:spLocks noChangeArrowheads="1"/>
            </p:cNvSpPr>
            <p:nvPr/>
          </p:nvSpPr>
          <p:spPr bwMode="auto">
            <a:xfrm>
              <a:off x="2256" y="864"/>
              <a:ext cx="669" cy="149"/>
            </a:xfrm>
            <a:prstGeom prst="rect">
              <a:avLst/>
            </a:prstGeom>
            <a:noFill/>
            <a:ln w="9525">
              <a:noFill/>
              <a:miter lim="800000"/>
              <a:headEnd/>
              <a:tailEnd/>
            </a:ln>
          </p:spPr>
          <p:txBody>
            <a:bodyPr wrap="square">
              <a:spAutoFit/>
            </a:bodyPr>
            <a:lstStyle/>
            <a:p>
              <a:pPr>
                <a:spcBef>
                  <a:spcPct val="50000"/>
                </a:spcBef>
              </a:pPr>
              <a:r>
                <a:rPr lang="ru-RU" sz="2000" dirty="0"/>
                <a:t>1889</a:t>
              </a:r>
            </a:p>
          </p:txBody>
        </p:sp>
      </p:grpSp>
      <p:sp>
        <p:nvSpPr>
          <p:cNvPr id="14354" name="AutoShape 47"/>
          <p:cNvSpPr>
            <a:spLocks noChangeArrowheads="1"/>
          </p:cNvSpPr>
          <p:nvPr/>
        </p:nvSpPr>
        <p:spPr bwMode="auto">
          <a:xfrm>
            <a:off x="3429000" y="1905000"/>
            <a:ext cx="1295400" cy="1143000"/>
          </a:xfrm>
          <a:prstGeom prst="rightArrow">
            <a:avLst>
              <a:gd name="adj1" fmla="val 50000"/>
              <a:gd name="adj2" fmla="val 28333"/>
            </a:avLst>
          </a:prstGeom>
          <a:solidFill>
            <a:schemeClr val="accent1"/>
          </a:solidFill>
          <a:ln w="9525">
            <a:solidFill>
              <a:schemeClr val="tx1"/>
            </a:solidFill>
            <a:miter lim="800000"/>
            <a:headEnd/>
            <a:tailEnd/>
          </a:ln>
        </p:spPr>
        <p:txBody>
          <a:bodyPr wrap="none" anchor="ctr"/>
          <a:lstStyle/>
          <a:p>
            <a:endParaRPr lang="ru-RU" sz="2000" dirty="0"/>
          </a:p>
        </p:txBody>
      </p:sp>
      <p:sp>
        <p:nvSpPr>
          <p:cNvPr id="14355" name="Text Box 48"/>
          <p:cNvSpPr txBox="1">
            <a:spLocks noChangeArrowheads="1"/>
          </p:cNvSpPr>
          <p:nvPr/>
        </p:nvSpPr>
        <p:spPr bwMode="auto">
          <a:xfrm>
            <a:off x="3581400" y="2133600"/>
            <a:ext cx="762000" cy="701675"/>
          </a:xfrm>
          <a:prstGeom prst="rect">
            <a:avLst/>
          </a:prstGeom>
          <a:noFill/>
          <a:ln w="9525">
            <a:noFill/>
            <a:miter lim="800000"/>
            <a:headEnd/>
            <a:tailEnd/>
          </a:ln>
        </p:spPr>
        <p:txBody>
          <a:bodyPr>
            <a:spAutoFit/>
          </a:bodyPr>
          <a:lstStyle/>
          <a:p>
            <a:pPr>
              <a:spcBef>
                <a:spcPct val="50000"/>
              </a:spcBef>
            </a:pPr>
            <a:r>
              <a:rPr lang="ru-RU" sz="2000" dirty="0"/>
              <a:t>18901892</a:t>
            </a:r>
          </a:p>
        </p:txBody>
      </p:sp>
      <p:grpSp>
        <p:nvGrpSpPr>
          <p:cNvPr id="10" name="Group 49"/>
          <p:cNvGrpSpPr>
            <a:grpSpLocks/>
          </p:cNvGrpSpPr>
          <p:nvPr/>
        </p:nvGrpSpPr>
        <p:grpSpPr bwMode="auto">
          <a:xfrm>
            <a:off x="3505200" y="2971800"/>
            <a:ext cx="1352552" cy="1100142"/>
            <a:chOff x="2208" y="720"/>
            <a:chExt cx="624" cy="480"/>
          </a:xfrm>
        </p:grpSpPr>
        <p:sp>
          <p:nvSpPr>
            <p:cNvPr id="14369" name="AutoShape 50"/>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sz="2000"/>
            </a:p>
          </p:txBody>
        </p:sp>
        <p:sp>
          <p:nvSpPr>
            <p:cNvPr id="14370" name="Text Box 51"/>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sz="2000" dirty="0"/>
                <a:t>1891</a:t>
              </a:r>
            </a:p>
          </p:txBody>
        </p:sp>
      </p:grpSp>
      <p:grpSp>
        <p:nvGrpSpPr>
          <p:cNvPr id="11" name="Group 52"/>
          <p:cNvGrpSpPr>
            <a:grpSpLocks/>
          </p:cNvGrpSpPr>
          <p:nvPr/>
        </p:nvGrpSpPr>
        <p:grpSpPr bwMode="auto">
          <a:xfrm>
            <a:off x="3505200" y="3886200"/>
            <a:ext cx="1352552" cy="1185874"/>
            <a:chOff x="2208" y="720"/>
            <a:chExt cx="624" cy="480"/>
          </a:xfrm>
        </p:grpSpPr>
        <p:sp>
          <p:nvSpPr>
            <p:cNvPr id="14367" name="AutoShape 53"/>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14368" name="Text Box 54"/>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dirty="0"/>
                <a:t>1892</a:t>
              </a:r>
            </a:p>
          </p:txBody>
        </p:sp>
      </p:grpSp>
      <p:grpSp>
        <p:nvGrpSpPr>
          <p:cNvPr id="12" name="Group 55"/>
          <p:cNvGrpSpPr>
            <a:grpSpLocks/>
          </p:cNvGrpSpPr>
          <p:nvPr/>
        </p:nvGrpSpPr>
        <p:grpSpPr bwMode="auto">
          <a:xfrm>
            <a:off x="3505200" y="4800600"/>
            <a:ext cx="1352552" cy="1128730"/>
            <a:chOff x="2208" y="720"/>
            <a:chExt cx="624" cy="480"/>
          </a:xfrm>
        </p:grpSpPr>
        <p:sp>
          <p:nvSpPr>
            <p:cNvPr id="14365" name="AutoShape 56"/>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sz="2000"/>
            </a:p>
          </p:txBody>
        </p:sp>
        <p:sp>
          <p:nvSpPr>
            <p:cNvPr id="14366" name="Text Box 57"/>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sz="2000" dirty="0"/>
                <a:t>1895</a:t>
              </a:r>
            </a:p>
          </p:txBody>
        </p:sp>
      </p:grpSp>
      <p:grpSp>
        <p:nvGrpSpPr>
          <p:cNvPr id="13" name="Group 58"/>
          <p:cNvGrpSpPr>
            <a:grpSpLocks/>
          </p:cNvGrpSpPr>
          <p:nvPr/>
        </p:nvGrpSpPr>
        <p:grpSpPr bwMode="auto">
          <a:xfrm>
            <a:off x="3505200" y="5715000"/>
            <a:ext cx="1352552" cy="1143000"/>
            <a:chOff x="2208" y="720"/>
            <a:chExt cx="624" cy="480"/>
          </a:xfrm>
        </p:grpSpPr>
        <p:sp>
          <p:nvSpPr>
            <p:cNvPr id="14363" name="AutoShape 59"/>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14364" name="Text Box 60"/>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sz="2000" dirty="0"/>
                <a:t>1907</a:t>
              </a:r>
            </a:p>
          </p:txBody>
        </p:sp>
      </p:grpSp>
      <p:grpSp>
        <p:nvGrpSpPr>
          <p:cNvPr id="14" name="Group 61"/>
          <p:cNvGrpSpPr>
            <a:grpSpLocks/>
          </p:cNvGrpSpPr>
          <p:nvPr/>
        </p:nvGrpSpPr>
        <p:grpSpPr bwMode="auto">
          <a:xfrm>
            <a:off x="3505200" y="0"/>
            <a:ext cx="1281114" cy="1000108"/>
            <a:chOff x="2208" y="720"/>
            <a:chExt cx="624" cy="480"/>
          </a:xfrm>
        </p:grpSpPr>
        <p:sp>
          <p:nvSpPr>
            <p:cNvPr id="14361" name="AutoShape 62"/>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14362" name="Text Box 63"/>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sz="2000" dirty="0"/>
                <a:t>1886</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5786454"/>
            <a:ext cx="7715304" cy="400110"/>
          </a:xfrm>
          <a:prstGeom prst="rect">
            <a:avLst/>
          </a:prstGeom>
        </p:spPr>
        <p:txBody>
          <a:bodyPr wrap="square">
            <a:spAutoFit/>
          </a:bodyPr>
          <a:lstStyle/>
          <a:p>
            <a:r>
              <a:rPr lang="tt-RU" sz="2000" dirty="0" smtClean="0"/>
              <a:t>1913 елның 17 (4) апрелендә </a:t>
            </a:r>
            <a:r>
              <a:rPr lang="tt-RU" sz="2000" dirty="0" smtClean="0"/>
              <a:t>Тукайны </a:t>
            </a:r>
            <a:r>
              <a:rPr lang="tt-RU" sz="2000" dirty="0" smtClean="0"/>
              <a:t>җир куенына озаталар</a:t>
            </a:r>
            <a:endParaRPr lang="ru-RU" sz="2000" dirty="0"/>
          </a:p>
        </p:txBody>
      </p:sp>
      <p:pic>
        <p:nvPicPr>
          <p:cNvPr id="6" name="Picture 7" descr="65"/>
          <p:cNvPicPr>
            <a:picLocks noChangeAspect="1" noChangeArrowheads="1"/>
          </p:cNvPicPr>
          <p:nvPr/>
        </p:nvPicPr>
        <p:blipFill>
          <a:blip r:embed="rId2"/>
          <a:srcRect/>
          <a:stretch>
            <a:fillRect/>
          </a:stretch>
        </p:blipFill>
        <p:spPr>
          <a:xfrm>
            <a:off x="1571604" y="1785926"/>
            <a:ext cx="5545137" cy="3887787"/>
          </a:xfrm>
          <a:prstGeom prst="rect">
            <a:avLst/>
          </a:prstGeom>
          <a:noFill/>
        </p:spPr>
      </p:pic>
      <p:sp>
        <p:nvSpPr>
          <p:cNvPr id="7" name="Прямоугольник 6"/>
          <p:cNvSpPr/>
          <p:nvPr/>
        </p:nvSpPr>
        <p:spPr>
          <a:xfrm>
            <a:off x="357158" y="214290"/>
            <a:ext cx="8429684" cy="1631216"/>
          </a:xfrm>
          <a:prstGeom prst="rect">
            <a:avLst/>
          </a:prstGeom>
        </p:spPr>
        <p:txBody>
          <a:bodyPr wrap="square">
            <a:spAutoFit/>
          </a:bodyPr>
          <a:lstStyle/>
          <a:p>
            <a:pPr algn="just">
              <a:spcBef>
                <a:spcPct val="50000"/>
              </a:spcBef>
              <a:defRPr/>
            </a:pPr>
            <a:r>
              <a:rPr lang="tt-RU" sz="2000" dirty="0" smtClean="0">
                <a:effectLst>
                  <a:outerShdw blurRad="38100" dist="38100" dir="2700000" algn="tl">
                    <a:srgbClr val="000000">
                      <a:alpha val="43137"/>
                    </a:srgbClr>
                  </a:outerShdw>
                </a:effectLst>
              </a:rPr>
              <a:t>1913 елның сүрән, болытлы 4 апрел</a:t>
            </a:r>
            <a:r>
              <a:rPr lang="ru-RU" sz="2000" dirty="0" err="1" smtClean="0">
                <a:effectLst>
                  <a:outerShdw blurRad="38100" dist="38100" dir="2700000" algn="tl">
                    <a:srgbClr val="000000">
                      <a:alpha val="43137"/>
                    </a:srgbClr>
                  </a:outerShdw>
                </a:effectLst>
              </a:rPr>
              <a:t>ь</a:t>
            </a:r>
            <a:r>
              <a:rPr lang="tt-RU" sz="2000" dirty="0" smtClean="0">
                <a:effectLst>
                  <a:outerShdw blurRad="38100" dist="38100" dir="2700000" algn="tl">
                    <a:srgbClr val="000000">
                      <a:alpha val="43137"/>
                    </a:srgbClr>
                  </a:outerShdw>
                </a:effectLst>
              </a:rPr>
              <a:t> көне. Клячкин бол</a:t>
            </a:r>
            <a:r>
              <a:rPr lang="ru-RU" sz="2000" dirty="0" err="1" smtClean="0">
                <a:effectLst>
                  <a:outerShdw blurRad="38100" dist="38100" dir="2700000" algn="tl">
                    <a:srgbClr val="000000">
                      <a:alpha val="43137"/>
                    </a:srgbClr>
                  </a:outerShdw>
                </a:effectLst>
              </a:rPr>
              <a:t>ь</a:t>
            </a:r>
            <a:r>
              <a:rPr lang="tt-RU" sz="2000" dirty="0" smtClean="0">
                <a:effectLst>
                  <a:outerShdw blurRad="38100" dist="38100" dir="2700000" algn="tl">
                    <a:srgbClr val="000000">
                      <a:alpha val="43137"/>
                    </a:srgbClr>
                  </a:outerShdw>
                </a:effectLst>
              </a:rPr>
              <a:t>ни</a:t>
            </a:r>
            <a:r>
              <a:rPr lang="ru-RU" sz="2000" dirty="0" err="1" smtClean="0">
                <a:effectLst>
                  <a:outerShdw blurRad="38100" dist="38100" dir="2700000" algn="tl">
                    <a:srgbClr val="000000">
                      <a:alpha val="43137"/>
                    </a:srgbClr>
                  </a:outerShdw>
                </a:effectLst>
              </a:rPr>
              <a:t>ц</a:t>
            </a:r>
            <a:r>
              <a:rPr lang="tt-RU" sz="2000" dirty="0" smtClean="0">
                <a:effectLst>
                  <a:outerShdw blurRad="38100" dist="38100" dir="2700000" algn="tl">
                    <a:srgbClr val="000000">
                      <a:alpha val="43137"/>
                    </a:srgbClr>
                  </a:outerShdw>
                </a:effectLst>
              </a:rPr>
              <a:t>асы янына меңләгән кеше шагыйребезне озатырга килгән. Халык агымы, шагыйр</a:t>
            </a:r>
            <a:r>
              <a:rPr lang="ru-RU" sz="2000" dirty="0" err="1" smtClean="0">
                <a:effectLst>
                  <a:outerShdw blurRad="38100" dist="38100" dir="2700000" algn="tl">
                    <a:srgbClr val="000000">
                      <a:alpha val="43137"/>
                    </a:srgbClr>
                  </a:outerShdw>
                </a:effectLst>
              </a:rPr>
              <a:t>ь</a:t>
            </a:r>
            <a:r>
              <a:rPr lang="tt-RU" sz="2000" dirty="0" smtClean="0">
                <a:effectLst>
                  <a:outerShdw blurRad="38100" dist="38100" dir="2700000" algn="tl">
                    <a:srgbClr val="000000">
                      <a:alpha val="43137"/>
                    </a:srgbClr>
                  </a:outerShdw>
                </a:effectLst>
              </a:rPr>
              <a:t>нең соңгы юлын кыскарта барып, һаман алга таба шуыша. Ниһаят</a:t>
            </a:r>
            <a:r>
              <a:rPr lang="ru-RU" sz="2000" dirty="0" err="1" smtClean="0">
                <a:effectLst>
                  <a:outerShdw blurRad="38100" dist="38100" dir="2700000" algn="tl">
                    <a:srgbClr val="000000">
                      <a:alpha val="43137"/>
                    </a:srgbClr>
                  </a:outerShdw>
                </a:effectLst>
              </a:rPr>
              <a:t>ь</a:t>
            </a:r>
            <a:r>
              <a:rPr lang="tt-RU" sz="2000" dirty="0" smtClean="0">
                <a:effectLst>
                  <a:outerShdw blurRad="38100" dist="38100" dir="2700000" algn="tl">
                    <a:srgbClr val="000000">
                      <a:alpha val="43137"/>
                    </a:srgbClr>
                  </a:outerShdw>
                </a:effectLst>
              </a:rPr>
              <a:t>, Яңа бистә. Зират. Капкадан кергәч еракта түгел яңа кабер мәңгелек фатирчысын көтеп тора...</a:t>
            </a:r>
            <a:endParaRPr lang="ru-RU"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1500174"/>
            <a:ext cx="4286280" cy="4524315"/>
          </a:xfrm>
          <a:prstGeom prst="rect">
            <a:avLst/>
          </a:prstGeom>
        </p:spPr>
        <p:txBody>
          <a:bodyPr wrap="square">
            <a:spAutoFit/>
          </a:bodyPr>
          <a:lstStyle/>
          <a:p>
            <a:pPr algn="just">
              <a:spcBef>
                <a:spcPct val="50000"/>
              </a:spcBef>
              <a:defRPr/>
            </a:pPr>
            <a:r>
              <a:rPr lang="tt-RU" sz="2400" b="1" i="1" dirty="0" smtClean="0"/>
              <a:t>Тукай дөн</a:t>
            </a:r>
            <a:r>
              <a:rPr lang="ru-RU" sz="2400" b="1" i="1" dirty="0" err="1" smtClean="0"/>
              <a:t>ь</a:t>
            </a:r>
            <a:r>
              <a:rPr lang="tt-RU" sz="2400" b="1" i="1" dirty="0" smtClean="0"/>
              <a:t>яда 27 ел гына яшәсә дә, искиткеч зур әдәби мирас калдырды, халыкка хезмәт итүнең бөек үрнәген бирде. Шагыр</a:t>
            </a:r>
            <a:r>
              <a:rPr lang="ru-RU" sz="2400" b="1" i="1" dirty="0" err="1" smtClean="0"/>
              <a:t>ь</a:t>
            </a:r>
            <a:r>
              <a:rPr lang="tt-RU" sz="2400" b="1" i="1" dirty="0" smtClean="0"/>
              <a:t>нең шигыр</a:t>
            </a:r>
            <a:r>
              <a:rPr lang="ru-RU" sz="2400" b="1" i="1" dirty="0" err="1" smtClean="0"/>
              <a:t>ь</a:t>
            </a:r>
            <a:r>
              <a:rPr lang="tt-RU" sz="2400" b="1" i="1" dirty="0" smtClean="0"/>
              <a:t> һәм поэмалары, мәкалә һәм хатлары, очерк һәм фел</a:t>
            </a:r>
            <a:r>
              <a:rPr lang="ru-RU" sz="2400" b="1" i="1" dirty="0" err="1" smtClean="0"/>
              <a:t>ь</a:t>
            </a:r>
            <a:r>
              <a:rPr lang="tt-RU" sz="2400" b="1" i="1" dirty="0" smtClean="0"/>
              <a:t>етоннары бүген дә әле безнең замандаш булып яшиләр, халык йөрәгенең  </a:t>
            </a:r>
            <a:r>
              <a:rPr lang="tt-RU" sz="2400" b="1" i="1" dirty="0" smtClean="0">
                <a:solidFill>
                  <a:srgbClr val="FF0000"/>
                </a:solidFill>
              </a:rPr>
              <a:t>“иң нечкә кылларын”</a:t>
            </a:r>
            <a:r>
              <a:rPr lang="tt-RU" sz="2400" b="1" i="1" dirty="0" smtClean="0"/>
              <a:t> тибрәтәләр</a:t>
            </a:r>
            <a:r>
              <a:rPr lang="tt-RU" sz="2400" b="1" i="1" dirty="0" smtClean="0">
                <a:solidFill>
                  <a:schemeClr val="tx1">
                    <a:lumMod val="60000"/>
                    <a:lumOff val="40000"/>
                  </a:schemeClr>
                </a:solidFill>
                <a:effectLst>
                  <a:outerShdw blurRad="38100" dist="38100" dir="2700000" algn="tl">
                    <a:srgbClr val="000000"/>
                  </a:outerShdw>
                </a:effectLst>
              </a:rPr>
              <a:t>.</a:t>
            </a:r>
            <a:endParaRPr lang="ru-RU" sz="2400" dirty="0">
              <a:solidFill>
                <a:schemeClr val="tx1">
                  <a:lumMod val="60000"/>
                  <a:lumOff val="40000"/>
                </a:schemeClr>
              </a:solidFill>
            </a:endParaRPr>
          </a:p>
        </p:txBody>
      </p:sp>
      <p:sp>
        <p:nvSpPr>
          <p:cNvPr id="3" name="Прямоугольник 2"/>
          <p:cNvSpPr/>
          <p:nvPr/>
        </p:nvSpPr>
        <p:spPr>
          <a:xfrm>
            <a:off x="571472" y="214290"/>
            <a:ext cx="8215370" cy="1292662"/>
          </a:xfrm>
          <a:prstGeom prst="rect">
            <a:avLst/>
          </a:prstGeom>
        </p:spPr>
        <p:txBody>
          <a:bodyPr wrap="square">
            <a:spAutoFit/>
          </a:bodyPr>
          <a:lstStyle/>
          <a:p>
            <a:pPr>
              <a:spcBef>
                <a:spcPct val="50000"/>
              </a:spcBef>
            </a:pPr>
            <a:r>
              <a:rPr lang="tt-RU" sz="2400" dirty="0" smtClean="0">
                <a:solidFill>
                  <a:srgbClr val="FF0000"/>
                </a:solidFill>
                <a:effectLst>
                  <a:outerShdw blurRad="38100" dist="38100" dir="2700000" algn="tl">
                    <a:srgbClr val="000000">
                      <a:alpha val="43137"/>
                    </a:srgbClr>
                  </a:outerShdw>
                </a:effectLst>
              </a:rPr>
              <a:t>Килер заман, һәр язучының үзен, сүзен вә шәхси тормышын инәсеннән җебенә кадәр тикшереп чыгарлар әле. </a:t>
            </a:r>
          </a:p>
          <a:p>
            <a:pPr>
              <a:spcBef>
                <a:spcPct val="50000"/>
              </a:spcBef>
            </a:pPr>
            <a:r>
              <a:rPr lang="tt-RU" sz="2000" dirty="0" smtClean="0">
                <a:solidFill>
                  <a:srgbClr val="FF0000"/>
                </a:solidFill>
              </a:rPr>
              <a:t>			                        Габдулла Тукай. 1913 ел. </a:t>
            </a:r>
            <a:endParaRPr lang="ru-RU" sz="2000" dirty="0">
              <a:solidFill>
                <a:srgbClr val="FF0000"/>
              </a:solidFill>
            </a:endParaRPr>
          </a:p>
        </p:txBody>
      </p:sp>
      <p:pic>
        <p:nvPicPr>
          <p:cNvPr id="4" name="Picture 2" descr="Сохранить0028"/>
          <p:cNvPicPr>
            <a:picLocks noChangeAspect="1" noChangeArrowheads="1"/>
          </p:cNvPicPr>
          <p:nvPr/>
        </p:nvPicPr>
        <p:blipFill>
          <a:blip r:embed="rId2"/>
          <a:srcRect/>
          <a:stretch>
            <a:fillRect/>
          </a:stretch>
        </p:blipFill>
        <p:spPr bwMode="auto">
          <a:xfrm>
            <a:off x="214282" y="1214422"/>
            <a:ext cx="4214842" cy="5143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0"/>
          <p:cNvPicPr>
            <a:picLocks noChangeAspect="1" noChangeArrowheads="1"/>
          </p:cNvPicPr>
          <p:nvPr/>
        </p:nvPicPr>
        <p:blipFill>
          <a:blip r:embed="rId2"/>
          <a:srcRect/>
          <a:stretch>
            <a:fillRect/>
          </a:stretch>
        </p:blipFill>
        <p:spPr bwMode="auto">
          <a:xfrm>
            <a:off x="3786182" y="857232"/>
            <a:ext cx="4910745" cy="5214950"/>
          </a:xfrm>
          <a:prstGeom prst="rect">
            <a:avLst/>
          </a:prstGeom>
          <a:noFill/>
          <a:ln w="9525">
            <a:noFill/>
            <a:miter lim="800000"/>
            <a:headEnd/>
            <a:tailEnd/>
          </a:ln>
        </p:spPr>
      </p:pic>
      <p:pic>
        <p:nvPicPr>
          <p:cNvPr id="3" name="Picture 2" descr="Сохранить0037"/>
          <p:cNvPicPr>
            <a:picLocks noChangeAspect="1" noChangeArrowheads="1"/>
          </p:cNvPicPr>
          <p:nvPr/>
        </p:nvPicPr>
        <p:blipFill>
          <a:blip r:embed="rId3"/>
          <a:srcRect/>
          <a:stretch>
            <a:fillRect/>
          </a:stretch>
        </p:blipFill>
        <p:spPr bwMode="auto">
          <a:xfrm>
            <a:off x="214282" y="915142"/>
            <a:ext cx="3357586" cy="4688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14290"/>
            <a:ext cx="878687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1906—1907 еллар. Бер ел эчендә Тукай 50 ләп шигъри әсәр, поэма (барлыгы меңнән артык шигырь юлы), 50 гә якын мәкалә, фельетон яза.</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1907 ел. Тукай тәрҗемә итә.</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1909 ел. Тукайның 7 китабы дөньяга чыга.</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1914 ел. Тукайның берничә әсәре рус теленә тәрҗемә ителә.</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1917 елдан алып бүгенге көнгә кадәр кайбер әсәрләре рус телендә 2 млн.нан артык тираж белән 50 тапкыр басылып чыкты.</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1921 ел.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Тукайның «Шүрәле»се беренче</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тапкыр</a:t>
            </a:r>
            <a:r>
              <a:rPr kumimoji="0" lang="ru-RU" b="0" i="0" u="none" strike="noStrike" cap="none" normalizeH="0" baseline="0" dirty="0" smtClean="0">
                <a:ln>
                  <a:noFill/>
                </a:ln>
                <a:solidFill>
                  <a:schemeClr val="tx1"/>
                </a:solidFill>
                <a:effectLst/>
                <a:latin typeface="Arial" pitchFamily="34" charset="0"/>
                <a:ea typeface="Times New Roman" pitchFamily="18" charset="0"/>
              </a:rPr>
              <a:t> рус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телендә басылып</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чыкты</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1945 ел. М.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Җәлил исемендәге </a:t>
            </a:r>
            <a:r>
              <a:rPr kumimoji="0" lang="ru-RU" b="0" i="0" u="none" strike="noStrike" cap="none" normalizeH="0" baseline="0" dirty="0" smtClean="0">
                <a:ln>
                  <a:noFill/>
                </a:ln>
                <a:solidFill>
                  <a:schemeClr val="tx1"/>
                </a:solidFill>
                <a:effectLst/>
                <a:latin typeface="Arial" pitchFamily="34" charset="0"/>
                <a:ea typeface="Times New Roman" pitchFamily="18" charset="0"/>
              </a:rPr>
              <a:t>Татар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дәүләт </a:t>
            </a:r>
            <a:r>
              <a:rPr kumimoji="0" lang="ru-RU" b="0" i="0" u="none" strike="noStrike" cap="none" normalizeH="0" baseline="0" dirty="0" smtClean="0">
                <a:ln>
                  <a:noFill/>
                </a:ln>
                <a:solidFill>
                  <a:schemeClr val="tx1"/>
                </a:solidFill>
                <a:effectLst/>
                <a:latin typeface="Arial" pitchFamily="34" charset="0"/>
                <a:ea typeface="Times New Roman" pitchFamily="18" charset="0"/>
              </a:rPr>
              <a:t>опера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һәм</a:t>
            </a: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балет театры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сәхнәсендә беренче</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мәртәбә </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Шүрәле</a:t>
            </a:r>
            <a:r>
              <a:rPr kumimoji="0" lang="ru-RU" b="0" i="0" u="none" strike="noStrike" cap="none" normalizeH="0" baseline="0" dirty="0" smtClean="0">
                <a:ln>
                  <a:noFill/>
                </a:ln>
                <a:solidFill>
                  <a:schemeClr val="tx1"/>
                </a:solidFill>
                <a:effectLst/>
                <a:latin typeface="Arial" pitchFamily="34" charset="0"/>
                <a:ea typeface="Times New Roman" pitchFamily="18" charset="0"/>
              </a:rPr>
              <a:t>»не куя.</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1958 ел.</a:t>
            </a:r>
            <a:r>
              <a:rPr kumimoji="0" lang="ru-RU" b="0" i="0" u="none" strike="noStrike" cap="none" normalizeH="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Г. Тукай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исемендәге дәүләт премиясе</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булдырылуы</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игълан</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ителә</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1971 ел. Арча районы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Яңа Кырлай</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авылында</a:t>
            </a:r>
            <a:r>
              <a:rPr kumimoji="0" lang="ru-RU" b="0" i="0" u="none" strike="noStrike" cap="none" normalizeH="0" baseline="0" dirty="0" smtClean="0">
                <a:ln>
                  <a:noFill/>
                </a:ln>
                <a:solidFill>
                  <a:schemeClr val="tx1"/>
                </a:solidFill>
                <a:effectLst/>
                <a:latin typeface="Arial" pitchFamily="34" charset="0"/>
                <a:ea typeface="Times New Roman" pitchFamily="18" charset="0"/>
              </a:rPr>
              <a:t> Г.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Тукайның әдәби-мемориаль </a:t>
            </a:r>
            <a:r>
              <a:rPr kumimoji="0" lang="ru-RU" b="0" i="0" u="none" strike="noStrike" cap="none" normalizeH="0" baseline="0" dirty="0" smtClean="0">
                <a:ln>
                  <a:noFill/>
                </a:ln>
                <a:solidFill>
                  <a:schemeClr val="tx1"/>
                </a:solidFill>
                <a:effectLst/>
                <a:latin typeface="Arial" pitchFamily="34" charset="0"/>
                <a:ea typeface="Times New Roman" pitchFamily="18" charset="0"/>
              </a:rPr>
              <a:t>музее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ачыла</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1979 ел.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Ибраһим Нуруллинның </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Атаклы</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кешеләр</a:t>
            </a: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тормышы</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сериясеннән </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Габдулла</a:t>
            </a:r>
            <a:r>
              <a:rPr kumimoji="0" lang="ru-RU" b="0" i="0" u="none" strike="noStrike" cap="none" normalizeH="0" baseline="0" dirty="0" smtClean="0">
                <a:ln>
                  <a:noFill/>
                </a:ln>
                <a:solidFill>
                  <a:schemeClr val="tx1"/>
                </a:solidFill>
                <a:effectLst/>
                <a:latin typeface="Arial" pitchFamily="34" charset="0"/>
                <a:ea typeface="Times New Roman" pitchFamily="18" charset="0"/>
              </a:rPr>
              <a:t> Тукай»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китабы</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басылып</a:t>
            </a: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чыга</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Китап</a:t>
            </a:r>
            <a:r>
              <a:rPr kumimoji="0" lang="ru-RU" b="0" i="0" u="none" strike="noStrike" cap="none" normalizeH="0" baseline="0" dirty="0" smtClean="0">
                <a:ln>
                  <a:noFill/>
                </a:ln>
                <a:solidFill>
                  <a:schemeClr val="tx1"/>
                </a:solidFill>
                <a:effectLst/>
                <a:latin typeface="Arial" pitchFamily="34" charset="0"/>
                <a:ea typeface="Times New Roman" pitchFamily="18" charset="0"/>
              </a:rPr>
              <a:t> рус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телендә дә дөнья күрә</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1984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елда</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Мәскәүдә </a:t>
            </a:r>
            <a:r>
              <a:rPr kumimoji="0" lang="ru-RU" b="0" i="0" u="none" strike="noStrike" cap="none" normalizeH="0" baseline="0" dirty="0" smtClean="0">
                <a:ln>
                  <a:noFill/>
                </a:ln>
                <a:solidFill>
                  <a:schemeClr val="tx1"/>
                </a:solidFill>
                <a:effectLst/>
                <a:latin typeface="Arial" pitchFamily="34" charset="0"/>
                <a:ea typeface="Times New Roman" pitchFamily="18" charset="0"/>
              </a:rPr>
              <a:t>Пушкин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музеенда</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Тукайга</a:t>
            </a:r>
            <a:r>
              <a:rPr kumimoji="0" lang="ru-RU" b="0" i="0" u="none" strike="noStrike" cap="none" normalizeH="0" baseline="0" dirty="0" smtClean="0">
                <a:ln>
                  <a:noFill/>
                </a:ln>
                <a:solidFill>
                  <a:schemeClr val="tx1"/>
                </a:solidFill>
                <a:effectLst/>
                <a:latin typeface="Arial" pitchFamily="34" charset="0"/>
                <a:ea typeface="Times New Roman" pitchFamily="18" charset="0"/>
              </a:rPr>
              <a:t> да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урын</a:t>
            </a: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бирелә.</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1985 ел. Октябрь. Париж.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Берләшкән Милләтләр Оешмасы</a:t>
            </a:r>
            <a:r>
              <a:rPr kumimoji="0" lang="ru-RU" b="0" i="0" u="none" strike="noStrike" cap="none" normalizeH="0" baseline="0" dirty="0" smtClean="0">
                <a:ln>
                  <a:noFill/>
                </a:ln>
                <a:solidFill>
                  <a:schemeClr val="tx1"/>
                </a:solidFill>
                <a:effectLst/>
                <a:latin typeface="Arial" pitchFamily="34" charset="0"/>
                <a:ea typeface="Times New Roman" pitchFamily="18" charset="0"/>
              </a:rPr>
              <a:t> (ЮНЕСКО)  Г.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Тукайны</a:t>
            </a: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бөтендөнья бөек кешеләр исемлегенә кертелүен игълан</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итте</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tt-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rPr>
              <a:t>1986 ел.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Башкалабыз</a:t>
            </a:r>
            <a:r>
              <a:rPr kumimoji="0" lang="ru-RU" b="0" i="0" u="none" strike="noStrike" cap="none" normalizeH="0" baseline="0" dirty="0" smtClean="0">
                <a:ln>
                  <a:noFill/>
                </a:ln>
                <a:solidFill>
                  <a:schemeClr val="tx1"/>
                </a:solidFill>
                <a:effectLst/>
                <a:latin typeface="Arial" pitchFamily="34" charset="0"/>
                <a:ea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Казанда</a:t>
            </a:r>
            <a:r>
              <a:rPr kumimoji="0" lang="ru-RU" b="0" i="0" u="none" strike="noStrike" cap="none" normalizeH="0" baseline="0" dirty="0" smtClean="0">
                <a:ln>
                  <a:noFill/>
                </a:ln>
                <a:solidFill>
                  <a:schemeClr val="tx1"/>
                </a:solidFill>
                <a:effectLst/>
                <a:latin typeface="Arial" pitchFamily="34" charset="0"/>
                <a:ea typeface="Times New Roman" pitchFamily="18" charset="0"/>
              </a:rPr>
              <a:t> Тукай музее </a:t>
            </a:r>
            <a:r>
              <a:rPr kumimoji="0" lang="ru-RU" b="0" i="0" u="none" strike="noStrike" cap="none" normalizeH="0" baseline="0" dirty="0" err="1" smtClean="0">
                <a:ln>
                  <a:noFill/>
                </a:ln>
                <a:solidFill>
                  <a:schemeClr val="tx1"/>
                </a:solidFill>
                <a:effectLst/>
                <a:latin typeface="Arial" pitchFamily="34" charset="0"/>
                <a:ea typeface="Times New Roman" pitchFamily="18" charset="0"/>
              </a:rPr>
              <a:t>ачыла</a:t>
            </a:r>
            <a:r>
              <a:rPr kumimoji="0" lang="ru-RU" b="0" i="0" u="none" strike="noStrike" cap="none" normalizeH="0" baseline="0" dirty="0" smtClean="0">
                <a:ln>
                  <a:noFill/>
                </a:ln>
                <a:solidFill>
                  <a:schemeClr val="tx1"/>
                </a:solidFill>
                <a:effectLst/>
                <a:latin typeface="Arial" pitchFamily="34" charset="0"/>
                <a:ea typeface="Times New Roman" pitchFamily="18" charset="0"/>
              </a:rPr>
              <a:t>.</a:t>
            </a:r>
            <a:endParaRPr kumimoji="0" lang="ru-RU"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85728"/>
            <a:ext cx="7715304" cy="2169825"/>
          </a:xfrm>
          <a:prstGeom prst="rect">
            <a:avLst/>
          </a:prstGeom>
        </p:spPr>
        <p:txBody>
          <a:bodyPr wrap="square">
            <a:spAutoFit/>
          </a:bodyPr>
          <a:lstStyle/>
          <a:p>
            <a:pPr>
              <a:spcBef>
                <a:spcPct val="50000"/>
              </a:spcBef>
            </a:pPr>
            <a:endParaRPr lang="tt-RU" dirty="0" smtClean="0"/>
          </a:p>
          <a:p>
            <a:pPr>
              <a:spcBef>
                <a:spcPct val="50000"/>
              </a:spcBef>
            </a:pPr>
            <a:r>
              <a:rPr lang="tt-RU" dirty="0" smtClean="0"/>
              <a:t>Бу ярдәмлек сезгә әзме – күпме бөек Тукаебыз тормышы һәм иҗаты турында искә төшерергә ярдәм итәр дип ышанам.</a:t>
            </a:r>
          </a:p>
          <a:p>
            <a:pPr>
              <a:spcBef>
                <a:spcPct val="50000"/>
              </a:spcBef>
            </a:pPr>
            <a:r>
              <a:rPr lang="tt-RU" dirty="0" smtClean="0"/>
              <a:t>Эшне әзерләде Казан шәһәре Вахитов районы 131нче ли</a:t>
            </a:r>
            <a:r>
              <a:rPr lang="ru-RU" dirty="0" err="1" smtClean="0"/>
              <a:t>ц</a:t>
            </a:r>
            <a:r>
              <a:rPr lang="tt-RU" dirty="0" smtClean="0"/>
              <a:t>ейның </a:t>
            </a:r>
          </a:p>
          <a:p>
            <a:pPr>
              <a:spcBef>
                <a:spcPct val="50000"/>
              </a:spcBef>
            </a:pPr>
            <a:r>
              <a:rPr lang="en-US" dirty="0" smtClean="0"/>
              <a:t>I </a:t>
            </a:r>
            <a:r>
              <a:rPr lang="ru-RU" dirty="0" err="1" smtClean="0"/>
              <a:t>категорияле</a:t>
            </a:r>
            <a:r>
              <a:rPr lang="ru-RU" dirty="0" smtClean="0"/>
              <a:t> татар </a:t>
            </a:r>
            <a:r>
              <a:rPr lang="tt-RU" dirty="0" smtClean="0"/>
              <a:t>теле һәм әдәбияты </a:t>
            </a:r>
            <a:r>
              <a:rPr lang="tt-RU" dirty="0" smtClean="0"/>
              <a:t>укытучысы </a:t>
            </a:r>
            <a:r>
              <a:rPr lang="tt-RU" dirty="0" smtClean="0"/>
              <a:t>Заһидуллина Эл</a:t>
            </a:r>
            <a:r>
              <a:rPr lang="ru-RU" dirty="0" err="1" smtClean="0"/>
              <a:t>ь</a:t>
            </a:r>
            <a:r>
              <a:rPr lang="tt-RU" dirty="0" smtClean="0"/>
              <a:t>вира Котдус кызы.</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pic>
        <p:nvPicPr>
          <p:cNvPr id="3" name="Picture 43"/>
          <p:cNvPicPr>
            <a:picLocks noChangeAspect="1" noChangeArrowheads="1"/>
          </p:cNvPicPr>
          <p:nvPr/>
        </p:nvPicPr>
        <p:blipFill>
          <a:blip r:embed="rId2"/>
          <a:srcRect/>
          <a:stretch>
            <a:fillRect/>
          </a:stretch>
        </p:blipFill>
        <p:spPr bwMode="auto">
          <a:xfrm>
            <a:off x="428596" y="214290"/>
            <a:ext cx="2786082" cy="2571768"/>
          </a:xfrm>
          <a:prstGeom prst="rect">
            <a:avLst/>
          </a:prstGeom>
          <a:noFill/>
          <a:ln w="9525">
            <a:noFill/>
            <a:miter lim="800000"/>
            <a:headEnd/>
            <a:tailEnd/>
          </a:ln>
        </p:spPr>
      </p:pic>
      <p:pic>
        <p:nvPicPr>
          <p:cNvPr id="4" name="Picture 7" descr="4"/>
          <p:cNvPicPr>
            <a:picLocks noChangeAspect="1" noChangeArrowheads="1"/>
          </p:cNvPicPr>
          <p:nvPr/>
        </p:nvPicPr>
        <p:blipFill>
          <a:blip r:embed="rId3"/>
          <a:srcRect/>
          <a:stretch>
            <a:fillRect/>
          </a:stretch>
        </p:blipFill>
        <p:spPr bwMode="auto">
          <a:xfrm>
            <a:off x="1071538" y="3071810"/>
            <a:ext cx="2508183" cy="2928958"/>
          </a:xfrm>
          <a:prstGeom prst="rect">
            <a:avLst/>
          </a:prstGeom>
          <a:noFill/>
          <a:ln w="9525">
            <a:noFill/>
            <a:miter lim="800000"/>
            <a:headEnd/>
            <a:tailEnd/>
          </a:ln>
        </p:spPr>
      </p:pic>
      <p:pic>
        <p:nvPicPr>
          <p:cNvPr id="5" name="Picture 8" descr="5"/>
          <p:cNvPicPr>
            <a:picLocks noChangeAspect="1" noChangeArrowheads="1"/>
          </p:cNvPicPr>
          <p:nvPr/>
        </p:nvPicPr>
        <p:blipFill>
          <a:blip r:embed="rId4"/>
          <a:srcRect/>
          <a:stretch>
            <a:fillRect/>
          </a:stretch>
        </p:blipFill>
        <p:spPr bwMode="auto">
          <a:xfrm>
            <a:off x="5000628" y="2928934"/>
            <a:ext cx="2786082" cy="3106752"/>
          </a:xfrm>
          <a:prstGeom prst="rect">
            <a:avLst/>
          </a:prstGeom>
          <a:noFill/>
          <a:ln w="9525">
            <a:noFill/>
            <a:miter lim="800000"/>
            <a:headEnd/>
            <a:tailEnd/>
          </a:ln>
        </p:spPr>
      </p:pic>
      <p:sp>
        <p:nvSpPr>
          <p:cNvPr id="7" name="Прямоугольник 6"/>
          <p:cNvSpPr/>
          <p:nvPr/>
        </p:nvSpPr>
        <p:spPr>
          <a:xfrm>
            <a:off x="3357554" y="500042"/>
            <a:ext cx="5000660" cy="2677656"/>
          </a:xfrm>
          <a:prstGeom prst="rect">
            <a:avLst/>
          </a:prstGeom>
        </p:spPr>
        <p:txBody>
          <a:bodyPr wrap="square">
            <a:spAutoFit/>
          </a:bodyPr>
          <a:lstStyle/>
          <a:p>
            <a:r>
              <a:rPr lang="ru-RU" sz="2800" dirty="0" err="1" smtClean="0"/>
              <a:t>Габдуллаҗан Мөхәммәтгариф улы</a:t>
            </a:r>
            <a:r>
              <a:rPr lang="ru-RU" sz="2800" dirty="0" smtClean="0"/>
              <a:t> </a:t>
            </a:r>
            <a:r>
              <a:rPr lang="ru-RU" sz="2800" dirty="0" err="1" smtClean="0"/>
              <a:t>Тукаев</a:t>
            </a:r>
            <a:r>
              <a:rPr lang="ru-RU" sz="2800" dirty="0" smtClean="0"/>
              <a:t>  1886 </a:t>
            </a:r>
            <a:r>
              <a:rPr lang="ru-RU" sz="2800" dirty="0" err="1" smtClean="0"/>
              <a:t>елның </a:t>
            </a:r>
            <a:r>
              <a:rPr lang="ru-RU" sz="2800" dirty="0" smtClean="0"/>
              <a:t>13 (26) </a:t>
            </a:r>
            <a:r>
              <a:rPr lang="ru-RU" sz="2800" dirty="0" err="1" smtClean="0"/>
              <a:t>апрелендә</a:t>
            </a:r>
            <a:r>
              <a:rPr lang="ru-RU" sz="2800" dirty="0" smtClean="0"/>
              <a:t>, Казан </a:t>
            </a:r>
            <a:r>
              <a:rPr lang="ru-RU" sz="2800" dirty="0" err="1" smtClean="0"/>
              <a:t>өязе</a:t>
            </a:r>
            <a:r>
              <a:rPr lang="ru-RU" sz="2800" dirty="0" smtClean="0"/>
              <a:t>, </a:t>
            </a:r>
            <a:r>
              <a:rPr lang="ru-RU" sz="2800" dirty="0" err="1" smtClean="0"/>
              <a:t>Мәңгәр волосте</a:t>
            </a:r>
            <a:r>
              <a:rPr lang="ru-RU" sz="2800" dirty="0" smtClean="0"/>
              <a:t>, </a:t>
            </a:r>
            <a:r>
              <a:rPr lang="ru-RU" sz="2800" dirty="0" err="1" smtClean="0"/>
              <a:t>Кушлавыч</a:t>
            </a:r>
            <a:r>
              <a:rPr lang="ru-RU" sz="2800" dirty="0" smtClean="0"/>
              <a:t> </a:t>
            </a:r>
            <a:r>
              <a:rPr lang="ru-RU" sz="2800" dirty="0" err="1" smtClean="0"/>
              <a:t>авылында</a:t>
            </a:r>
            <a:r>
              <a:rPr lang="ru-RU" sz="2800" dirty="0" smtClean="0"/>
              <a:t>, мулла </a:t>
            </a:r>
            <a:r>
              <a:rPr lang="ru-RU" sz="2800" dirty="0" err="1" smtClean="0"/>
              <a:t>гаиләсендә туа</a:t>
            </a:r>
            <a:r>
              <a:rPr lang="ru-RU" sz="2800" dirty="0" smtClean="0"/>
              <a:t>.</a:t>
            </a:r>
            <a:endParaRPr lang="ru-RU" sz="2800" dirty="0"/>
          </a:p>
        </p:txBody>
      </p:sp>
      <p:sp>
        <p:nvSpPr>
          <p:cNvPr id="10" name="Прямоугольник 9"/>
          <p:cNvSpPr/>
          <p:nvPr/>
        </p:nvSpPr>
        <p:spPr>
          <a:xfrm rot="10800000" flipV="1">
            <a:off x="785784" y="5843616"/>
            <a:ext cx="3929092" cy="830997"/>
          </a:xfrm>
          <a:prstGeom prst="rect">
            <a:avLst/>
          </a:prstGeom>
        </p:spPr>
        <p:txBody>
          <a:bodyPr wrap="square">
            <a:spAutoFit/>
          </a:bodyPr>
          <a:lstStyle/>
          <a:p>
            <a:pPr>
              <a:spcBef>
                <a:spcPct val="50000"/>
              </a:spcBef>
            </a:pPr>
            <a:r>
              <a:rPr lang="tt-RU" sz="2400" i="1" dirty="0" smtClean="0"/>
              <a:t>Мөхәммәтгариф – Габдулланың </a:t>
            </a:r>
            <a:r>
              <a:rPr lang="tt-RU" sz="2400" dirty="0" smtClean="0"/>
              <a:t>атасы.</a:t>
            </a:r>
            <a:endParaRPr lang="ru-RU" sz="2400" dirty="0"/>
          </a:p>
        </p:txBody>
      </p:sp>
      <p:sp>
        <p:nvSpPr>
          <p:cNvPr id="11" name="Прямоугольник 10"/>
          <p:cNvSpPr/>
          <p:nvPr/>
        </p:nvSpPr>
        <p:spPr>
          <a:xfrm rot="10800000" flipV="1">
            <a:off x="4643438" y="5819755"/>
            <a:ext cx="3500462" cy="830997"/>
          </a:xfrm>
          <a:prstGeom prst="rect">
            <a:avLst/>
          </a:prstGeom>
        </p:spPr>
        <p:txBody>
          <a:bodyPr wrap="square">
            <a:spAutoFit/>
          </a:bodyPr>
          <a:lstStyle/>
          <a:p>
            <a:r>
              <a:rPr lang="tt-RU" sz="2400" dirty="0" smtClean="0"/>
              <a:t>Мәмдүдә - Габдулланың анасы</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a:srcRect/>
          <a:stretch>
            <a:fillRect/>
          </a:stretch>
        </p:blipFill>
        <p:spPr>
          <a:xfrm>
            <a:off x="428596" y="714356"/>
            <a:ext cx="3957641" cy="2995618"/>
          </a:xfrm>
          <a:prstGeom prst="rect">
            <a:avLst/>
          </a:prstGeom>
          <a:noFill/>
        </p:spPr>
      </p:pic>
      <p:sp>
        <p:nvSpPr>
          <p:cNvPr id="3" name="Text Box 17"/>
          <p:cNvSpPr txBox="1">
            <a:spLocks noChangeArrowheads="1"/>
          </p:cNvSpPr>
          <p:nvPr/>
        </p:nvSpPr>
        <p:spPr bwMode="auto">
          <a:xfrm rot="10800000" flipV="1">
            <a:off x="785786" y="4321146"/>
            <a:ext cx="2860794" cy="830997"/>
          </a:xfrm>
          <a:prstGeom prst="rect">
            <a:avLst/>
          </a:prstGeom>
          <a:noFill/>
          <a:ln w="9525">
            <a:noFill/>
            <a:miter lim="800000"/>
            <a:headEnd/>
            <a:tailEnd/>
          </a:ln>
        </p:spPr>
        <p:txBody>
          <a:bodyPr wrap="square">
            <a:spAutoFit/>
          </a:bodyPr>
          <a:lstStyle/>
          <a:p>
            <a:pPr>
              <a:spcBef>
                <a:spcPct val="50000"/>
              </a:spcBef>
            </a:pPr>
            <a:r>
              <a:rPr lang="tt-RU" sz="2400" dirty="0"/>
              <a:t>Кушлавычта шагыйр</a:t>
            </a:r>
            <a:r>
              <a:rPr lang="ru-RU" sz="2400" dirty="0" err="1"/>
              <a:t>ь</a:t>
            </a:r>
            <a:r>
              <a:rPr lang="tt-RU" sz="2400" dirty="0"/>
              <a:t> туган йорт.</a:t>
            </a:r>
            <a:endParaRPr lang="ru-RU" sz="2400" dirty="0"/>
          </a:p>
        </p:txBody>
      </p:sp>
      <p:sp>
        <p:nvSpPr>
          <p:cNvPr id="4" name="Прямоугольник 3"/>
          <p:cNvSpPr/>
          <p:nvPr/>
        </p:nvSpPr>
        <p:spPr>
          <a:xfrm>
            <a:off x="4357686" y="1000108"/>
            <a:ext cx="4500594" cy="4185761"/>
          </a:xfrm>
          <a:prstGeom prst="rect">
            <a:avLst/>
          </a:prstGeom>
        </p:spPr>
        <p:txBody>
          <a:bodyPr wrap="square">
            <a:spAutoFit/>
          </a:bodyPr>
          <a:lstStyle/>
          <a:p>
            <a:pPr algn="ctr">
              <a:spcBef>
                <a:spcPct val="50000"/>
              </a:spcBef>
            </a:pPr>
            <a:r>
              <a:rPr lang="tt-RU" sz="2800" b="1" dirty="0" smtClean="0"/>
              <a:t> </a:t>
            </a:r>
            <a:r>
              <a:rPr lang="tt-RU" sz="2800" dirty="0" smtClean="0">
                <a:solidFill>
                  <a:srgbClr val="C00000"/>
                </a:solidFill>
              </a:rPr>
              <a:t>Тау башында салынгандыр безнең авыл.</a:t>
            </a:r>
          </a:p>
          <a:p>
            <a:pPr algn="ctr">
              <a:spcBef>
                <a:spcPct val="50000"/>
              </a:spcBef>
            </a:pPr>
            <a:r>
              <a:rPr lang="tt-RU" sz="2800" dirty="0" smtClean="0">
                <a:solidFill>
                  <a:srgbClr val="C00000"/>
                </a:solidFill>
              </a:rPr>
              <a:t>  Бер чишмә бар, якын безнең авылга ул.</a:t>
            </a:r>
          </a:p>
          <a:p>
            <a:pPr algn="ctr">
              <a:spcBef>
                <a:spcPct val="50000"/>
              </a:spcBef>
            </a:pPr>
            <a:r>
              <a:rPr lang="tt-RU" sz="2800" dirty="0" smtClean="0">
                <a:solidFill>
                  <a:srgbClr val="C00000"/>
                </a:solidFill>
              </a:rPr>
              <a:t>Авылыбызның ямен, суы тәмен беләм,</a:t>
            </a:r>
          </a:p>
          <a:p>
            <a:pPr algn="ctr">
              <a:spcBef>
                <a:spcPct val="50000"/>
              </a:spcBef>
            </a:pPr>
            <a:r>
              <a:rPr lang="tt-RU" sz="2800" dirty="0" smtClean="0">
                <a:solidFill>
                  <a:srgbClr val="C00000"/>
                </a:solidFill>
              </a:rPr>
              <a:t>  Шуңар күрә сөям җаным– тәнем белән...</a:t>
            </a:r>
            <a:endParaRPr lang="ru-RU" sz="28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Изображение 004"/>
          <p:cNvPicPr>
            <a:picLocks noChangeAspect="1" noChangeArrowheads="1"/>
          </p:cNvPicPr>
          <p:nvPr/>
        </p:nvPicPr>
        <p:blipFill>
          <a:blip r:embed="rId2"/>
          <a:srcRect/>
          <a:stretch>
            <a:fillRect/>
          </a:stretch>
        </p:blipFill>
        <p:spPr bwMode="auto">
          <a:xfrm>
            <a:off x="6000760" y="1214422"/>
            <a:ext cx="2857520" cy="4357718"/>
          </a:xfrm>
          <a:prstGeom prst="rect">
            <a:avLst/>
          </a:prstGeom>
          <a:noFill/>
        </p:spPr>
      </p:pic>
      <p:sp>
        <p:nvSpPr>
          <p:cNvPr id="3" name="Прямоугольник 2"/>
          <p:cNvSpPr/>
          <p:nvPr/>
        </p:nvSpPr>
        <p:spPr>
          <a:xfrm rot="10800000" flipV="1">
            <a:off x="5214942" y="5531718"/>
            <a:ext cx="3929058" cy="1200329"/>
          </a:xfrm>
          <a:prstGeom prst="rect">
            <a:avLst/>
          </a:prstGeom>
        </p:spPr>
        <p:txBody>
          <a:bodyPr wrap="square">
            <a:spAutoFit/>
          </a:bodyPr>
          <a:lstStyle/>
          <a:p>
            <a:pPr algn="ctr">
              <a:spcBef>
                <a:spcPct val="50000"/>
              </a:spcBef>
            </a:pPr>
            <a:r>
              <a:rPr lang="tt-RU" sz="2400" dirty="0" smtClean="0"/>
              <a:t>Габдулланың әтисе Мөхәммәтгариф мулланың кабере</a:t>
            </a:r>
            <a:endParaRPr lang="ru-RU" sz="2400" dirty="0"/>
          </a:p>
        </p:txBody>
      </p:sp>
      <p:sp>
        <p:nvSpPr>
          <p:cNvPr id="4" name="Прямоугольник 3"/>
          <p:cNvSpPr/>
          <p:nvPr/>
        </p:nvSpPr>
        <p:spPr>
          <a:xfrm>
            <a:off x="214282" y="285728"/>
            <a:ext cx="6072230" cy="461665"/>
          </a:xfrm>
          <a:prstGeom prst="rect">
            <a:avLst/>
          </a:prstGeom>
        </p:spPr>
        <p:txBody>
          <a:bodyPr wrap="square">
            <a:spAutoFit/>
          </a:bodyPr>
          <a:lstStyle/>
          <a:p>
            <a:pPr>
              <a:spcBef>
                <a:spcPct val="50000"/>
              </a:spcBef>
            </a:pPr>
            <a:r>
              <a:rPr lang="tt-RU" sz="2400" dirty="0" smtClean="0"/>
              <a:t>Кечкенә Тукай 4 айда әтисез кала.</a:t>
            </a:r>
            <a:endParaRPr lang="ru-RU" sz="2400" dirty="0"/>
          </a:p>
        </p:txBody>
      </p:sp>
      <p:pic>
        <p:nvPicPr>
          <p:cNvPr id="6" name="Picture 7"/>
          <p:cNvPicPr>
            <a:picLocks noChangeAspect="1" noChangeArrowheads="1"/>
          </p:cNvPicPr>
          <p:nvPr/>
        </p:nvPicPr>
        <p:blipFill>
          <a:blip r:embed="rId3"/>
          <a:srcRect/>
          <a:stretch>
            <a:fillRect/>
          </a:stretch>
        </p:blipFill>
        <p:spPr>
          <a:xfrm>
            <a:off x="785786" y="1071546"/>
            <a:ext cx="3952875" cy="52276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Изображение 005"/>
          <p:cNvPicPr>
            <a:picLocks noChangeAspect="1" noChangeArrowheads="1"/>
          </p:cNvPicPr>
          <p:nvPr/>
        </p:nvPicPr>
        <p:blipFill>
          <a:blip r:embed="rId2"/>
          <a:srcRect/>
          <a:stretch>
            <a:fillRect/>
          </a:stretch>
        </p:blipFill>
        <p:spPr bwMode="auto">
          <a:xfrm>
            <a:off x="642910" y="285728"/>
            <a:ext cx="7786742" cy="4714908"/>
          </a:xfrm>
          <a:prstGeom prst="rect">
            <a:avLst/>
          </a:prstGeom>
          <a:noFill/>
        </p:spPr>
      </p:pic>
      <p:sp>
        <p:nvSpPr>
          <p:cNvPr id="5" name="Прямоугольник 4"/>
          <p:cNvSpPr/>
          <p:nvPr/>
        </p:nvSpPr>
        <p:spPr>
          <a:xfrm>
            <a:off x="1785918" y="4929198"/>
            <a:ext cx="5143536" cy="1569660"/>
          </a:xfrm>
          <a:prstGeom prst="rect">
            <a:avLst/>
          </a:prstGeom>
        </p:spPr>
        <p:txBody>
          <a:bodyPr wrap="square">
            <a:spAutoFit/>
          </a:bodyPr>
          <a:lstStyle/>
          <a:p>
            <a:pPr algn="ctr">
              <a:spcBef>
                <a:spcPct val="50000"/>
              </a:spcBef>
            </a:pPr>
            <a:r>
              <a:rPr lang="tt-RU" sz="2400" dirty="0" smtClean="0"/>
              <a:t>Кечкенә Габдулланың әнисе Мәмдүдә Сасна авылы мулласына кияүгә чыга һәм соңрак аны үз янына алдыра.</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Сохранить0006"/>
          <p:cNvPicPr>
            <a:picLocks noChangeAspect="1" noChangeArrowheads="1"/>
          </p:cNvPicPr>
          <p:nvPr/>
        </p:nvPicPr>
        <p:blipFill>
          <a:blip r:embed="rId2"/>
          <a:srcRect/>
          <a:stretch>
            <a:fillRect/>
          </a:stretch>
        </p:blipFill>
        <p:spPr bwMode="auto">
          <a:xfrm>
            <a:off x="4929190" y="357166"/>
            <a:ext cx="3530592" cy="3500486"/>
          </a:xfrm>
          <a:prstGeom prst="rect">
            <a:avLst/>
          </a:prstGeom>
          <a:noFill/>
          <a:ln w="9525">
            <a:noFill/>
            <a:miter lim="800000"/>
            <a:headEnd/>
            <a:tailEnd/>
          </a:ln>
        </p:spPr>
      </p:pic>
      <p:pic>
        <p:nvPicPr>
          <p:cNvPr id="3" name="Picture 3" descr="Сохранить0004"/>
          <p:cNvPicPr>
            <a:picLocks noChangeAspect="1" noChangeArrowheads="1"/>
          </p:cNvPicPr>
          <p:nvPr/>
        </p:nvPicPr>
        <p:blipFill>
          <a:blip r:embed="rId3"/>
          <a:srcRect/>
          <a:stretch>
            <a:fillRect/>
          </a:stretch>
        </p:blipFill>
        <p:spPr bwMode="auto">
          <a:xfrm>
            <a:off x="285720" y="1428736"/>
            <a:ext cx="3786182" cy="4570413"/>
          </a:xfrm>
          <a:prstGeom prst="rect">
            <a:avLst/>
          </a:prstGeom>
          <a:noFill/>
          <a:ln w="9525">
            <a:noFill/>
            <a:miter lim="800000"/>
            <a:headEnd/>
            <a:tailEnd/>
          </a:ln>
        </p:spPr>
      </p:pic>
      <p:sp>
        <p:nvSpPr>
          <p:cNvPr id="4" name="Прямоугольник 3"/>
          <p:cNvSpPr/>
          <p:nvPr/>
        </p:nvSpPr>
        <p:spPr>
          <a:xfrm>
            <a:off x="4357686" y="4000504"/>
            <a:ext cx="4572000" cy="1754326"/>
          </a:xfrm>
          <a:prstGeom prst="rect">
            <a:avLst/>
          </a:prstGeom>
        </p:spPr>
        <p:txBody>
          <a:bodyPr wrap="square">
            <a:spAutoFit/>
          </a:bodyPr>
          <a:lstStyle/>
          <a:p>
            <a:pPr>
              <a:spcBef>
                <a:spcPct val="50000"/>
              </a:spcBef>
            </a:pPr>
            <a:r>
              <a:rPr lang="tt-RU" sz="2400" dirty="0" smtClean="0">
                <a:solidFill>
                  <a:srgbClr val="C00000"/>
                </a:solidFill>
              </a:rPr>
              <a:t>Күз яшең дә кипмичә еглап вафат булган әни!</a:t>
            </a:r>
          </a:p>
          <a:p>
            <a:pPr>
              <a:spcBef>
                <a:spcPct val="50000"/>
              </a:spcBef>
            </a:pPr>
            <a:r>
              <a:rPr lang="tt-RU" sz="2400" dirty="0" smtClean="0">
                <a:solidFill>
                  <a:srgbClr val="C00000"/>
                </a:solidFill>
              </a:rPr>
              <a:t>Гаиләсенә җиһанның ник китердең ят кеше!</a:t>
            </a:r>
            <a:endParaRPr lang="ru-RU" sz="2400" dirty="0">
              <a:solidFill>
                <a:srgbClr val="C00000"/>
              </a:solidFill>
            </a:endParaRPr>
          </a:p>
        </p:txBody>
      </p:sp>
      <p:sp>
        <p:nvSpPr>
          <p:cNvPr id="5" name="Прямоугольник 4"/>
          <p:cNvSpPr/>
          <p:nvPr/>
        </p:nvSpPr>
        <p:spPr>
          <a:xfrm>
            <a:off x="428596" y="285729"/>
            <a:ext cx="4357718" cy="830997"/>
          </a:xfrm>
          <a:prstGeom prst="rect">
            <a:avLst/>
          </a:prstGeom>
        </p:spPr>
        <p:txBody>
          <a:bodyPr wrap="square">
            <a:spAutoFit/>
          </a:bodyPr>
          <a:lstStyle/>
          <a:p>
            <a:r>
              <a:rPr lang="tt-RU" sz="2400" dirty="0" smtClean="0"/>
              <a:t> 4 яш</a:t>
            </a:r>
            <a:r>
              <a:rPr lang="ru-RU" sz="2400" dirty="0" err="1" smtClean="0"/>
              <a:t>ь</a:t>
            </a:r>
            <a:r>
              <a:rPr lang="tt-RU" sz="2400" dirty="0" smtClean="0"/>
              <a:t>тә әнисез кала. Ятимлек ачысын бик иртә татый.</a:t>
            </a:r>
            <a:endParaRPr lang="ru-RU"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p:cNvPicPr>
            <a:picLocks noChangeAspect="1" noChangeArrowheads="1"/>
          </p:cNvPicPr>
          <p:nvPr/>
        </p:nvPicPr>
        <p:blipFill>
          <a:blip r:embed="rId2"/>
          <a:srcRect/>
          <a:stretch>
            <a:fillRect/>
          </a:stretch>
        </p:blipFill>
        <p:spPr>
          <a:xfrm>
            <a:off x="4714876" y="357166"/>
            <a:ext cx="4033836" cy="3114678"/>
          </a:xfrm>
          <a:prstGeom prst="rect">
            <a:avLst/>
          </a:prstGeom>
          <a:noFill/>
        </p:spPr>
      </p:pic>
      <p:sp>
        <p:nvSpPr>
          <p:cNvPr id="3" name="Прямоугольник 2"/>
          <p:cNvSpPr/>
          <p:nvPr/>
        </p:nvSpPr>
        <p:spPr>
          <a:xfrm>
            <a:off x="4572000" y="3500438"/>
            <a:ext cx="3714776" cy="646331"/>
          </a:xfrm>
          <a:prstGeom prst="rect">
            <a:avLst/>
          </a:prstGeom>
        </p:spPr>
        <p:txBody>
          <a:bodyPr wrap="square">
            <a:spAutoFit/>
          </a:bodyPr>
          <a:lstStyle/>
          <a:p>
            <a:pPr>
              <a:spcBef>
                <a:spcPct val="50000"/>
              </a:spcBef>
            </a:pPr>
            <a:r>
              <a:rPr lang="tt-RU" dirty="0" smtClean="0"/>
              <a:t>Кечкенә Габдулла Зиннәтулла бабасы белән</a:t>
            </a:r>
            <a:endParaRPr lang="ru-RU" dirty="0"/>
          </a:p>
        </p:txBody>
      </p:sp>
      <p:sp>
        <p:nvSpPr>
          <p:cNvPr id="4" name="Прямоугольник 3"/>
          <p:cNvSpPr/>
          <p:nvPr/>
        </p:nvSpPr>
        <p:spPr>
          <a:xfrm>
            <a:off x="571472" y="4143380"/>
            <a:ext cx="8072494" cy="2308324"/>
          </a:xfrm>
          <a:prstGeom prst="rect">
            <a:avLst/>
          </a:prstGeom>
        </p:spPr>
        <p:txBody>
          <a:bodyPr wrap="square">
            <a:spAutoFit/>
          </a:bodyPr>
          <a:lstStyle/>
          <a:p>
            <a:pPr algn="just">
              <a:spcBef>
                <a:spcPct val="50000"/>
              </a:spcBef>
            </a:pPr>
            <a:r>
              <a:rPr lang="tt-RU" sz="2400" dirty="0" smtClean="0">
                <a:solidFill>
                  <a:srgbClr val="C00000"/>
                </a:solidFill>
              </a:rPr>
              <a:t>“... </a:t>
            </a:r>
            <a:r>
              <a:rPr lang="ru-RU" sz="2400" dirty="0" err="1" smtClean="0">
                <a:solidFill>
                  <a:srgbClr val="C00000"/>
                </a:solidFill>
              </a:rPr>
              <a:t>ф</a:t>
            </a:r>
            <a:r>
              <a:rPr lang="tt-RU" sz="2400" dirty="0" smtClean="0">
                <a:solidFill>
                  <a:srgbClr val="C00000"/>
                </a:solidFill>
              </a:rPr>
              <a:t>әкыйр</a:t>
            </a:r>
            <a:r>
              <a:rPr lang="ru-RU" sz="2400" dirty="0" err="1" smtClean="0">
                <a:solidFill>
                  <a:srgbClr val="C00000"/>
                </a:solidFill>
              </a:rPr>
              <a:t>ь</a:t>
            </a:r>
            <a:r>
              <a:rPr lang="ru-RU" sz="2400" dirty="0" smtClean="0">
                <a:solidFill>
                  <a:srgbClr val="C00000"/>
                </a:solidFill>
              </a:rPr>
              <a:t> в</a:t>
            </a:r>
            <a:r>
              <a:rPr lang="tt-RU" sz="2400" dirty="0" smtClean="0">
                <a:solidFill>
                  <a:srgbClr val="C00000"/>
                </a:solidFill>
              </a:rPr>
              <a:t>ә шуның өстенә әллә ничә авызлы булган гаилә эченә мин ятим бала булып килеп кергәнмен. Үги әбинең алты күгәрченнәре эчендә мин бер чәүкә булганга, мине еласам юатучы, иркәләним дисәм, сөюче, ашыйсым, эчәсем килсә, кызганучы бер дә булмаган, мине эткәннәр дә төрткәннәр...”</a:t>
            </a:r>
            <a:r>
              <a:rPr lang="en-US" sz="2400" dirty="0" smtClean="0">
                <a:solidFill>
                  <a:srgbClr val="C00000"/>
                </a:solidFill>
              </a:rPr>
              <a:t> </a:t>
            </a:r>
            <a:r>
              <a:rPr lang="tt-RU" sz="2400" dirty="0" smtClean="0">
                <a:solidFill>
                  <a:srgbClr val="C00000"/>
                </a:solidFill>
              </a:rPr>
              <a:t>   </a:t>
            </a:r>
            <a:r>
              <a:rPr lang="en-US" sz="2400" dirty="0" smtClean="0">
                <a:solidFill>
                  <a:srgbClr val="C00000"/>
                </a:solidFill>
              </a:rPr>
              <a:t>“</a:t>
            </a:r>
            <a:r>
              <a:rPr lang="tt-RU" sz="2400" dirty="0" smtClean="0">
                <a:solidFill>
                  <a:srgbClr val="C00000"/>
                </a:solidFill>
              </a:rPr>
              <a:t>Исемдә калганнар</a:t>
            </a:r>
            <a:r>
              <a:rPr lang="en-US" sz="2400" dirty="0" smtClean="0">
                <a:solidFill>
                  <a:srgbClr val="C00000"/>
                </a:solidFill>
              </a:rPr>
              <a:t>”</a:t>
            </a:r>
            <a:endParaRPr lang="ru-RU" sz="2400" dirty="0">
              <a:solidFill>
                <a:srgbClr val="C00000"/>
              </a:solidFill>
            </a:endParaRPr>
          </a:p>
        </p:txBody>
      </p:sp>
      <p:sp>
        <p:nvSpPr>
          <p:cNvPr id="5" name="Прямоугольник 4"/>
          <p:cNvSpPr/>
          <p:nvPr/>
        </p:nvSpPr>
        <p:spPr>
          <a:xfrm>
            <a:off x="357158" y="500042"/>
            <a:ext cx="4429156" cy="2308324"/>
          </a:xfrm>
          <a:prstGeom prst="rect">
            <a:avLst/>
          </a:prstGeom>
        </p:spPr>
        <p:txBody>
          <a:bodyPr wrap="square">
            <a:spAutoFit/>
          </a:bodyPr>
          <a:lstStyle/>
          <a:p>
            <a:pPr>
              <a:spcBef>
                <a:spcPct val="50000"/>
              </a:spcBef>
            </a:pPr>
            <a:r>
              <a:rPr lang="tt-RU" sz="2400" dirty="0" smtClean="0"/>
              <a:t>Дөм ятим Габдулланы 1890 елда Өчиле авылына  бабасы Зиннәтулла йортына кайтарып куялар. Булачак шагыйр</a:t>
            </a:r>
            <a:r>
              <a:rPr lang="ru-RU" sz="2400" dirty="0" err="1" smtClean="0"/>
              <a:t>ь</a:t>
            </a:r>
            <a:r>
              <a:rPr lang="tt-RU" sz="2400" dirty="0" smtClean="0"/>
              <a:t>нең шактый караңгы көннәре шунда үтә.</a:t>
            </a:r>
            <a:endParaRPr lang="ru-R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2">
      <a:dk1>
        <a:srgbClr val="04617B"/>
      </a:dk1>
      <a:lt1>
        <a:srgbClr val="FFFFFF"/>
      </a:lt1>
      <a:dk2>
        <a:srgbClr val="B4ECFC"/>
      </a:dk2>
      <a:lt2>
        <a:srgbClr val="76D9E8"/>
      </a:lt2>
      <a:accent1>
        <a:srgbClr val="90C6F6"/>
      </a:accent1>
      <a:accent2>
        <a:srgbClr val="90C6F6"/>
      </a:accent2>
      <a:accent3>
        <a:srgbClr val="5DF0F6"/>
      </a:accent3>
      <a:accent4>
        <a:srgbClr val="10CF9B"/>
      </a:accent4>
      <a:accent5>
        <a:srgbClr val="7CCA62"/>
      </a:accent5>
      <a:accent6>
        <a:srgbClr val="A5C249"/>
      </a:accent6>
      <a:hlink>
        <a:srgbClr val="E2D700"/>
      </a:hlink>
      <a:folHlink>
        <a:srgbClr val="90C6F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545</TotalTime>
  <Words>1747</Words>
  <Application>Microsoft Office PowerPoint</Application>
  <PresentationFormat>Экран (4:3)</PresentationFormat>
  <Paragraphs>150</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Гомерендә — халкы язмышы,  җырларында — халкы моңнары  </vt:lpstr>
      <vt:lpstr>Г.Тукайның шәҗәрәсе</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тукай</dc:title>
  <dc:creator>Admin</dc:creator>
  <cp:lastModifiedBy>Эльвира</cp:lastModifiedBy>
  <cp:revision>67</cp:revision>
  <dcterms:created xsi:type="dcterms:W3CDTF">2011-04-01T16:02:42Z</dcterms:created>
  <dcterms:modified xsi:type="dcterms:W3CDTF">2011-04-12T06:39:32Z</dcterms:modified>
</cp:coreProperties>
</file>