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05" autoAdjust="0"/>
    <p:restoredTop sz="94660"/>
  </p:normalViewPr>
  <p:slideViewPr>
    <p:cSldViewPr>
      <p:cViewPr varScale="1">
        <p:scale>
          <a:sx n="100" d="100"/>
          <a:sy n="100" d="100"/>
        </p:scale>
        <p:origin x="-1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18244-90F3-4129-B2C5-7AE829C9801C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A5C1A-299E-4E57-9830-DD9BE6C42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A5C1A-299E-4E57-9830-DD9BE6C4275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U43XRK-tuc" TargetMode="External"/><Relationship Id="rId2" Type="http://schemas.openxmlformats.org/officeDocument/2006/relationships/hyperlink" Target="http://ru.wikipedia.org/wiki/&#1043;&#1086;&#1088;&#1073;&#1072;&#1095;&#1105;&#1074;,_&#1052;&#1080;&#1093;&#1072;&#1080;&#1083;_&#1057;&#1077;&#1088;&#1075;&#1077;&#1077;&#1074;&#1080;&#1095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in-story.com/Caesar_coin.html" TargetMode="External"/><Relationship Id="rId5" Type="http://schemas.openxmlformats.org/officeDocument/2006/relationships/hyperlink" Target="http://ru.wikipedia.org/wiki/&#1059;&#1073;&#1080;&#1081;&#1089;&#1090;&#1074;&#1086;_&#1070;&#1083;&#1080;&#1103;_&#1062;&#1077;&#1079;&#1072;&#1088;&#1103;" TargetMode="External"/><Relationship Id="rId4" Type="http://schemas.openxmlformats.org/officeDocument/2006/relationships/hyperlink" Target="http://www.kadis.ru/columns/column.php?id=7663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tube.ru/tracks/1130159.html?v=13161383e0eca79fd75a9f6789fb57b6" TargetMode="External"/><Relationship Id="rId2" Type="http://schemas.openxmlformats.org/officeDocument/2006/relationships/hyperlink" Target="http://www.hrono.info/sobyt/10sezd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istoric.ru/books/item/f00/s00/z0000034/st002.shtml" TargetMode="External"/><Relationship Id="rId5" Type="http://schemas.openxmlformats.org/officeDocument/2006/relationships/hyperlink" Target="http://www.rubricon.com/qe.asp?qtype=6&amp;cid=%7bA3AC9209-D9FB-48B0-B794-C36804E521EA%7d&amp;aid=4&amp;id=-1" TargetMode="External"/><Relationship Id="rId4" Type="http://schemas.openxmlformats.org/officeDocument/2006/relationships/hyperlink" Target="http://souz.info/library/lenin/prodnal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oralgeography.com/new/ru/countries/r/russia/russia-march-referendum-1991.html" TargetMode="External"/><Relationship Id="rId7" Type="http://schemas.openxmlformats.org/officeDocument/2006/relationships/hyperlink" Target="http://zhurnal.lib.ru/h/hlobustow_o_m/olimp.shtml" TargetMode="External"/><Relationship Id="rId2" Type="http://schemas.openxmlformats.org/officeDocument/2006/relationships/hyperlink" Target="http://ru.wikipedia.org/wiki/&#1056;&#1072;&#1089;&#1087;&#1072;&#1076;_&#1057;&#1057;&#1057;&#1056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&#1054;&#1083;&#1080;&#1084;&#1087;&#1080;&#1081;&#1089;&#1082;&#1086;&#1077;_&#1076;&#1074;&#1080;&#1078;&#1077;&#1085;&#1080;&#1077;_&#1080;_&#1087;&#1086;&#1083;&#1080;&#1090;&#1080;&#1095;&#1077;&#1089;&#1082;&#1080;&#1081;_&#1087;&#1088;&#1086;&#1090;&#1077;&#1089;&#1090;" TargetMode="External"/><Relationship Id="rId5" Type="http://schemas.openxmlformats.org/officeDocument/2006/relationships/hyperlink" Target="http://news.bbc.co.uk/hi/russian/in_depth/2008/olympics2008/newsid_7517000/7517744.stm" TargetMode="External"/><Relationship Id="rId4" Type="http://schemas.openxmlformats.org/officeDocument/2006/relationships/hyperlink" Target="http://niiss.ru/mags_perepelkin.s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tlib.ru/objects/gallery_29/artlib_gallery-14672-b.jpg" TargetMode="External"/><Relationship Id="rId13" Type="http://schemas.openxmlformats.org/officeDocument/2006/relationships/hyperlink" Target="http://www.emc.komi.com/02/13/img/061.jpg" TargetMode="External"/><Relationship Id="rId3" Type="http://schemas.openxmlformats.org/officeDocument/2006/relationships/hyperlink" Target="http://ru.wikipedia.org/wiki/&#1060;&#1072;&#1081;&#1083;:President_Franklin_D._Roosevelt-1941.jpg" TargetMode="External"/><Relationship Id="rId7" Type="http://schemas.openxmlformats.org/officeDocument/2006/relationships/hyperlink" Target="http://photofile.ru/photo/rykun/3212317/68530664.jpg" TargetMode="External"/><Relationship Id="rId12" Type="http://schemas.openxmlformats.org/officeDocument/2006/relationships/hyperlink" Target="http://cultinfo.ru/fulltext/1/001/010/001/280351740.jpg" TargetMode="External"/><Relationship Id="rId2" Type="http://schemas.openxmlformats.org/officeDocument/2006/relationships/hyperlink" Target="http://www.hrono.ru/biograf/bio_p/pavel1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tv.ru/novosti/128206/" TargetMode="External"/><Relationship Id="rId11" Type="http://schemas.openxmlformats.org/officeDocument/2006/relationships/hyperlink" Target="http://www.artlib.ru/objects/gallery_221/artlib_gallery-110963-b.jpg" TargetMode="External"/><Relationship Id="rId5" Type="http://schemas.openxmlformats.org/officeDocument/2006/relationships/hyperlink" Target="http://www.coldwar.ru/truman/5.jpg" TargetMode="External"/><Relationship Id="rId15" Type="http://schemas.openxmlformats.org/officeDocument/2006/relationships/hyperlink" Target="http://20th.su/wp-content/uploads/2009/07/d180d0b5d184-d181d181d181d180.jpg" TargetMode="External"/><Relationship Id="rId10" Type="http://schemas.openxmlformats.org/officeDocument/2006/relationships/hyperlink" Target="http://www.presidentsworld.ru/pic.php?f=/images001/image_clyK0UNnFC3M4EabO730f5f1.jpg" TargetMode="External"/><Relationship Id="rId4" Type="http://schemas.openxmlformats.org/officeDocument/2006/relationships/hyperlink" Target="http://www.rusrevolution.info/photos/revolution/10.jpg" TargetMode="External"/><Relationship Id="rId9" Type="http://schemas.openxmlformats.org/officeDocument/2006/relationships/hyperlink" Target="http://ru.wikipedia.org/wiki/&#1060;&#1072;&#1081;&#1083;:Reichstagsbrand.gif" TargetMode="External"/><Relationship Id="rId14" Type="http://schemas.openxmlformats.org/officeDocument/2006/relationships/hyperlink" Target="http://newsimg.bbc.co.uk/media/images/44859000/jpg/_44859191_mishka203b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d-lease.ru/index.php?option=com_frontpage&amp;Itemid=1" TargetMode="External"/><Relationship Id="rId3" Type="http://schemas.openxmlformats.org/officeDocument/2006/relationships/hyperlink" Target="http://www.gumer.info/bibliotek_Buks/History/masony/9.php" TargetMode="External"/><Relationship Id="rId7" Type="http://schemas.openxmlformats.org/officeDocument/2006/relationships/hyperlink" Target="http://ru.wikipedia.org/wiki/&#1051;&#1077;&#1085;&#1076;-&#1083;&#1080;&#1079;" TargetMode="External"/><Relationship Id="rId2" Type="http://schemas.openxmlformats.org/officeDocument/2006/relationships/hyperlink" Target="http://ru.wikipedia.org/wiki/&#1069;&#1087;&#1086;&#1093;&#1072;_&#1076;&#1074;&#1086;&#1088;&#1094;&#1086;&#1074;&#1099;&#1093;_&#1087;&#1077;&#1088;&#1077;&#1074;&#1086;&#1088;&#1086;&#1090;&#1086;&#1074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istory-gatchina.ru/paul/zagovor/march.htm" TargetMode="External"/><Relationship Id="rId5" Type="http://schemas.openxmlformats.org/officeDocument/2006/relationships/hyperlink" Target="http://history-gatchina.ru/paul/zagovor/zagovor.htm" TargetMode="External"/><Relationship Id="rId10" Type="http://schemas.openxmlformats.org/officeDocument/2006/relationships/slide" Target="slide3.xml"/><Relationship Id="rId4" Type="http://schemas.openxmlformats.org/officeDocument/2006/relationships/hyperlink" Target="http://www.reenactor.ru/ARH/PDF/Sorokin_00.pdf" TargetMode="External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agazines.russ.ru/continent/2001/110/tr.html" TargetMode="External"/><Relationship Id="rId3" Type="http://schemas.openxmlformats.org/officeDocument/2006/relationships/hyperlink" Target="http://temadnya.ru/spravka/30jan2004/3612.html" TargetMode="External"/><Relationship Id="rId7" Type="http://schemas.openxmlformats.org/officeDocument/2006/relationships/hyperlink" Target="http://www.twirpx.com/file/83944/?rand=1488792" TargetMode="External"/><Relationship Id="rId2" Type="http://schemas.openxmlformats.org/officeDocument/2006/relationships/hyperlink" Target="http://ru.wikipedia.org/wiki/&#1055;&#1077;&#1088;&#1077;&#1085;&#1086;&#1089;_&#1089;&#1090;&#1086;&#1083;&#1080;&#1094;&#1099;_&#1056;&#1086;&#1089;&#1089;&#1080;&#1080;_&#1080;&#1079;_&#1055;&#1077;&#1090;&#1088;&#1086;&#1075;&#1088;&#1072;&#1076;&#1072;_&#1074;_&#1052;&#1086;&#1089;&#1082;&#1074;&#1091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istoricus.ru/85/" TargetMode="External"/><Relationship Id="rId5" Type="http://schemas.openxmlformats.org/officeDocument/2006/relationships/hyperlink" Target="http://www.coldwar.ru/truman/doctrine.php" TargetMode="External"/><Relationship Id="rId4" Type="http://schemas.openxmlformats.org/officeDocument/2006/relationships/hyperlink" Target="http://old.rusk.ru/st.php?idar=2613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litera.lib.ru/research/bogaturov/03.html" TargetMode="External"/><Relationship Id="rId7" Type="http://schemas.openxmlformats.org/officeDocument/2006/relationships/hyperlink" Target="http://www.ntv.ru/novosti/128206/" TargetMode="External"/><Relationship Id="rId2" Type="http://schemas.openxmlformats.org/officeDocument/2006/relationships/hyperlink" Target="http://ru.wikipedia.org/wiki/&#1040;&#1085;&#1096;&#1083;&#1102;&#1089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gitclub.ru/gorby/homosovet/andreeva.htm" TargetMode="External"/><Relationship Id="rId5" Type="http://schemas.openxmlformats.org/officeDocument/2006/relationships/hyperlink" Target="http://ru.wikipedia.org/wiki/&#1053;&#1077;_&#1084;&#1086;&#1075;&#1091;_&#1087;&#1086;&#1089;&#1090;&#1091;&#1087;&#1072;&#1090;&#1100;&#1089;&#1103;_&#1087;&#1088;&#1080;&#1085;&#1094;&#1080;&#1087;&#1072;&#1084;&#1080;" TargetMode="External"/><Relationship Id="rId4" Type="http://schemas.openxmlformats.org/officeDocument/2006/relationships/hyperlink" Target="http://vivovoco.rsl.ru/VV/JOURNAL/NEWHIST/AUSTRIA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trodina.com/rodina_articul.php3?id=2609&amp;n=128" TargetMode="External"/><Relationship Id="rId3" Type="http://schemas.openxmlformats.org/officeDocument/2006/relationships/hyperlink" Target="http://passion-don.org/tribes/tribes_25.html" TargetMode="External"/><Relationship Id="rId7" Type="http://schemas.openxmlformats.org/officeDocument/2006/relationships/hyperlink" Target="http://ru.wikipedia.org/wiki/&#1050;&#1086;&#1084;&#1084;&#1091;&#1085;&#1080;&#1089;&#1090;&#1080;&#1095;&#1077;&#1089;&#1082;&#1072;&#1103;_&#1087;&#1072;&#1088;&#1090;&#1080;&#1103;_&#1043;&#1077;&#1088;&#1084;&#1072;&#1085;&#1080;&#1080;" TargetMode="External"/><Relationship Id="rId2" Type="http://schemas.openxmlformats.org/officeDocument/2006/relationships/hyperlink" Target="http://passion-don.org/ermak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obolsk-travel.com/index.php?option=com_content&amp;task=view&amp;id=40&amp;Itemid=69" TargetMode="External"/><Relationship Id="rId5" Type="http://schemas.openxmlformats.org/officeDocument/2006/relationships/hyperlink" Target="http://www.ikz.ru/siberianway/tobolsk-history/index.php" TargetMode="External"/><Relationship Id="rId4" Type="http://schemas.openxmlformats.org/officeDocument/2006/relationships/hyperlink" Target="http://ru.wikipedia.org/wiki/&#1050;&#1072;&#1096;&#1083;&#1099;&#1082;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785794"/>
            <a:ext cx="61436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1801 год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последний дворцовый переворот в России: в Михайловском замке убит император Павел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престол вступил Александр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-214338"/>
            <a:ext cx="31598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11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4286256"/>
            <a:ext cx="50720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1941 год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президент Ф.Рузвельт подписал принятый Конгрессом США закон о ленд-лизе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  <p:sp>
        <p:nvSpPr>
          <p:cNvPr id="12" name="Управляющая кнопка: далее 11">
            <a:hlinkClick r:id="rId2" action="ppaction://hlinksldjump" highlightClick="1"/>
          </p:cNvPr>
          <p:cNvSpPr/>
          <p:nvPr/>
        </p:nvSpPr>
        <p:spPr>
          <a:xfrm>
            <a:off x="142844" y="142852"/>
            <a:ext cx="428628" cy="500066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57947" y="6642580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Франк М.Р.</a:t>
            </a:r>
            <a:endParaRPr lang="ru-RU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571480"/>
            <a:ext cx="2767013" cy="37349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429000"/>
            <a:ext cx="3714744" cy="31295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9144000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М.С.Горбачев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2"/>
              </a:rPr>
              <a:t>Горбачёв,_Михаил_Сергеевич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2.Горбачев (видео) – 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http://www.youtube.com/watch?v=TU43XRK-tuc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Президент СССР (правовой портал Кадис) -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http://www.kadis.ru/columns/column.php?id=76632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Убийство Юлия Цезаря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5"/>
              </a:rPr>
              <a:t>Убийство_Юлия_Цезаря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2.Античная монета, посвященная убийству Цезаря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http://www.coin-story.com/Caesar_coin.html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-142900"/>
            <a:ext cx="31598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16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500034" y="142852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406" y="142518"/>
            <a:ext cx="428400" cy="500400"/>
          </a:xfrm>
          <a:prstGeom prst="actionButtonBackPrevious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785794"/>
            <a:ext cx="5143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1921 год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закрытие 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съезда РКП(б), начало перехода к НЭПу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4500570"/>
            <a:ext cx="53578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1660 год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Долгий парламент в Англии распущен после 20 лет работы 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7947" y="6642580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Франк М.Р.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387595"/>
            <a:ext cx="2786082" cy="4251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4" name="Picture 2" descr="http://www.emc.komi.com/02/13/img/06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3" y="571480"/>
            <a:ext cx="2772745" cy="4000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9144000" cy="599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algn="ctr">
              <a:lnSpc>
                <a:spcPct val="95000"/>
              </a:lnSpc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съезд РКП(б)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съезд РКП(б)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http://www.hrono.info/sobyt/10sezd.html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съезд РКП(б) – видео -  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http://rutube.ru/tracks/1130159.html?v=13161383e0eca79fd75a9f6789fb57b6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3.Речь Ленина о замене продразверстки продналогом (аудио,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видео) - </a:t>
            </a:r>
            <a:r>
              <a:rPr lang="ru-RU" sz="2400" u="sng" dirty="0" smtClean="0">
                <a:latin typeface="Arial" pitchFamily="34" charset="0"/>
                <a:cs typeface="Arial" pitchFamily="34" charset="0"/>
                <a:hlinkClick r:id="rId4"/>
              </a:rPr>
              <a:t>http://souz.info/library/lenin/prodnal.html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ctr">
              <a:lnSpc>
                <a:spcPct val="95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Долгий парламент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1.Английская буржуазная революция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XVII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века -  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http://www.rubricon.com/qe.asp?qtype=6&amp;cid=%7BA3AC9209-D9FB-48B0-B794-C36804E521EA%7D&amp;aid=4&amp;id=-1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2.Долгий парламент -  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http://historic.ru/books/item/f00/s00/z0000034/st002.shtml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95000"/>
              </a:lnSpc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-142900"/>
            <a:ext cx="31598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17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500034" y="142852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71406" y="142518"/>
            <a:ext cx="428400" cy="500400"/>
          </a:xfrm>
          <a:prstGeom prst="actionButtonBackPrevious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000504"/>
            <a:ext cx="47863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1980 год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английский парламент проголосовал за бойкот московской Олимпиады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000108"/>
            <a:ext cx="50006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1991 год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референдум о сохранении СССР и введении поста президента РСФСР 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6581001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Франк М.Р.</a:t>
            </a:r>
            <a:endParaRPr lang="ru-RU" sz="12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143952"/>
            <a:ext cx="2500330" cy="33255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6" name="Picture 2" descr="http://20th.su/wp-content/uploads/2009/07/d180d0b5d184-d181d181d181d180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216116" y="857232"/>
            <a:ext cx="3623089" cy="31641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14290"/>
            <a:ext cx="9144000" cy="658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Референдум 1991 года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2"/>
              </a:rPr>
              <a:t>Распад_СССР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2.Статистические данные по референдуму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http://www.electoralgeography.com/new/ru/countries/r/russia/russia-march-referendum-1991.html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3.Перепелкин Л.С. Распад СССР: закономерность или случайность?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http://niiss.ru/mags_perepelkin.shtml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Бойкот Олимпиады 1980 года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1.Кречетников А. Бойкот Олимпиады: эффективная мера или акт бессилия?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http://news.bbc.co.uk/hi/russian/in_depth/2008/olympics2008/newsid_7517000/7517744.stm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6"/>
              </a:rPr>
              <a:t>Олимпийское_движение_и_политический_протест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Хлобустов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О.М. Олимпиада-80 без грифа секретности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7"/>
              </a:rPr>
              <a:t>http://zhurnal.lib.ru/h/hlobustow_o_m/olimp.shtml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Ссылки на использованные ресурсы:</a:t>
            </a:r>
            <a:endParaRPr lang="en-US" dirty="0" smtClean="0"/>
          </a:p>
          <a:p>
            <a:r>
              <a:rPr lang="ru-RU" dirty="0" smtClean="0"/>
              <a:t>Сцена убийства Павла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en-US" dirty="0" smtClean="0">
                <a:hlinkClick r:id="rId2"/>
              </a:rPr>
              <a:t>http://www.hrono.ru/biograf/bio_p/pavel1.php</a:t>
            </a:r>
            <a:r>
              <a:rPr lang="ru-RU" dirty="0" smtClean="0"/>
              <a:t>   </a:t>
            </a:r>
          </a:p>
          <a:p>
            <a:r>
              <a:rPr lang="ru-RU" dirty="0" smtClean="0"/>
              <a:t>Рузвельт подписывает закон о ленд-лизе - </a:t>
            </a:r>
            <a:r>
              <a:rPr lang="en-US" dirty="0" smtClean="0">
                <a:hlinkClick r:id="rId3"/>
              </a:rPr>
              <a:t>http://ru.wikipedia.org/wiki/</a:t>
            </a:r>
            <a:r>
              <a:rPr lang="ru-RU" dirty="0" smtClean="0">
                <a:hlinkClick r:id="rId3"/>
              </a:rPr>
              <a:t>Файл:</a:t>
            </a:r>
            <a:r>
              <a:rPr lang="en-US" dirty="0" smtClean="0">
                <a:hlinkClick r:id="rId3"/>
              </a:rPr>
              <a:t>President_Franklin_D._Roosevelt-1941.jpg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Ленин на Красной площади  - </a:t>
            </a:r>
            <a:r>
              <a:rPr lang="en-US" dirty="0" smtClean="0">
                <a:hlinkClick r:id="rId4"/>
              </a:rPr>
              <a:t>http://www.rusrevolution.info/photos/revolution/10.jpg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Гарри Трумэн - </a:t>
            </a:r>
            <a:r>
              <a:rPr lang="en-US" dirty="0" smtClean="0">
                <a:hlinkClick r:id="rId5"/>
              </a:rPr>
              <a:t>http://www.coldwar.ru/truman/5.jpg</a:t>
            </a:r>
            <a:r>
              <a:rPr lang="ru-RU" dirty="0" smtClean="0"/>
              <a:t>   </a:t>
            </a:r>
          </a:p>
          <a:p>
            <a:r>
              <a:rPr lang="ru-RU" dirty="0" smtClean="0"/>
              <a:t>Нина Андреева в студии НТВ -  </a:t>
            </a:r>
            <a:r>
              <a:rPr lang="en-US" dirty="0" smtClean="0">
                <a:hlinkClick r:id="rId6"/>
              </a:rPr>
              <a:t>http://www.ntv.ru/novosti/128206/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Гитлер в рейхстаге объявляет об аншлюсе Австрии -  </a:t>
            </a:r>
            <a:r>
              <a:rPr lang="en-US" dirty="0" smtClean="0">
                <a:hlinkClick r:id="rId7"/>
              </a:rPr>
              <a:t>http://photofile.ru/photo/rykun/3212317/68530664.jpg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Суриков В.И. Покорение Сибири Ермаком –  </a:t>
            </a:r>
            <a:r>
              <a:rPr lang="en-US" dirty="0" smtClean="0">
                <a:hlinkClick r:id="rId8"/>
              </a:rPr>
              <a:t>http://www.artlib.ru/objects/gallery_29/artlib_gallery-14672-b.jpg</a:t>
            </a:r>
            <a:endParaRPr lang="ru-RU" dirty="0" smtClean="0"/>
          </a:p>
          <a:p>
            <a:r>
              <a:rPr lang="ru-RU" dirty="0" smtClean="0"/>
              <a:t>Горящий рейхстаг (1933 год) - </a:t>
            </a:r>
            <a:r>
              <a:rPr lang="en-US" dirty="0" smtClean="0">
                <a:hlinkClick r:id="rId9"/>
              </a:rPr>
              <a:t>http://ru.wikipedia.org/wiki/</a:t>
            </a:r>
            <a:r>
              <a:rPr lang="ru-RU" dirty="0" smtClean="0">
                <a:hlinkClick r:id="rId9"/>
              </a:rPr>
              <a:t>Файл:</a:t>
            </a:r>
            <a:r>
              <a:rPr lang="en-US" dirty="0" smtClean="0">
                <a:hlinkClick r:id="rId9"/>
              </a:rPr>
              <a:t>Reichstagsbrand.gif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Горбачев М.С. - </a:t>
            </a:r>
            <a:r>
              <a:rPr lang="en-US" dirty="0" smtClean="0">
                <a:hlinkClick r:id="rId10"/>
              </a:rPr>
              <a:t>http://www.presidentsworld.ru/pic.php?f=/images001/image_clyK0UNnFC3M4EabO730f5f1.jpg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Графов В.Ю. Убийство Юлия Цезаря –</a:t>
            </a:r>
          </a:p>
          <a:p>
            <a:r>
              <a:rPr lang="en-US" dirty="0" smtClean="0">
                <a:hlinkClick r:id="rId11"/>
              </a:rPr>
              <a:t>http://www.artlib.ru/objects/gallery_221/artlib_gallery-110963-b.jpg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Долгий  </a:t>
            </a:r>
            <a:r>
              <a:rPr lang="en-US" dirty="0" smtClean="0"/>
              <a:t>  </a:t>
            </a:r>
            <a:r>
              <a:rPr lang="ru-RU" dirty="0" smtClean="0"/>
              <a:t> парламент - </a:t>
            </a:r>
            <a:r>
              <a:rPr lang="en-US" dirty="0" smtClean="0">
                <a:hlinkClick r:id="rId12"/>
              </a:rPr>
              <a:t>http://cultinfo.ru/fulltext/1/001/010/001/280351740.jpg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Плакат  Г.Г. </a:t>
            </a:r>
            <a:r>
              <a:rPr lang="ru-RU" dirty="0" err="1" smtClean="0"/>
              <a:t>Клуциса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smtClean="0">
                <a:hlinkClick r:id="rId13"/>
              </a:rPr>
              <a:t>http://www.emc.komi.com/02/13/img/061.jpg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Символ московской Олимпиады -80 - </a:t>
            </a:r>
            <a:r>
              <a:rPr lang="en-US" dirty="0" smtClean="0">
                <a:hlinkClick r:id="rId14"/>
              </a:rPr>
              <a:t>http://newsimg.bbc.co.uk/media/images/44859000/jpg/_44859191_mishka203b.jpg</a:t>
            </a:r>
            <a:endParaRPr lang="ru-RU" dirty="0" smtClean="0">
              <a:cs typeface="Arial" pitchFamily="34" charset="0"/>
            </a:endParaRPr>
          </a:p>
          <a:p>
            <a:r>
              <a:rPr lang="ru-RU" dirty="0" smtClean="0">
                <a:cs typeface="Arial" pitchFamily="34" charset="0"/>
              </a:rPr>
              <a:t>Бюллетень для голосования на референдуме 1991 </a:t>
            </a:r>
            <a:r>
              <a:rPr lang="ru-RU" smtClean="0">
                <a:cs typeface="Arial" pitchFamily="34" charset="0"/>
              </a:rPr>
              <a:t>года –</a:t>
            </a:r>
          </a:p>
          <a:p>
            <a:r>
              <a:rPr lang="en-US" dirty="0" smtClean="0">
                <a:hlinkClick r:id="rId15"/>
              </a:rPr>
              <a:t>http://20th.su/wp-content/uploads/2009/07/d180d0b5d184-d181d181d181d180.jpg</a:t>
            </a:r>
            <a:r>
              <a:rPr lang="ru-RU" dirty="0" smtClean="0"/>
              <a:t> </a:t>
            </a:r>
          </a:p>
          <a:p>
            <a:r>
              <a:rPr lang="ru-RU" dirty="0" smtClean="0">
                <a:cs typeface="Arial" pitchFamily="34" charset="0"/>
              </a:rPr>
              <a:t> </a:t>
            </a:r>
            <a:endParaRPr lang="ru-RU" dirty="0" smtClean="0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138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indent="26988"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Дворцовый переворот 1801 года</a:t>
            </a:r>
          </a:p>
          <a:p>
            <a:pPr indent="26988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2"/>
              </a:rPr>
              <a:t>Эпоха_дворцовых_переворотов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indent="26988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Масоны и дворцовый переворот 11 марта 1801 года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http://www.gumer.info/bibliotek_Buks/History/masony/9.php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26988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Сорокин Ю.А. Заговор и цареубийство 11 марта 1801 года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www.reenactor.ru/ARH/PDF/Sorokin_00.pdf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indent="26988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заговора </a:t>
            </a:r>
          </a:p>
          <a:p>
            <a:pPr indent="26988"/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http://history-gatchina.ru/paul/zagovor/zagovor.htm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26988"/>
            <a:r>
              <a:rPr lang="ru-RU" sz="2400" dirty="0" smtClean="0">
                <a:latin typeface="Arial" pitchFamily="34" charset="0"/>
                <a:cs typeface="Arial" pitchFamily="34" charset="0"/>
              </a:rPr>
              <a:t>5.11 марта 1801 года</a:t>
            </a:r>
          </a:p>
          <a:p>
            <a:pPr indent="26988"/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http://history-gatchina.ru/paul/zagovor/march.htm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indent="26988" algn="ctr"/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Ленд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лиз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indent="26988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Статья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ссылки к ней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7"/>
              </a:rPr>
              <a:t>http://ru.wikipedia.org/wiki/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7"/>
              </a:rPr>
              <a:t>Ленд-лиз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26988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Музей ленд-лиза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8"/>
              </a:rPr>
              <a:t>http://www.lend-lease.ru/index.php?option=com_frontpage&amp;Itemid=1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правляющая кнопка: возврат 2">
            <a:hlinkClick r:id="rId9" action="ppaction://hlinksldjump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rId10" action="ppaction://hlinksldjump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-214338"/>
            <a:ext cx="31598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12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500034" y="142852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28074" y="6642580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 Франк М.Р.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14346" y="714356"/>
            <a:ext cx="53577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1918 год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переезд советского правительства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в Москву из-за угрозы захвата Петрограда немецкими войсками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286124"/>
            <a:ext cx="57864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1947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год – Президент США Гарри Трумэн, выступая в Конгрессе, выдвинул новую внешнеполитическую программу, получившую название доктрина Трумэна</a:t>
            </a:r>
          </a:p>
        </p:txBody>
      </p:sp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71406" y="142518"/>
            <a:ext cx="428400" cy="500400"/>
          </a:xfrm>
          <a:prstGeom prst="actionButtonBackPrevious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286124"/>
            <a:ext cx="2621482" cy="3345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642918"/>
            <a:ext cx="4039191" cy="2620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4290"/>
            <a:ext cx="9144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Перенос столицы в Москву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2"/>
              </a:rPr>
              <a:t>Перенос_столицы_России_из_Петрог</a:t>
            </a:r>
            <a:endParaRPr lang="ru-RU" sz="2400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marL="457200" indent="-457200">
              <a:lnSpc>
                <a:spcPct val="95000"/>
              </a:lnSpc>
            </a:pPr>
            <a:r>
              <a:rPr lang="ru-RU" sz="2400" dirty="0" err="1" smtClean="0">
                <a:latin typeface="Arial" pitchFamily="34" charset="0"/>
                <a:cs typeface="Arial" pitchFamily="34" charset="0"/>
                <a:hlinkClick r:id="rId2"/>
              </a:rPr>
              <a:t>рада_в_Москву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2.Освещение вопроса о переносе столицы в газетах в 1918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году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http://temadnya.ru/spravka/30jan2004/3612.html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Кустов М. Тайный перенос столицы –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http://old.rusk.ru/st.php?idar=26132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ctr">
              <a:lnSpc>
                <a:spcPct val="95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Доктрина Трумэна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 Речь Трумэна на заседании Конгресса 12 марта 1947г. -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http://www.coldwar.ru/truman/doctrine.php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Материалы сайта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Historicus.ru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http://www.historicus.ru/85/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3.100 человек, которые изменили ход истории. Выпуск 91.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Гарри Трумэн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7"/>
              </a:rPr>
              <a:t>http://www.twirpx.com/file/83944/?rand=1488792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4.Злобин Н. Трумэн –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8"/>
              </a:rPr>
              <a:t>http://magazines.russ.ru/continent/2001/110/tr.html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-214338"/>
            <a:ext cx="31598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13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500034" y="142852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28074" y="6642580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Франк М.Р.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14356"/>
            <a:ext cx="50006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1988 год -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опубликовано письмо Нины Андреевой «Не могу поступаться принципами», названное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антиперестроечным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манифестом»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643314"/>
            <a:ext cx="47148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1938 год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smtClean="0"/>
              <a:t>принят закон </a:t>
            </a:r>
          </a:p>
          <a:p>
            <a:pPr algn="ctr"/>
            <a:r>
              <a:rPr lang="ru-RU" sz="3200" dirty="0" smtClean="0"/>
              <a:t>«О воссоединении Австрии с Германской империей» (аншлюс Австрии) </a:t>
            </a:r>
          </a:p>
        </p:txBody>
      </p:sp>
      <p:sp>
        <p:nvSpPr>
          <p:cNvPr id="12" name="Управляющая кнопка: назад 11">
            <a:hlinkClick r:id="rId3" action="ppaction://hlinksldjump" highlightClick="1"/>
          </p:cNvPr>
          <p:cNvSpPr/>
          <p:nvPr/>
        </p:nvSpPr>
        <p:spPr>
          <a:xfrm>
            <a:off x="71406" y="142518"/>
            <a:ext cx="428400" cy="500400"/>
          </a:xfrm>
          <a:prstGeom prst="actionButtonBackPrevious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4214842" cy="2851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714356"/>
            <a:ext cx="3857652" cy="2898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4290"/>
            <a:ext cx="9144000" cy="558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Аншлюс Австрии</a:t>
            </a:r>
          </a:p>
          <a:p>
            <a:pPr>
              <a:lnSpc>
                <a:spcPct val="95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http://ru.wikipedia.org/wiki/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Аншлюс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2.В сборнике «Кризис и война» на сайте «Военная литература»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http://militera.lib.ru/research/bogaturov/03.html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3.Наумов О.А. Аншлюс Австрии в 1938 году как кризис Версальской системы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http://vivovoco.rsl.ru/VV/JOURNAL/NEWHIST/AUSTRIA.HTM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Письмо Нины Андреевой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5"/>
              </a:rPr>
              <a:t>Не_могу_поступаться_принципами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2.Текст письма Н.Андреевой –</a:t>
            </a: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http://www.agitclub.ru/gorby/homosovet/andreeva.htm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3.Нина Андреева в студии  НТВ (видео)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7"/>
              </a:rPr>
              <a:t>http://www.ntv.ru/novosti/128206/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-142900"/>
            <a:ext cx="31598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14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500034" y="142852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406" y="142518"/>
            <a:ext cx="428400" cy="500400"/>
          </a:xfrm>
          <a:prstGeom prst="actionButtonBackPrevious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4143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1583 год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дружина Ермака заняла Искер – столицу Сибирского ханства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571876"/>
            <a:ext cx="55007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1933 год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в Германии запрещена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коммунистическая партия, поводом стало обвинение коммунистов в поджоге рейхстага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7947" y="6642580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Франк М.Р.</a:t>
            </a:r>
            <a:endParaRPr lang="ru-RU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84906"/>
            <a:ext cx="2857520" cy="37380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857232"/>
            <a:ext cx="4842783" cy="26432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9144000" cy="588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почитать: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Покорение Сибири Ермаком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1.Савельев Е.П. Кто был Ермак и его сподвижники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http://passion-don.org/ermak.html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2.Савельев Е.Племенной и общественный состав казачества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http://passion-don.org/tribes/tribes_25.html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3.Кашлык (Искер)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4"/>
              </a:rPr>
              <a:t>Кашлык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4.Искер - 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5"/>
              </a:rPr>
              <a:t>http://www.ikz.ru/siberianway/tobolsk-history/index.php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5.Искер – город-призрак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http://tobolsk-</a:t>
            </a:r>
            <a:endParaRPr lang="ru-RU" sz="2400" dirty="0" smtClean="0">
              <a:latin typeface="Arial" pitchFamily="34" charset="0"/>
              <a:cs typeface="Arial" pitchFamily="34" charset="0"/>
              <a:hlinkClick r:id="rId6"/>
            </a:endParaRP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travel.com/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hlinkClick r:id="rId6"/>
              </a:rPr>
              <a:t>index.php?option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=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hlinkClick r:id="rId6"/>
              </a:rPr>
              <a:t>com_content&amp;task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=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hlinkClick r:id="rId6"/>
              </a:rPr>
              <a:t>view&amp;id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=40&amp;Ite</a:t>
            </a:r>
            <a:endParaRPr lang="ru-RU" sz="2400" dirty="0" smtClean="0">
              <a:latin typeface="Arial" pitchFamily="34" charset="0"/>
              <a:cs typeface="Arial" pitchFamily="34" charset="0"/>
              <a:hlinkClick r:id="rId6"/>
            </a:endParaRPr>
          </a:p>
          <a:p>
            <a:pPr marL="457200" indent="-45720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6"/>
              </a:rPr>
              <a:t>mid=69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Коммунистическая партия Германии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7"/>
              </a:rPr>
              <a:t>http://ru.wikipedia.org/wiki/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7"/>
              </a:rPr>
              <a:t>Коммунистическая_партия_Германии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5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В журнале «Родина» - Аннинский Л. Поджог и выстрел - 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8"/>
              </a:rPr>
              <a:t>http://www.istrodina.com/rodina_articul.php3?id=2609&amp;n=128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44" y="142876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-214338"/>
            <a:ext cx="31598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15 марта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500034" y="142852"/>
            <a:ext cx="428400" cy="500400"/>
          </a:xfrm>
          <a:prstGeom prst="actionButtonForwardNex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406" y="142518"/>
            <a:ext cx="428400" cy="500400"/>
          </a:xfrm>
          <a:prstGeom prst="actionButtonBackPrevious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2"/>
            <a:ext cx="4786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1990 год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избрание М.С.Горбачева  Президентом СССР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786190"/>
            <a:ext cx="50720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44 год до нашей эры –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убийство в здании Сената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заговорщиками Юлия Цезаря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7947" y="6642580"/>
            <a:ext cx="307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Автор страниц календаря – Франк М.Р.</a:t>
            </a:r>
            <a:endParaRPr lang="ru-RU" sz="1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642918"/>
            <a:ext cx="3219488" cy="3219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42" name="Picture 2" descr="http://www.artlib.ru/objects/gallery_221/artlib_gallery-110963-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643182"/>
            <a:ext cx="3257550" cy="3724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952</Words>
  <PresentationFormat>Экран (4:3)</PresentationFormat>
  <Paragraphs>152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197</cp:revision>
  <dcterms:modified xsi:type="dcterms:W3CDTF">2010-03-10T20:38:14Z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501011</vt:lpwstr>
  </property>
  <property fmtid="{D5CDD505-2E9C-101B-9397-08002B2CF9AE}" pid="3" name="NXPowerLiteVersion">
    <vt:lpwstr>D3.6.2</vt:lpwstr>
  </property>
</Properties>
</file>