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0" r:id="rId3"/>
    <p:sldId id="259" r:id="rId4"/>
    <p:sldId id="260" r:id="rId5"/>
    <p:sldId id="261" r:id="rId6"/>
    <p:sldId id="265" r:id="rId7"/>
    <p:sldId id="275" r:id="rId8"/>
    <p:sldId id="271" r:id="rId9"/>
    <p:sldId id="272" r:id="rId10"/>
    <p:sldId id="273" r:id="rId11"/>
    <p:sldId id="274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2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3651" autoAdjust="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83A033-B502-4681-A007-81565CABC3B9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39249BD-21D9-46E6-BB17-5FC8F14A62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D16EA5-2BD5-4674-9E20-0BD09DCB5126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61EBD-5777-45E4-80D7-F3949CCCA2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E524C-4AF8-4EB3-9D7E-CA1AC9AA30A9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47B47-E820-423A-A877-1395BF31F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BA9C5F-2252-479C-8B4E-FAE4D14EC95F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2B690C0-BC13-4CF1-8B4A-AE8A4E093A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AC9A50-F651-42D4-9DA5-EC30734E3E59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A946-3A3B-4A55-A087-84095CF475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C35D1-0CB6-470C-BFF9-C0739BF0BEB7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E7062-678B-4F1A-A999-A1C705F31D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80477-F831-470F-9350-530D9BADC58C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775734C-65A1-4DD5-B1F8-44F9AE0264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0F573E-D4AD-4FC8-8443-E4931E3B63F0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2E304-E0B5-4EBF-B3A7-50B5D3EA2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5FF303-B576-4F83-9EF5-857820BC27D1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17DAE-05AD-425A-96A4-6BC9E5EE3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4633BD-963E-4933-BCF3-9F13B97CA2E3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86A30-44EF-49B3-9A58-C8816EEB7E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9BD68-BE30-42EC-A8E5-C89282C88BEE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D6AC2-1462-47C2-B2CB-1E1046BBA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DB8CED1-35B3-46CD-8F95-442191AE2AD5}" type="datetimeFigureOut">
              <a:rPr lang="en-US" smtClean="0"/>
              <a:pPr>
                <a:defRPr/>
              </a:pPr>
              <a:t>11/9/2011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D2CD189-C9B6-4151-9729-8D03AA18A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0"/>
              </a:srgbClr>
            </a:gs>
            <a:gs pos="0">
              <a:srgbClr val="FF3399">
                <a:alpha val="0"/>
              </a:srgbClr>
            </a:gs>
            <a:gs pos="0">
              <a:srgbClr val="FF3399">
                <a:alpha val="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8288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ИММУНИТЕТ</a:t>
            </a:r>
          </a:p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ВИДЫ  ИММУНИТЕТА</a:t>
            </a:r>
          </a:p>
          <a:p>
            <a:pPr eaLnBrk="1" hangingPunct="1"/>
            <a:endParaRPr lang="ru-RU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ВЫВОДЫ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830490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От проникновения чужеродных веществ и бактерий организм имеет</a:t>
            </a:r>
          </a:p>
          <a:p>
            <a:pPr marL="342900" indent="-342900"/>
            <a:r>
              <a:rPr lang="ru-RU" dirty="0" smtClean="0"/>
              <a:t>внешние и внутренние защитные барьеры.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 startAt="2"/>
            </a:pPr>
            <a:r>
              <a:rPr lang="ru-RU" dirty="0" smtClean="0"/>
              <a:t>К внутренним механизмам от инфекций относится иммунитет.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3.  В формировании иммунитета активное участие принимают </a:t>
            </a:r>
          </a:p>
          <a:p>
            <a:pPr marL="342900" indent="-342900"/>
            <a:r>
              <a:rPr lang="ru-RU" dirty="0" smtClean="0"/>
              <a:t>белые клетки лейкоциты.</a:t>
            </a:r>
          </a:p>
          <a:p>
            <a:pPr marL="342900" indent="-342900"/>
            <a:r>
              <a:rPr lang="ru-RU" dirty="0" smtClean="0"/>
              <a:t> </a:t>
            </a:r>
          </a:p>
          <a:p>
            <a:pPr marL="342900" indent="-342900">
              <a:buAutoNum type="arabicPeriod" startAt="4"/>
            </a:pPr>
            <a:r>
              <a:rPr lang="ru-RU" dirty="0" smtClean="0"/>
              <a:t>В ходе эволюции у человека возникла иммунная система центральным </a:t>
            </a:r>
          </a:p>
          <a:p>
            <a:pPr marL="342900" indent="-342900"/>
            <a:r>
              <a:rPr lang="ru-RU" dirty="0" smtClean="0"/>
              <a:t>звеном является ТИМУС. </a:t>
            </a:r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609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ИММУНИТЕТ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6123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</a:t>
            </a:r>
            <a:r>
              <a:rPr lang="ru-RU" sz="2800" dirty="0" smtClean="0"/>
              <a:t>Клеточный</a:t>
            </a:r>
            <a:r>
              <a:rPr lang="ru-RU" dirty="0" smtClean="0"/>
              <a:t> </a:t>
            </a:r>
            <a:r>
              <a:rPr lang="ru-RU" sz="2800" dirty="0" smtClean="0"/>
              <a:t>гуморальный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743200"/>
            <a:ext cx="59611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Защищает,  оберегает, уничтожает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733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Иммунитет    спасает   от    болезней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57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ЗАЩИТА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укрепление иммуните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63547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Picture 2" descr="D:\Картинки\3d_graphics_3367_Zlaga_ru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763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57200" y="381000"/>
            <a:ext cx="4419600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Ныне церковь опустела;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Школа глухо заперта;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Нива праздно перезрела;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Роща тёмная пуста;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И селенье, как жилище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Погорелое, стоит,-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Тихо всё. Одно кладбище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Не пустеет, не молчит.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Поминутно мёртвых носят, 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И стенания живых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Боязливо Бога просят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Успокоить души их!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Поминутно места надо,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И могилы меж собой,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Как испуганное стадо,</a:t>
            </a:r>
            <a:b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</a:b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Century" pitchFamily="18" charset="0"/>
              </a:rPr>
              <a:t>Жмутся тесной чередой</a:t>
            </a:r>
            <a:r>
              <a:rPr lang="ru-RU" sz="24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048000" y="457200"/>
            <a:ext cx="2971800" cy="25146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bg2">
                    <a:lumMod val="1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9600" y="2819400"/>
            <a:ext cx="3124200" cy="2667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57800" y="2743200"/>
            <a:ext cx="3048000" cy="2667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57800" y="3581400"/>
            <a:ext cx="29718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+mn-lt"/>
              </a:rPr>
              <a:t>ХОЛЕРА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2001" y="3581400"/>
            <a:ext cx="2743199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+mn-lt"/>
              </a:rPr>
              <a:t>О С П 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00400" y="1219200"/>
            <a:ext cx="2667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+mn-lt"/>
              </a:rPr>
              <a:t>Ч У М 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400" y="4876800"/>
            <a:ext cx="5675313" cy="892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0" dirty="0" smtClean="0"/>
              <a:t/>
            </a:r>
            <a:br>
              <a:rPr lang="ru-RU" sz="2800" b="0" dirty="0" smtClean="0"/>
            </a:br>
            <a:r>
              <a:rPr lang="ru-RU" sz="2800" b="0" dirty="0" smtClean="0"/>
              <a:t/>
            </a:r>
            <a:br>
              <a:rPr lang="ru-RU" sz="2800" b="0" dirty="0" smtClean="0"/>
            </a:br>
            <a:endParaRPr lang="ru-RU" sz="2800" b="0" dirty="0"/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381000" y="37338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1 преграда   </a:t>
            </a:r>
            <a:r>
              <a:rPr lang="ru-RU" sz="2400"/>
              <a:t>– </a:t>
            </a:r>
          </a:p>
        </p:txBody>
      </p:sp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2819400" y="37338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</a:rPr>
              <a:t>это кожа и слизистые оболочки;</a:t>
            </a:r>
          </a:p>
        </p:txBody>
      </p:sp>
      <p:sp>
        <p:nvSpPr>
          <p:cNvPr id="6151" name="Прямоугольник 6"/>
          <p:cNvSpPr>
            <a:spLocks noChangeArrowheads="1"/>
          </p:cNvSpPr>
          <p:nvPr/>
        </p:nvSpPr>
        <p:spPr bwMode="auto">
          <a:xfrm>
            <a:off x="381000" y="48006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2 </a:t>
            </a:r>
            <a:r>
              <a:rPr lang="ru-RU" sz="2400" b="1">
                <a:solidFill>
                  <a:srgbClr val="FF0000"/>
                </a:solidFill>
              </a:rPr>
              <a:t>преграда</a:t>
            </a:r>
            <a:r>
              <a:rPr lang="ru-RU" b="1">
                <a:solidFill>
                  <a:srgbClr val="FF0000"/>
                </a:solidFill>
              </a:rPr>
              <a:t>  </a:t>
            </a:r>
            <a:r>
              <a:rPr lang="ru-RU" b="1"/>
              <a:t>–</a:t>
            </a:r>
            <a:r>
              <a:rPr lang="ru-RU"/>
              <a:t> </a:t>
            </a:r>
          </a:p>
        </p:txBody>
      </p:sp>
      <p:sp>
        <p:nvSpPr>
          <p:cNvPr id="6152" name="Прямоугольник 7"/>
          <p:cNvSpPr>
            <a:spLocks noChangeArrowheads="1"/>
          </p:cNvSpPr>
          <p:nvPr/>
        </p:nvSpPr>
        <p:spPr bwMode="auto">
          <a:xfrm>
            <a:off x="2819400" y="48006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</a:rPr>
              <a:t>иммунитет</a:t>
            </a:r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28600" y="3048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C00000"/>
                </a:solidFill>
              </a:rPr>
              <a:t>Почему даже страшные болезни и продолжительные эпидемии были опасны для одних людей и проходили без особых последствий для других?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81000" y="205740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</a:rPr>
              <a:t>Оказывается, организм имеет несколько преград для всего чужеродного, способного вызвать заболевание: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304800" y="4191000"/>
            <a:ext cx="8534400" cy="1935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7030A0"/>
                </a:solidFill>
              </a:rPr>
              <a:t>	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90800" y="9144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Georgia" pitchFamily="18" charset="0"/>
              </a:rPr>
              <a:t>ИММУНИТЕТ</a:t>
            </a:r>
            <a:endParaRPr lang="ru-RU" sz="3600">
              <a:latin typeface="Georgia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14400" y="2133600"/>
            <a:ext cx="7543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Georgia" pitchFamily="18" charset="0"/>
              </a:rPr>
              <a:t>ЭТО  СПОСОБНОСТЬ  ОРГАНИЗМА ЗАЩИЩАТЬ  СЕБЯ  ОТ  БОЛЕЗНЕТВОРНЫХ  МИКРОБОВ  И  ВИРУСОВ, ОТ  ИНОРОДНЫХ ТЕЛ  И  ВЕЩЕСТВ</a:t>
            </a:r>
            <a:endParaRPr lang="ru-RU" sz="28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3520440" cy="53340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70C0"/>
                </a:solidFill>
              </a:rPr>
              <a:t>НЕСПЕЦИФИЧЕСКИЙ</a:t>
            </a:r>
          </a:p>
        </p:txBody>
      </p:sp>
      <p:sp>
        <p:nvSpPr>
          <p:cNvPr id="11269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76401"/>
            <a:ext cx="4041775" cy="533400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70C0"/>
                </a:solidFill>
              </a:rPr>
              <a:t>СПЕЦИФИЧЕСКИЙ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4495800"/>
            <a:ext cx="4040188" cy="1554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</a:t>
            </a:r>
          </a:p>
        </p:txBody>
      </p:sp>
      <p:sp>
        <p:nvSpPr>
          <p:cNvPr id="11271" name="Прямоугольник 6"/>
          <p:cNvSpPr>
            <a:spLocks noChangeArrowheads="1"/>
          </p:cNvSpPr>
          <p:nvPr/>
        </p:nvSpPr>
        <p:spPr bwMode="auto">
          <a:xfrm>
            <a:off x="2438400" y="60960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И М М У Н И Т Е Т</a:t>
            </a:r>
            <a:endParaRPr lang="ru-RU" sz="3200"/>
          </a:p>
        </p:txBody>
      </p:sp>
      <p:cxnSp>
        <p:nvCxnSpPr>
          <p:cNvPr id="18" name="Прямая со стрелкой 17"/>
          <p:cNvCxnSpPr/>
          <p:nvPr/>
        </p:nvCxnSpPr>
        <p:spPr>
          <a:xfrm rot="16200000" flipH="1">
            <a:off x="2324100" y="27813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5353050" y="2381250"/>
            <a:ext cx="76200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2400300" y="12573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6200000" flipH="1">
            <a:off x="5715000" y="12192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38400" y="4038600"/>
            <a:ext cx="1770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клеточный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3124200"/>
            <a:ext cx="2609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гуморальный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4800600"/>
            <a:ext cx="130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фагоцитоз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3810000"/>
            <a:ext cx="3484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Т- лимфоциты распознавание </a:t>
            </a:r>
          </a:p>
          <a:p>
            <a:r>
              <a:rPr lang="ru-RU" dirty="0" smtClean="0"/>
              <a:t>микробов, антигенов</a:t>
            </a:r>
          </a:p>
          <a:p>
            <a:r>
              <a:rPr lang="ru-RU" dirty="0" smtClean="0"/>
              <a:t>В- лимфоциты образование</a:t>
            </a:r>
          </a:p>
          <a:p>
            <a:r>
              <a:rPr lang="ru-RU" dirty="0" smtClean="0"/>
              <a:t>анти тел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 build="p"/>
      <p:bldP spid="11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228600"/>
            <a:ext cx="83241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ФАГОЦИТОЗ- </a:t>
            </a:r>
            <a:r>
              <a:rPr lang="ru-RU" sz="2800" dirty="0" smtClean="0"/>
              <a:t>процесс поглощения и </a:t>
            </a:r>
            <a:r>
              <a:rPr lang="ru-RU" sz="2800" dirty="0" err="1" smtClean="0"/>
              <a:t>перева</a:t>
            </a:r>
            <a:endParaRPr lang="ru-RU" sz="2800" dirty="0" smtClean="0"/>
          </a:p>
          <a:p>
            <a:r>
              <a:rPr lang="ru-RU" sz="2800" dirty="0" err="1" smtClean="0"/>
              <a:t>ривания</a:t>
            </a:r>
            <a:r>
              <a:rPr lang="ru-RU" sz="2800" dirty="0" smtClean="0"/>
              <a:t> чужеродных частиц</a:t>
            </a:r>
          </a:p>
        </p:txBody>
      </p:sp>
      <p:pic>
        <p:nvPicPr>
          <p:cNvPr id="11" name="Рисунок 10" descr="портрет Мечник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78486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"/>
            <a:ext cx="5292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ИММУННАЯ СИСТЕМА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2434449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Костный мозг</a:t>
            </a:r>
          </a:p>
          <a:p>
            <a:endParaRPr lang="ru-RU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 descr="костный моз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3244886" cy="2590800"/>
          </a:xfrm>
          <a:prstGeom prst="rect">
            <a:avLst/>
          </a:prstGeom>
        </p:spPr>
      </p:pic>
      <p:pic>
        <p:nvPicPr>
          <p:cNvPr id="5" name="Рисунок 4" descr="вилочковая желез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524000"/>
            <a:ext cx="3276600" cy="2667000"/>
          </a:xfrm>
          <a:prstGeom prst="rect">
            <a:avLst/>
          </a:prstGeom>
        </p:spPr>
      </p:pic>
      <p:pic>
        <p:nvPicPr>
          <p:cNvPr id="6" name="Рисунок 5" descr="лимфоузлы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886200"/>
            <a:ext cx="2057400" cy="297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1600" y="990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Вилочковая</a:t>
            </a:r>
            <a:r>
              <a:rPr lang="ru-RU" dirty="0" smtClean="0"/>
              <a:t> </a:t>
            </a:r>
            <a:r>
              <a:rPr lang="ru-RU" sz="2800" dirty="0" smtClean="0"/>
              <a:t>железа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2667000"/>
            <a:ext cx="15616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</a:t>
            </a:r>
            <a:r>
              <a:rPr lang="ru-RU" sz="2800" dirty="0" err="1" smtClean="0"/>
              <a:t>Лимфо</a:t>
            </a:r>
            <a:endParaRPr lang="ru-RU" sz="2800" dirty="0" smtClean="0"/>
          </a:p>
          <a:p>
            <a:r>
              <a:rPr lang="ru-RU" sz="2800" dirty="0" smtClean="0"/>
              <a:t>  узлы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Болезни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0574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ИНФЕКЦИОННЫЕ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8956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</a:t>
            </a:r>
            <a:r>
              <a:rPr lang="ru-RU" sz="2400" dirty="0" smtClean="0"/>
              <a:t>Возбудители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                      Вирусы</a:t>
            </a:r>
          </a:p>
          <a:p>
            <a:r>
              <a:rPr lang="ru-RU" dirty="0" smtClean="0"/>
              <a:t>                      Микроорганизмы</a:t>
            </a:r>
          </a:p>
          <a:p>
            <a:r>
              <a:rPr lang="ru-RU" dirty="0" smtClean="0"/>
              <a:t>                      Грибки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2057400"/>
            <a:ext cx="2692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ПАРАЗИТАРНЫЕ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3429000"/>
            <a:ext cx="15254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Простейшие</a:t>
            </a:r>
          </a:p>
          <a:p>
            <a:r>
              <a:rPr lang="ru-RU" dirty="0" smtClean="0"/>
              <a:t>Черви</a:t>
            </a:r>
          </a:p>
          <a:p>
            <a:r>
              <a:rPr lang="ru-RU" dirty="0" smtClean="0"/>
              <a:t>Насекомые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876800"/>
            <a:ext cx="2971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ОРЗ, ГРИПП, ВЕТРЯНКА,</a:t>
            </a:r>
          </a:p>
          <a:p>
            <a:r>
              <a:rPr lang="ru-RU" dirty="0" smtClean="0"/>
              <a:t>КОРЬ, СВИНКА, СПИД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4800600"/>
            <a:ext cx="29354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АСКАРИДОЗ, МАЛЯРИЯ,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381</TotalTime>
  <Words>219</Words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  </vt:lpstr>
      <vt:lpstr>Слайд 5</vt:lpstr>
      <vt:lpstr>Слайд 6</vt:lpstr>
      <vt:lpstr>Слайд 7</vt:lpstr>
      <vt:lpstr>Слайд 8</vt:lpstr>
      <vt:lpstr>Болезни</vt:lpstr>
      <vt:lpstr>ОБЩИЕ ВЫВОДЫ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</dc:title>
  <dc:creator>Алена</dc:creator>
  <cp:lastModifiedBy>Илья</cp:lastModifiedBy>
  <cp:revision>46</cp:revision>
  <dcterms:modified xsi:type="dcterms:W3CDTF">2011-11-09T12:15:16Z</dcterms:modified>
</cp:coreProperties>
</file>