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66" r:id="rId2"/>
    <p:sldId id="271" r:id="rId3"/>
    <p:sldId id="273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A7ACC-DE25-4286-847C-EEE6EF3D4129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BC74-D6ED-4473-98D5-021C4AA5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6C26-9124-4895-9073-A749E7FC0237}" type="datetime1">
              <a:rPr lang="ru-RU" smtClean="0"/>
              <a:t>14.01.2012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BA4A-52BD-4373-A5A5-EF8220498434}" type="datetime1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AB24-6D1F-4791-9A81-CD765C7F2AD9}" type="datetime1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C9EB-5AD5-4F52-95DF-F721D67E2ABA}" type="datetime1">
              <a:rPr lang="ru-RU" smtClean="0"/>
              <a:t>14.01.2012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2A09-7635-47E3-B2D4-BF01EA88102F}" type="datetime1">
              <a:rPr lang="ru-RU" smtClean="0"/>
              <a:t>14.01.2012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AC93-E0E8-4717-A2A6-3369C3DE2EE5}" type="datetime1">
              <a:rPr lang="ru-RU" smtClean="0"/>
              <a:t>14.01.2012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9621-BCD4-4577-917C-4A69F1BCC87E}" type="datetime1">
              <a:rPr lang="ru-RU" smtClean="0"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EBA2-57DA-4AA4-A655-3117A4D6A695}" type="datetime1">
              <a:rPr lang="ru-RU" smtClean="0"/>
              <a:t>14.01.2012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2178-CA7E-47FC-A46A-E9288A547422}" type="datetime1">
              <a:rPr lang="ru-RU" smtClean="0"/>
              <a:t>14.01.2012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5131-A8B5-45D8-8EAC-A444F06C3267}" type="datetime1">
              <a:rPr lang="ru-RU" smtClean="0"/>
              <a:t>14.01.2012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1801-2B43-4360-ABFF-5E43C83D0635}" type="datetime1">
              <a:rPr lang="ru-RU" smtClean="0"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8D74C2-1418-43BF-895D-870982B8F0FB}" type="datetime1">
              <a:rPr lang="ru-RU" smtClean="0"/>
              <a:t>14.01.2012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o.mail.ru/frame.html?imgurl=http://babyborn.narod.ru/month5.jpg&amp;pageurl=http://ovulation.org.ua/forum/topic10933.html?view=previous&amp;sid=4d8a80594262393835930a55d2c8fc1a&amp;id=14553936&amp;iid=4&amp;imgwidth=350&amp;imgheight=326&amp;imgsize=90213&amp;images_links=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ashol.com/201008133056/prezentaciya-po-biologii-ontogenez-cheloveka.html" TargetMode="External"/><Relationship Id="rId2" Type="http://schemas.openxmlformats.org/officeDocument/2006/relationships/hyperlink" Target="http://clubs.ya.ru/4611686018427401929/replies.xml?item_no=590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o.mail.ru/frame.html?imgurl=http://www.diary.ru/userdir/9/8/5/9/985938/35346994.jpg&amp;pageurl=http://pathology.narod.ru/prod05.htm&amp;id=9891288&amp;iid=5&amp;imgwidth=100&amp;imgheight=99&amp;imgsize=22243&amp;images_links=b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941168"/>
            <a:ext cx="84582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Эмбриональное развитие.</a:t>
            </a:r>
            <a:br>
              <a:rPr lang="ru-RU" dirty="0" smtClean="0"/>
            </a:br>
            <a:r>
              <a:rPr lang="ru-RU" dirty="0" smtClean="0"/>
              <a:t>Основные этапы эмбриогенеза.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458200" cy="100811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Учитель биологии-химии </a:t>
            </a:r>
          </a:p>
          <a:p>
            <a:pPr algn="ctr"/>
            <a:r>
              <a:rPr lang="ru-RU" sz="1600" b="1" dirty="0" smtClean="0"/>
              <a:t>МОУ СОШ </a:t>
            </a:r>
            <a:r>
              <a:rPr lang="ru-RU" sz="1600" b="1" dirty="0" smtClean="0"/>
              <a:t>с.Троицкое   </a:t>
            </a:r>
            <a:r>
              <a:rPr lang="ru-RU" sz="1600" b="1" dirty="0" smtClean="0"/>
              <a:t>Сахалинской области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Даниленко Н.В.</a:t>
            </a:r>
            <a:endParaRPr lang="ru-RU" sz="1600" b="1" dirty="0"/>
          </a:p>
        </p:txBody>
      </p:sp>
      <p:pic>
        <p:nvPicPr>
          <p:cNvPr id="6" name="Picture 6" descr="i?id=14553936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885" y="0"/>
            <a:ext cx="469411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6431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Дневник еще не родившегося ребенка “Как я жил до моего рождения 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340768"/>
            <a:ext cx="4627240" cy="525658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000" i="1" dirty="0" smtClean="0"/>
              <a:t>7-й месяц после зачатия</a:t>
            </a:r>
            <a:r>
              <a:rPr lang="ru-RU" sz="2000" dirty="0" smtClean="0"/>
              <a:t>. “Мне уже 7 месяцев, но выгляжу Я как шестимесячный. А мне так хочется быть большим и сильным! А моя мама сегодня поссорилась с мамой моего друга, потому что та говорила, что моей маме теперь в горячую баню ходить нельзя, но мама ее не послушала и все равно пошла.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000" dirty="0" smtClean="0"/>
              <a:t>Мне сначала было хорошо, тепло. А потом стало как-то уж очень тесно — и маму куда-то очень быстро повезли.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000" dirty="0" smtClean="0"/>
              <a:t>…Вдруг Я увидел яркий свет. Я испугался и закричал. Меня сразу опутали какими-то </a:t>
            </a:r>
            <a:r>
              <a:rPr lang="ru-RU" sz="2000" dirty="0" err="1" smtClean="0"/>
              <a:t>проводочками</a:t>
            </a:r>
            <a:r>
              <a:rPr lang="ru-RU" sz="2000" dirty="0" smtClean="0"/>
              <a:t> и трубочками. Поместили меня под стеклянный колпак… </a:t>
            </a:r>
            <a:r>
              <a:rPr lang="ru-RU" sz="2000" b="1" dirty="0" smtClean="0"/>
              <a:t>Я уже родился!</a:t>
            </a:r>
            <a:r>
              <a:rPr lang="ru-RU" sz="2000" dirty="0" smtClean="0"/>
              <a:t> А мой друг родится через два месяца — здоровый и веселый.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000" dirty="0" smtClean="0"/>
              <a:t>А главный дяденька в белом халате сказал: “Какой он маленький, хиленький, да и пальчиков у него шесть”. А Я подумал — разве так не должно быть?”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454" y="1484784"/>
            <a:ext cx="32235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В медицинской карте новорожденного 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57338"/>
            <a:ext cx="8007350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“</a:t>
            </a:r>
            <a:r>
              <a:rPr lang="ru-RU" sz="2400" smtClean="0"/>
              <a:t>Мальчик. Вес при рождении 2300 г., рост 45 см. Роды преждевременные — на 34 неделе беременности, протекавшей с токсикозом в 1-й и 2-й половине беременности.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Имеются признаки незрелости, ребенок неактивен, крик слабый, грудь берет плохо. Кожные покровы бледные. Со стороны внутренних органов имеются изменения. Четко прослушивается систолический шум, границы сердца смещены влево: необходимо обследование с целью исключения порока сердца.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Диагноз: </a:t>
            </a:r>
            <a:r>
              <a:rPr lang="ru-RU" sz="2400" smtClean="0"/>
              <a:t>недоношенность 1-й степени, врожденный порок сердца.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/>
              <a:t>Отягощающий анамнез:</a:t>
            </a:r>
            <a:r>
              <a:rPr lang="ru-RU" sz="2400" smtClean="0"/>
              <a:t> мать на протяжении всей беременности курила, употребляла алкоголь.”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157192"/>
            <a:ext cx="41764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Ваши выводы по уроку?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clubs.ya.ru/4611686018427401929/replies.xml?item_no=5906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nashol.com/201008133056/prezentaciya-po-biologii-ontogenez-cheloveka.html</a:t>
            </a:r>
            <a:endParaRPr lang="ru-RU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9900"/>
                </a:solidFill>
              </a:rPr>
              <a:t>эмбриональный период</a:t>
            </a:r>
            <a:br>
              <a:rPr lang="ru-RU" dirty="0" smtClean="0">
                <a:solidFill>
                  <a:srgbClr val="FF9900"/>
                </a:solidFill>
              </a:rPr>
            </a:br>
            <a:r>
              <a:rPr lang="ru-RU" dirty="0" smtClean="0">
                <a:solidFill>
                  <a:srgbClr val="FF9900"/>
                </a:solidFill>
              </a:rPr>
              <a:t>эмбриогенез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Эмбриональный или зародышевый период индивидуального развития многоклеточного организма охватывает процессы происходящие в зиготе с момента первого деления до выхода из яйца или рождения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140968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эмбриогенез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4149080"/>
            <a:ext cx="324036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Внутриутробное – оканчивается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рождением (большинство млекопитающих, в том числе человек)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4149080"/>
            <a:ext cx="338437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Вне тела матери – оканчивается выходом из яйцевых оболочек ( яйцекладущие и выметывающие икру животные, рыбы земноводные,  птицы, пресмыкающиеся и т.д. 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1835696" y="3501008"/>
            <a:ext cx="1224136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flipV="1">
            <a:off x="5796136" y="3501008"/>
            <a:ext cx="1296144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068960"/>
            <a:ext cx="162598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1080120" cy="12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624736" cy="513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ru-RU" sz="34400" dirty="0" smtClean="0"/>
              <a:t>Но!</a:t>
            </a:r>
            <a:endParaRPr lang="ru-RU" sz="34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В настоящее время практически здоровые дети составляют всего 4% от всех новорожденных детей. Почему стала возможна такая ситуация? </a:t>
            </a:r>
          </a:p>
        </p:txBody>
      </p:sp>
      <p:pic>
        <p:nvPicPr>
          <p:cNvPr id="29700" name="Picture 4" descr="583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979863"/>
            <a:ext cx="363537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На развитие плода пагубно сказываются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заболевания матери (инфекции, особенно такие как грипп и краснуха, диабет, токсикозы)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smtClean="0"/>
              <a:t> вредные привычки. Так, у алкоголиков дети рождаются физически недоразвитыми, отстают в умственном развитии, а у курящих мам в 2 раза чаще бывают преждевременные роды, масса тела новорожденного на 10% меньше нормы. У наркоманов дети рождаются с физическими недостатками, с врожденной зависимостью к наркотикам и, как правило, рождаются преждевременно.</a:t>
            </a:r>
          </a:p>
        </p:txBody>
      </p:sp>
      <p:pic>
        <p:nvPicPr>
          <p:cNvPr id="31748" name="Picture 5" descr="09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788" y="0"/>
            <a:ext cx="15732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Дневник еще не родившегося ребенка “Как я жил до моего рождения 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916832"/>
            <a:ext cx="4191000" cy="4407768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800" i="1" dirty="0" smtClean="0"/>
              <a:t>2-й месяц после зачатия</a:t>
            </a:r>
            <a:r>
              <a:rPr lang="ru-RU" sz="2800" dirty="0" smtClean="0"/>
              <a:t>. “Сегодня у меня праздник: два месяца. Я уже существую. Но, к сожалению, праздную не Я один — мама уже выкурила несколько сигарет и выпила стакан вина. От этого мне тяжело, слабый я какой-то, голова болит и тошнит. У меня есть друг, которому тоже исполнилось 2 месяца. Его мама ела витамины и пила молоко. Он веселый и большой уже. Завидно!”</a:t>
            </a:r>
          </a:p>
        </p:txBody>
      </p:sp>
      <p:pic>
        <p:nvPicPr>
          <p:cNvPr id="8" name="Picture 5" descr="i?id=9891288&amp;tov=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1844824"/>
            <a:ext cx="3342480" cy="403244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Дневник еще не родившегося ребенка “Как я жил до моего рождения </a:t>
            </a:r>
            <a:endParaRPr lang="ru-RU" dirty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i="1" dirty="0" smtClean="0"/>
              <a:t>5-й месяц после зачатия</a:t>
            </a:r>
            <a:r>
              <a:rPr lang="ru-RU" dirty="0" smtClean="0"/>
              <a:t>. “Вчера у мамы были гости. И мама, конечно, с ними выпила вина. А сегодня с утра у нее болит голова. Поэтому она съела какую-то таблетку и уже выпила несколько чашек кофе. Неужели она не знает, что этого делать нельзя!!? Мне так плохо…”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26723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Дневник еще не родившегося ребенка “Как я жил до моего рождения 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6-й месяц после зачатия</a:t>
            </a:r>
            <a:r>
              <a:rPr lang="ru-RU" sz="2800" smtClean="0"/>
              <a:t>. “Мама с папой сегодня поссорились. Они так громко кричали. Я понял, что Я им совсем не нужен. Не буду Я у них рождаться! Не люблю Я их! Родители моего друга никогда не ссорятся и все время с ним разговаривают…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После ссоры мама собрала тяжелый-тяжелый чемодан и ушла. У нее сердце чуть не отказало от тяжести… Понимаете: Я чуть не умер!”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00289" y="2448583"/>
            <a:ext cx="50959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Даниленко Н.В.МОУ СОШ с.Троицкое Сахалинской области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786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Эмбриональное развитие. Основные этапы эмбриогенеза.</vt:lpstr>
      <vt:lpstr>эмбриональный период эмбриогенез</vt:lpstr>
      <vt:lpstr>Слайд 3</vt:lpstr>
      <vt:lpstr>Но!</vt:lpstr>
      <vt:lpstr>Слайд 5</vt:lpstr>
      <vt:lpstr>На развитие плода пагубно сказываются</vt:lpstr>
      <vt:lpstr>Дневник еще не родившегося ребенка “Как я жил до моего рождения </vt:lpstr>
      <vt:lpstr>Дневник еще не родившегося ребенка “Как я жил до моего рождения </vt:lpstr>
      <vt:lpstr>Дневник еще не родившегося ребенка “Как я жил до моего рождения </vt:lpstr>
      <vt:lpstr>Дневник еще не родившегося ребенка “Как я жил до моего рождения </vt:lpstr>
      <vt:lpstr>В медицинской карте новорожденного </vt:lpstr>
      <vt:lpstr>Слайд 12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эмбриональный период эмбриогенез</dc:title>
  <dc:creator>Надежда Васильевна</dc:creator>
  <cp:lastModifiedBy>Надежда Васильевна</cp:lastModifiedBy>
  <cp:revision>17</cp:revision>
  <dcterms:created xsi:type="dcterms:W3CDTF">2011-01-23T08:28:52Z</dcterms:created>
  <dcterms:modified xsi:type="dcterms:W3CDTF">2012-01-14T05:45:37Z</dcterms:modified>
</cp:coreProperties>
</file>