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76" r:id="rId3"/>
    <p:sldId id="256" r:id="rId4"/>
    <p:sldId id="257" r:id="rId5"/>
    <p:sldId id="259" r:id="rId6"/>
    <p:sldId id="258" r:id="rId7"/>
    <p:sldId id="272" r:id="rId8"/>
    <p:sldId id="273" r:id="rId9"/>
    <p:sldId id="274" r:id="rId10"/>
    <p:sldId id="275" r:id="rId11"/>
    <p:sldId id="277" r:id="rId12"/>
    <p:sldId id="260" r:id="rId13"/>
    <p:sldId id="263" r:id="rId14"/>
    <p:sldId id="261" r:id="rId15"/>
    <p:sldId id="264" r:id="rId16"/>
    <p:sldId id="267" r:id="rId17"/>
    <p:sldId id="271" r:id="rId18"/>
    <p:sldId id="268" r:id="rId19"/>
    <p:sldId id="266" r:id="rId20"/>
    <p:sldId id="265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234D4-0C5D-4F6D-AC75-94E716ED8DB1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AE627-12C5-43CD-85CC-4314B0116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125B-73EC-4657-9BE4-BC29D7876ABC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827E-3A19-4493-9064-1782FF47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slide" Target="slide5.xml"/><Relationship Id="rId21" Type="http://schemas.openxmlformats.org/officeDocument/2006/relationships/slide" Target="slide14.xml"/><Relationship Id="rId7" Type="http://schemas.openxmlformats.org/officeDocument/2006/relationships/slide" Target="slide17.xml"/><Relationship Id="rId12" Type="http://schemas.openxmlformats.org/officeDocument/2006/relationships/slide" Target="slide7.xml"/><Relationship Id="rId17" Type="http://schemas.openxmlformats.org/officeDocument/2006/relationships/slide" Target="slide15.xml"/><Relationship Id="rId2" Type="http://schemas.openxmlformats.org/officeDocument/2006/relationships/slide" Target="slide6.xml"/><Relationship Id="rId16" Type="http://schemas.openxmlformats.org/officeDocument/2006/relationships/slide" Target="slide11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slide" Target="slide19.xml"/><Relationship Id="rId5" Type="http://schemas.openxmlformats.org/officeDocument/2006/relationships/slide" Target="slide3.xml"/><Relationship Id="rId15" Type="http://schemas.openxmlformats.org/officeDocument/2006/relationships/slide" Target="slide10.xml"/><Relationship Id="rId10" Type="http://schemas.openxmlformats.org/officeDocument/2006/relationships/slide" Target="slide21.xml"/><Relationship Id="rId19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8.xml"/><Relationship Id="rId1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u.wikipedia.org/wiki/%D0%9A%D0%BE%D0%BC%D0%BC%D0%B5%D1%80%D1%87%D0%B5%D1%81%D0%BA%D0%B0%D1%8F_%D0%BE%D1%80%D0%B3%D0%B0%D0%BD%D0%B8%D0%B7%D0%B0%D1%86%D0%B8%D1%8F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4" y="142852"/>
          <a:ext cx="8643996" cy="64294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8824"/>
                <a:gridCol w="1285884"/>
                <a:gridCol w="1428760"/>
                <a:gridCol w="1285884"/>
                <a:gridCol w="1428760"/>
                <a:gridCol w="1285884"/>
              </a:tblGrid>
              <a:tr h="1576996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Наследственное  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право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99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ТЕРМИНЫ,</a:t>
                      </a:r>
                    </a:p>
                    <a:p>
                      <a:pPr algn="l"/>
                      <a:r>
                        <a:rPr lang="ru-RU" b="1" baseline="0" dirty="0" smtClean="0"/>
                        <a:t>                  ТЕРМИНЫ, </a:t>
                      </a:r>
                    </a:p>
                    <a:p>
                      <a:pPr algn="l"/>
                      <a:endParaRPr lang="ru-RU" b="1" baseline="0" dirty="0" smtClean="0"/>
                    </a:p>
                    <a:p>
                      <a:pPr algn="l"/>
                      <a:r>
                        <a:rPr lang="ru-RU" b="1" baseline="0" dirty="0" smtClean="0"/>
                        <a:t>ТЕРМИНЫ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996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Формы предприятий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431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sz="2400" b="1" dirty="0" smtClean="0"/>
                        <a:t>Всего понемногу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ятно 2 11"/>
          <p:cNvSpPr/>
          <p:nvPr/>
        </p:nvSpPr>
        <p:spPr>
          <a:xfrm>
            <a:off x="7715272" y="500042"/>
            <a:ext cx="1071570" cy="1071570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2" action="ppaction://hlinksldjump"/>
              </a:rPr>
              <a:t>50</a:t>
            </a:r>
            <a:r>
              <a:rPr lang="ru-RU" b="1" dirty="0" smtClean="0">
                <a:hlinkClick r:id="rId2" action="ppaction://hlinksldjump"/>
              </a:rPr>
              <a:t> </a:t>
            </a:r>
            <a:endParaRPr lang="ru-RU" b="1" dirty="0"/>
          </a:p>
        </p:txBody>
      </p:sp>
      <p:sp>
        <p:nvSpPr>
          <p:cNvPr id="13" name="Пятно 2 12"/>
          <p:cNvSpPr/>
          <p:nvPr/>
        </p:nvSpPr>
        <p:spPr>
          <a:xfrm>
            <a:off x="6286512" y="571480"/>
            <a:ext cx="1143008" cy="1071570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30</a:t>
            </a:r>
            <a:endParaRPr lang="ru-RU" b="1" dirty="0"/>
          </a:p>
        </p:txBody>
      </p:sp>
      <p:sp>
        <p:nvSpPr>
          <p:cNvPr id="14" name="Пятно 2 13"/>
          <p:cNvSpPr/>
          <p:nvPr/>
        </p:nvSpPr>
        <p:spPr>
          <a:xfrm>
            <a:off x="5000628" y="500042"/>
            <a:ext cx="1071570" cy="1214446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4" action="ppaction://hlinksldjump"/>
              </a:rPr>
              <a:t>20</a:t>
            </a:r>
            <a:r>
              <a:rPr lang="ru-RU" b="1" dirty="0" smtClean="0">
                <a:hlinkClick r:id="rId5" action="ppaction://hlinksldjump"/>
              </a:rPr>
              <a:t> </a:t>
            </a:r>
            <a:endParaRPr lang="ru-RU" b="1" dirty="0"/>
          </a:p>
        </p:txBody>
      </p:sp>
      <p:sp>
        <p:nvSpPr>
          <p:cNvPr id="15" name="Пятно 2 14"/>
          <p:cNvSpPr/>
          <p:nvPr/>
        </p:nvSpPr>
        <p:spPr>
          <a:xfrm>
            <a:off x="3643306" y="500042"/>
            <a:ext cx="1071570" cy="1214446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6" action="ppaction://hlinksldjump"/>
              </a:rPr>
              <a:t>10</a:t>
            </a:r>
            <a:endParaRPr lang="ru-RU" b="1" dirty="0"/>
          </a:p>
        </p:txBody>
      </p:sp>
      <p:sp>
        <p:nvSpPr>
          <p:cNvPr id="16" name="Прямоугольник с двумя вырезанными соседними углами 15"/>
          <p:cNvSpPr/>
          <p:nvPr/>
        </p:nvSpPr>
        <p:spPr>
          <a:xfrm>
            <a:off x="2214546" y="5572140"/>
            <a:ext cx="1143008" cy="91440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7" action="ppaction://hlinksldjump"/>
              </a:rPr>
              <a:t>5</a:t>
            </a:r>
            <a:endParaRPr lang="ru-RU" b="1" dirty="0"/>
          </a:p>
        </p:txBody>
      </p:sp>
      <p:sp>
        <p:nvSpPr>
          <p:cNvPr id="17" name="Прямоугольник с двумя вырезанными соседними углами 16"/>
          <p:cNvSpPr/>
          <p:nvPr/>
        </p:nvSpPr>
        <p:spPr>
          <a:xfrm>
            <a:off x="4929190" y="5572140"/>
            <a:ext cx="1143008" cy="91440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8" action="ppaction://hlinksldjump"/>
              </a:rPr>
              <a:t>20</a:t>
            </a:r>
            <a:endParaRPr lang="ru-RU" b="1" dirty="0"/>
          </a:p>
        </p:txBody>
      </p:sp>
      <p:sp>
        <p:nvSpPr>
          <p:cNvPr id="18" name="Прямоугольник с двумя вырезанными соседними углами 17"/>
          <p:cNvSpPr/>
          <p:nvPr/>
        </p:nvSpPr>
        <p:spPr>
          <a:xfrm>
            <a:off x="3500430" y="5572140"/>
            <a:ext cx="1143008" cy="91440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9" action="ppaction://hlinksldjump"/>
              </a:rPr>
              <a:t>10</a:t>
            </a:r>
            <a:endParaRPr lang="ru-RU" b="1" dirty="0"/>
          </a:p>
        </p:txBody>
      </p:sp>
      <p:sp>
        <p:nvSpPr>
          <p:cNvPr id="19" name="Прямоугольник с двумя вырезанными соседними углами 18"/>
          <p:cNvSpPr/>
          <p:nvPr/>
        </p:nvSpPr>
        <p:spPr>
          <a:xfrm>
            <a:off x="6286512" y="5572140"/>
            <a:ext cx="1143008" cy="91440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0" action="ppaction://hlinksldjump"/>
              </a:rPr>
              <a:t>30</a:t>
            </a:r>
            <a:endParaRPr lang="ru-RU" b="1" dirty="0"/>
          </a:p>
        </p:txBody>
      </p:sp>
      <p:sp>
        <p:nvSpPr>
          <p:cNvPr id="20" name="Прямоугольник с двумя вырезанными соседними углами 19"/>
          <p:cNvSpPr/>
          <p:nvPr/>
        </p:nvSpPr>
        <p:spPr>
          <a:xfrm>
            <a:off x="7643834" y="5572140"/>
            <a:ext cx="1143008" cy="91440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1" action="ppaction://hlinksldjump"/>
              </a:rPr>
              <a:t>50</a:t>
            </a:r>
            <a:endParaRPr lang="ru-RU" b="1" dirty="0"/>
          </a:p>
        </p:txBody>
      </p:sp>
      <p:sp>
        <p:nvSpPr>
          <p:cNvPr id="21" name="Параллелограмм 20">
            <a:hlinkClick r:id="rId12" action="ppaction://hlinksldjump"/>
          </p:cNvPr>
          <p:cNvSpPr/>
          <p:nvPr/>
        </p:nvSpPr>
        <p:spPr>
          <a:xfrm>
            <a:off x="2143108" y="2285992"/>
            <a:ext cx="1216152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2" action="ppaction://hlinksldjump"/>
              </a:rPr>
              <a:t>5</a:t>
            </a:r>
            <a:r>
              <a:rPr lang="ru-RU" dirty="0" smtClean="0">
                <a:hlinkClick r:id="rId12" action="ppaction://hlinksldjump"/>
              </a:rPr>
              <a:t> </a:t>
            </a:r>
            <a:endParaRPr lang="ru-RU" dirty="0"/>
          </a:p>
        </p:txBody>
      </p:sp>
      <p:sp>
        <p:nvSpPr>
          <p:cNvPr id="22" name="Параллелограмм 21"/>
          <p:cNvSpPr/>
          <p:nvPr/>
        </p:nvSpPr>
        <p:spPr>
          <a:xfrm>
            <a:off x="3643306" y="2285992"/>
            <a:ext cx="1216152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3" action="ppaction://hlinksldjump"/>
              </a:rPr>
              <a:t>10</a:t>
            </a:r>
            <a:r>
              <a:rPr lang="ru-RU" dirty="0" smtClean="0">
                <a:hlinkClick r:id="rId13" action="ppaction://hlinksldjump"/>
              </a:rPr>
              <a:t> </a:t>
            </a:r>
            <a:endParaRPr lang="ru-RU" dirty="0"/>
          </a:p>
        </p:txBody>
      </p:sp>
      <p:sp>
        <p:nvSpPr>
          <p:cNvPr id="23" name="Параллелограмм 22">
            <a:hlinkClick r:id="rId14" action="ppaction://hlinksldjump"/>
          </p:cNvPr>
          <p:cNvSpPr/>
          <p:nvPr/>
        </p:nvSpPr>
        <p:spPr>
          <a:xfrm>
            <a:off x="4929190" y="2285992"/>
            <a:ext cx="1216152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" action="ppaction://noaction"/>
              </a:rPr>
              <a:t>20</a:t>
            </a:r>
            <a:r>
              <a:rPr lang="ru-RU" b="1" dirty="0" smtClean="0"/>
              <a:t> </a:t>
            </a:r>
            <a:endParaRPr lang="ru-RU" b="1" dirty="0"/>
          </a:p>
        </p:txBody>
      </p:sp>
      <p:sp>
        <p:nvSpPr>
          <p:cNvPr id="24" name="Параллелограмм 23"/>
          <p:cNvSpPr/>
          <p:nvPr/>
        </p:nvSpPr>
        <p:spPr>
          <a:xfrm>
            <a:off x="6286512" y="2285992"/>
            <a:ext cx="1216152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5" action="ppaction://hlinksldjump"/>
              </a:rPr>
              <a:t>30</a:t>
            </a:r>
            <a:r>
              <a:rPr lang="ru-RU" b="1" dirty="0" smtClean="0">
                <a:hlinkClick r:id="rId15" action="ppaction://hlinksldjump"/>
              </a:rPr>
              <a:t> </a:t>
            </a:r>
            <a:endParaRPr lang="ru-RU" b="1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7643834" y="2285992"/>
            <a:ext cx="1216152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6" action="ppaction://hlinksldjump"/>
              </a:rPr>
              <a:t>50</a:t>
            </a:r>
            <a:endParaRPr lang="ru-RU" b="1" dirty="0"/>
          </a:p>
        </p:txBody>
      </p:sp>
      <p:sp>
        <p:nvSpPr>
          <p:cNvPr id="28" name="Пятно 2 27">
            <a:hlinkClick r:id="rId17" action="ppaction://hlinksldjump"/>
          </p:cNvPr>
          <p:cNvSpPr/>
          <p:nvPr/>
        </p:nvSpPr>
        <p:spPr>
          <a:xfrm>
            <a:off x="2214546" y="3786190"/>
            <a:ext cx="1128714" cy="1057276"/>
          </a:xfrm>
          <a:prstGeom prst="irregularSeal2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7" action="ppaction://hlinksldjump"/>
              </a:rPr>
              <a:t>5</a:t>
            </a:r>
            <a:r>
              <a:rPr lang="ru-RU" dirty="0" smtClean="0">
                <a:hlinkClick r:id="rId12" action="ppaction://hlinksldjump"/>
              </a:rPr>
              <a:t> </a:t>
            </a:r>
            <a:endParaRPr lang="ru-RU" dirty="0"/>
          </a:p>
        </p:txBody>
      </p:sp>
      <p:sp>
        <p:nvSpPr>
          <p:cNvPr id="29" name="Пятно 2 28"/>
          <p:cNvSpPr/>
          <p:nvPr/>
        </p:nvSpPr>
        <p:spPr>
          <a:xfrm>
            <a:off x="3714744" y="3786190"/>
            <a:ext cx="1128714" cy="1057276"/>
          </a:xfrm>
          <a:prstGeom prst="irregularSeal2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8" action="ppaction://hlinksldjump"/>
              </a:rPr>
              <a:t>10</a:t>
            </a:r>
            <a:endParaRPr lang="ru-RU" b="1" dirty="0"/>
          </a:p>
        </p:txBody>
      </p:sp>
      <p:sp>
        <p:nvSpPr>
          <p:cNvPr id="30" name="Пятно 2 29">
            <a:hlinkClick r:id="rId16" action="ppaction://hlinksldjump"/>
          </p:cNvPr>
          <p:cNvSpPr/>
          <p:nvPr/>
        </p:nvSpPr>
        <p:spPr>
          <a:xfrm>
            <a:off x="5072066" y="3786190"/>
            <a:ext cx="1128714" cy="1057276"/>
          </a:xfrm>
          <a:prstGeom prst="irregularSeal2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9" action="ppaction://hlinksldjump"/>
              </a:rPr>
              <a:t>20</a:t>
            </a:r>
            <a:endParaRPr lang="ru-RU" b="1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714752"/>
            <a:ext cx="1128714" cy="1057276"/>
          </a:xfrm>
          <a:prstGeom prst="irregularSeal2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20" action="ppaction://hlinksldjump"/>
              </a:rPr>
              <a:t>30</a:t>
            </a:r>
            <a:endParaRPr lang="ru-RU" b="1" dirty="0"/>
          </a:p>
        </p:txBody>
      </p:sp>
      <p:sp>
        <p:nvSpPr>
          <p:cNvPr id="32" name="Пятно 2 31">
            <a:hlinkClick r:id="" action="ppaction://noaction"/>
          </p:cNvPr>
          <p:cNvSpPr/>
          <p:nvPr/>
        </p:nvSpPr>
        <p:spPr>
          <a:xfrm>
            <a:off x="7643834" y="3714752"/>
            <a:ext cx="1128714" cy="1057276"/>
          </a:xfrm>
          <a:prstGeom prst="irregularSeal2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21" action="ppaction://hlinksldjump"/>
              </a:rPr>
              <a:t>50</a:t>
            </a:r>
            <a:endParaRPr lang="ru-RU" b="1" dirty="0"/>
          </a:p>
        </p:txBody>
      </p:sp>
      <p:sp>
        <p:nvSpPr>
          <p:cNvPr id="33" name="Пятно 2 32">
            <a:hlinkClick r:id="" action="ppaction://noaction"/>
          </p:cNvPr>
          <p:cNvSpPr/>
          <p:nvPr/>
        </p:nvSpPr>
        <p:spPr>
          <a:xfrm>
            <a:off x="2285984" y="500042"/>
            <a:ext cx="1071570" cy="1214446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5" action="ppaction://hlinksldjump"/>
              </a:rPr>
              <a:t>5</a:t>
            </a:r>
            <a:r>
              <a:rPr lang="ru-RU" b="1" dirty="0" smtClean="0">
                <a:solidFill>
                  <a:schemeClr val="bg1"/>
                </a:solidFill>
                <a:hlinkClick r:id="rId4" action="ppaction://hlinksldjump"/>
              </a:rPr>
              <a:t> 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357166"/>
            <a:ext cx="5929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Человек, который заказывает или хочет</a:t>
            </a:r>
          </a:p>
          <a:p>
            <a:pPr algn="ctr"/>
            <a:r>
              <a:rPr lang="ru-RU" sz="3600" b="1" dirty="0" smtClean="0"/>
              <a:t>заказать, приобретает и использует товары, </a:t>
            </a:r>
          </a:p>
          <a:p>
            <a:pPr algn="ctr"/>
            <a:r>
              <a:rPr lang="ru-RU" sz="3600" b="1" dirty="0" smtClean="0"/>
              <a:t>работы, услуги для своих личных бытовых нужд,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не связанных с извлечением прибыли.</a:t>
            </a:r>
          </a:p>
          <a:p>
            <a:pPr algn="ctr"/>
            <a:endParaRPr lang="ru-RU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14678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1500174"/>
            <a:ext cx="57864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Потребитель 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Стрелка вправо 11">
            <a:hlinkClick r:id="rId2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256"/>
            <a:ext cx="2737761" cy="182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857233"/>
            <a:ext cx="5762625" cy="47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14422"/>
            <a:ext cx="778674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Смоделируйте какой-либо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Современный вид договора.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Укажите, какие существенные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Условия вы в нем предусмотрите.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001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Определите организационно-правовую форму 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предприятия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792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hlinkClick r:id="rId2" tooltip="Коммерческая организация"/>
              </a:rPr>
              <a:t>коммерческая организация</a:t>
            </a:r>
            <a:r>
              <a:rPr lang="ru-RU" sz="2800" dirty="0" smtClean="0"/>
              <a:t>, созданная путём добровольного объединения граждан на основе членства для совместной производственной и иной хозяйственной деятельности, </a:t>
            </a:r>
          </a:p>
          <a:p>
            <a:pPr algn="ctr"/>
            <a:r>
              <a:rPr lang="ru-RU" sz="2800" dirty="0" smtClean="0"/>
              <a:t>основанной на их личном трудовом и ином участии и объединении его членами (участниками) имущественных паевых взносов. </a:t>
            </a:r>
          </a:p>
          <a:p>
            <a:pPr algn="ctr"/>
            <a:r>
              <a:rPr lang="ru-RU" sz="2800" dirty="0" smtClean="0"/>
              <a:t>Уставом производственного кооператива может </a:t>
            </a:r>
          </a:p>
          <a:p>
            <a:pPr algn="ctr"/>
            <a:r>
              <a:rPr lang="ru-RU" sz="2800" dirty="0" smtClean="0"/>
              <a:t>быть предусмотрено участие в его деятельности также и юридических лиц.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928802"/>
            <a:ext cx="37343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Кооператив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(артель)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2647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0013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Определите организационно-правовую форму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предприятия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857364"/>
            <a:ext cx="67151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Коммерческая организация, не наделённая правом собственности на закреплённое за ней собственником имущество. Ее имущество является неделимым и не может быть распределено по вкладам, паям, долям, акциям.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928802"/>
            <a:ext cx="5719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Унитарное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предприятие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327788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286644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57290" y="3929066"/>
            <a:ext cx="264320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Унитарное предприятие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714620"/>
            <a:ext cx="235745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Кооператив</a:t>
            </a:r>
          </a:p>
          <a:p>
            <a:pPr algn="ctr"/>
            <a:r>
              <a:rPr lang="ru-RU" sz="2400" b="1" dirty="0" smtClean="0"/>
              <a:t>(артель)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2714620"/>
            <a:ext cx="192882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Акционерное общество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4572000" y="3929066"/>
            <a:ext cx="300039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Товарищество </a:t>
            </a:r>
          </a:p>
          <a:p>
            <a:pPr algn="ctr"/>
            <a:r>
              <a:rPr lang="ru-RU" sz="2400" b="1" dirty="0" smtClean="0"/>
              <a:t> на вере</a:t>
            </a:r>
            <a:endParaRPr lang="ru-RU" sz="2400" b="1" dirty="0"/>
          </a:p>
        </p:txBody>
      </p:sp>
      <p:sp>
        <p:nvSpPr>
          <p:cNvPr id="18" name="Овал 17"/>
          <p:cNvSpPr/>
          <p:nvPr/>
        </p:nvSpPr>
        <p:spPr>
          <a:xfrm>
            <a:off x="4429124" y="5214926"/>
            <a:ext cx="4214842" cy="1071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Полное товарищество</a:t>
            </a:r>
            <a:endParaRPr lang="ru-RU" sz="20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1428728" y="2500306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3250397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946654" y="3125388"/>
            <a:ext cx="1571635" cy="3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7" idx="0"/>
          </p:cNvCxnSpPr>
          <p:nvPr/>
        </p:nvCxnSpPr>
        <p:spPr>
          <a:xfrm rot="5400000">
            <a:off x="5786446" y="2928934"/>
            <a:ext cx="128588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6643702" y="3929066"/>
            <a:ext cx="271464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857488" y="2714620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Кооператив</a:t>
            </a:r>
          </a:p>
          <a:p>
            <a:pPr algn="ctr"/>
            <a:r>
              <a:rPr lang="ru-RU" sz="2400" b="1" dirty="0" smtClean="0"/>
              <a:t>(артель)</a:t>
            </a:r>
            <a:endParaRPr lang="ru-RU" sz="2400" b="1" dirty="0"/>
          </a:p>
        </p:txBody>
      </p:sp>
      <p:sp>
        <p:nvSpPr>
          <p:cNvPr id="31" name="Овал 30"/>
          <p:cNvSpPr/>
          <p:nvPr/>
        </p:nvSpPr>
        <p:spPr>
          <a:xfrm>
            <a:off x="5857884" y="1571612"/>
            <a:ext cx="264320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Хозяйственные товарищества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004822" y="2967335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52500" y="1509698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Хозяйственные объединения</a:t>
            </a:r>
            <a:endParaRPr lang="ru-RU" sz="2800" b="1" dirty="0"/>
          </a:p>
        </p:txBody>
      </p:sp>
      <p:sp>
        <p:nvSpPr>
          <p:cNvPr id="39" name="Стрелка вправо 38">
            <a:hlinkClick r:id="rId2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928670"/>
            <a:ext cx="68580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Работники ателье по пошиву одежды являются собственниками своего предприятия. </a:t>
            </a:r>
          </a:p>
          <a:p>
            <a:pPr algn="ctr"/>
            <a:r>
              <a:rPr lang="ru-RU" sz="3200" b="1" dirty="0" smtClean="0"/>
              <a:t>Вопросы распределения прибыли, </a:t>
            </a:r>
          </a:p>
          <a:p>
            <a:pPr algn="ctr"/>
            <a:r>
              <a:rPr lang="ru-RU" sz="3200" b="1" dirty="0" smtClean="0"/>
              <a:t>выделения средств на развитие ателье они решают сообща. </a:t>
            </a:r>
          </a:p>
          <a:p>
            <a:pPr algn="ctr"/>
            <a:r>
              <a:rPr lang="ru-RU" sz="3200" b="1" i="1" u="sng" dirty="0" smtClean="0"/>
              <a:t>Какую форму собственности иллюстрирует этот пример?</a:t>
            </a:r>
            <a:endParaRPr lang="ru-RU" sz="3200" i="1" u="sng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68760"/>
            <a:ext cx="2214578" cy="172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71736" y="2500306"/>
            <a:ext cx="4152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КООПЕРАТИВ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143768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5762625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42886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85860"/>
            <a:ext cx="864396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Напишите, верную с позиции права,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доверенность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получение стипендии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>
            <a:off x="7286644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357166"/>
            <a:ext cx="5319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Продолжи фразу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87" y="1785926"/>
            <a:ext cx="90222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Обладание вещью, закрепленное юридическим документом, на языке права </a:t>
            </a:r>
          </a:p>
          <a:p>
            <a:r>
              <a:rPr lang="ru-RU" sz="2800" dirty="0" smtClean="0"/>
              <a:t>называется __________ собственностью.</a:t>
            </a:r>
          </a:p>
          <a:p>
            <a:r>
              <a:rPr lang="ru-RU" sz="2800" dirty="0" smtClean="0"/>
              <a:t>2. Право извлечения  из вещи полезных свойств  называется _____________  </a:t>
            </a:r>
          </a:p>
          <a:p>
            <a:r>
              <a:rPr lang="ru-RU" sz="2800" dirty="0" smtClean="0"/>
              <a:t>собственностью.</a:t>
            </a:r>
          </a:p>
          <a:p>
            <a:r>
              <a:rPr lang="ru-RU" sz="2800" dirty="0" smtClean="0"/>
              <a:t>3. Возможность изменять юридическую судьбу вещи -  право _________ собственностью.</a:t>
            </a:r>
          </a:p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214422"/>
            <a:ext cx="46013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Владение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Пользование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Распоряжение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4429124" cy="265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14376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04"/>
            <a:ext cx="81439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Назовите три субъекта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Гражданско-правовых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Отношений.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143380"/>
            <a:ext cx="42862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1214422"/>
            <a:ext cx="84182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Физические лица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Юридические лица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Государство и его субъекты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612845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ctr"/>
            <a:r>
              <a:rPr lang="ru-RU" sz="2800" b="1" dirty="0" smtClean="0"/>
              <a:t>Катя купила в магазине шампунь. Принеся покупку домой, она обнаружила, что срок годности товара давно истек. Однако в магазине шампунь обратно не приняли, объяснив Кате, что покупателю была предоставлена эта информация изначально, он согласился на условия договора и потому данный товар обмену не подлежит.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488" y="142853"/>
            <a:ext cx="2571768" cy="58477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ЗАДАЧА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2462" y="6500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Стрелка вправо 11">
            <a:hlinkClick r:id="rId2" action="ppaction://hlinksldjump"/>
          </p:cNvPr>
          <p:cNvSpPr/>
          <p:nvPr/>
        </p:nvSpPr>
        <p:spPr>
          <a:xfrm>
            <a:off x="428596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3274" y="3929066"/>
            <a:ext cx="8970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следует решить спор?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357298"/>
            <a:ext cx="73581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Покупатель, которому продан товар ненадлежащего качества,  вправе требовать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незамедлительного устранения недостатка товара;</a:t>
            </a:r>
          </a:p>
          <a:p>
            <a:pPr algn="just">
              <a:buFontTx/>
              <a:buChar char="-"/>
            </a:pPr>
            <a:r>
              <a:rPr lang="ru-RU" sz="2400" b="1" dirty="0" smtClean="0"/>
              <a:t>- возмещение расходов </a:t>
            </a:r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214686"/>
            <a:ext cx="1928826" cy="333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5786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2357454" cy="259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3748101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071670" y="357166"/>
            <a:ext cx="5483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ВАШ подарок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928662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57166"/>
            <a:ext cx="1560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071546"/>
            <a:ext cx="76438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1. Как называется договор,  стороны которого именуются в Гражданском Кодексе РФ как «наниматель» и «</a:t>
            </a:r>
            <a:r>
              <a:rPr lang="ru-RU" sz="2800" b="1" dirty="0" err="1" smtClean="0"/>
              <a:t>наймодатель</a:t>
            </a:r>
            <a:r>
              <a:rPr lang="ru-RU" sz="2800" b="1" dirty="0" smtClean="0"/>
              <a:t>»:</a:t>
            </a:r>
            <a:endParaRPr lang="ru-RU" sz="2800" dirty="0" smtClean="0"/>
          </a:p>
          <a:p>
            <a:pPr algn="ctr"/>
            <a:r>
              <a:rPr lang="ru-RU" sz="2800" dirty="0" smtClean="0"/>
              <a:t>А подряда. Б дарения. В. Аренды. Г  хранения;</a:t>
            </a:r>
          </a:p>
          <a:p>
            <a:r>
              <a:rPr lang="ru-RU" sz="2800" b="1" dirty="0" smtClean="0"/>
              <a:t>2. Наследниками первой очереди по закону являются:</a:t>
            </a:r>
            <a:endParaRPr lang="ru-RU" sz="2800" dirty="0" smtClean="0"/>
          </a:p>
          <a:p>
            <a:r>
              <a:rPr lang="ru-RU" sz="2800" dirty="0" smtClean="0"/>
              <a:t>А. дети наследодателя;</a:t>
            </a:r>
          </a:p>
          <a:p>
            <a:r>
              <a:rPr lang="ru-RU" sz="2800" dirty="0" smtClean="0"/>
              <a:t>Б. дети и супруг наследодателя;</a:t>
            </a:r>
          </a:p>
          <a:p>
            <a:r>
              <a:rPr lang="ru-RU" sz="2800" dirty="0" smtClean="0"/>
              <a:t>В. дети и родители наследодателя;</a:t>
            </a:r>
          </a:p>
          <a:p>
            <a:r>
              <a:rPr lang="ru-RU" sz="2800" dirty="0" smtClean="0"/>
              <a:t>Г. дети, супруг и родители наследодателя.</a:t>
            </a: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1785926"/>
            <a:ext cx="59458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1) В              2) Г</a:t>
            </a:r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14752"/>
            <a:ext cx="3929090" cy="26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142984"/>
            <a:ext cx="75724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1.Индивид, самостоятельно  организует свою деятельность, несет за нее полную ответственность.</a:t>
            </a:r>
          </a:p>
          <a:p>
            <a:r>
              <a:rPr lang="ru-RU" sz="2800" dirty="0" smtClean="0"/>
              <a:t>2. Выделяют __________ малолетних,</a:t>
            </a:r>
            <a:br>
              <a:rPr lang="ru-RU" sz="2800" dirty="0" smtClean="0"/>
            </a:br>
            <a:r>
              <a:rPr lang="ru-RU" sz="2800" dirty="0" smtClean="0"/>
              <a:t>__________ несовершеннолетних,</a:t>
            </a:r>
            <a:br>
              <a:rPr lang="ru-RU" sz="2800" dirty="0" smtClean="0"/>
            </a:br>
            <a:r>
              <a:rPr lang="ru-RU" sz="2800" dirty="0" smtClean="0"/>
              <a:t>Полную ___________________.</a:t>
            </a:r>
          </a:p>
          <a:p>
            <a:pPr algn="just"/>
            <a:r>
              <a:rPr lang="ru-RU" sz="2800" dirty="0" smtClean="0"/>
              <a:t>3.Объявление несовершеннолетнего, достигшего 16 лет, полностью дееспособным, если он работает по трудовому договору, занимается предпринимательской деятельностью.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85728"/>
            <a:ext cx="6864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Недостающий термин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71448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7821" y="2136338"/>
            <a:ext cx="6408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Предприниматель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Дееспособность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Эмансипация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7572396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5715040"/>
          </a:xfrm>
        </p:spPr>
        <p:txBody>
          <a:bodyPr>
            <a:noAutofit/>
          </a:bodyPr>
          <a:lstStyle/>
          <a:p>
            <a:pPr lvl="0" algn="l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1071546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571472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357166"/>
            <a:ext cx="7143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Продолжите фразу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1643050"/>
            <a:ext cx="72152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Если наследник умирает после смерти наследодателя, так и не успев принять наследство, то право на его принятие переходит _______А_________. </a:t>
            </a:r>
          </a:p>
          <a:p>
            <a:pPr algn="just"/>
            <a:r>
              <a:rPr lang="ru-RU" sz="2800" dirty="0" smtClean="0"/>
              <a:t>Такой порядок  </a:t>
            </a:r>
            <a:r>
              <a:rPr lang="ru-RU" sz="2800" dirty="0" err="1" smtClean="0"/>
              <a:t>называется_____В____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00372"/>
            <a:ext cx="25425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85852" y="1500174"/>
            <a:ext cx="6604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А) к его собственным наследникам.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Б) наследственной трансмиссией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14422"/>
            <a:ext cx="76659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u="sng" dirty="0"/>
              <a:t>Право на </a:t>
            </a:r>
            <a:r>
              <a:rPr lang="ru-RU" sz="5400" b="1" i="1" u="sng" dirty="0" smtClean="0"/>
              <a:t>обязательную</a:t>
            </a:r>
          </a:p>
          <a:p>
            <a:pPr algn="ctr"/>
            <a:r>
              <a:rPr lang="ru-RU" sz="5400" b="1" i="1" u="sng" dirty="0" smtClean="0"/>
              <a:t> </a:t>
            </a:r>
            <a:r>
              <a:rPr lang="ru-RU" sz="5400" b="1" i="1" u="sng" dirty="0"/>
              <a:t>долю в </a:t>
            </a:r>
            <a:r>
              <a:rPr lang="ru-RU" sz="5400" b="1" i="1" u="sng" dirty="0" smtClean="0"/>
              <a:t>наследстве</a:t>
            </a:r>
          </a:p>
          <a:p>
            <a:pPr algn="ctr"/>
            <a:r>
              <a:rPr lang="ru-RU" sz="54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928934"/>
            <a:ext cx="6929438" cy="357191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71670" y="4000504"/>
            <a:ext cx="5134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право на алименты, право на возмещение вреда, </a:t>
            </a:r>
            <a:endParaRPr lang="en-US" sz="3200" u="sng" dirty="0" smtClean="0"/>
          </a:p>
          <a:p>
            <a:pPr algn="ctr"/>
            <a:r>
              <a:rPr lang="ru-RU" sz="3200" u="sng" dirty="0" smtClean="0"/>
              <a:t>причиненного жизни или здоровью гражданина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500042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Не входят в состав </a:t>
            </a:r>
          </a:p>
          <a:p>
            <a:pPr algn="ctr"/>
            <a:r>
              <a:rPr lang="ru-RU" sz="3200" b="1" dirty="0" smtClean="0"/>
              <a:t>наследства права и обязанности, </a:t>
            </a:r>
          </a:p>
          <a:p>
            <a:pPr algn="ctr"/>
            <a:r>
              <a:rPr lang="ru-RU" sz="3200" b="1" dirty="0" smtClean="0"/>
              <a:t>неразрывно связанные с личностью наследодателя</a:t>
            </a:r>
            <a:r>
              <a:rPr lang="ru-RU" sz="3200" dirty="0" smtClean="0"/>
              <a:t>, </a:t>
            </a:r>
          </a:p>
          <a:p>
            <a:pPr algn="ctr"/>
            <a:r>
              <a:rPr lang="ru-RU" sz="3200" dirty="0" smtClean="0"/>
              <a:t>в частности</a:t>
            </a:r>
            <a:endParaRPr lang="ru-RU" sz="3200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642918"/>
            <a:ext cx="7372344" cy="3857652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14290"/>
            <a:ext cx="82153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Екатерина вышла замуж за Яковлева, престарелого инвалида, чтобы получить по наследству все его имущество: квартиру, машину, дачу. </a:t>
            </a:r>
            <a:r>
              <a:rPr lang="ru-RU" sz="2800" dirty="0" smtClean="0"/>
              <a:t>После свадьбы она заставила мужа написать завещание в ее пользу. </a:t>
            </a:r>
            <a:r>
              <a:rPr lang="ru-RU" sz="2800" dirty="0" smtClean="0"/>
              <a:t>После смерти Яковлева его взрослый сын решил обратиться в суд с просьбой п</a:t>
            </a:r>
            <a:r>
              <a:rPr lang="ru-RU" sz="2800" dirty="0" smtClean="0"/>
              <a:t>омочь избавиться от «хитрой»  вдовы.</a:t>
            </a:r>
          </a:p>
          <a:p>
            <a:pPr algn="ctr"/>
            <a:r>
              <a:rPr lang="ru-RU" sz="3600" b="1" dirty="0" smtClean="0"/>
              <a:t>Рассмотрите, как могут развиваться события, использую терминологию права.</a:t>
            </a:r>
            <a:endParaRPr lang="ru-RU" sz="3600" b="1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929586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928926" cy="195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643050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Трудоспособный гражданин , который не имеет работы и заработка, зарегистрирован в службе занятости в целях поиска подходящей работы и готов приступить к ней.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500042"/>
            <a:ext cx="49586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Безработный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13" name="Стрелка вправо 12">
            <a:hlinkClick r:id="rId2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357430"/>
            <a:ext cx="4281517" cy="32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Гражданское право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413338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Совокупность правовых норм, которая устанавливает порядок регулирования имущественных и связанных с ними личных неимущественных отношений, осуществления права собственности и иных вещных прав, обязательственных, в том числе и договорных отношений.</a:t>
            </a:r>
            <a:endParaRPr lang="ru-RU" sz="2800" b="1" dirty="0"/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 Облигация - 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ценная бумага, удостоверяющая право ее держателя на получение от выпустившего</a:t>
            </a:r>
            <a:r>
              <a:rPr lang="en-US" sz="3200" b="1" dirty="0" smtClean="0"/>
              <a:t> </a:t>
            </a:r>
            <a:r>
              <a:rPr lang="ru-RU" sz="3200" b="1" dirty="0" smtClean="0"/>
              <a:t>лица, в предусмотренный срок номинальной </a:t>
            </a:r>
            <a:r>
              <a:rPr lang="ru-RU" sz="3200" b="1" smtClean="0"/>
              <a:t>стоимости или </a:t>
            </a:r>
            <a:r>
              <a:rPr lang="ru-RU" sz="3200" b="1" dirty="0" smtClean="0"/>
              <a:t>иного имущественного эквивалента, а также фиксированного в ней процента от номинальной стоимости либо иные имущественные права</a:t>
            </a:r>
            <a:endParaRPr lang="ru-RU" sz="3200" b="1" dirty="0"/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142872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629</Words>
  <Application>Microsoft Office PowerPoint</Application>
  <PresentationFormat>Экран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 </vt:lpstr>
      <vt:lpstr>  </vt:lpstr>
      <vt:lpstr>     </vt:lpstr>
      <vt:lpstr> </vt:lpstr>
      <vt:lpstr> </vt:lpstr>
      <vt:lpstr>Гражданское право</vt:lpstr>
      <vt:lpstr> Облигация - </vt:lpstr>
      <vt:lpstr> </vt:lpstr>
      <vt:lpstr>Слайд 11</vt:lpstr>
      <vt:lpstr>Определите организационно-правовую форму  предприятия</vt:lpstr>
      <vt:lpstr>Определите организационно-правовую форму  предприятия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1.дети, супруги, родители наследодателя. 2.братья и сестры, дедушки и бабушки. 3.дяди и тети наследодателя. 4.прадедушки и прабабушки наследодателя. 5.двоюродные внуки и внучки, двоюродные бабушки и дедушки 6.двоюродные правнуки и правнучки, двоюродные 7.племянницы и племянники, двоюродные дяди и тети. 8.пасынки, падчерицы, отчим и мачеха наследодателя.</dc:title>
  <dc:creator>Loner-XP</dc:creator>
  <cp:lastModifiedBy>Loner-XP</cp:lastModifiedBy>
  <cp:revision>42</cp:revision>
  <dcterms:created xsi:type="dcterms:W3CDTF">2011-12-16T16:55:39Z</dcterms:created>
  <dcterms:modified xsi:type="dcterms:W3CDTF">2011-12-22T18:07:20Z</dcterms:modified>
</cp:coreProperties>
</file>