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CEAF5-7992-4455-8CE4-7E211DD74EBA}" type="datetimeFigureOut">
              <a:rPr lang="ru-RU" smtClean="0"/>
              <a:t>20.01.2010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5183-4940-487B-BDFD-DA5979A394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214313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0033"/>
                </a:solidFill>
              </a:rPr>
              <a:t>СОЧИНЕНИЕ ПО КАРТИНЕ</a:t>
            </a:r>
            <a:endParaRPr lang="ru-RU" sz="5400" b="1" dirty="0">
              <a:solidFill>
                <a:srgbClr val="660033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rgbClr val="660033"/>
                </a:solidFill>
              </a:rPr>
              <a:t>КОСЫРЕВА Е.Г., </a:t>
            </a:r>
          </a:p>
          <a:p>
            <a:pPr algn="r"/>
            <a:r>
              <a:rPr lang="ru-RU" dirty="0" smtClean="0">
                <a:solidFill>
                  <a:srgbClr val="660033"/>
                </a:solidFill>
              </a:rPr>
              <a:t>методист УМЦ</a:t>
            </a:r>
            <a:endParaRPr lang="ru-RU" dirty="0">
              <a:solidFill>
                <a:srgbClr val="660033"/>
              </a:solidFill>
            </a:endParaRPr>
          </a:p>
        </p:txBody>
      </p:sp>
      <p:pic>
        <p:nvPicPr>
          <p:cNvPr id="1026" name="Picture 2" descr="E:\Новая папка (2)\КАРТИНКИ\index_t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357562"/>
            <a:ext cx="417195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ЗАДАНИЕ ДЛЯ НАПИСАНИЯ СОЧИНЕНИЯ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660033"/>
                </a:solidFill>
              </a:rPr>
              <a:t>Рассмотрите картину выдающегося </a:t>
            </a:r>
            <a:r>
              <a:rPr lang="ru-RU" dirty="0" smtClean="0">
                <a:solidFill>
                  <a:srgbClr val="660033"/>
                </a:solidFill>
              </a:rPr>
              <a:t>русского </a:t>
            </a:r>
            <a:r>
              <a:rPr lang="ru-RU" dirty="0">
                <a:solidFill>
                  <a:srgbClr val="660033"/>
                </a:solidFill>
              </a:rPr>
              <a:t>портретиста Ивана Николаевича Крамского (1837—1887) «</a:t>
            </a:r>
            <a:r>
              <a:rPr lang="ru-RU" dirty="0" smtClean="0">
                <a:solidFill>
                  <a:srgbClr val="660033"/>
                </a:solidFill>
              </a:rPr>
              <a:t>Неизвестная». </a:t>
            </a:r>
            <a:endParaRPr lang="ru-RU" dirty="0">
              <a:solidFill>
                <a:srgbClr val="660033"/>
              </a:solidFill>
            </a:endParaRPr>
          </a:p>
          <a:p>
            <a:pPr algn="just"/>
            <a:endParaRPr lang="ru-RU" dirty="0" smtClean="0">
              <a:solidFill>
                <a:srgbClr val="660033"/>
              </a:solidFill>
            </a:endParaRPr>
          </a:p>
          <a:p>
            <a:pPr algn="just"/>
            <a:r>
              <a:rPr lang="ru-RU" dirty="0" smtClean="0">
                <a:solidFill>
                  <a:srgbClr val="660033"/>
                </a:solidFill>
              </a:rPr>
              <a:t>Пофантазируйте</a:t>
            </a:r>
            <a:r>
              <a:rPr lang="ru-RU" dirty="0">
                <a:solidFill>
                  <a:srgbClr val="660033"/>
                </a:solidFill>
              </a:rPr>
              <a:t>, попробуйте описать жизнь, характер загадочной женщины, изображённой на картине, душевное состояние героини.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sz="5400" dirty="0" smtClean="0">
                <a:solidFill>
                  <a:srgbClr val="660033"/>
                </a:solidFill>
              </a:rPr>
              <a:t>СПАСИБО ЗА ВНИМАНИЕ!</a:t>
            </a:r>
            <a:endParaRPr lang="ru-RU" sz="54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660033"/>
                </a:solidFill>
              </a:rPr>
              <a:t>ЦЕЛЬ НАПИСАНИЯ СОЧИНЕНИЯ</a:t>
            </a:r>
            <a:r>
              <a:rPr lang="ru-RU" sz="5400" b="1" dirty="0">
                <a:solidFill>
                  <a:srgbClr val="660033"/>
                </a:solidFill>
              </a:rPr>
              <a:t> </a:t>
            </a:r>
            <a:r>
              <a:rPr lang="ru-RU" sz="5400" b="1" dirty="0" smtClean="0">
                <a:solidFill>
                  <a:srgbClr val="660033"/>
                </a:solidFill>
              </a:rPr>
              <a:t>ПО КАРТИНЕ - </a:t>
            </a:r>
            <a:endParaRPr lang="ru-RU" sz="5400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marL="0" algn="just">
              <a:buNone/>
            </a:pPr>
            <a:r>
              <a:rPr lang="ru-RU" dirty="0" smtClean="0">
                <a:solidFill>
                  <a:srgbClr val="660033"/>
                </a:solidFill>
              </a:rPr>
              <a:t>РАЗВИТИЕ ТВОРЧЕСКИХ СПОСОБНОСТЕЙ ОБУЧАЮЩИХСЯ, ФОРМИРОВАНИЕ У НИХ КОММУНИКАТИВНО-РЕЧЕВЫХ УМЕНИЙ.  </a:t>
            </a:r>
            <a:endParaRPr lang="ru-RU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ЭТАПЫ ПОДГОТОВКИ К СОЧИНЕНИЮ: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just">
              <a:buAutoNum type="arabicParenR"/>
            </a:pPr>
            <a:r>
              <a:rPr lang="ru-RU" dirty="0" smtClean="0">
                <a:solidFill>
                  <a:srgbClr val="660033"/>
                </a:solidFill>
              </a:rPr>
              <a:t>история создания картины, короткая справка об авторе;</a:t>
            </a:r>
          </a:p>
          <a:p>
            <a:pPr marL="514350" indent="-514350">
              <a:buAutoNum type="arabicParenR"/>
            </a:pPr>
            <a:r>
              <a:rPr lang="ru-RU" dirty="0">
                <a:solidFill>
                  <a:srgbClr val="660033"/>
                </a:solidFill>
              </a:rPr>
              <a:t>о</a:t>
            </a:r>
            <a:r>
              <a:rPr lang="ru-RU" dirty="0" smtClean="0">
                <a:solidFill>
                  <a:srgbClr val="660033"/>
                </a:solidFill>
              </a:rPr>
              <a:t>бмен мнениями о картине по плану:</a:t>
            </a:r>
          </a:p>
          <a:p>
            <a:pPr marL="514350" indent="-514350"/>
            <a:r>
              <a:rPr lang="ru-RU" dirty="0">
                <a:solidFill>
                  <a:srgbClr val="660033"/>
                </a:solidFill>
              </a:rPr>
              <a:t>т</a:t>
            </a:r>
            <a:r>
              <a:rPr lang="ru-RU" dirty="0" smtClean="0">
                <a:solidFill>
                  <a:srgbClr val="660033"/>
                </a:solidFill>
              </a:rPr>
              <a:t>ема картины,</a:t>
            </a:r>
          </a:p>
          <a:p>
            <a:pPr marL="514350" indent="-514350"/>
            <a:r>
              <a:rPr lang="ru-RU" dirty="0">
                <a:solidFill>
                  <a:srgbClr val="660033"/>
                </a:solidFill>
              </a:rPr>
              <a:t>с</a:t>
            </a:r>
            <a:r>
              <a:rPr lang="ru-RU" dirty="0" smtClean="0">
                <a:solidFill>
                  <a:srgbClr val="660033"/>
                </a:solidFill>
              </a:rPr>
              <a:t>южет,</a:t>
            </a:r>
          </a:p>
          <a:p>
            <a:pPr marL="514350" indent="-514350"/>
            <a:r>
              <a:rPr lang="ru-RU" dirty="0">
                <a:solidFill>
                  <a:srgbClr val="660033"/>
                </a:solidFill>
              </a:rPr>
              <a:t>и</a:t>
            </a:r>
            <a:r>
              <a:rPr lang="ru-RU" dirty="0" smtClean="0">
                <a:solidFill>
                  <a:srgbClr val="660033"/>
                </a:solidFill>
              </a:rPr>
              <a:t>дея,</a:t>
            </a:r>
          </a:p>
          <a:p>
            <a:pPr marL="514350" indent="-514350"/>
            <a:r>
              <a:rPr lang="ru-RU" dirty="0">
                <a:solidFill>
                  <a:srgbClr val="660033"/>
                </a:solidFill>
              </a:rPr>
              <a:t>к</a:t>
            </a:r>
            <a:r>
              <a:rPr lang="ru-RU" dirty="0" smtClean="0">
                <a:solidFill>
                  <a:srgbClr val="660033"/>
                </a:solidFill>
              </a:rPr>
              <a:t>раски,</a:t>
            </a:r>
          </a:p>
          <a:p>
            <a:pPr marL="514350" indent="-514350"/>
            <a:r>
              <a:rPr lang="ru-RU" dirty="0" smtClean="0">
                <a:solidFill>
                  <a:srgbClr val="660033"/>
                </a:solidFill>
              </a:rPr>
              <a:t>настроение,</a:t>
            </a:r>
          </a:p>
          <a:p>
            <a:pPr marL="514350" indent="-514350" algn="just">
              <a:buNone/>
            </a:pPr>
            <a:r>
              <a:rPr lang="ru-RU" dirty="0" smtClean="0">
                <a:solidFill>
                  <a:srgbClr val="660033"/>
                </a:solidFill>
              </a:rPr>
              <a:t>3) ответ на вопрос: в чём проявился талант автора?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0033"/>
                </a:solidFill>
              </a:rPr>
              <a:t>ОПИСАНИЕ КАРТИНЫ</a:t>
            </a:r>
            <a:endParaRPr lang="ru-RU" sz="5400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solidFill>
                  <a:srgbClr val="660033"/>
                </a:solidFill>
              </a:rPr>
              <a:t>Центральные образы картины.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660033"/>
                </a:solidFill>
              </a:rPr>
              <a:t>Передний план.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660033"/>
                </a:solidFill>
              </a:rPr>
              <a:t>Задний план.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660033"/>
                </a:solidFill>
              </a:rPr>
              <a:t>Герои картины.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660033"/>
                </a:solidFill>
              </a:rPr>
              <a:t>Детали сюжета.</a:t>
            </a:r>
            <a:endParaRPr lang="ru-RU" sz="4400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0033"/>
                </a:solidFill>
              </a:rPr>
              <a:t>ПЛАН СОЧИНЕНИЯ:</a:t>
            </a:r>
            <a:endParaRPr lang="ru-RU" sz="5400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800" dirty="0" smtClean="0">
                <a:solidFill>
                  <a:srgbClr val="660033"/>
                </a:solidFill>
              </a:rPr>
              <a:t>ВСТУПЛЕНИЕ.</a:t>
            </a:r>
          </a:p>
          <a:p>
            <a:pPr marL="514350" indent="-514350">
              <a:buAutoNum type="arabicPeriod"/>
            </a:pPr>
            <a:r>
              <a:rPr lang="ru-RU" sz="4800" dirty="0" smtClean="0">
                <a:solidFill>
                  <a:srgbClr val="660033"/>
                </a:solidFill>
              </a:rPr>
              <a:t>ОПИСАНИЕ КАРТИНЫ.</a:t>
            </a:r>
          </a:p>
          <a:p>
            <a:pPr marL="514350" indent="-514350">
              <a:buAutoNum type="arabicPeriod"/>
            </a:pPr>
            <a:r>
              <a:rPr lang="ru-RU" sz="4800" dirty="0" smtClean="0">
                <a:solidFill>
                  <a:srgbClr val="660033"/>
                </a:solidFill>
              </a:rPr>
              <a:t>ЗАКЛЮЧЕНИЕ.</a:t>
            </a:r>
            <a:endParaRPr lang="ru-RU" sz="4800" dirty="0">
              <a:solidFill>
                <a:srgbClr val="660033"/>
              </a:solidFill>
            </a:endParaRPr>
          </a:p>
        </p:txBody>
      </p:sp>
      <p:pic>
        <p:nvPicPr>
          <p:cNvPr id="3074" name="Picture 2" descr="E:\Новая папка (2)\КАРТИНКИ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714752"/>
            <a:ext cx="4143372" cy="29432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660033"/>
                </a:solidFill>
              </a:rPr>
              <a:t>ПОСТРОЕНИЕ ТЕКСТА</a:t>
            </a:r>
            <a:endParaRPr lang="ru-RU" sz="5400" b="1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 smtClean="0">
                <a:solidFill>
                  <a:srgbClr val="660033"/>
                </a:solidFill>
              </a:rPr>
              <a:t>Фразы-помощники:</a:t>
            </a:r>
            <a:r>
              <a:rPr lang="ru-RU" dirty="0" smtClean="0">
                <a:solidFill>
                  <a:srgbClr val="660033"/>
                </a:solidFill>
              </a:rPr>
              <a:t> «художник изобразил…», «детали сюжета позволяют понять…», «</a:t>
            </a:r>
            <a:r>
              <a:rPr lang="ru-RU" dirty="0">
                <a:solidFill>
                  <a:srgbClr val="660033"/>
                </a:solidFill>
              </a:rPr>
              <a:t>к</a:t>
            </a:r>
            <a:r>
              <a:rPr lang="ru-RU" dirty="0" smtClean="0">
                <a:solidFill>
                  <a:srgbClr val="660033"/>
                </a:solidFill>
              </a:rPr>
              <a:t>олорит картины…», «краски создают ощущение…», «полотно создаёт настроение…».</a:t>
            </a:r>
          </a:p>
          <a:p>
            <a:pPr algn="just"/>
            <a:r>
              <a:rPr lang="ru-RU" b="1" dirty="0" smtClean="0">
                <a:solidFill>
                  <a:srgbClr val="660033"/>
                </a:solidFill>
              </a:rPr>
              <a:t>Средства связи предложений: </a:t>
            </a:r>
            <a:r>
              <a:rPr lang="ru-RU" dirty="0" smtClean="0">
                <a:solidFill>
                  <a:srgbClr val="660033"/>
                </a:solidFill>
              </a:rPr>
              <a:t>личные и указательные местоимения, однокоренные слова, контекстные синонимы, описательный оборот.</a:t>
            </a:r>
          </a:p>
          <a:p>
            <a:pPr algn="just"/>
            <a:r>
              <a:rPr lang="ru-RU" b="1" dirty="0" smtClean="0">
                <a:solidFill>
                  <a:srgbClr val="660033"/>
                </a:solidFill>
              </a:rPr>
              <a:t>Словарь:</a:t>
            </a:r>
            <a:r>
              <a:rPr lang="ru-RU" dirty="0" smtClean="0">
                <a:solidFill>
                  <a:srgbClr val="660033"/>
                </a:solidFill>
              </a:rPr>
              <a:t> </a:t>
            </a:r>
            <a:r>
              <a:rPr lang="ru-RU" i="1" dirty="0" smtClean="0">
                <a:solidFill>
                  <a:srgbClr val="660033"/>
                </a:solidFill>
              </a:rPr>
              <a:t>художник – живописец - мастер кисти - автор, картина – полотно – репродукция, изобразил – показал – нарисовал – воплотил - создал, тема – идея – сюжет – колорит – детали – настроение - впечатления.</a:t>
            </a:r>
            <a:endParaRPr lang="ru-RU" i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60033"/>
                </a:solidFill>
              </a:rPr>
              <a:t>Памятка ученику.</a:t>
            </a:r>
            <a:br>
              <a:rPr lang="ru-RU" sz="3600" b="1" dirty="0" smtClean="0">
                <a:solidFill>
                  <a:srgbClr val="660033"/>
                </a:solidFill>
              </a:rPr>
            </a:br>
            <a:r>
              <a:rPr lang="ru-RU" sz="3600" b="1" dirty="0" smtClean="0">
                <a:solidFill>
                  <a:srgbClr val="660033"/>
                </a:solidFill>
              </a:rPr>
              <a:t>«Как написать сочинение по картине».</a:t>
            </a:r>
            <a:endParaRPr lang="ru-RU" sz="3600" dirty="0">
              <a:solidFill>
                <a:srgbClr val="66003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660033"/>
                </a:solidFill>
              </a:rPr>
              <a:t>1. Внимательно рассмотри репродукцию:</a:t>
            </a:r>
          </a:p>
          <a:p>
            <a:pPr marL="0" indent="0">
              <a:lnSpc>
                <a:spcPct val="90000"/>
              </a:lnSpc>
            </a:pPr>
            <a:r>
              <a:rPr lang="ru-RU" dirty="0" smtClean="0">
                <a:solidFill>
                  <a:srgbClr val="660033"/>
                </a:solidFill>
              </a:rPr>
              <a:t>     кто ее автор?</a:t>
            </a:r>
          </a:p>
          <a:p>
            <a:r>
              <a:rPr lang="ru-RU" dirty="0" smtClean="0">
                <a:solidFill>
                  <a:srgbClr val="660033"/>
                </a:solidFill>
              </a:rPr>
              <a:t>какова ее тема (что на ней изображено)?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2. Что изображено на переднем плане (на заднем плане)? Что расположено в центре картины?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3. Какие краски использует художник?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4. Вспомни слова и фразы, которые помогут написать сочинение (художник, автор, живописец; полотно, картина, репродукция, произведение искусства; нарисовал, изобразил, показал; картина произвела на меня…впечатление, создала…настроение, заставила задуматься над…).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5. В описании картины следуй строго намеченному плану.</a:t>
            </a:r>
          </a:p>
          <a:p>
            <a:pPr>
              <a:buNone/>
            </a:pPr>
            <a:r>
              <a:rPr lang="ru-RU" dirty="0" smtClean="0">
                <a:solidFill>
                  <a:srgbClr val="660033"/>
                </a:solidFill>
              </a:rPr>
              <a:t>6. После того как сочинение будет написано, обязательно проверь его.</a:t>
            </a:r>
          </a:p>
          <a:p>
            <a:pPr algn="ctr">
              <a:buNone/>
            </a:pPr>
            <a:endParaRPr lang="ru-RU" b="1" dirty="0" smtClean="0">
              <a:solidFill>
                <a:srgbClr val="66003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660033"/>
                </a:solidFill>
              </a:rPr>
              <a:t>ЖЕЛАЮ УДАЧИ!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Admin\Рабочий стол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Kramskoj.Avtoportret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2341563" cy="29194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28926" y="428604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660033"/>
                </a:solidFill>
              </a:rPr>
              <a:t>Иван Николаевич Крамской (1837-1887) </a:t>
            </a:r>
            <a:r>
              <a:rPr lang="ru-RU" b="1" dirty="0" smtClean="0">
                <a:solidFill>
                  <a:srgbClr val="660033"/>
                </a:solidFill>
              </a:rPr>
              <a:t>- живописец, гравер, художественный критик и общественный деятель - </a:t>
            </a:r>
            <a:r>
              <a:rPr lang="ru-RU" dirty="0" smtClean="0">
                <a:solidFill>
                  <a:srgbClr val="660033"/>
                </a:solidFill>
              </a:rPr>
              <a:t>сыграл </a:t>
            </a:r>
            <a:r>
              <a:rPr lang="ru-RU" dirty="0">
                <a:solidFill>
                  <a:srgbClr val="660033"/>
                </a:solidFill>
              </a:rPr>
              <a:t>большую роль в художественной жизни </a:t>
            </a:r>
            <a:r>
              <a:rPr lang="ru-RU" dirty="0" smtClean="0">
                <a:solidFill>
                  <a:srgbClr val="660033"/>
                </a:solidFill>
              </a:rPr>
              <a:t>России. </a:t>
            </a:r>
            <a:r>
              <a:rPr lang="ru-RU" dirty="0">
                <a:solidFill>
                  <a:srgbClr val="660033"/>
                </a:solidFill>
              </a:rPr>
              <a:t>В его творчестве нашли воплощение философские раздумья о жизни, взаимоотношениях личности и общества. Портрет отличает эмоциональный аскетизм. </a:t>
            </a:r>
            <a:endParaRPr lang="ru-RU" dirty="0" smtClean="0">
              <a:solidFill>
                <a:srgbClr val="660033"/>
              </a:solidFill>
            </a:endParaRPr>
          </a:p>
          <a:p>
            <a:pPr algn="just"/>
            <a:endParaRPr lang="ru-RU" dirty="0">
              <a:solidFill>
                <a:srgbClr val="660033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42910" y="3561317"/>
            <a:ext cx="807249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История одного шедевра. И.Крамской. "Неизвестная"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  <a:p>
            <a:pPr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660033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Крамской - один из основоположников движения передвижничества и критического реализма в своем позднем творчестве ставил перед собой не только социальные, но и живописные задачи. На картине изображена неизвестная женщина - красавица, бросающая вызов условностям общества, но и сама причастная к миру, где тепло и искренность в человеческих отношениях подменяются холодным расчетом и фальшью. Фоном изображения служит заснеженный пейзаж Петербурга. Иногда этот образ ассоциируется с литературным персонажем - Анной Карениной.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660033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473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СОЧИНЕНИЕ ПО КАРТИНЕ</vt:lpstr>
      <vt:lpstr>ЦЕЛЬ НАПИСАНИЯ СОЧИНЕНИЯ ПО КАРТИНЕ - </vt:lpstr>
      <vt:lpstr>ЭТАПЫ ПОДГОТОВКИ К СОЧИНЕНИЮ:</vt:lpstr>
      <vt:lpstr>ОПИСАНИЕ КАРТИНЫ</vt:lpstr>
      <vt:lpstr>ПЛАН СОЧИНЕНИЯ:</vt:lpstr>
      <vt:lpstr>ПОСТРОЕНИЕ ТЕКСТА</vt:lpstr>
      <vt:lpstr>Памятка ученику. «Как написать сочинение по картине».</vt:lpstr>
      <vt:lpstr>Слайд 8</vt:lpstr>
      <vt:lpstr>Слайд 9</vt:lpstr>
      <vt:lpstr>ЗАДАНИЕ ДЛЯ НАПИСАНИЯ СОЧИНЕНИЯ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</dc:title>
  <dc:creator>Admin</dc:creator>
  <cp:lastModifiedBy>Admin</cp:lastModifiedBy>
  <cp:revision>13</cp:revision>
  <dcterms:created xsi:type="dcterms:W3CDTF">2010-01-20T15:20:54Z</dcterms:created>
  <dcterms:modified xsi:type="dcterms:W3CDTF">2010-01-20T17:28:03Z</dcterms:modified>
</cp:coreProperties>
</file>