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8" r:id="rId8"/>
    <p:sldId id="269" r:id="rId9"/>
    <p:sldId id="267" r:id="rId10"/>
    <p:sldId id="270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EDD-7DBF-4D35-8358-3A26978BD2C2}" type="datetimeFigureOut">
              <a:rPr lang="en-US" smtClean="0"/>
              <a:t>20.11.2011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9C7A-51B4-4FFB-BBB2-77A0E1A2F4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EDD-7DBF-4D35-8358-3A26978BD2C2}" type="datetimeFigureOut">
              <a:rPr lang="en-US" smtClean="0"/>
              <a:t>20.11.2011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9C7A-51B4-4FFB-BBB2-77A0E1A2F4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EDD-7DBF-4D35-8358-3A26978BD2C2}" type="datetimeFigureOut">
              <a:rPr lang="en-US" smtClean="0"/>
              <a:t>20.11.2011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9C7A-51B4-4FFB-BBB2-77A0E1A2F4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EDD-7DBF-4D35-8358-3A26978BD2C2}" type="datetimeFigureOut">
              <a:rPr lang="en-US" smtClean="0"/>
              <a:t>20.11.2011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9C7A-51B4-4FFB-BBB2-77A0E1A2F4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EDD-7DBF-4D35-8358-3A26978BD2C2}" type="datetimeFigureOut">
              <a:rPr lang="en-US" smtClean="0"/>
              <a:t>20.11.2011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9C7A-51B4-4FFB-BBB2-77A0E1A2F4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EDD-7DBF-4D35-8358-3A26978BD2C2}" type="datetimeFigureOut">
              <a:rPr lang="en-US" smtClean="0"/>
              <a:t>20.11.2011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9C7A-51B4-4FFB-BBB2-77A0E1A2F4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EDD-7DBF-4D35-8358-3A26978BD2C2}" type="datetimeFigureOut">
              <a:rPr lang="en-US" smtClean="0"/>
              <a:t>20.11.2011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9C7A-51B4-4FFB-BBB2-77A0E1A2F4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EDD-7DBF-4D35-8358-3A26978BD2C2}" type="datetimeFigureOut">
              <a:rPr lang="en-US" smtClean="0"/>
              <a:t>20.11.2011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9C7A-51B4-4FFB-BBB2-77A0E1A2F4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EDD-7DBF-4D35-8358-3A26978BD2C2}" type="datetimeFigureOut">
              <a:rPr lang="en-US" smtClean="0"/>
              <a:t>20.11.2011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9C7A-51B4-4FFB-BBB2-77A0E1A2F4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EDD-7DBF-4D35-8358-3A26978BD2C2}" type="datetimeFigureOut">
              <a:rPr lang="en-US" smtClean="0"/>
              <a:t>20.11.2011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9C7A-51B4-4FFB-BBB2-77A0E1A2F4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EDD-7DBF-4D35-8358-3A26978BD2C2}" type="datetimeFigureOut">
              <a:rPr lang="en-US" smtClean="0"/>
              <a:t>20.11.2011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9C7A-51B4-4FFB-BBB2-77A0E1A2F4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C0EDD-7DBF-4D35-8358-3A26978BD2C2}" type="datetimeFigureOut">
              <a:rPr lang="en-US" smtClean="0"/>
              <a:t>20.11.2011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29C7A-51B4-4FFB-BBB2-77A0E1A2F4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nlinedics.ru/slovar/ojegov/o/otlichie.html" TargetMode="External"/><Relationship Id="rId3" Type="http://schemas.openxmlformats.org/officeDocument/2006/relationships/hyperlink" Target="http://www.onlinedics.ru/slovar/ojegov/p/proisxozhdenie.html" TargetMode="External"/><Relationship Id="rId7" Type="http://schemas.openxmlformats.org/officeDocument/2006/relationships/hyperlink" Target="http://www.onlinedics.ru/slovar/bes/e/element.html" TargetMode="External"/><Relationship Id="rId12" Type="http://schemas.openxmlformats.org/officeDocument/2006/relationships/image" Target="../media/image2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nlinedics.ru/slovar/sin/d/dejstvitelno.html" TargetMode="External"/><Relationship Id="rId11" Type="http://schemas.openxmlformats.org/officeDocument/2006/relationships/image" Target="../media/image28.jpeg"/><Relationship Id="rId5" Type="http://schemas.openxmlformats.org/officeDocument/2006/relationships/hyperlink" Target="http://www.onlinedics.ru/slovar/ushakov/ya/jasno.html" TargetMode="External"/><Relationship Id="rId10" Type="http://schemas.openxmlformats.org/officeDocument/2006/relationships/hyperlink" Target="http://www.onlinedics.ru/slovar/ushakov/ch/chisto.html" TargetMode="External"/><Relationship Id="rId4" Type="http://schemas.openxmlformats.org/officeDocument/2006/relationships/hyperlink" Target="http://www.onlinedics.ru/slovar/dal/v/vpolne.html" TargetMode="External"/><Relationship Id="rId9" Type="http://schemas.openxmlformats.org/officeDocument/2006/relationships/hyperlink" Target="http://www.onlinedics.ru/slovar/dal/k/kotoryj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5-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313"/>
            <a:ext cx="9144000" cy="6797373"/>
          </a:xfrm>
          <a:prstGeom prst="rect">
            <a:avLst/>
          </a:prstGeom>
        </p:spPr>
      </p:pic>
      <p:pic>
        <p:nvPicPr>
          <p:cNvPr id="5" name="Рисунок 4" descr="22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614"/>
            <a:ext cx="9144000" cy="68187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260648"/>
            <a:ext cx="5675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</a:rPr>
              <a:t>ЧТО ТАКОЕ КОНЦЕРТ</a:t>
            </a:r>
            <a:endParaRPr lang="en-US" sz="4800" b="1" dirty="0">
              <a:solidFill>
                <a:srgbClr val="0000FF"/>
              </a:solidFill>
            </a:endParaRPr>
          </a:p>
        </p:txBody>
      </p:sp>
      <p:pic>
        <p:nvPicPr>
          <p:cNvPr id="21506" name="Picture 2" descr="Картинка 15 из 1179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21088"/>
            <a:ext cx="3024336" cy="2013381"/>
          </a:xfrm>
          <a:prstGeom prst="rect">
            <a:avLst/>
          </a:prstGeom>
          <a:noFill/>
        </p:spPr>
      </p:pic>
      <p:pic>
        <p:nvPicPr>
          <p:cNvPr id="21508" name="Picture 4" descr="Картинка 34 из 1179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628800"/>
            <a:ext cx="2928325" cy="2196244"/>
          </a:xfrm>
          <a:prstGeom prst="rect">
            <a:avLst/>
          </a:prstGeom>
          <a:noFill/>
        </p:spPr>
      </p:pic>
      <p:pic>
        <p:nvPicPr>
          <p:cNvPr id="21510" name="Picture 6" descr="Картинка 49 из 13599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556792"/>
            <a:ext cx="1944216" cy="2451242"/>
          </a:xfrm>
          <a:prstGeom prst="rect">
            <a:avLst/>
          </a:prstGeom>
          <a:noFill/>
        </p:spPr>
      </p:pic>
      <p:pic>
        <p:nvPicPr>
          <p:cNvPr id="21512" name="Picture 8" descr="Картинка 94 из 1360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789040"/>
            <a:ext cx="2880320" cy="2376264"/>
          </a:xfrm>
          <a:prstGeom prst="rect">
            <a:avLst/>
          </a:prstGeom>
          <a:noFill/>
        </p:spPr>
      </p:pic>
      <p:pic>
        <p:nvPicPr>
          <p:cNvPr id="21514" name="Picture 10" descr="http://img-fotki.yandex.ru/get/4304/eisner69.1/0_332eb_5870fc3_X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4293096"/>
            <a:ext cx="2547432" cy="1700808"/>
          </a:xfrm>
          <a:prstGeom prst="rect">
            <a:avLst/>
          </a:prstGeom>
          <a:noFill/>
        </p:spPr>
      </p:pic>
      <p:pic>
        <p:nvPicPr>
          <p:cNvPr id="21516" name="Picture 12" descr="http://timescorrespondents.typepad.com/.a/6a00d83451d14e69e20120a6a21b6f970b-400w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1700808"/>
            <a:ext cx="2369840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8-tub-ru.yandex.net/i?id=569930-36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1656184" cy="23042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Композиторы, написавшие концерты.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21297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Рахманинов             Чайковский               Моцарт                     Бетховен            Паганини</a:t>
            </a:r>
            <a:endParaRPr lang="en-US" dirty="0"/>
          </a:p>
        </p:txBody>
      </p:sp>
      <p:pic>
        <p:nvPicPr>
          <p:cNvPr id="25606" name="Picture 6" descr="http://im0-tub-ru.yandex.net/i?id=472582957-07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836712"/>
            <a:ext cx="1600913" cy="2304256"/>
          </a:xfrm>
          <a:prstGeom prst="rect">
            <a:avLst/>
          </a:prstGeom>
          <a:noFill/>
        </p:spPr>
      </p:pic>
      <p:pic>
        <p:nvPicPr>
          <p:cNvPr id="25608" name="Picture 8" descr="Картинка 5 из 1245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836712"/>
            <a:ext cx="1536170" cy="2304256"/>
          </a:xfrm>
          <a:prstGeom prst="rect">
            <a:avLst/>
          </a:prstGeom>
          <a:noFill/>
        </p:spPr>
      </p:pic>
      <p:pic>
        <p:nvPicPr>
          <p:cNvPr id="25610" name="Picture 10" descr="http://im0-tub-ru.yandex.net/i?id=16891109-38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836712"/>
            <a:ext cx="1647816" cy="2304256"/>
          </a:xfrm>
          <a:prstGeom prst="rect">
            <a:avLst/>
          </a:prstGeom>
          <a:noFill/>
        </p:spPr>
      </p:pic>
      <p:pic>
        <p:nvPicPr>
          <p:cNvPr id="25612" name="Picture 12" descr="http://im2-tub-ru.yandex.net/i?id=593948016-68-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861048"/>
            <a:ext cx="1962218" cy="2232248"/>
          </a:xfrm>
          <a:prstGeom prst="rect">
            <a:avLst/>
          </a:prstGeom>
          <a:noFill/>
        </p:spPr>
      </p:pic>
      <p:pic>
        <p:nvPicPr>
          <p:cNvPr id="25614" name="Picture 14" descr="http://im0-tub-ru.yandex.net/i?id=134028216-69-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836712"/>
            <a:ext cx="1444040" cy="230425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79512" y="6237312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Бах и его сыновья               Григ                   Лист                 Мендельсон                   Брамс</a:t>
            </a:r>
          </a:p>
          <a:p>
            <a:endParaRPr lang="en-US" dirty="0"/>
          </a:p>
        </p:txBody>
      </p:sp>
      <p:pic>
        <p:nvPicPr>
          <p:cNvPr id="25616" name="Picture 16" descr="http://im5-tub-ru.yandex.net/i?id=310813793-07-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3717032"/>
            <a:ext cx="1512168" cy="2343934"/>
          </a:xfrm>
          <a:prstGeom prst="rect">
            <a:avLst/>
          </a:prstGeom>
          <a:noFill/>
        </p:spPr>
      </p:pic>
      <p:pic>
        <p:nvPicPr>
          <p:cNvPr id="25618" name="Picture 18" descr="http://im0-tub-ru.yandex.net/i?id=96370747-35-7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3789040"/>
            <a:ext cx="1512168" cy="2232248"/>
          </a:xfrm>
          <a:prstGeom prst="rect">
            <a:avLst/>
          </a:prstGeom>
          <a:noFill/>
        </p:spPr>
      </p:pic>
      <p:pic>
        <p:nvPicPr>
          <p:cNvPr id="25620" name="Picture 20" descr="http://im4-tub-ru.yandex.net/i?id=191131946-11-7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112" y="3789040"/>
            <a:ext cx="1584176" cy="2220838"/>
          </a:xfrm>
          <a:prstGeom prst="rect">
            <a:avLst/>
          </a:prstGeom>
          <a:noFill/>
        </p:spPr>
      </p:pic>
      <p:pic>
        <p:nvPicPr>
          <p:cNvPr id="25622" name="Picture 22" descr="http://im7-tub-ru.yandex.net/i?id=102240892-19-7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94777" y="3717032"/>
            <a:ext cx="1497703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img0.liveinternet.ru/images/attach/c/0/33/493/33493521_musi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96944" cy="63367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996952"/>
            <a:ext cx="8755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Презентация выполнена учителем частной русской школы «Ученики Пифагора»</a:t>
            </a:r>
          </a:p>
          <a:p>
            <a:pPr algn="ctr"/>
            <a:r>
              <a:rPr lang="ru-RU" sz="3200" b="1" i="1" dirty="0"/>
              <a:t> </a:t>
            </a:r>
            <a:r>
              <a:rPr lang="ru-RU" sz="3200" b="1" i="1" dirty="0" smtClean="0"/>
              <a:t>КИРИЛОВОЙ   СВЕТЛАНОЙ</a:t>
            </a:r>
            <a:endParaRPr lang="en-US" sz="32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313"/>
            <a:ext cx="9144000" cy="6797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188640"/>
            <a:ext cx="8316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800" b="1" dirty="0" smtClean="0">
                <a:solidFill>
                  <a:srgbClr val="0000FF"/>
                </a:solidFill>
              </a:rPr>
              <a:t>В современной жизни мы часто употребляем слово « КОНЦЕРТ» в значении:</a:t>
            </a:r>
          </a:p>
          <a:p>
            <a:pPr marL="342900" indent="-342900" algn="ctr"/>
            <a:r>
              <a:rPr lang="ru-RU" sz="2800" b="1" dirty="0" smtClean="0">
                <a:solidFill>
                  <a:srgbClr val="FF0000"/>
                </a:solidFill>
              </a:rPr>
              <a:t> 1.Публичное </a:t>
            </a:r>
            <a:r>
              <a:rPr lang="ru-RU" sz="2800" b="1" dirty="0">
                <a:solidFill>
                  <a:srgbClr val="FF0000"/>
                </a:solidFill>
              </a:rPr>
              <a:t>исполнение музыкальных </a:t>
            </a:r>
            <a:r>
              <a:rPr lang="ru-RU" sz="2800" b="1" dirty="0" smtClean="0">
                <a:solidFill>
                  <a:srgbClr val="FF0000"/>
                </a:solidFill>
              </a:rPr>
              <a:t>произведений</a:t>
            </a:r>
          </a:p>
          <a:p>
            <a:pPr marL="342900" indent="-342900" algn="ctr"/>
            <a:r>
              <a:rPr lang="ru-RU" sz="2000" b="1" dirty="0" smtClean="0"/>
              <a:t> </a:t>
            </a:r>
            <a:r>
              <a:rPr lang="ru-RU" sz="2000" b="1" dirty="0"/>
              <a:t>(возможно в сочетании с хореографическими</a:t>
            </a:r>
            <a:r>
              <a:rPr lang="ru-RU" sz="2000" b="1" dirty="0" smtClean="0"/>
              <a:t>,</a:t>
            </a:r>
          </a:p>
          <a:p>
            <a:pPr marL="342900" indent="-342900" algn="ctr"/>
            <a:r>
              <a:rPr lang="ru-RU" sz="2000" b="1" dirty="0" smtClean="0"/>
              <a:t> </a:t>
            </a:r>
            <a:r>
              <a:rPr lang="ru-RU" sz="2000" b="1" dirty="0"/>
              <a:t>декламационными и другими номерами). </a:t>
            </a:r>
            <a:endParaRPr lang="ru-RU" sz="2000" b="1" dirty="0" smtClean="0"/>
          </a:p>
          <a:p>
            <a:pPr marL="342900" indent="-342900"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Пойти на концерт. Дать концерт. Концертный зал.</a:t>
            </a:r>
          </a:p>
          <a:p>
            <a:pPr marL="342900" indent="-342900"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Выступить с концертом.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460" name="Picture 4" descr="Картинка 117 из 1359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45024"/>
            <a:ext cx="3960440" cy="2783012"/>
          </a:xfrm>
          <a:prstGeom prst="rect">
            <a:avLst/>
          </a:prstGeom>
          <a:noFill/>
        </p:spPr>
      </p:pic>
      <p:pic>
        <p:nvPicPr>
          <p:cNvPr id="19462" name="Picture 6" descr="Картинка 132 из 1359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39" y="3645024"/>
            <a:ext cx="4093473" cy="2735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313"/>
            <a:ext cx="9144000" cy="67973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0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3200" b="1" dirty="0" smtClean="0">
                <a:solidFill>
                  <a:srgbClr val="0000FF"/>
                </a:solidFill>
              </a:rPr>
              <a:t>Концерт  бывает:</a:t>
            </a:r>
          </a:p>
          <a:p>
            <a:pPr marL="342900" indent="-342900" algn="ctr"/>
            <a:r>
              <a:rPr lang="ru-RU" sz="2000" b="1" i="1" dirty="0" smtClean="0"/>
              <a:t>Классический</a:t>
            </a:r>
          </a:p>
          <a:p>
            <a:pPr marL="342900" indent="-342900" algn="ctr"/>
            <a:r>
              <a:rPr lang="ru-RU" sz="2000" b="1" i="1" dirty="0" smtClean="0"/>
              <a:t>Эстрадный</a:t>
            </a:r>
          </a:p>
          <a:p>
            <a:pPr marL="342900" indent="-342900" algn="ctr"/>
            <a:r>
              <a:rPr lang="ru-RU" sz="2000" b="1" i="1" dirty="0" smtClean="0"/>
              <a:t>Сольный</a:t>
            </a:r>
            <a:endParaRPr lang="ru-RU" sz="2000" b="1" i="1" dirty="0"/>
          </a:p>
          <a:p>
            <a:pPr marL="342900" indent="-342900" algn="ctr"/>
            <a:r>
              <a:rPr lang="ru-RU" sz="2000" b="1" i="1" dirty="0" smtClean="0"/>
              <a:t>Хореографический</a:t>
            </a:r>
          </a:p>
          <a:p>
            <a:pPr marL="342900" indent="-342900" algn="ctr"/>
            <a:r>
              <a:rPr lang="ru-RU" sz="2000" b="1" i="1" dirty="0" smtClean="0"/>
              <a:t>Литературный</a:t>
            </a:r>
          </a:p>
          <a:p>
            <a:pPr marL="342900" indent="-342900" algn="ctr">
              <a:buFontTx/>
              <a:buChar char="-"/>
            </a:pPr>
            <a:endParaRPr lang="ru-RU" dirty="0" smtClean="0"/>
          </a:p>
          <a:p>
            <a:pPr marL="342900" indent="-342900" algn="ctr"/>
            <a:endParaRPr lang="ru-RU" dirty="0" smtClean="0"/>
          </a:p>
        </p:txBody>
      </p:sp>
      <p:pic>
        <p:nvPicPr>
          <p:cNvPr id="4098" name="Picture 2" descr="Картинка 193 из 1359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149080"/>
            <a:ext cx="1548837" cy="2469027"/>
          </a:xfrm>
          <a:prstGeom prst="rect">
            <a:avLst/>
          </a:prstGeom>
          <a:noFill/>
        </p:spPr>
      </p:pic>
      <p:pic>
        <p:nvPicPr>
          <p:cNvPr id="4100" name="Picture 4" descr="http://i065.radikal.ru/1009/05/98dc4143ddf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2496277" cy="1872208"/>
          </a:xfrm>
          <a:prstGeom prst="rect">
            <a:avLst/>
          </a:prstGeom>
          <a:noFill/>
        </p:spPr>
      </p:pic>
      <p:pic>
        <p:nvPicPr>
          <p:cNvPr id="4102" name="Picture 6" descr="Картинка 234 из 1359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348880"/>
            <a:ext cx="2592288" cy="2163220"/>
          </a:xfrm>
          <a:prstGeom prst="rect">
            <a:avLst/>
          </a:prstGeom>
          <a:noFill/>
        </p:spPr>
      </p:pic>
      <p:pic>
        <p:nvPicPr>
          <p:cNvPr id="4104" name="Picture 8" descr="Картинка 250 из 13599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149080"/>
            <a:ext cx="3096344" cy="2453258"/>
          </a:xfrm>
          <a:prstGeom prst="rect">
            <a:avLst/>
          </a:prstGeom>
          <a:noFill/>
        </p:spPr>
      </p:pic>
      <p:pic>
        <p:nvPicPr>
          <p:cNvPr id="4106" name="Picture 10" descr="Картинка 338 из 13599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2276872"/>
            <a:ext cx="2232248" cy="1674186"/>
          </a:xfrm>
          <a:prstGeom prst="rect">
            <a:avLst/>
          </a:prstGeom>
          <a:noFill/>
        </p:spPr>
      </p:pic>
      <p:pic>
        <p:nvPicPr>
          <p:cNvPr id="4110" name="Picture 14" descr="http://im5-tub-ru.yandex.net/i?id=403629973-61-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4725144"/>
            <a:ext cx="2592288" cy="1944216"/>
          </a:xfrm>
          <a:prstGeom prst="rect">
            <a:avLst/>
          </a:prstGeom>
          <a:noFill/>
        </p:spPr>
      </p:pic>
      <p:pic>
        <p:nvPicPr>
          <p:cNvPr id="4112" name="Picture 16" descr="Картинка 41 из 6782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188640"/>
            <a:ext cx="2672813" cy="2004610"/>
          </a:xfrm>
          <a:prstGeom prst="rect">
            <a:avLst/>
          </a:prstGeom>
          <a:noFill/>
        </p:spPr>
      </p:pic>
      <p:pic>
        <p:nvPicPr>
          <p:cNvPr id="4114" name="Picture 18" descr="http://old.city.kharkov.ua/images/gallery/888/thumbs/737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2276872"/>
            <a:ext cx="2520280" cy="1675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313"/>
            <a:ext cx="9144000" cy="67973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188640"/>
            <a:ext cx="838842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Но  более раннее  значение этого слова совершенно другое: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2.Концерт </a:t>
            </a:r>
            <a:r>
              <a:rPr lang="ru-RU" sz="3200" b="1" dirty="0">
                <a:solidFill>
                  <a:srgbClr val="FF0000"/>
                </a:solidFill>
              </a:rPr>
              <a:t>— циклическое </a:t>
            </a:r>
            <a:r>
              <a:rPr lang="ru-RU" sz="3200" b="1" dirty="0" smtClean="0">
                <a:solidFill>
                  <a:srgbClr val="FF0000"/>
                </a:solidFill>
              </a:rPr>
              <a:t>произведение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для какого-либо солирующего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инструмента </a:t>
            </a:r>
            <a:r>
              <a:rPr lang="ru-RU" sz="3200" b="1" dirty="0">
                <a:solidFill>
                  <a:srgbClr val="FF0000"/>
                </a:solidFill>
              </a:rPr>
              <a:t>(фортепиано, скрипки и др.)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 </a:t>
            </a:r>
            <a:r>
              <a:rPr lang="ru-RU" sz="3200" b="1" dirty="0">
                <a:solidFill>
                  <a:srgbClr val="FF0000"/>
                </a:solidFill>
              </a:rPr>
              <a:t>симфонического оркестра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sz="3200" b="1" dirty="0" smtClean="0"/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Жанр концерта возникает в XVII веке в связи с интенсивным развитием скрипичного исполнительства.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http://t1.gstatic.com/images?q=tbn:ANd9GcQ4PpwuONR45sH_S4n8TzvoGFvdpZEdW44zSMWfQ4qo60zSLvFtQ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573016"/>
            <a:ext cx="3441555" cy="2567931"/>
          </a:xfrm>
          <a:prstGeom prst="rect">
            <a:avLst/>
          </a:prstGeom>
          <a:noFill/>
        </p:spPr>
      </p:pic>
      <p:pic>
        <p:nvPicPr>
          <p:cNvPr id="3076" name="Picture 4" descr="http://intoclassics.net/_nw/251/158153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645024"/>
            <a:ext cx="3378324" cy="2537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313"/>
            <a:ext cx="9144000" cy="67973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5736" y="188640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Создателем классического концерта был Моцарт, написавший множество концертов для самых разнообразных солирующих инструментов</a:t>
            </a:r>
            <a:r>
              <a:rPr lang="ru-RU" sz="2400" b="1" dirty="0" smtClean="0"/>
              <a:t>.</a:t>
            </a:r>
          </a:p>
          <a:p>
            <a:pPr algn="ctr"/>
            <a:r>
              <a:rPr lang="ru-RU" sz="2400" b="1" dirty="0" smtClean="0"/>
              <a:t> </a:t>
            </a:r>
            <a:endParaRPr lang="en-US" sz="2400" b="1" dirty="0"/>
          </a:p>
        </p:txBody>
      </p:sp>
      <p:pic>
        <p:nvPicPr>
          <p:cNvPr id="2050" name="Picture 2" descr="http://img11.nnm.ru/c/6/3/1/1/da172bc4a0a36b1e736eef5ec5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12976"/>
            <a:ext cx="3570007" cy="2826639"/>
          </a:xfrm>
          <a:prstGeom prst="rect">
            <a:avLst/>
          </a:prstGeom>
          <a:noFill/>
        </p:spPr>
      </p:pic>
      <p:pic>
        <p:nvPicPr>
          <p:cNvPr id="2052" name="Picture 4" descr="Моцарт (Сборник произведений) [Classic, MP3,201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0648"/>
            <a:ext cx="1815614" cy="2376264"/>
          </a:xfrm>
          <a:prstGeom prst="rect">
            <a:avLst/>
          </a:prstGeom>
          <a:noFill/>
        </p:spPr>
      </p:pic>
      <p:pic>
        <p:nvPicPr>
          <p:cNvPr id="2054" name="Picture 6" descr="http://cruciality.files.wordpress.com/2011/03/moz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467892"/>
            <a:ext cx="2664296" cy="2057452"/>
          </a:xfrm>
          <a:prstGeom prst="rect">
            <a:avLst/>
          </a:prstGeom>
          <a:noFill/>
        </p:spPr>
      </p:pic>
      <p:pic>
        <p:nvPicPr>
          <p:cNvPr id="2056" name="Picture 8" descr="http://t2.gstatic.com/images?q=tbn:ANd9GcR1PJuDZao3edcdpSGEVZGMlYDlJSjVjCm7fT-mqdTA0c5z-DT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4077072"/>
            <a:ext cx="1847850" cy="2466975"/>
          </a:xfrm>
          <a:prstGeom prst="rect">
            <a:avLst/>
          </a:prstGeom>
          <a:noFill/>
        </p:spPr>
      </p:pic>
      <p:pic>
        <p:nvPicPr>
          <p:cNvPr id="2058" name="Picture 10" descr="http://t1.gstatic.com/images?q=tbn:ANd9GcSrlHrflYADiGCrDNdkv3LQXG4IbIJOC-FJv24nGaUYyLE9Z_R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1628800"/>
            <a:ext cx="1971675" cy="2324101"/>
          </a:xfrm>
          <a:prstGeom prst="rect">
            <a:avLst/>
          </a:prstGeom>
          <a:noFill/>
        </p:spPr>
      </p:pic>
      <p:pic>
        <p:nvPicPr>
          <p:cNvPr id="2060" name="Picture 12" descr="http://t0.gstatic.com/images?q=tbn:ANd9GcQbcRPCc2BT937XnuU9r7kBpXyw1J8VTcsdPrKdvyW3OaQym8vj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2060848"/>
            <a:ext cx="2600912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313"/>
            <a:ext cx="9144000" cy="6797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260649"/>
            <a:ext cx="7776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Большинство концертов трехчастны.</a:t>
            </a:r>
          </a:p>
          <a:p>
            <a:r>
              <a:rPr lang="ru-RU" sz="3600" b="1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ru-RU" sz="2400" b="1" dirty="0" smtClean="0"/>
              <a:t>Как и в симфонии, </a:t>
            </a:r>
            <a:r>
              <a:rPr lang="ru-RU" sz="2400" b="1" dirty="0" smtClean="0">
                <a:solidFill>
                  <a:srgbClr val="FF0000"/>
                </a:solidFill>
              </a:rPr>
              <a:t>первая часть </a:t>
            </a:r>
            <a:r>
              <a:rPr lang="ru-RU" sz="2400" b="1" dirty="0" smtClean="0"/>
              <a:t>всегда изложена в сонатной форме и содержит яркие контрасты.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В конце первой части </a:t>
            </a:r>
            <a:r>
              <a:rPr lang="ru-RU" sz="2400" b="1" dirty="0" smtClean="0"/>
              <a:t>оркестр смолкает, и солист исполняет своего рода свободную фантазию (так называемую «каденцию»), демонстрируя свое техническое мастерство, свою виртуозность.</a:t>
            </a:r>
          </a:p>
          <a:p>
            <a:pPr algn="ctr"/>
            <a:r>
              <a:rPr lang="ru-RU" sz="2400" b="1" dirty="0" smtClean="0"/>
              <a:t> </a:t>
            </a:r>
            <a:endParaRPr lang="en-US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365104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 В XVIII веке такие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каденции</a:t>
            </a:r>
            <a:r>
              <a:rPr lang="ru-RU" sz="2800" dirty="0" smtClean="0"/>
              <a:t> были «вставными» каждый исполнитель импровизировал или свободно сочинял ее. 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627"/>
            <a:ext cx="9144000" cy="67973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0"/>
            <a:ext cx="8460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Однако </a:t>
            </a:r>
            <a:r>
              <a:rPr lang="ru-RU" sz="2400" b="1" dirty="0">
                <a:solidFill>
                  <a:srgbClr val="002060"/>
                </a:solidFill>
              </a:rPr>
              <a:t>в после бетховенское время композиторы отказались от такого рода вставок и стали сочинять свои собственные каденции. Лучшие классические концерты по существу не отличаются от </a:t>
            </a:r>
            <a:r>
              <a:rPr lang="ru-RU" sz="2400" b="1" dirty="0" smtClean="0">
                <a:solidFill>
                  <a:srgbClr val="002060"/>
                </a:solidFill>
              </a:rPr>
              <a:t>симфоний.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4077071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1700809"/>
            <a:ext cx="51125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hlinkClick r:id="rId3" tooltip="Кликните для подробного описания"/>
              </a:rPr>
              <a:t>Происхождение</a:t>
            </a:r>
            <a:r>
              <a:rPr lang="ru-RU" sz="2000" b="1" dirty="0">
                <a:solidFill>
                  <a:srgbClr val="002060"/>
                </a:solidFill>
              </a:rPr>
              <a:t> слова "концерт" не </a:t>
            </a:r>
            <a:r>
              <a:rPr lang="ru-RU" sz="2000" b="1" u="sng" dirty="0">
                <a:solidFill>
                  <a:srgbClr val="002060"/>
                </a:solidFill>
                <a:hlinkClick r:id="rId4" tooltip="Кликните для подробного описания"/>
              </a:rPr>
              <a:t>вполне</a:t>
            </a:r>
            <a:r>
              <a:rPr lang="ru-RU" sz="2000" b="1" dirty="0">
                <a:solidFill>
                  <a:srgbClr val="002060"/>
                </a:solidFill>
              </a:rPr>
              <a:t> </a:t>
            </a:r>
            <a:r>
              <a:rPr lang="ru-RU" sz="2000" b="1" u="sng" dirty="0">
                <a:solidFill>
                  <a:srgbClr val="002060"/>
                </a:solidFill>
                <a:hlinkClick r:id="rId5" tooltip="Кликните для подробного описания"/>
              </a:rPr>
              <a:t>ясно</a:t>
            </a:r>
            <a:r>
              <a:rPr lang="ru-RU" sz="2000" b="1" dirty="0">
                <a:solidFill>
                  <a:srgbClr val="002060"/>
                </a:solidFill>
              </a:rPr>
              <a:t>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/>
              <a:t>Возможно </a:t>
            </a:r>
            <a:r>
              <a:rPr lang="ru-RU" dirty="0"/>
              <a:t>оно связано с </a:t>
            </a:r>
            <a:r>
              <a:rPr lang="ru-RU" dirty="0" err="1"/>
              <a:t>итал</a:t>
            </a:r>
            <a:r>
              <a:rPr lang="ru-RU" dirty="0" smtClean="0"/>
              <a:t>.    </a:t>
            </a:r>
            <a:r>
              <a:rPr lang="ru-RU" dirty="0" err="1"/>
              <a:t>concertare</a:t>
            </a:r>
            <a:r>
              <a:rPr lang="ru-RU" dirty="0"/>
              <a:t> ("согласиться", "придти к согласию") или с лат. </a:t>
            </a:r>
            <a:r>
              <a:rPr lang="ru-RU" dirty="0" err="1"/>
              <a:t>concertare</a:t>
            </a:r>
            <a:r>
              <a:rPr lang="ru-RU" dirty="0"/>
              <a:t> ("оспаривать", "бороться</a:t>
            </a:r>
            <a:r>
              <a:rPr lang="ru-RU" dirty="0" smtClean="0"/>
              <a:t>").</a:t>
            </a:r>
          </a:p>
          <a:p>
            <a:pPr algn="ctr"/>
            <a:r>
              <a:rPr lang="ru-RU" u="sng" dirty="0" smtClean="0">
                <a:hlinkClick r:id="rId6" tooltip="Кликните для подробного описания"/>
              </a:rPr>
              <a:t>Действительно</a:t>
            </a:r>
            <a:r>
              <a:rPr lang="ru-RU" dirty="0"/>
              <a:t>, взаимоотношения солирующего инструмента и оркестра в концерте содержат </a:t>
            </a:r>
            <a:r>
              <a:rPr lang="ru-RU" u="sng" dirty="0">
                <a:hlinkClick r:id="rId7" tooltip="Кликните для подробного описания"/>
              </a:rPr>
              <a:t>элемент</a:t>
            </a:r>
            <a:r>
              <a:rPr lang="ru-RU" dirty="0"/>
              <a:t>ы и "партнерства", и "соперничества". </a:t>
            </a:r>
            <a:endParaRPr lang="ru-RU" dirty="0" smtClean="0"/>
          </a:p>
          <a:p>
            <a:pPr algn="ctr"/>
            <a:r>
              <a:rPr lang="ru-RU" u="sng" dirty="0" smtClean="0"/>
              <a:t>Впервые </a:t>
            </a:r>
            <a:r>
              <a:rPr lang="ru-RU" dirty="0" smtClean="0"/>
              <a:t>слово </a:t>
            </a:r>
            <a:r>
              <a:rPr lang="ru-RU" dirty="0"/>
              <a:t>"концерт" было применено в 16 в. для обозначения вокально-инструментальных произведений, в </a:t>
            </a:r>
            <a:r>
              <a:rPr lang="ru-RU" u="sng" dirty="0">
                <a:hlinkClick r:id="rId8" tooltip="Кликните для подробного описания"/>
              </a:rPr>
              <a:t>отличие</a:t>
            </a:r>
            <a:r>
              <a:rPr lang="ru-RU" dirty="0"/>
              <a:t> от термина </a:t>
            </a:r>
            <a:r>
              <a:rPr lang="ru-RU" dirty="0" err="1"/>
              <a:t>a</a:t>
            </a:r>
            <a:r>
              <a:rPr lang="ru-RU" dirty="0"/>
              <a:t> </a:t>
            </a:r>
            <a:r>
              <a:rPr lang="ru-RU" dirty="0" err="1"/>
              <a:t>cappella</a:t>
            </a:r>
            <a:r>
              <a:rPr lang="ru-RU" dirty="0"/>
              <a:t>, </a:t>
            </a:r>
            <a:r>
              <a:rPr lang="ru-RU" u="sng" dirty="0">
                <a:hlinkClick r:id="rId9" tooltip="Кликните для подробного описания"/>
              </a:rPr>
              <a:t>который</a:t>
            </a:r>
            <a:r>
              <a:rPr lang="ru-RU" dirty="0"/>
              <a:t> обозначал </a:t>
            </a:r>
            <a:r>
              <a:rPr lang="ru-RU" u="sng" dirty="0">
                <a:hlinkClick r:id="rId10" tooltip="Кликните для подробного описания"/>
              </a:rPr>
              <a:t>чисто</a:t>
            </a:r>
            <a:r>
              <a:rPr lang="ru-RU" dirty="0"/>
              <a:t> вокальные сочинения. </a:t>
            </a:r>
            <a:endParaRPr lang="en-US" dirty="0"/>
          </a:p>
        </p:txBody>
      </p:sp>
      <p:pic>
        <p:nvPicPr>
          <p:cNvPr id="27652" name="Picture 4" descr="http://userserve-ak.last.fm/serve/252/3328856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1556792"/>
            <a:ext cx="3240360" cy="2523588"/>
          </a:xfrm>
          <a:prstGeom prst="rect">
            <a:avLst/>
          </a:prstGeom>
          <a:noFill/>
        </p:spPr>
      </p:pic>
      <p:pic>
        <p:nvPicPr>
          <p:cNvPr id="27654" name="Picture 6" descr="http://www.tourblogger.ru/sites/default/files/imagecache/210x156/tournews/anons/concert_1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7584" y="4581128"/>
            <a:ext cx="2448272" cy="16321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313"/>
            <a:ext cx="9144000" cy="67973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0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Исполнение многих концертов требует от солиста-музыканта высокого уровня мастерства, подчас настоящей виртуозности.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Солист </a:t>
            </a:r>
            <a:r>
              <a:rPr lang="ru-RU" sz="2400" b="1" dirty="0"/>
              <a:t>и оркестр, словно бы состязаются друг с другом. Порой оркестр как бы перебивает солиста, будто споря с ним, или же торжествующе подхватывает и мощно развивает какую-либо из главных тем.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И </a:t>
            </a:r>
            <a:r>
              <a:rPr lang="ru-RU" sz="2400" b="1" dirty="0"/>
              <a:t>снова инициатива переходит к солисту. </a:t>
            </a:r>
            <a:endParaRPr lang="en-US" sz="2400" b="1" dirty="0"/>
          </a:p>
        </p:txBody>
      </p:sp>
      <p:pic>
        <p:nvPicPr>
          <p:cNvPr id="26626" name="Picture 2" descr="Картинка 2 из 212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17032"/>
            <a:ext cx="2736304" cy="2448272"/>
          </a:xfrm>
          <a:prstGeom prst="rect">
            <a:avLst/>
          </a:prstGeom>
          <a:noFill/>
        </p:spPr>
      </p:pic>
      <p:pic>
        <p:nvPicPr>
          <p:cNvPr id="26628" name="Picture 4" descr="Картинка 4 из 212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140968"/>
            <a:ext cx="4320480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stinfa.ru/_data/objects/0016/9169/image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509120"/>
            <a:ext cx="2219227" cy="1728192"/>
          </a:xfrm>
          <a:prstGeom prst="rect">
            <a:avLst/>
          </a:prstGeom>
          <a:noFill/>
        </p:spPr>
      </p:pic>
      <p:pic>
        <p:nvPicPr>
          <p:cNvPr id="24578" name="Picture 2" descr="http://im6-tub-ru.yandex.net/i?id=496680924-02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365104"/>
            <a:ext cx="1440160" cy="191171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33335" y="404664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,</a:t>
            </a:r>
            <a:endParaRPr lang="en-US" dirty="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755576" y="2359"/>
            <a:ext cx="838842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Множество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концертов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написано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рояля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скрипки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виолончели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оркестром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Есть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концерты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других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инструментов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--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духовых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баяна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домры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,гитары,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саксафона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 т. д.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Есть даже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концерт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голоса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оркестром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Его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написал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советский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композитор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Глиэр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4583" name="Picture 7" descr="http://im5-tub-ru.yandex.net/i?id=131403534-67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365104"/>
            <a:ext cx="2103824" cy="1930897"/>
          </a:xfrm>
          <a:prstGeom prst="rect">
            <a:avLst/>
          </a:prstGeom>
          <a:noFill/>
        </p:spPr>
      </p:pic>
      <p:pic>
        <p:nvPicPr>
          <p:cNvPr id="24587" name="Picture 11" descr="http://im8-tub-ru.yandex.net/i?id=74014126-63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509120"/>
            <a:ext cx="2002265" cy="1724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336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Company, 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2011-11-20T09:58:47Z</dcterms:created>
  <dcterms:modified xsi:type="dcterms:W3CDTF">2011-11-20T12:51:21Z</dcterms:modified>
</cp:coreProperties>
</file>