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3" r:id="rId3"/>
    <p:sldId id="256" r:id="rId4"/>
    <p:sldId id="272" r:id="rId5"/>
    <p:sldId id="276" r:id="rId6"/>
    <p:sldId id="274" r:id="rId7"/>
    <p:sldId id="262" r:id="rId8"/>
    <p:sldId id="275" r:id="rId9"/>
    <p:sldId id="277" r:id="rId10"/>
    <p:sldId id="257" r:id="rId11"/>
    <p:sldId id="278" r:id="rId12"/>
    <p:sldId id="279" r:id="rId13"/>
    <p:sldId id="264" r:id="rId14"/>
    <p:sldId id="266" r:id="rId15"/>
    <p:sldId id="271" r:id="rId16"/>
    <p:sldId id="263" r:id="rId17"/>
    <p:sldId id="270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C702-2036-41EF-A9D5-27D5EB3D92A0}" type="datetimeFigureOut">
              <a:rPr lang="en-US" smtClean="0"/>
              <a:t>30.10.2011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A58B-1BB6-474D-9BB6-F33CAD62F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C702-2036-41EF-A9D5-27D5EB3D92A0}" type="datetimeFigureOut">
              <a:rPr lang="en-US" smtClean="0"/>
              <a:t>30.10.2011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A58B-1BB6-474D-9BB6-F33CAD62F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C702-2036-41EF-A9D5-27D5EB3D92A0}" type="datetimeFigureOut">
              <a:rPr lang="en-US" smtClean="0"/>
              <a:t>30.10.2011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A58B-1BB6-474D-9BB6-F33CAD62F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C702-2036-41EF-A9D5-27D5EB3D92A0}" type="datetimeFigureOut">
              <a:rPr lang="en-US" smtClean="0"/>
              <a:t>30.10.2011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A58B-1BB6-474D-9BB6-F33CAD62F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C702-2036-41EF-A9D5-27D5EB3D92A0}" type="datetimeFigureOut">
              <a:rPr lang="en-US" smtClean="0"/>
              <a:t>30.10.2011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A58B-1BB6-474D-9BB6-F33CAD62F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C702-2036-41EF-A9D5-27D5EB3D92A0}" type="datetimeFigureOut">
              <a:rPr lang="en-US" smtClean="0"/>
              <a:t>30.10.2011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A58B-1BB6-474D-9BB6-F33CAD62F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C702-2036-41EF-A9D5-27D5EB3D92A0}" type="datetimeFigureOut">
              <a:rPr lang="en-US" smtClean="0"/>
              <a:t>30.10.2011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A58B-1BB6-474D-9BB6-F33CAD62F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C702-2036-41EF-A9D5-27D5EB3D92A0}" type="datetimeFigureOut">
              <a:rPr lang="en-US" smtClean="0"/>
              <a:t>30.10.2011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A58B-1BB6-474D-9BB6-F33CAD62F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C702-2036-41EF-A9D5-27D5EB3D92A0}" type="datetimeFigureOut">
              <a:rPr lang="en-US" smtClean="0"/>
              <a:t>30.10.2011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A58B-1BB6-474D-9BB6-F33CAD62F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C702-2036-41EF-A9D5-27D5EB3D92A0}" type="datetimeFigureOut">
              <a:rPr lang="en-US" smtClean="0"/>
              <a:t>30.10.2011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A58B-1BB6-474D-9BB6-F33CAD62F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C702-2036-41EF-A9D5-27D5EB3D92A0}" type="datetimeFigureOut">
              <a:rPr lang="en-US" smtClean="0"/>
              <a:t>30.10.2011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A58B-1BB6-474D-9BB6-F33CAD62F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7C702-2036-41EF-A9D5-27D5EB3D92A0}" type="datetimeFigureOut">
              <a:rPr lang="en-US" smtClean="0"/>
              <a:t>30.10.2011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EA58B-1BB6-474D-9BB6-F33CAD62F2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ru.wikipedia.org/wiki/%D0%A4%D0%BE%D1%80%D1%82%D0%B5%D0%BF%D0%B8%D0%B0%D0%BD%D0%BD%D0%BE%D0%B5_%D1%82%D1%80%D0%B8%D0%BE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://ru.wikipedia.org/wiki/%D0%A4%D0%BE%D1%80%D1%82%D0%B5%D0%BF%D0%B8%D0%B0%D0%BD%D0%BD%D1%8B%D0%B9_%D0%BA%D0%B2%D0%B8%D0%BD%D1%82%D0%B5%D1%82" TargetMode="External"/><Relationship Id="rId4" Type="http://schemas.openxmlformats.org/officeDocument/2006/relationships/hyperlink" Target="http://ru.wikipedia.org/wiki/%D0%A1%D1%82%D1%80%D1%83%D0%BD%D0%BD%D1%8B%D0%B9_%D0%BA%D0%B2%D0%B0%D1%80%D1%82%D0%B5%D1%8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A1%D1%82%D1%80%D1%83%D0%BD%D0%BD%D1%8B%D0%B9_%D0%BE%D1%80%D0%BA%D0%B5%D1%81%D1%82%D1%80&amp;action=edit&amp;redlink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hyperlink" Target="http://ru.wikipedia.org/wiki/%D0%94%D1%83%D1%85%D0%BE%D0%B2%D1%8B%D0%B5_%D0%BC%D1%83%D0%B7%D1%8B%D0%BA%D0%B0%D0%BB%D1%8C%D0%BD%D1%8B%D0%B5_%D0%B8%D0%BD%D1%81%D1%82%D1%80%D1%83%D0%BC%D0%B5%D0%BD%D1%82%D1%8B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ru.wikipedia.org/wiki/%D0%98%D1%82%D0%B0%D0%BB%D1%8C%D1%8F%D0%BD%D1%81%D0%BA%D0%B8%D0%B9_%D1%8F%D0%B7%D1%8B%D0%BA" TargetMode="External"/><Relationship Id="rId7" Type="http://schemas.openxmlformats.org/officeDocument/2006/relationships/hyperlink" Target="http://ru.wikipedia.org/wiki/%D0%A3%D0%BD%D0%B8%D1%81%D0%BE%D0%B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9E%D1%80%D0%BA%D0%B5%D1%81%D1%82%D1%80" TargetMode="External"/><Relationship Id="rId5" Type="http://schemas.openxmlformats.org/officeDocument/2006/relationships/hyperlink" Target="http://ru.wikipedia.org/wiki/%D0%9C%D1%83%D0%B7%D1%8B%D0%BA%D0%B0%D0%BB%D1%8C%D0%BD%D1%8B%D0%B9_%D0%B8%D0%BD%D1%81%D1%82%D1%80%D1%83%D0%BC%D0%B5%D0%BD%D1%82" TargetMode="External"/><Relationship Id="rId4" Type="http://schemas.openxmlformats.org/officeDocument/2006/relationships/hyperlink" Target="http://ru.wikipedia.org/wiki/%D0%92%D0%BE%D0%BA%D0%B0%D0%BB%D0%B8%D1%81%D1%8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8955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980728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КОНЦЕРТ   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КАМЕРНОЙ   МУЗЫКИ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901620.jpg"/>
          <p:cNvPicPr>
            <a:picLocks noChangeAspect="1"/>
          </p:cNvPicPr>
          <p:nvPr/>
        </p:nvPicPr>
        <p:blipFill>
          <a:blip r:embed="rId4" cstate="print"/>
          <a:srcRect t="36925"/>
          <a:stretch>
            <a:fillRect/>
          </a:stretch>
        </p:blipFill>
        <p:spPr>
          <a:xfrm>
            <a:off x="1547664" y="2204864"/>
            <a:ext cx="4152900" cy="3821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4392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Коллектив, исполняющий камерную музыку, </a:t>
            </a:r>
            <a:r>
              <a:rPr lang="ru-RU" sz="2400" dirty="0" smtClean="0"/>
              <a:t>называется</a:t>
            </a:r>
          </a:p>
          <a:p>
            <a:pPr algn="ctr"/>
            <a:r>
              <a:rPr lang="ru-RU" sz="2400" b="1" dirty="0"/>
              <a:t> </a:t>
            </a:r>
            <a:r>
              <a:rPr lang="ru-RU" sz="2400" b="1" i="1" dirty="0">
                <a:solidFill>
                  <a:srgbClr val="C00000"/>
                </a:solidFill>
              </a:rPr>
              <a:t>камерным ансамблем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Как правило, в камерный ансамбль входят от двух до десяти музыкантов, реже — больше. Исторически сложились канонические инструментальные составы некоторых камерных ансамблей, например, </a:t>
            </a:r>
            <a:r>
              <a:rPr lang="ru-RU" sz="2400" dirty="0">
                <a:hlinkClick r:id="rId3" tooltip="Фортепианное трио"/>
              </a:rPr>
              <a:t>фортепианное трио</a:t>
            </a:r>
            <a:r>
              <a:rPr lang="ru-RU" sz="2400" dirty="0"/>
              <a:t>, </a:t>
            </a:r>
            <a:r>
              <a:rPr lang="ru-RU" sz="2400" dirty="0">
                <a:hlinkClick r:id="rId4" tooltip="Струнный квартет"/>
              </a:rPr>
              <a:t>струнный квартет</a:t>
            </a:r>
            <a:r>
              <a:rPr lang="ru-RU" sz="2400" dirty="0"/>
              <a:t>, </a:t>
            </a:r>
            <a:r>
              <a:rPr lang="ru-RU" sz="2400" dirty="0">
                <a:hlinkClick r:id="rId5" tooltip="Фортепианный квинтет"/>
              </a:rPr>
              <a:t>фортепианный квинтет</a:t>
            </a:r>
            <a:r>
              <a:rPr lang="ru-RU" sz="2400" dirty="0"/>
              <a:t> и др.</a:t>
            </a:r>
            <a:endParaRPr lang="en-US" sz="2400" dirty="0"/>
          </a:p>
        </p:txBody>
      </p:sp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188640"/>
            <a:ext cx="1140344" cy="1368152"/>
          </a:xfrm>
          <a:prstGeom prst="rect">
            <a:avLst/>
          </a:prstGeom>
        </p:spPr>
      </p:pic>
      <p:pic>
        <p:nvPicPr>
          <p:cNvPr id="7" name="Рисунок 6" descr="19e40ef82248f1b73373ec87dae5b116.jpeg"/>
          <p:cNvPicPr>
            <a:picLocks noChangeAspect="1"/>
          </p:cNvPicPr>
          <p:nvPr/>
        </p:nvPicPr>
        <p:blipFill>
          <a:blip r:embed="rId7" cstate="print"/>
          <a:srcRect l="5586" t="29840" r="5586" b="8421"/>
          <a:stretch>
            <a:fillRect/>
          </a:stretch>
        </p:blipFill>
        <p:spPr>
          <a:xfrm>
            <a:off x="4788024" y="1844824"/>
            <a:ext cx="3960440" cy="2064485"/>
          </a:xfrm>
          <a:prstGeom prst="rect">
            <a:avLst/>
          </a:prstGeom>
        </p:spPr>
      </p:pic>
      <p:pic>
        <p:nvPicPr>
          <p:cNvPr id="9" name="Рисунок 8" descr="f_14404069.jpg"/>
          <p:cNvPicPr>
            <a:picLocks noChangeAspect="1"/>
          </p:cNvPicPr>
          <p:nvPr/>
        </p:nvPicPr>
        <p:blipFill>
          <a:blip r:embed="rId8" cstate="print"/>
          <a:srcRect t="10053" b="21673"/>
          <a:stretch>
            <a:fillRect/>
          </a:stretch>
        </p:blipFill>
        <p:spPr>
          <a:xfrm>
            <a:off x="4499992" y="4077072"/>
            <a:ext cx="4386064" cy="21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Дуэт .</a:t>
            </a:r>
          </a:p>
          <a:p>
            <a:pPr algn="ctr"/>
            <a:r>
              <a:rPr lang="ru-RU" dirty="0" smtClean="0"/>
              <a:t>солирующий инструмент (струнный или духовой) и  фортепиано</a:t>
            </a:r>
          </a:p>
          <a:p>
            <a:pPr algn="ctr"/>
            <a:r>
              <a:rPr lang="ru-RU" dirty="0" smtClean="0"/>
              <a:t>Или два любые другие инструмента.</a:t>
            </a:r>
            <a:endParaRPr lang="ru-RU" dirty="0" smtClean="0"/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Фортепианный дуэт.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(два фортепиано или фортепиано в четыре руки);</a:t>
            </a:r>
            <a:endParaRPr lang="ru-RU" dirty="0" smtClean="0"/>
          </a:p>
        </p:txBody>
      </p:sp>
      <p:pic>
        <p:nvPicPr>
          <p:cNvPr id="5" name="Рисунок 4" descr="ar1293550765313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16832"/>
            <a:ext cx="4104456" cy="432048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Рисунок 6" descr="PHOTO_DETAIL_class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5013176"/>
            <a:ext cx="2129813" cy="159736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8" name="Рисунок 7" descr="Chamber-Music.jpg"/>
          <p:cNvPicPr>
            <a:picLocks noChangeAspect="1"/>
          </p:cNvPicPr>
          <p:nvPr/>
        </p:nvPicPr>
        <p:blipFill>
          <a:blip r:embed="rId5" cstate="print"/>
          <a:srcRect r="10851" b="16056"/>
          <a:stretch>
            <a:fillRect/>
          </a:stretch>
        </p:blipFill>
        <p:spPr>
          <a:xfrm>
            <a:off x="4572000" y="1844824"/>
            <a:ext cx="3888432" cy="2880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ph071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941168"/>
            <a:ext cx="1269398" cy="16608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Струнное трио.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(скрипка, альт и виолончель);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Фортепианное  трио.</a:t>
            </a:r>
          </a:p>
          <a:p>
            <a:pPr algn="ctr"/>
            <a:r>
              <a:rPr lang="ru-RU" dirty="0" smtClean="0"/>
              <a:t> (скрипка, виолончель и фортепиано);</a:t>
            </a:r>
          </a:p>
          <a:p>
            <a:pPr algn="ctr"/>
            <a:r>
              <a:rPr lang="ru-RU" dirty="0" smtClean="0"/>
              <a:t>И другие разнообразные трио.</a:t>
            </a:r>
            <a:endParaRPr lang="ru-RU" dirty="0" smtClean="0"/>
          </a:p>
        </p:txBody>
      </p:sp>
      <p:pic>
        <p:nvPicPr>
          <p:cNvPr id="6" name="Рисунок 5" descr="KSP_011977_00016_1_t2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212976"/>
            <a:ext cx="3960440" cy="331236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7" name="Рисунок 6" descr="10015813.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675478"/>
            <a:ext cx="4278960" cy="483802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9" name="Рисунок 8" descr="previ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60648"/>
            <a:ext cx="2016224" cy="216024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Струнный квартет</a:t>
            </a:r>
            <a:r>
              <a:rPr lang="ru-RU" sz="2400" dirty="0"/>
              <a:t> </a:t>
            </a:r>
            <a:endParaRPr lang="ru-RU" sz="2400" dirty="0" smtClean="0"/>
          </a:p>
          <a:p>
            <a:pPr algn="ctr"/>
            <a:r>
              <a:rPr lang="ru-RU" sz="2400" dirty="0" smtClean="0"/>
              <a:t>(</a:t>
            </a:r>
            <a:r>
              <a:rPr lang="ru-RU" sz="2400" dirty="0"/>
              <a:t>две скрипки, альт и виолончель</a:t>
            </a:r>
            <a:r>
              <a:rPr lang="ru-RU" sz="2400" dirty="0" smtClean="0"/>
              <a:t>);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Квинтет </a:t>
            </a:r>
            <a:r>
              <a:rPr lang="ru-RU" sz="2400" dirty="0" smtClean="0"/>
              <a:t>(ансамбль из пяти инструментов).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oda_muz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44824"/>
            <a:ext cx="5040560" cy="3960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b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628800"/>
            <a:ext cx="2937311" cy="4248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0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Существует также понятие </a:t>
            </a:r>
            <a:endParaRPr lang="ru-RU" sz="2400" dirty="0" smtClean="0"/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камерного оркестра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 </a:t>
            </a:r>
            <a:r>
              <a:rPr lang="ru-RU" sz="2400" dirty="0"/>
              <a:t>— как правило, это сокращённый (не более 15-20 человек) состав </a:t>
            </a:r>
            <a:r>
              <a:rPr lang="ru-RU" sz="2400" dirty="0">
                <a:hlinkClick r:id="rId3" tooltip="Струнный оркестр (страница отсутствует)"/>
              </a:rPr>
              <a:t>струнного оркестра</a:t>
            </a:r>
            <a:r>
              <a:rPr lang="ru-RU" sz="2400" dirty="0"/>
              <a:t>, иногда с добавлением нескольких </a:t>
            </a:r>
            <a:r>
              <a:rPr lang="ru-RU" sz="2400" dirty="0">
                <a:hlinkClick r:id="rId4" tooltip="Духовые музыкальные инструменты"/>
              </a:rPr>
              <a:t>духовых инструментов</a:t>
            </a:r>
            <a:r>
              <a:rPr lang="ru-RU" sz="2400" dirty="0"/>
              <a:t>.</a:t>
            </a:r>
            <a:endParaRPr lang="en-US" sz="2400" dirty="0"/>
          </a:p>
        </p:txBody>
      </p:sp>
      <p:pic>
        <p:nvPicPr>
          <p:cNvPr id="5" name="Рисунок 4" descr="Tafelmusik_group08-7750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060848"/>
            <a:ext cx="4305023" cy="379513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 descr="965606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2060848"/>
            <a:ext cx="4281078" cy="374441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057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Известный во всём мире  камерный струнный оркестр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« ВИРТУОЗЫ  МОСКВЫ»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Камерный оркестр  Виртуозы Москв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764704"/>
            <a:ext cx="5267207" cy="2626427"/>
          </a:xfrm>
          <a:prstGeom prst="rect">
            <a:avLst/>
          </a:prstGeom>
        </p:spPr>
      </p:pic>
      <p:pic>
        <p:nvPicPr>
          <p:cNvPr id="6" name="Рисунок 5" descr="витртуозы Москвы.JPG"/>
          <p:cNvPicPr>
            <a:picLocks noChangeAspect="1"/>
          </p:cNvPicPr>
          <p:nvPr/>
        </p:nvPicPr>
        <p:blipFill>
          <a:blip r:embed="rId4" cstate="print"/>
          <a:srcRect b="11171"/>
          <a:stretch>
            <a:fillRect/>
          </a:stretch>
        </p:blipFill>
        <p:spPr>
          <a:xfrm>
            <a:off x="1691680" y="3284984"/>
            <a:ext cx="5715000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-7531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cs typeface="Times New Roman" pitchFamily="18" charset="0"/>
              </a:rPr>
              <a:t>Pratum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Garamond" pitchFamily="18" charset="0"/>
                <a:cs typeface="Times New Roman" pitchFamily="18" charset="0"/>
              </a:rPr>
              <a:t>Integrum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 («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некошеный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луг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»,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лат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.) —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камерный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оркестр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исполняющий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старинную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музыку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Это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единственный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в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России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коллектив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, в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котором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представлены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все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группы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исторических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инструментов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Старинная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музыка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все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еще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малоизучена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, и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оркестрPratum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Integrum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 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выбирает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репертуар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который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пока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никому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неизвестен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Он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сокровенен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и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свеж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как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некошеный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луг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Инструменты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оркестра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Pratum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Integrum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–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подлинные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старинные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( XVIII – XIX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веков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)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или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их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копии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На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западе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игра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на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исторических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инструментах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–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распространенное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явление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но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в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России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их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до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недавнего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времени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почти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не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использовали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Исполнение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на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таких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инструментах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серьезно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меняет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звуковой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облик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произведений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оно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подобно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реставрации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: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музыкальная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картина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предстает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очищенной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от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позднейших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наслоений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B4253"/>
                </a:solidFill>
                <a:effectLst/>
                <a:latin typeface="Garamond" pitchFamily="18" charset="0"/>
                <a:cs typeface="Times New Roman" pitchFamily="18" charset="0"/>
              </a:rPr>
              <a:t>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pratum.ru/images/photos/common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80728"/>
            <a:ext cx="4032448" cy="2921944"/>
          </a:xfrm>
          <a:prstGeom prst="rect">
            <a:avLst/>
          </a:prstGeom>
          <a:noFill/>
        </p:spPr>
      </p:pic>
      <p:pic>
        <p:nvPicPr>
          <p:cNvPr id="9" name="Рисунок 8" descr="Muz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052736"/>
            <a:ext cx="2232248" cy="2771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horncapel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8408684" cy="630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4853166" cy="6858000"/>
          </a:xfrm>
          <a:prstGeom prst="rect">
            <a:avLst/>
          </a:prstGeom>
        </p:spPr>
      </p:pic>
      <p:pic>
        <p:nvPicPr>
          <p:cNvPr id="5" name="Рисунок 4" descr="bd65f4d4effbb2465aee289586270d5b_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620688"/>
            <a:ext cx="3307550" cy="2646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6057" y="3501008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 следующих уроках мы  с вами более  подробно познакомимся с жанрами камерной музыки и узнаем, что она сопровождает нас  и  в  современной жизни.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6453336"/>
            <a:ext cx="468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Презентацию выполнила Кирилова Светлана.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8424474_Apollo__the_Mus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8424936" cy="6017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38164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Ка́мерная</a:t>
            </a:r>
            <a:r>
              <a:rPr lang="ru-RU" sz="2400" b="1" dirty="0"/>
              <a:t> </a:t>
            </a:r>
            <a:r>
              <a:rPr lang="ru-RU" sz="2400" b="1" dirty="0" err="1"/>
              <a:t>му́зыка</a:t>
            </a:r>
            <a:r>
              <a:rPr lang="ru-RU" sz="2400" dirty="0"/>
              <a:t> </a:t>
            </a:r>
            <a:endParaRPr lang="ru-RU" sz="2400" dirty="0" smtClean="0"/>
          </a:p>
          <a:p>
            <a:pPr algn="ctr"/>
            <a:r>
              <a:rPr lang="ru-RU" sz="2400" dirty="0" smtClean="0"/>
              <a:t>(</a:t>
            </a:r>
            <a:r>
              <a:rPr lang="ru-RU" sz="2400" dirty="0"/>
              <a:t>от </a:t>
            </a:r>
            <a:r>
              <a:rPr lang="ru-RU" sz="2400" dirty="0" err="1">
                <a:hlinkClick r:id="rId3" tooltip="Итальянский язык"/>
              </a:rPr>
              <a:t>итал</a:t>
            </a:r>
            <a:r>
              <a:rPr lang="ru-RU" sz="2400" dirty="0">
                <a:hlinkClick r:id="rId3" tooltip="Итальянский язык"/>
              </a:rPr>
              <a:t>.</a:t>
            </a:r>
            <a:r>
              <a:rPr lang="ru-RU" sz="2400" dirty="0"/>
              <a:t> </a:t>
            </a:r>
            <a:r>
              <a:rPr lang="ru-RU" sz="2400" i="1" dirty="0" err="1"/>
              <a:t>camera</a:t>
            </a:r>
            <a:r>
              <a:rPr lang="ru-RU" sz="2400" dirty="0"/>
              <a:t> — комната, палата) — </a:t>
            </a:r>
            <a:endParaRPr lang="ru-RU" sz="2400" dirty="0" smtClean="0"/>
          </a:p>
          <a:p>
            <a:pPr algn="ctr"/>
            <a:r>
              <a:rPr lang="ru-RU" sz="2400" dirty="0" smtClean="0"/>
              <a:t>музыка</a:t>
            </a:r>
            <a:r>
              <a:rPr lang="ru-RU" sz="2400" dirty="0"/>
              <a:t>, исполняемая небольшим коллективом музыкантов и/или </a:t>
            </a:r>
            <a:r>
              <a:rPr lang="ru-RU" sz="2400" dirty="0">
                <a:hlinkClick r:id="rId4" tooltip="Вокалист"/>
              </a:rPr>
              <a:t>вокалистов</a:t>
            </a:r>
            <a:r>
              <a:rPr lang="ru-RU" sz="2400" dirty="0"/>
              <a:t>. При исполнении камерного сочинения каждую партию исполняет только один </a:t>
            </a:r>
            <a:r>
              <a:rPr lang="ru-RU" sz="2400" dirty="0">
                <a:hlinkClick r:id="rId5" tooltip="Музыкальный инструмент"/>
              </a:rPr>
              <a:t>инструмент</a:t>
            </a:r>
            <a:r>
              <a:rPr lang="ru-RU" sz="2400" dirty="0"/>
              <a:t> (голос), в отличие от </a:t>
            </a:r>
            <a:r>
              <a:rPr lang="ru-RU" sz="2400" dirty="0">
                <a:hlinkClick r:id="rId6" tooltip="Оркестр"/>
              </a:rPr>
              <a:t>оркестровой</a:t>
            </a:r>
            <a:r>
              <a:rPr lang="ru-RU" sz="2400" dirty="0"/>
              <a:t> музыки, где существуют группы инструментов, играющих в </a:t>
            </a:r>
            <a:r>
              <a:rPr lang="ru-RU" sz="2400" dirty="0">
                <a:hlinkClick r:id="rId7" tooltip="Унисон"/>
              </a:rPr>
              <a:t>унисон</a:t>
            </a:r>
            <a:r>
              <a:rPr lang="ru-RU" sz="2400" dirty="0"/>
              <a:t>.</a:t>
            </a:r>
            <a:endParaRPr lang="en-US" sz="2400" dirty="0"/>
          </a:p>
        </p:txBody>
      </p:sp>
      <p:pic>
        <p:nvPicPr>
          <p:cNvPr id="6" name="Рисунок 5" descr="c6a2064815f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39952" y="620688"/>
            <a:ext cx="4762500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_76115_7851fb9e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92696"/>
            <a:ext cx="4112861" cy="5832648"/>
          </a:xfrm>
          <a:prstGeom prst="rect">
            <a:avLst/>
          </a:prstGeom>
        </p:spPr>
      </p:pic>
      <p:pic>
        <p:nvPicPr>
          <p:cNvPr id="7" name="Рисунок 6" descr="1311832672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764704"/>
            <a:ext cx="4176464" cy="2088232"/>
          </a:xfrm>
          <a:prstGeom prst="rect">
            <a:avLst/>
          </a:prstGeom>
        </p:spPr>
      </p:pic>
      <p:pic>
        <p:nvPicPr>
          <p:cNvPr id="8" name="Рисунок 7" descr="Bijlert, Jan van (1597-1671) - Le Concerte, 1635-40, Private Collec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7" y="3140968"/>
            <a:ext cx="4186833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6b1b97e2f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3528392" cy="3177391"/>
          </a:xfrm>
          <a:prstGeom prst="rect">
            <a:avLst/>
          </a:prstGeom>
        </p:spPr>
      </p:pic>
      <p:pic>
        <p:nvPicPr>
          <p:cNvPr id="6" name="Рисунок 5" descr="46076798_Liszt_at_the_Pia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5" y="3789040"/>
            <a:ext cx="3517541" cy="2837825"/>
          </a:xfrm>
          <a:prstGeom prst="rect">
            <a:avLst/>
          </a:prstGeom>
        </p:spPr>
      </p:pic>
      <p:pic>
        <p:nvPicPr>
          <p:cNvPr id="8" name="Рисунок 7" descr="menzel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260648"/>
            <a:ext cx="4674618" cy="316835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283968" y="3861047"/>
            <a:ext cx="446449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Что же такое </a:t>
            </a:r>
            <a:r>
              <a:rPr lang="ru-RU" sz="2000" b="1" dirty="0" smtClean="0">
                <a:solidFill>
                  <a:srgbClr val="C00000"/>
                </a:solidFill>
              </a:rPr>
              <a:t>камерная музыка</a:t>
            </a:r>
            <a:r>
              <a:rPr lang="ru-RU" b="1" dirty="0" smtClean="0"/>
              <a:t>? </a:t>
            </a:r>
          </a:p>
          <a:p>
            <a:pPr algn="ctr"/>
            <a:r>
              <a:rPr lang="ru-RU" b="1" dirty="0" smtClean="0"/>
              <a:t>Четыреста лет тому назад, в конце XVI века, итальянские мастера говорили: соната да </a:t>
            </a:r>
            <a:r>
              <a:rPr lang="ru-RU" b="1" dirty="0" err="1" smtClean="0"/>
              <a:t>кьеза</a:t>
            </a:r>
            <a:r>
              <a:rPr lang="ru-RU" b="1" dirty="0" smtClean="0"/>
              <a:t> и соната да камера. Что означало: инструментальное произведение для церкви и инструментальное произведение для комнаты.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124744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.</a:t>
            </a:r>
          </a:p>
          <a:p>
            <a:pPr algn="ctr"/>
            <a:r>
              <a:rPr lang="ru-RU" b="1" dirty="0" smtClean="0"/>
              <a:t> При этом комнатами скромно именовались богатые апартаменты во дворцах, где знатные хозяева в уютной домашней обстановке любили в достойном обществе посвятить время музыке.</a:t>
            </a:r>
          </a:p>
          <a:p>
            <a:pPr algn="ctr"/>
            <a:r>
              <a:rPr lang="ru-RU" b="1" dirty="0" smtClean="0"/>
              <a:t>Под словом камерное подразумевалось не слишком большое помещение, не очень многолюдное собрание. Что-то интимное для закрытого, узкого круга людей.</a:t>
            </a:r>
            <a:endParaRPr lang="ru-RU" b="1" dirty="0" smtClean="0"/>
          </a:p>
        </p:txBody>
      </p:sp>
      <p:pic>
        <p:nvPicPr>
          <p:cNvPr id="5" name="Рисунок 4" descr="440px-marie_antoinette_young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2952328" cy="4464496"/>
          </a:xfrm>
          <a:prstGeom prst="rect">
            <a:avLst/>
          </a:prstGeom>
        </p:spPr>
      </p:pic>
      <p:pic>
        <p:nvPicPr>
          <p:cNvPr id="7" name="Рисунок 6" descr="485430ed9f78_fig20_julius_schmid_schubertiade_deta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4664"/>
            <a:ext cx="5400600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424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b="1" dirty="0"/>
              <a:t>Вскоре появились общественные концертные залы и театры для широкого круга людей. Там уже </a:t>
            </a:r>
            <a:r>
              <a:rPr lang="ru-RU" b="1" dirty="0" smtClean="0"/>
              <a:t> собирались не </a:t>
            </a:r>
            <a:r>
              <a:rPr lang="ru-RU" b="1" dirty="0"/>
              <a:t>хозяева и </a:t>
            </a:r>
            <a:r>
              <a:rPr lang="ru-RU" b="1" dirty="0" smtClean="0"/>
              <a:t>гости , </a:t>
            </a:r>
            <a:r>
              <a:rPr lang="ru-RU" b="1" dirty="0"/>
              <a:t>а публика и артисты </a:t>
            </a:r>
            <a:r>
              <a:rPr lang="ru-RU" b="1" dirty="0" smtClean="0"/>
              <a:t>. </a:t>
            </a:r>
            <a:r>
              <a:rPr lang="ru-RU" b="1" dirty="0"/>
              <a:t>Там двери были открыты каждому, кто хотел и мог купить билет</a:t>
            </a:r>
            <a:r>
              <a:rPr lang="ru-RU" b="1" dirty="0" smtClean="0"/>
              <a:t>.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</a:t>
            </a:r>
            <a:endParaRPr lang="ru-RU" dirty="0"/>
          </a:p>
          <a:p>
            <a:pPr algn="ctr"/>
            <a:r>
              <a:rPr lang="ru-RU" b="1" dirty="0"/>
              <a:t>Что же осталось нам от былых времён?</a:t>
            </a:r>
            <a:br>
              <a:rPr lang="ru-RU" b="1" dirty="0"/>
            </a:br>
            <a:r>
              <a:rPr lang="ru-RU" b="1" dirty="0"/>
              <a:t>Остались прекрасные старинные камерные залы, где даются публичные концерты и музыкальные спектакли. Остались старинные сочинения, специально написанные когда-то для камерных </a:t>
            </a:r>
            <a:r>
              <a:rPr lang="ru-RU" b="1" dirty="0" smtClean="0"/>
              <a:t>составов. </a:t>
            </a:r>
            <a:r>
              <a:rPr lang="ru-RU" b="1" dirty="0"/>
              <a:t> </a:t>
            </a:r>
          </a:p>
        </p:txBody>
      </p:sp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3938736" cy="3699739"/>
          </a:xfrm>
          <a:prstGeom prst="rect">
            <a:avLst/>
          </a:prstGeom>
        </p:spPr>
      </p:pic>
      <p:pic>
        <p:nvPicPr>
          <p:cNvPr id="7" name="Рисунок 6" descr="firework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484784"/>
            <a:ext cx="3724275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кам театр Воронеж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933056"/>
            <a:ext cx="3377952" cy="25334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899592" y="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КАМЕРНЫЕ  МУЗЫКАЛЬНЫЕ  ТЕАТРЫ  В  РОССИИ.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63813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Воронеж</a:t>
            </a:r>
            <a:endParaRPr lang="en-US" b="1" dirty="0"/>
          </a:p>
        </p:txBody>
      </p:sp>
      <p:pic>
        <p:nvPicPr>
          <p:cNvPr id="9" name="Рисунок 8" descr="камерный театр музея писателей урал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4664"/>
            <a:ext cx="4242163" cy="28083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/>
          <p:cNvSpPr txBox="1"/>
          <p:nvPr/>
        </p:nvSpPr>
        <p:spPr>
          <a:xfrm>
            <a:off x="395536" y="321297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Урал</a:t>
            </a:r>
            <a:endParaRPr lang="en-US" b="1" dirty="0"/>
          </a:p>
        </p:txBody>
      </p:sp>
      <p:pic>
        <p:nvPicPr>
          <p:cNvPr id="11" name="Рисунок 10" descr="kamernyy teat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54294" y="764704"/>
            <a:ext cx="3694170" cy="518457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2" name="TextBox 11"/>
          <p:cNvSpPr txBox="1"/>
          <p:nvPr/>
        </p:nvSpPr>
        <p:spPr>
          <a:xfrm>
            <a:off x="6084168" y="6093296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Череповец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Камерный музыкальный театр в Санкт петербург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8496944" cy="5976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623731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Камерный музыкальный театр  в  Санкт – Петербурге.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201</Words>
  <Application>Microsoft Office PowerPoint</Application>
  <PresentationFormat>Экран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Company, 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2011-10-30T11:17:05Z</dcterms:created>
  <dcterms:modified xsi:type="dcterms:W3CDTF">2011-10-30T13:55:14Z</dcterms:modified>
</cp:coreProperties>
</file>